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2" r:id="rId4"/>
    <p:sldId id="264" r:id="rId5"/>
    <p:sldId id="263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66"/>
    <a:srgbClr val="1F5800"/>
    <a:srgbClr val="581900"/>
    <a:srgbClr val="FFCF21"/>
    <a:srgbClr val="000066"/>
    <a:srgbClr val="660066"/>
    <a:srgbClr val="CC0066"/>
    <a:srgbClr val="FBE613"/>
    <a:srgbClr val="F1920D"/>
    <a:srgbClr val="FFD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34381"/>
            <a:ext cx="8237835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80"/>
            <a:ext cx="822960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E0066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29600" cy="63008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5"/>
            <a:ext cx="822960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566" y="281175"/>
            <a:ext cx="6104234" cy="903587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EE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1" y="1315961"/>
            <a:ext cx="6104234" cy="343600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95"/>
            <a:ext cx="8229600" cy="653900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581539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2150183"/>
            <a:ext cx="4041775" cy="2712140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83965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50184"/>
            <a:ext cx="4041775" cy="2712142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1350110"/>
            <a:ext cx="8237835" cy="167975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Vazir"/>
              </a:rPr>
              <a:t>Distributed Tracing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5770" y="3640685"/>
            <a:ext cx="8229600" cy="763525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/>
              <a:t>Amin Ziaei</a:t>
            </a:r>
          </a:p>
          <a:p>
            <a:pPr algn="ctr"/>
            <a:r>
              <a:rPr lang="en-US" dirty="0" err="1"/>
              <a:t>Neshan</a:t>
            </a:r>
            <a:r>
              <a:rPr lang="en-US" dirty="0"/>
              <a:t> Boot Camp</a:t>
            </a:r>
          </a:p>
          <a:p>
            <a:pPr algn="ctr"/>
            <a:r>
              <a:rPr lang="en-US" dirty="0"/>
              <a:t>September 2023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6738-9468-E686-32C9-750421DD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4A36-F7B3-AEED-A9ED-8053B87A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1502814"/>
            <a:ext cx="9009595" cy="3512216"/>
          </a:xfrm>
        </p:spPr>
        <p:txBody>
          <a:bodyPr>
            <a:normAutofit/>
          </a:bodyPr>
          <a:lstStyle/>
          <a:p>
            <a:r>
              <a:rPr lang="en-US" sz="1600" dirty="0"/>
              <a:t>Vendor neutrality: OT is not tied to any specific vendor or product, so developers can choose the tools and technologies that best meet their needs.</a:t>
            </a:r>
          </a:p>
          <a:p>
            <a:r>
              <a:rPr lang="en-US" sz="1600" dirty="0"/>
              <a:t>Comprehensiveness: OT supports all three pillars of observability: traces, metrics, and logs. This gives developers a complete view of their system's performance and behavior.</a:t>
            </a:r>
          </a:p>
          <a:p>
            <a:r>
              <a:rPr lang="en-US" sz="1600" dirty="0"/>
              <a:t>Ease of use: OT provides a standardized set of APIs and SDKs for collecting telemetry data. This makes it easy for developers to get started with OT, even if they have no prior experience with observability.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56E34-E46F-E326-C8BE-63F9AA4D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05" y="3137320"/>
            <a:ext cx="5344675" cy="19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2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0910-66F7-2094-A0BC-CD9E55BB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Zipkin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4D31-73F5-92B8-AB2C-BA1E1C60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2815"/>
            <a:ext cx="3198570" cy="3264446"/>
          </a:xfrm>
        </p:spPr>
        <p:txBody>
          <a:bodyPr>
            <a:normAutofit/>
          </a:bodyPr>
          <a:lstStyle/>
          <a:p>
            <a:r>
              <a:rPr lang="en-US" sz="1800" dirty="0" err="1"/>
              <a:t>Zipkin</a:t>
            </a:r>
            <a:r>
              <a:rPr lang="en-US" sz="1800" dirty="0"/>
              <a:t> is a distributed tracing system that helps developers troubleshoot latency problems in service architectures. It gathers timing data needed to identify slow services and bottlenecks. </a:t>
            </a:r>
            <a:r>
              <a:rPr lang="en-US" sz="1800" dirty="0" err="1"/>
              <a:t>Zipkin</a:t>
            </a:r>
            <a:r>
              <a:rPr lang="en-US" sz="1800" dirty="0"/>
              <a:t> was created by Twitter and is open-sourced under the Apache 2.0 license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86D442-5A28-8A30-1707-163EAC73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80" y="1620105"/>
            <a:ext cx="4899217" cy="302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3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26CF-7154-B853-AEB4-3ACB3FB1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Grafana Tempo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5A6A-DD6B-E108-1448-7772891BE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4112"/>
            <a:ext cx="3351275" cy="337585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Grafana Tempo is an open source, easy-to-use, and high-volume distributed tracing backend. It is cost-efficient, requiring only object storage to operate, and is deeply integrated with Grafana, Prometheus, and Loki. Tempo can ingest common open source tracing protocols, including Jaeger, </a:t>
            </a:r>
            <a:r>
              <a:rPr lang="en-US" sz="1800" dirty="0" err="1"/>
              <a:t>Zipkin</a:t>
            </a:r>
            <a:r>
              <a:rPr lang="en-US" sz="1800" dirty="0"/>
              <a:t>, and </a:t>
            </a:r>
            <a:r>
              <a:rPr lang="en-US" sz="1800" dirty="0" err="1"/>
              <a:t>OpenTelemetry</a:t>
            </a:r>
            <a:r>
              <a:rPr lang="en-US" sz="1800" dirty="0"/>
              <a:t>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3BF49A7-0B97-51FB-2C6C-5794DE553F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Basic architecture for observability stack with exemplar support.">
            <a:extLst>
              <a:ext uri="{FF2B5EF4-FFF2-40B4-BE49-F238E27FC236}">
                <a16:creationId xmlns:a16="http://schemas.microsoft.com/office/drawing/2014/main" id="{5F5B7409-9C24-44CF-9025-A38055E28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5" y="1655520"/>
            <a:ext cx="5608306" cy="326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75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52DF-F5ED-3558-D972-B2945FC5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SigNoz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31B7-BD00-123A-75FD-76705F06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SigNoz</a:t>
            </a:r>
            <a:r>
              <a:rPr lang="en-US" sz="2000" dirty="0"/>
              <a:t> is a full-stack open-source APM and observability tool. It captures both metrics and traces with log management currently in the product roadmap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64369-C592-762E-B1DF-B3ECF2DDA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25" y="2266340"/>
            <a:ext cx="5182820" cy="26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7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970C-62C4-C589-7237-127534F6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3E3E3"/>
                </a:solidFill>
                <a:latin typeface="Lexend"/>
              </a:rPr>
              <a:t>Comparison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947C4A-231F-4A33-822D-8002C1C5E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02190"/>
              </p:ext>
            </p:extLst>
          </p:nvPr>
        </p:nvGraphicFramePr>
        <p:xfrm>
          <a:off x="907079" y="1356365"/>
          <a:ext cx="7482546" cy="385922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247091">
                  <a:extLst>
                    <a:ext uri="{9D8B030D-6E8A-4147-A177-3AD203B41FA5}">
                      <a16:colId xmlns:a16="http://schemas.microsoft.com/office/drawing/2014/main" val="2495985926"/>
                    </a:ext>
                  </a:extLst>
                </a:gridCol>
                <a:gridCol w="1247091">
                  <a:extLst>
                    <a:ext uri="{9D8B030D-6E8A-4147-A177-3AD203B41FA5}">
                      <a16:colId xmlns:a16="http://schemas.microsoft.com/office/drawing/2014/main" val="765768309"/>
                    </a:ext>
                  </a:extLst>
                </a:gridCol>
                <a:gridCol w="1247091">
                  <a:extLst>
                    <a:ext uri="{9D8B030D-6E8A-4147-A177-3AD203B41FA5}">
                      <a16:colId xmlns:a16="http://schemas.microsoft.com/office/drawing/2014/main" val="2885647284"/>
                    </a:ext>
                  </a:extLst>
                </a:gridCol>
                <a:gridCol w="1247091">
                  <a:extLst>
                    <a:ext uri="{9D8B030D-6E8A-4147-A177-3AD203B41FA5}">
                      <a16:colId xmlns:a16="http://schemas.microsoft.com/office/drawing/2014/main" val="1948753994"/>
                    </a:ext>
                  </a:extLst>
                </a:gridCol>
                <a:gridCol w="1247091">
                  <a:extLst>
                    <a:ext uri="{9D8B030D-6E8A-4147-A177-3AD203B41FA5}">
                      <a16:colId xmlns:a16="http://schemas.microsoft.com/office/drawing/2014/main" val="1146626880"/>
                    </a:ext>
                  </a:extLst>
                </a:gridCol>
                <a:gridCol w="1247091">
                  <a:extLst>
                    <a:ext uri="{9D8B030D-6E8A-4147-A177-3AD203B41FA5}">
                      <a16:colId xmlns:a16="http://schemas.microsoft.com/office/drawing/2014/main" val="3597325291"/>
                    </a:ext>
                  </a:extLst>
                </a:gridCol>
              </a:tblGrid>
              <a:tr h="133518"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Feature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29055" marR="29055" marT="14528" marB="14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Jaeger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29055" marR="29055" marT="14528" marB="14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OpenTelemetry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29055" marR="29055" marT="14528" marB="14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Zipkin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29055" marR="29055" marT="14528" marB="14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Grafana Tempo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29055" marR="29055" marT="14528" marB="14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SigNoz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29055" marR="29055" marT="14528" marB="14528" anchor="ctr"/>
                </a:tc>
                <a:extLst>
                  <a:ext uri="{0D108BD9-81ED-4DB2-BD59-A6C34878D82A}">
                    <a16:rowId xmlns:a16="http://schemas.microsoft.com/office/drawing/2014/main" val="644853446"/>
                  </a:ext>
                </a:extLst>
              </a:tr>
              <a:tr h="297203"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Type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Distributed tracing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Observability framework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Distributed tracing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Distributed tracing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Observability suite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extLst>
                  <a:ext uri="{0D108BD9-81ED-4DB2-BD59-A6C34878D82A}">
                    <a16:rowId xmlns:a16="http://schemas.microsoft.com/office/drawing/2014/main" val="335040584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Open source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Yes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Yes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Yes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Yes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Yes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extLst>
                  <a:ext uri="{0D108BD9-81ED-4DB2-BD59-A6C34878D82A}">
                    <a16:rowId xmlns:a16="http://schemas.microsoft.com/office/drawing/2014/main" val="1078263698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Cloud native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Yes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Yes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Yes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Yes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Yes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extLst>
                  <a:ext uri="{0D108BD9-81ED-4DB2-BD59-A6C34878D82A}">
                    <a16:rowId xmlns:a16="http://schemas.microsoft.com/office/drawing/2014/main" val="2605067688"/>
                  </a:ext>
                </a:extLst>
              </a:tr>
              <a:tr h="297203"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OpenTelemetry support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Yes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Native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Yes (but not native)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Yes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Yes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extLst>
                  <a:ext uri="{0D108BD9-81ED-4DB2-BD59-A6C34878D82A}">
                    <a16:rowId xmlns:a16="http://schemas.microsoft.com/office/drawing/2014/main" val="2190915932"/>
                  </a:ext>
                </a:extLst>
              </a:tr>
              <a:tr h="297203"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Community support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Large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Large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Large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Medium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Small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extLst>
                  <a:ext uri="{0D108BD9-81ED-4DB2-BD59-A6C34878D82A}">
                    <a16:rowId xmlns:a16="http://schemas.microsoft.com/office/drawing/2014/main" val="1453586388"/>
                  </a:ext>
                </a:extLst>
              </a:tr>
              <a:tr h="588656"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Visualization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Built-in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Can use Grafana or other visualization tools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Built-in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effectLst/>
                        </a:rPr>
                        <a:t>Built-in</a:t>
                      </a:r>
                      <a:endParaRPr lang="en-US" sz="800" b="0" dirty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Built-in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extLst>
                  <a:ext uri="{0D108BD9-81ED-4DB2-BD59-A6C34878D82A}">
                    <a16:rowId xmlns:a16="http://schemas.microsoft.com/office/drawing/2014/main" val="956541390"/>
                  </a:ext>
                </a:extLst>
              </a:tr>
              <a:tr h="297203"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Metrics format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Prometheus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Prometheus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Prometheus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Prometheus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Prometheus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extLst>
                  <a:ext uri="{0D108BD9-81ED-4DB2-BD59-A6C34878D82A}">
                    <a16:rowId xmlns:a16="http://schemas.microsoft.com/office/drawing/2014/main" val="4167368070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Log format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JSON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JSON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JSON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JSON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JSON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extLst>
                  <a:ext uri="{0D108BD9-81ED-4DB2-BD59-A6C34878D82A}">
                    <a16:rowId xmlns:a16="http://schemas.microsoft.com/office/drawing/2014/main" val="3974061508"/>
                  </a:ext>
                </a:extLst>
              </a:tr>
              <a:tr h="782958"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Other features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Supports gRPC, HTTP, Kafka, and other protocols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Supports a wide range of telemetry data, including traces, metrics, and logs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Supports gRPC, HTTP, and other protocols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Supports gRPC, HTTP, and other protocols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Provides metrics and logs in addition to traces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extLst>
                  <a:ext uri="{0D108BD9-81ED-4DB2-BD59-A6C34878D82A}">
                    <a16:rowId xmlns:a16="http://schemas.microsoft.com/office/drawing/2014/main" val="3696103386"/>
                  </a:ext>
                </a:extLst>
              </a:tr>
              <a:tr h="491505"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Pricing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Free and commercial versions available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Free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Free and commercial versions available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effectLst/>
                        </a:rPr>
                        <a:t>Free and commercial versions available</a:t>
                      </a:r>
                      <a:endParaRPr lang="en-US" sz="800" b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effectLst/>
                        </a:rPr>
                        <a:t>Free and commercial versions available</a:t>
                      </a:r>
                      <a:endParaRPr lang="en-US" sz="800" b="0" dirty="0">
                        <a:effectLst/>
                        <a:latin typeface="Google Sans"/>
                      </a:endParaRPr>
                    </a:p>
                  </a:txBody>
                  <a:tcPr marL="48426" marR="48426" marT="48426" marB="48426" anchor="ctr"/>
                </a:tc>
                <a:extLst>
                  <a:ext uri="{0D108BD9-81ED-4DB2-BD59-A6C34878D82A}">
                    <a16:rowId xmlns:a16="http://schemas.microsoft.com/office/drawing/2014/main" val="203324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8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DE8789-4664-FC1B-BC6E-6F3615C5D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082" y="2724455"/>
            <a:ext cx="8237835" cy="1679755"/>
          </a:xfrm>
        </p:spPr>
        <p:txBody>
          <a:bodyPr/>
          <a:lstStyle/>
          <a:p>
            <a:r>
              <a:rPr lang="en-US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4084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titles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distributed tracing?</a:t>
            </a:r>
            <a:endParaRPr lang="fa-IR" dirty="0"/>
          </a:p>
          <a:p>
            <a:r>
              <a:rPr lang="en-US" dirty="0"/>
              <a:t>Why do we need distributed tracing</a:t>
            </a:r>
            <a:endParaRPr lang="fa-IR" dirty="0"/>
          </a:p>
          <a:p>
            <a:r>
              <a:rPr lang="en-US" i="0" dirty="0">
                <a:solidFill>
                  <a:srgbClr val="E3E3E3"/>
                </a:solidFill>
                <a:effectLst/>
                <a:latin typeface="Lexend"/>
              </a:rPr>
              <a:t>Distributed Tracing Tools</a:t>
            </a:r>
          </a:p>
          <a:p>
            <a:r>
              <a:rPr lang="en-US" dirty="0">
                <a:solidFill>
                  <a:srgbClr val="E3E3E3"/>
                </a:solidFill>
                <a:latin typeface="Lexend"/>
              </a:rPr>
              <a:t>Comparison</a:t>
            </a:r>
            <a:endParaRPr lang="en-US" i="0" dirty="0">
              <a:solidFill>
                <a:srgbClr val="E3E3E3"/>
              </a:solidFill>
              <a:effectLst/>
              <a:latin typeface="Lexend"/>
            </a:endParaRPr>
          </a:p>
          <a:p>
            <a:endParaRPr lang="en-US" i="0" dirty="0">
              <a:solidFill>
                <a:srgbClr val="E3E3E3"/>
              </a:solidFill>
              <a:effectLst/>
              <a:latin typeface="Lexend"/>
            </a:endParaRPr>
          </a:p>
          <a:p>
            <a:endParaRPr lang="en-US" i="0" dirty="0">
              <a:solidFill>
                <a:srgbClr val="E3E3E3"/>
              </a:solidFill>
              <a:effectLst/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A1A6F4-A969-D968-66BE-6BACE659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14" y="316259"/>
            <a:ext cx="8229600" cy="63008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distributed tracing?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F4D20-C64D-D49D-392D-DE88F649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502815"/>
            <a:ext cx="3512215" cy="3512216"/>
          </a:xfrm>
        </p:spPr>
        <p:txBody>
          <a:bodyPr>
            <a:normAutofit/>
          </a:bodyPr>
          <a:lstStyle/>
          <a:p>
            <a:r>
              <a:rPr lang="en-US" sz="2000" dirty="0"/>
              <a:t>Tracing, or more specifically distributed tracing or distributed request tracing, is the ability to follow a request through a system, joining the dots between all the individual system calls required to service a particular request.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A73F50-1749-A46A-19F6-9049D5A1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989" y="1502814"/>
            <a:ext cx="4946097" cy="274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52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D3F5-EEED-C02E-AEEB-C14E3DA8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2050" name="Picture 2" descr="Monolithic vs Microservices architecture">
            <a:extLst>
              <a:ext uri="{FF2B5EF4-FFF2-40B4-BE49-F238E27FC236}">
                <a16:creationId xmlns:a16="http://schemas.microsoft.com/office/drawing/2014/main" id="{54D1243C-A4BF-508F-7FA0-5F9D3E67E9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321" y="1598425"/>
            <a:ext cx="5481358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84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9753-E11E-703D-67A1-5D78A7E3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E6447-1747-3111-4476-756AD2DB0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1655520"/>
            <a:ext cx="4216454" cy="3263900"/>
          </a:xfrm>
        </p:spPr>
      </p:pic>
    </p:spTree>
    <p:extLst>
      <p:ext uri="{BB962C8B-B14F-4D97-AF65-F5344CB8AC3E}">
        <p14:creationId xmlns:p14="http://schemas.microsoft.com/office/powerpoint/2010/main" val="240347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EA39-501A-14E9-7027-09DECD8B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323473"/>
            <a:ext cx="4275740" cy="1068935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E3E3E3"/>
                </a:solidFill>
                <a:effectLst/>
                <a:latin typeface="Lexend"/>
              </a:rPr>
              <a:t>Distributed Tracing Tools</a:t>
            </a:r>
            <a:br>
              <a:rPr lang="en-US" i="0" dirty="0">
                <a:solidFill>
                  <a:srgbClr val="E3E3E3"/>
                </a:solidFill>
                <a:effectLst/>
                <a:latin typeface="Lexend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1B892-1FC9-3BD0-B094-EFC031F7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222" y="1502815"/>
            <a:ext cx="4041775" cy="3359508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4B4B4B"/>
                </a:solidFill>
                <a:effectLst/>
                <a:latin typeface="Vazir"/>
              </a:rPr>
              <a:t>Jaeger</a:t>
            </a:r>
            <a:endParaRPr lang="fa-IR" b="1" i="0" dirty="0">
              <a:solidFill>
                <a:srgbClr val="4B4B4B"/>
              </a:solidFill>
              <a:effectLst/>
              <a:latin typeface="Vazir"/>
            </a:endParaRPr>
          </a:p>
          <a:p>
            <a:pPr algn="l"/>
            <a:r>
              <a:rPr lang="en-US" b="1" i="0" dirty="0" err="1">
                <a:solidFill>
                  <a:srgbClr val="4B4B4B"/>
                </a:solidFill>
                <a:effectLst/>
                <a:latin typeface="Vazir"/>
              </a:rPr>
              <a:t>OpenTelemetry</a:t>
            </a:r>
            <a:endParaRPr lang="fa-IR" b="1" i="0" dirty="0">
              <a:solidFill>
                <a:srgbClr val="4B4B4B"/>
              </a:solidFill>
              <a:effectLst/>
              <a:latin typeface="Vazir"/>
            </a:endParaRPr>
          </a:p>
          <a:p>
            <a:pPr algn="l"/>
            <a:r>
              <a:rPr lang="en-US" b="1" i="0" dirty="0" err="1">
                <a:solidFill>
                  <a:srgbClr val="4B4B4B"/>
                </a:solidFill>
                <a:effectLst/>
                <a:latin typeface="Vazir"/>
              </a:rPr>
              <a:t>Zipkin</a:t>
            </a:r>
            <a:endParaRPr lang="fa-IR" b="1" i="0" dirty="0">
              <a:solidFill>
                <a:srgbClr val="4B4B4B"/>
              </a:solidFill>
              <a:effectLst/>
              <a:latin typeface="Vazir"/>
            </a:endParaRPr>
          </a:p>
          <a:p>
            <a:pPr algn="l"/>
            <a:r>
              <a:rPr lang="en-US" b="1" i="0" dirty="0">
                <a:solidFill>
                  <a:srgbClr val="4B4B4B"/>
                </a:solidFill>
                <a:effectLst/>
                <a:latin typeface="Vazir"/>
              </a:rPr>
              <a:t>Grafana Tempo</a:t>
            </a:r>
            <a:endParaRPr lang="fa-IR" b="1" i="0" dirty="0">
              <a:solidFill>
                <a:srgbClr val="4B4B4B"/>
              </a:solidFill>
              <a:effectLst/>
              <a:latin typeface="Vazir"/>
            </a:endParaRPr>
          </a:p>
          <a:p>
            <a:pPr algn="l"/>
            <a:r>
              <a:rPr lang="en-US" b="1" i="0" dirty="0" err="1">
                <a:solidFill>
                  <a:srgbClr val="4B4B4B"/>
                </a:solidFill>
                <a:effectLst/>
                <a:latin typeface="Vazir"/>
              </a:rPr>
              <a:t>SigNoz</a:t>
            </a:r>
            <a:endParaRPr lang="en-US" b="1" i="0" dirty="0">
              <a:solidFill>
                <a:srgbClr val="4B4B4B"/>
              </a:solidFill>
              <a:effectLst/>
              <a:latin typeface="Vazi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4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F79F28-8BAE-EA74-B643-0E8EC9F5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Jaeger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4949B1-2FAA-03DA-6BEE-68BF721C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2815"/>
            <a:ext cx="4114800" cy="3359510"/>
          </a:xfrm>
        </p:spPr>
        <p:txBody>
          <a:bodyPr>
            <a:normAutofit/>
          </a:bodyPr>
          <a:lstStyle/>
          <a:p>
            <a:r>
              <a:rPr lang="en-US" sz="2000" dirty="0"/>
              <a:t>Jaeger is a distributed tracing system that helps you understand how requests flow through your distributed systems. It's a powerful tool that can help you identify performance bottlenecks, troubleshoot errors, and improve the overall reliability of your systems.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FC931AC-25A5-DEC4-2CBA-BE4ADF710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1502815"/>
            <a:ext cx="4239498" cy="318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6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E39F-2425-C83B-0574-9D9B5E58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1952-0E25-C28C-7CD3-1CAF4D3C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2814"/>
            <a:ext cx="3962095" cy="3640685"/>
          </a:xfrm>
        </p:spPr>
        <p:txBody>
          <a:bodyPr>
            <a:normAutofit/>
          </a:bodyPr>
          <a:lstStyle/>
          <a:p>
            <a:r>
              <a:rPr lang="en-US" sz="1600" b="1" dirty="0"/>
              <a:t>Agents</a:t>
            </a:r>
            <a:r>
              <a:rPr lang="en-US" sz="1600" dirty="0"/>
              <a:t>: These are small programs that run in each service in your system. Agents collect data about requests as they enter and exit each service.</a:t>
            </a:r>
          </a:p>
          <a:p>
            <a:r>
              <a:rPr lang="en-US" sz="1600" b="1" dirty="0"/>
              <a:t>Collectors</a:t>
            </a:r>
            <a:r>
              <a:rPr lang="en-US" sz="1600" dirty="0"/>
              <a:t>: These are servers that collect data from the agents.</a:t>
            </a:r>
          </a:p>
          <a:p>
            <a:r>
              <a:rPr lang="en-US" sz="1600" b="1" dirty="0"/>
              <a:t>Query engines</a:t>
            </a:r>
            <a:r>
              <a:rPr lang="en-US" sz="1600" dirty="0"/>
              <a:t>: These are servers that allow you to query and visualize data from Jaeger.</a:t>
            </a:r>
          </a:p>
          <a:p>
            <a:r>
              <a:rPr lang="en-US" sz="1600" dirty="0"/>
              <a:t>By default, Jaeger uses a PostgreSQL database to store data. You can also use other databases, such as MySQL, Cassandra, and Elasticsearch.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8CC4FD-C61B-9A23-6D12-54A65420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270" y="1502234"/>
            <a:ext cx="4847730" cy="26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7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1B24-23CC-64DF-DEE2-DDC0F3DA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OpenTelemetry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DCAF-30E0-38FB-946B-7D6A8680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2815"/>
            <a:ext cx="8543245" cy="3264446"/>
          </a:xfrm>
        </p:spPr>
        <p:txBody>
          <a:bodyPr>
            <a:normAutofit/>
          </a:bodyPr>
          <a:lstStyle/>
          <a:p>
            <a:r>
              <a:rPr lang="en-US" sz="1800" dirty="0" err="1"/>
              <a:t>OpenTelemetry</a:t>
            </a:r>
            <a:r>
              <a:rPr lang="en-US" sz="1800" dirty="0"/>
              <a:t> (OT) is a vendor-agnostic and open-source observability framework that allows developers to generate, collect, and manage telemetry data from distributed systems. With OT, developers can use standardized instrumentation for easy observation and troubleshooting of a single application or complex environment with a microservices-based architecture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1B611-7AF4-C35E-C437-57E43F20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10" y="3029865"/>
            <a:ext cx="4958338" cy="203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On-screen Show (16:9)</PresentationFormat>
  <Paragraphs>104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Google Sans</vt:lpstr>
      <vt:lpstr>Lexend</vt:lpstr>
      <vt:lpstr>Vazir</vt:lpstr>
      <vt:lpstr>Office Theme</vt:lpstr>
      <vt:lpstr>Distributed Tracing</vt:lpstr>
      <vt:lpstr>Presentation titles</vt:lpstr>
      <vt:lpstr>What is distributed tracing?</vt:lpstr>
      <vt:lpstr>PowerPoint Presentation</vt:lpstr>
      <vt:lpstr>Observability</vt:lpstr>
      <vt:lpstr>Distributed Tracing Tools </vt:lpstr>
      <vt:lpstr>Jaeger</vt:lpstr>
      <vt:lpstr>PowerPoint Presentation</vt:lpstr>
      <vt:lpstr>OpenTelemetry</vt:lpstr>
      <vt:lpstr>PowerPoint Presentation</vt:lpstr>
      <vt:lpstr>Zipkin</vt:lpstr>
      <vt:lpstr>Grafana Tempo</vt:lpstr>
      <vt:lpstr>SigNoz</vt:lpstr>
      <vt:lpstr>Comparison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2023-09-18T15:25:18Z</dcterms:modified>
</cp:coreProperties>
</file>