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87" r:id="rId4"/>
    <p:sldId id="29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2" r:id="rId16"/>
    <p:sldId id="305" r:id="rId17"/>
    <p:sldId id="303" r:id="rId18"/>
    <p:sldId id="304" r:id="rId19"/>
    <p:sldId id="288" r:id="rId20"/>
    <p:sldId id="289" r:id="rId21"/>
    <p:sldId id="300" r:id="rId22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FFA100"/>
    <a:srgbClr val="009EF3"/>
    <a:srgbClr val="FFFF00"/>
    <a:srgbClr val="E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035" autoAdjust="0"/>
  </p:normalViewPr>
  <p:slideViewPr>
    <p:cSldViewPr>
      <p:cViewPr varScale="1">
        <p:scale>
          <a:sx n="26" d="100"/>
          <a:sy n="26" d="100"/>
        </p:scale>
        <p:origin x="324" y="1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05.02.2021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online.lifeliqe.com/app/scene/p_zver_pelikan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16602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594595" y="317500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60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5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Primary School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6814" y="203469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sz="3200" spc="-5" dirty="0">
                <a:solidFill>
                  <a:srgbClr val="FFFFFF"/>
                </a:solidFill>
                <a:cs typeface="Source Sans Pro Light"/>
              </a:rPr>
              <a:t>Grade: </a:t>
            </a: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3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8652" y="2413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Lesson 8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5556" y="1668261"/>
            <a:ext cx="16459200" cy="112082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softEdge rad="63500"/>
          </a:effectLst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-5" dirty="0">
                <a:solidFill>
                  <a:schemeClr val="bg1"/>
                </a:solidFill>
                <a:cs typeface="Source Sans Pro"/>
              </a:rPr>
              <a:t>Animals and their habitats</a:t>
            </a:r>
            <a:endParaRPr lang="cs-CZ" sz="7200" b="1" dirty="0">
              <a:solidFill>
                <a:schemeClr val="bg1"/>
              </a:solidFill>
              <a:cs typeface="Source Sans Pr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0EFF7F-C43F-421A-B84D-9F1D0474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96" y="8318500"/>
            <a:ext cx="5240867" cy="2947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F4801-CDCB-45FD-8832-9BBF4772B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016" y="7525841"/>
            <a:ext cx="4228505" cy="4228505"/>
          </a:xfrm>
          <a:prstGeom prst="rect">
            <a:avLst/>
          </a:prstGeom>
        </p:spPr>
      </p:pic>
      <p:sp>
        <p:nvSpPr>
          <p:cNvPr id="25" name="object 17">
            <a:hlinkClick r:id="rId5"/>
            <a:extLst>
              <a:ext uri="{FF2B5EF4-FFF2-40B4-BE49-F238E27FC236}">
                <a16:creationId xmlns:a16="http://schemas.microsoft.com/office/drawing/2014/main" id="{DB0C235A-9AE8-4F86-BBEE-28E2114026D3}"/>
              </a:ext>
            </a:extLst>
          </p:cNvPr>
          <p:cNvSpPr/>
          <p:nvPr/>
        </p:nvSpPr>
        <p:spPr>
          <a:xfrm>
            <a:off x="2647156" y="2315130"/>
            <a:ext cx="14782804" cy="8174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F9D9B7-57F1-499B-9D9E-CF78ACBD93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4" r="70422" b="29917"/>
          <a:stretch/>
        </p:blipFill>
        <p:spPr>
          <a:xfrm>
            <a:off x="1427956" y="1761051"/>
            <a:ext cx="695067" cy="93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264C4-9775-43F5-A2F4-B04DD1B91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21" y="32324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2306C-AF7E-4A9C-937F-09DA2D2F2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56" y="3232446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417513" y="17653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8C220-30DA-40BB-9292-840BB0430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56" y="3136900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EF3FF-4C92-44A6-8D01-B83DDC3B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333463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EFEEC-3C84-4EB4-AC7C-6BBABD2C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9657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955BFD-58CA-4CF2-8993-5E6539970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61" y="329018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7961" y="1566229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FC192-1F31-41A9-B85E-8E1006007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21" y="2997496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B377-47DF-446B-AD0D-880B236FD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35" y="299749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798268-4172-46FD-AB78-D2B44E6AE103}"/>
              </a:ext>
            </a:extLst>
          </p:cNvPr>
          <p:cNvGrpSpPr/>
          <p:nvPr/>
        </p:nvGrpSpPr>
        <p:grpSpPr>
          <a:xfrm>
            <a:off x="0" y="3213100"/>
            <a:ext cx="18649156" cy="3723600"/>
            <a:chOff x="0" y="3213100"/>
            <a:chExt cx="18649156" cy="3723600"/>
          </a:xfrm>
          <a:solidFill>
            <a:srgbClr val="FFBF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DC037C-C731-4D52-835A-5765F8A4FBF2}"/>
                </a:ext>
              </a:extLst>
            </p:cNvPr>
            <p:cNvGrpSpPr/>
            <p:nvPr/>
          </p:nvGrpSpPr>
          <p:grpSpPr>
            <a:xfrm>
              <a:off x="0" y="3213100"/>
              <a:ext cx="18649156" cy="3723600"/>
              <a:chOff x="1523376" y="8642689"/>
              <a:chExt cx="2537649" cy="439424"/>
            </a:xfrm>
            <a:grpFill/>
          </p:grpSpPr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FAC1F606-62F6-4305-800B-EF4BDCC04BC6}"/>
                  </a:ext>
                </a:extLst>
              </p:cNvPr>
              <p:cNvSpPr/>
              <p:nvPr/>
            </p:nvSpPr>
            <p:spPr>
              <a:xfrm>
                <a:off x="1523376" y="8642693"/>
                <a:ext cx="2321548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E9D9B32-EA9E-452A-AFED-2BFD37C8107A}"/>
                  </a:ext>
                </a:extLst>
              </p:cNvPr>
              <p:cNvSpPr/>
              <p:nvPr/>
            </p:nvSpPr>
            <p:spPr>
              <a:xfrm>
                <a:off x="3621605" y="8642689"/>
                <a:ext cx="439420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0A39365D-A6B5-4623-AC67-FBE1BB6FC527}"/>
                </a:ext>
              </a:extLst>
            </p:cNvPr>
            <p:cNvSpPr txBox="1"/>
            <p:nvPr/>
          </p:nvSpPr>
          <p:spPr>
            <a:xfrm>
              <a:off x="851520" y="3746500"/>
              <a:ext cx="16310327" cy="2398092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5500" dirty="0">
                  <a:solidFill>
                    <a:srgbClr val="FFFFFF"/>
                  </a:solidFill>
                  <a:cs typeface="Source Sans Pro Light"/>
                </a:rPr>
                <a:t>Dialogue: At the Zoo</a:t>
              </a:r>
              <a:endParaRPr lang="cs-CZ" sz="15500" dirty="0">
                <a:cs typeface="Source Sans Pro Light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38395" y="1675613"/>
            <a:ext cx="18592800" cy="7848600"/>
          </a:xfrm>
          <a:prstGeom prst="roundRect">
            <a:avLst/>
          </a:prstGeom>
          <a:solidFill>
            <a:srgbClr val="FFB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Dialogue: Context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2752-ABFC-4511-BC47-541184E3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20" y="2543765"/>
            <a:ext cx="8326931" cy="6980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24701-DB63-4942-8C93-DCC450AB1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79" y="2451289"/>
            <a:ext cx="7706082" cy="6459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2806F-A03C-465E-9E0C-39EA070E05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98" y="2982378"/>
            <a:ext cx="7208119" cy="6042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7D7CA-D8B8-4ED0-BED1-2A2223AC34A3}"/>
              </a:ext>
            </a:extLst>
          </p:cNvPr>
          <p:cNvSpPr txBox="1"/>
          <p:nvPr/>
        </p:nvSpPr>
        <p:spPr>
          <a:xfrm>
            <a:off x="1767711" y="2078656"/>
            <a:ext cx="4384646" cy="76944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ZOO KEEPER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26E79-5FDA-49F6-9097-91F6E21EA156}"/>
              </a:ext>
            </a:extLst>
          </p:cNvPr>
          <p:cNvSpPr txBox="1"/>
          <p:nvPr/>
        </p:nvSpPr>
        <p:spPr>
          <a:xfrm>
            <a:off x="7183430" y="2159043"/>
            <a:ext cx="3405517" cy="76944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STUDENT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A2E88-31B6-4C38-AFBB-FB0EA6439294}"/>
              </a:ext>
            </a:extLst>
          </p:cNvPr>
          <p:cNvSpPr txBox="1"/>
          <p:nvPr/>
        </p:nvSpPr>
        <p:spPr>
          <a:xfrm>
            <a:off x="12611572" y="1958039"/>
            <a:ext cx="4887952" cy="76944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AT THE ZOO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FDCE2-EF98-46C8-96BD-4D8A484693E5}"/>
              </a:ext>
            </a:extLst>
          </p:cNvPr>
          <p:cNvCxnSpPr>
            <a:cxnSpLocks/>
          </p:cNvCxnSpPr>
          <p:nvPr/>
        </p:nvCxnSpPr>
        <p:spPr>
          <a:xfrm>
            <a:off x="9005984" y="2928484"/>
            <a:ext cx="0" cy="28461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0A431-8B7E-4D6D-AEBD-F22C53E49AFD}"/>
              </a:ext>
            </a:extLst>
          </p:cNvPr>
          <p:cNvCxnSpPr>
            <a:cxnSpLocks/>
          </p:cNvCxnSpPr>
          <p:nvPr/>
        </p:nvCxnSpPr>
        <p:spPr>
          <a:xfrm>
            <a:off x="14947720" y="2727480"/>
            <a:ext cx="0" cy="28461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4A12A-F12C-48B6-A67B-A3C78FC2BA24}"/>
              </a:ext>
            </a:extLst>
          </p:cNvPr>
          <p:cNvCxnSpPr>
            <a:cxnSpLocks/>
          </p:cNvCxnSpPr>
          <p:nvPr/>
        </p:nvCxnSpPr>
        <p:spPr>
          <a:xfrm>
            <a:off x="3960034" y="2869788"/>
            <a:ext cx="0" cy="28461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Dialogue: Context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93C0B94-BF6F-4478-ADFC-2577C16EDDEF}"/>
              </a:ext>
            </a:extLst>
          </p:cNvPr>
          <p:cNvGrpSpPr/>
          <p:nvPr/>
        </p:nvGrpSpPr>
        <p:grpSpPr>
          <a:xfrm>
            <a:off x="4284662" y="446532"/>
            <a:ext cx="4991894" cy="1017778"/>
            <a:chOff x="4284662" y="446532"/>
            <a:chExt cx="4991894" cy="1017778"/>
          </a:xfrm>
        </p:grpSpPr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21653DD7-CB48-4BE7-BAF2-6A7DB3197A80}"/>
                </a:ext>
              </a:extLst>
            </p:cNvPr>
            <p:cNvSpPr/>
            <p:nvPr/>
          </p:nvSpPr>
          <p:spPr>
            <a:xfrm>
              <a:off x="4284662" y="446532"/>
              <a:ext cx="4991894" cy="10177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DA47629-E629-4B9D-9FB7-7C32ACCE4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4" r="70422" b="29917"/>
            <a:stretch/>
          </p:blipFill>
          <p:spPr>
            <a:xfrm>
              <a:off x="4438245" y="469900"/>
              <a:ext cx="695067" cy="935239"/>
            </a:xfrm>
            <a:prstGeom prst="rect">
              <a:avLst/>
            </a:prstGeom>
          </p:spPr>
        </p:pic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F758CA15-06A0-40D1-A294-6DD98438643F}"/>
                </a:ext>
              </a:extLst>
            </p:cNvPr>
            <p:cNvSpPr txBox="1"/>
            <p:nvPr/>
          </p:nvSpPr>
          <p:spPr>
            <a:xfrm>
              <a:off x="5286895" y="533813"/>
              <a:ext cx="3581400" cy="887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00"/>
                  </a:solidFill>
                  <a:cs typeface="Source Sans Pro Light"/>
                </a:rPr>
                <a:t>Tip: 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An = A,E,I,O,U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          A = </a:t>
              </a:r>
              <a:r>
                <a:rPr lang="en-US" sz="2800" dirty="0">
                  <a:solidFill>
                    <a:srgbClr val="FF0000"/>
                  </a:solidFill>
                  <a:cs typeface="Source Sans Pro Light"/>
                </a:rPr>
                <a:t>NOT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A,E,I,O,U</a:t>
              </a:r>
              <a:endParaRPr lang="cs-CZ" sz="2800" dirty="0">
                <a:cs typeface="Source Sans Pro Light"/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48C026-AFF6-4FBB-AD42-9A51EDACD9C5}"/>
              </a:ext>
            </a:extLst>
          </p:cNvPr>
          <p:cNvSpPr/>
          <p:nvPr/>
        </p:nvSpPr>
        <p:spPr>
          <a:xfrm>
            <a:off x="702425" y="3671400"/>
            <a:ext cx="7600159" cy="6404609"/>
          </a:xfrm>
          <a:prstGeom prst="roundRect">
            <a:avLst/>
          </a:prstGeom>
          <a:solidFill>
            <a:srgbClr val="FFB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9121D9-2E29-4F1D-A08F-B20C60D1593E}"/>
              </a:ext>
            </a:extLst>
          </p:cNvPr>
          <p:cNvSpPr/>
          <p:nvPr/>
        </p:nvSpPr>
        <p:spPr>
          <a:xfrm>
            <a:off x="8484917" y="3653784"/>
            <a:ext cx="7600159" cy="6404609"/>
          </a:xfrm>
          <a:prstGeom prst="roundRect">
            <a:avLst/>
          </a:prstGeom>
          <a:solidFill>
            <a:srgbClr val="FFB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8C787-C5D8-4641-98B9-BC6A2C3131F0}"/>
              </a:ext>
            </a:extLst>
          </p:cNvPr>
          <p:cNvSpPr txBox="1"/>
          <p:nvPr/>
        </p:nvSpPr>
        <p:spPr>
          <a:xfrm>
            <a:off x="3942944" y="5880100"/>
            <a:ext cx="990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2602A-14E8-4F93-B2CC-2338B220F1AF}"/>
              </a:ext>
            </a:extLst>
          </p:cNvPr>
          <p:cNvSpPr txBox="1"/>
          <p:nvPr/>
        </p:nvSpPr>
        <p:spPr>
          <a:xfrm>
            <a:off x="11791156" y="5887884"/>
            <a:ext cx="1624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641EBD-F77B-4958-99E7-FD3E8A8DE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49" y="1898136"/>
            <a:ext cx="1861890" cy="1861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057B9-7E82-4A67-818B-96E790DD69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68" y="1900037"/>
            <a:ext cx="1861890" cy="1861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C155AB-7A9F-4805-88E6-92E7E7AE2F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79" y="1864971"/>
            <a:ext cx="1861890" cy="18618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45140A-45BA-4F22-997D-D3A44E7240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1" y="2037014"/>
            <a:ext cx="1861890" cy="18618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9E3BD5-CEE5-4A49-9F61-893455C917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27" y="1967469"/>
            <a:ext cx="1861890" cy="1861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25925E-99AD-4D0E-87DA-8A94D60829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53" y="1830704"/>
            <a:ext cx="1861890" cy="18618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EECF87D-EF57-4227-9928-7F3E5C5CE0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72" y="1693939"/>
            <a:ext cx="1861890" cy="18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2 -0.02479 L 0.0162 -0.02479 C 0.01771 -0.02123 0.01946 -0.01782 0.0208 -0.01381 C 0.0228 -0.00802 0.02472 -0.00208 0.02622 0.00415 C 0.03583 0.04216 0.0365 0.05404 0.0441 0.09931 C 0.04535 0.10659 0.04693 0.11386 0.04802 0.12129 C 0.04877 0.12693 0.04927 0.13257 0.05036 0.13791 C 0.0532 0.15276 0.05704 0.16701 0.05963 0.182 C 0.06222 0.19655 0.06364 0.21155 0.06589 0.22624 C 0.06756 0.23723 0.06948 0.24822 0.07132 0.25935 C 0.07416 0.29839 0.07516 0.28399 0.06973 0.32274 C 0.06522 0.35496 0.05579 0.41924 0.05579 0.41924 C 0.05445 0.44047 0.05328 0.4617 0.05186 0.48278 C 0.05044 0.50534 0.04794 0.52776 0.04718 0.55032 C 0.04635 0.57601 0.04718 0.60184 0.04718 0.62752 L 0.05261 0.61654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47 0.01484 L 0.02247 0.01484 C 0.02222 0.01692 0.02088 0.0285 0.02021 0.03266 C 0.01921 0.03889 0.01946 0.03518 0.01863 0.04231 C 0.01746 0.05299 0.01888 0.04795 0.01629 0.05478 L 0.01395 0.06725 C 0.0137 0.06858 0.01353 0.07007 0.0132 0.07125 C 0.0127 0.07318 0.01211 0.07497 0.01161 0.0769 C 0.00977 0.08462 0.01203 0.07719 0.01011 0.08654 C 0.00969 0.08847 0.00902 0.09011 0.00852 0.09204 C 0.00744 0.09664 0.00794 0.09649 0.00702 0.10169 C 0.00602 0.10703 0.00526 0.10926 0.00393 0.11416 C 0.00359 0.11638 0.00359 0.11876 0.00309 0.12099 C 0.00226 0.12485 0.00126 0.12856 -3.21503E-6 0.13197 C -0.00125 0.13524 -0.00292 0.13969 -0.00384 0.14311 C -0.00426 0.14429 -0.00434 0.14578 -0.00467 0.14726 C -0.00517 0.14949 -0.00551 0.15187 -0.00618 0.15409 C -0.0076 0.15884 -0.00952 0.16315 -0.01085 0.1679 C -0.0152 0.18334 -0.01227 0.17354 -0.02012 0.19685 C -0.02096 0.19922 -0.02188 0.2013 -0.02246 0.20383 C -0.02438 0.21169 -0.02488 0.21422 -0.02714 0.22164 C -0.03081 0.23396 -0.02939 0.22847 -0.03332 0.2396 C -0.03991 0.25786 -0.03256 0.23812 -0.03724 0.25059 C -0.03849 0.25964 -0.03716 0.25326 -0.04033 0.26172 C -0.04117 0.26395 -0.04175 0.26647 -0.04267 0.26855 C -0.04634 0.27731 -0.04409 0.26751 -0.0481 0.27969 C -0.0506 0.28726 -0.05311 0.29498 -0.05511 0.30314 C -0.0587 0.31784 -0.06154 0.33313 -0.06597 0.34723 C -0.06856 0.35555 -0.0714 0.36356 -0.07373 0.37203 C -0.07833 0.38925 -0.08242 0.40706 -0.08684 0.42443 C -0.08968 0.43557 -0.09261 0.44655 -0.09545 0.45754 C -0.09778 0.46674 -0.10004 0.47595 -0.10238 0.48515 C -0.11449 0.53236 -0.10163 0.48129 -0.11248 0.52375 C -0.11357 0.5279 -0.11482 0.53191 -0.11557 0.53622 C -0.11682 0.5429 -0.11833 0.55195 -0.12025 0.55834 C -0.12492 0.57378 -0.12192 0.56012 -0.12492 0.57214 C -0.12542 0.57437 -0.12601 0.5766 -0.12643 0.57897 C -0.12701 0.58165 -0.12643 0.58654 -0.12801 0.58729 C -0.12902 0.58773 -0.1301 0.58818 -0.1311 0.58862 C -0.13185 0.58907 -0.13261 0.58966 -0.13344 0.58996 C -0.13803 0.59189 -0.14263 0.59204 -0.14739 0.59278 C -0.17361 0.60213 -0.13302 0.58788 -0.16526 0.59827 C -0.1676 0.59902 -0.16985 0.6005 -0.17219 0.60109 C -0.18271 0.60391 -0.17887 0.6005 -0.18931 0.60525 C -0.20626 0.61267 -0.19248 0.60941 -0.20868 0.61342 C -0.21102 0.61401 -0.21336 0.61431 -0.2157 0.6149 C -0.22321 0.61668 -0.21745 0.61594 -0.22572 0.61757 C -0.22856 0.61817 -0.23148 0.61817 -0.23432 0.61906 C -0.24593 0.62232 -0.25753 0.62618 -0.26922 0.63004 C -0.27023 0.63034 -0.27123 0.63138 -0.27231 0.63138 C -0.29528 0.63182 -0.31833 0.63138 -0.34137 0.63138 L -0.35223 0.60377 L -0.35682 0.59412 " pathEditMode="relative" ptsTypes="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7 -0.00608 L 0.00067 -0.00608 L -0.00701 -0.00341 C -0.0081 -0.00297 -0.00919 -0.00282 -0.01019 -0.00208 C -0.01278 -2.30404E-6 -0.0152 0.00297 -0.01787 0.0049 C -0.02589 0.01069 -0.0339 0.01604 -0.04192 0.02138 C -0.05278 0.02865 -0.08534 0.04914 -0.09779 0.05864 L -0.14823 0.09724 C -0.15633 0.10348 -0.16459 0.10897 -0.17228 0.11654 L -0.21729 0.16078 L -0.23975 0.18275 C -0.26129 0.20324 -0.25979 0.19997 -0.27858 0.22001 C -0.28351 0.22536 -0.28818 0.23159 -0.29328 0.23664 C -0.29628 0.23946 -0.29971 0.2405 -0.30263 0.24347 C -0.30614 0.24703 -0.30923 0.25208 -0.31265 0.25594 C -0.31883 0.26262 -0.32543 0.26782 -0.33127 0.27524 C -0.33311 0.27747 -0.33486 0.27999 -0.3367 0.28207 C -0.33904 0.28459 -0.34146 0.28637 -0.34372 0.28905 C -0.34914 0.29528 -0.34597 0.29276 -0.3499 0.2987 C -0.35065 0.29974 -0.35148 0.30048 -0.35223 0.30137 C -0.35332 0.3027 -0.35432 0.30419 -0.35532 0.30552 C -0.35766 0.3177 -0.35557 0.30538 -0.35691 0.33314 C -0.35708 0.33596 -0.3575 0.33863 -0.35766 0.34145 C -0.358 0.34501 -0.35825 0.34873 -0.3585 0.35244 C -0.35875 0.35659 -0.359 0.36075 -0.35925 0.36491 C -0.3595 0.36951 -0.3595 0.37411 -0.36 0.37871 C -0.36033 0.38153 -0.36117 0.38406 -0.36159 0.38688 C -0.36184 0.38881 -0.36209 0.39059 -0.36234 0.39237 C -0.36259 0.39386 -0.36309 0.39504 -0.36309 0.39653 C -0.36334 0.40484 -0.36309 0.41316 -0.36309 0.42147 L -0.36309 0.42147 " pathEditMode="relative" ptsTypes="AAAAAAAAAAAAAAAAAAAAAAAAAAA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579 L 0.00325 -0.00579 C -0.00075 0.00475 -0.00426 0.01515 -0.00919 0.0245 C -0.0147 0.03489 -0.02138 0.0435 -0.02622 0.05478 C -0.03633 0.07824 -0.04744 0.10036 -0.05654 0.12515 C -0.05988 0.13436 -0.0628 0.14416 -0.06664 0.15277 C -0.07291 0.16672 -0.08142 0.17756 -0.08677 0.1927 C -0.09303 0.21066 -0.08844 0.19849 -0.09762 0.21898 C -0.09846 0.22076 -0.09888 0.22328 -0.09996 0.22447 C -0.1043 0.22967 -0.10038 0.22462 -0.10464 0.23145 C -0.10639 0.23427 -0.10831 0.23679 -0.11007 0.23961 C -0.11374 0.246 -0.11725 0.25268 -0.12092 0.25891 C -0.12919 0.27302 -0.12727 0.26797 -0.13412 0.28103 C -0.1362 0.28504 -0.13804 0.28964 -0.1403 0.2935 C -0.14455 0.30063 -0.14906 0.30716 -0.15349 0.31414 C -0.15608 0.31829 -0.1585 0.3229 -0.16126 0.32661 C -0.16334 0.32928 -0.16551 0.3318 -0.16744 0.33477 C -0.16911 0.3373 -0.17044 0.34056 -0.17211 0.34309 C -0.18815 0.36684 -0.1681 0.33492 -0.17988 0.35274 C -0.18071 0.35407 -0.1813 0.35571 -0.18222 0.35689 C -0.18364 0.35897 -0.18531 0.3606 -0.18681 0.36239 L -0.18915 0.36521 C -0.19249 0.37411 -0.1884 0.36521 -0.19382 0.3707 C -0.19474 0.37159 -0.19533 0.37352 -0.19616 0.37486 C -0.2 0.38094 -0.19875 0.37961 -0.20234 0.38168 C -0.20376 0.38361 -0.20894 0.39074 -0.21011 0.39133 L -0.21478 0.39416 C -0.21579 0.39549 -0.21687 0.39683 -0.21787 0.39831 C -0.21871 0.3995 -0.21929 0.40128 -0.22021 0.40247 C -0.22088 0.40321 -0.22172 0.40336 -0.22255 0.4038 C -0.22547 0.40781 -0.22539 0.40811 -0.22873 0.41063 C -0.22948 0.41123 -0.23032 0.41138 -0.23107 0.41212 C -0.2319 0.41286 -0.23257 0.41405 -0.23341 0.41479 C -0.23466 0.41598 -0.23599 0.41672 -0.23725 0.41761 C -0.24 0.42489 -0.23741 0.41895 -0.24192 0.42592 C -0.2456 0.43157 -0.24259 0.42904 -0.2466 0.43142 C -0.24735 0.43231 -0.2481 0.43335 -0.24894 0.43409 C -0.24961 0.43483 -0.25053 0.43483 -0.25119 0.43557 C -0.25236 0.43661 -0.25328 0.4384 -0.25437 0.43958 C -0.26397 0.45116 -0.25403 0.43943 -0.26055 0.44522 C -0.27107 0.45458 -0.25846 0.44418 -0.26756 0.45339 C -0.26823 0.45413 -0.26915 0.45413 -0.26982 0.45487 C -0.27124 0.45606 -0.27249 0.45755 -0.27374 0.45903 C -0.27449 0.45977 -0.27524 0.46096 -0.27608 0.4617 C -0.27675 0.46244 -0.27767 0.46244 -0.27842 0.46304 C -0.28 0.46467 -0.28126 0.46779 -0.28301 0.46868 C -0.28835 0.47106 -0.28518 0.46913 -0.29236 0.47551 L -0.29545 0.47833 L -0.29696 0.48249 L -0.29696 0.48249 " pathEditMode="relative" ptsTypes="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7 0.01574 L 0.00317 0.01574 C 0.00259 0.01975 0.00225 0.02405 0.00158 0.02806 C -0.00409 0.06265 -0.00034 0.03815 -0.00384 0.05567 C -0.00468 0.05983 -0.00526 0.06399 -0.00618 0.06814 C -0.0076 0.07467 -0.00935 0.08091 -0.01086 0.08744 C -0.01186 0.0919 -0.01253 0.09694 -0.01395 0.10125 C -0.01545 0.10585 -0.0172 0.11016 -0.01862 0.11505 C -0.01954 0.11847 -0.02004 0.12233 -0.02088 0.12604 C -0.02347 0.13703 -0.02606 0.14816 -0.02864 0.15915 C -0.02998 0.16464 -0.0314 0.17013 -0.03257 0.17562 C -0.03357 0.18067 -0.03449 0.18587 -0.03566 0.19092 C -0.04159 0.21541 -0.03842 0.19418 -0.04418 0.22669 C -0.04568 0.2353 -0.04652 0.24436 -0.04802 0.25297 C -0.0491 0.25906 -0.05086 0.2647 -0.05194 0.27093 C -0.05295 0.27628 -0.05336 0.28192 -0.05428 0.28741 C -0.05629 0.29944 -0.05762 0.30077 -0.06046 0.31369 C -0.0638 0.32868 -0.0633 0.32853 -0.06514 0.34264 C -0.06664 0.35392 -0.06814 0.36209 -0.06898 0.37426 L -0.06973 0.38539 C -0.06948 0.39638 -0.06981 0.40751 -0.06898 0.4185 C -0.0689 0.42028 -0.06514 0.42919 -0.0643 0.43082 C -0.06363 0.43231 -0.06272 0.43349 -0.06205 0.43498 C -0.06138 0.43631 -0.06105 0.43795 -0.06046 0.43913 C -0.05979 0.44062 -0.05887 0.44181 -0.05812 0.44329 C -0.05754 0.44463 -0.05729 0.44641 -0.05662 0.44745 C -0.05328 0.4525 -0.05278 0.4525 -0.04961 0.45428 C -0.04885 0.45532 -0.0481 0.45636 -0.04727 0.4571 C -0.04576 0.45828 -0.04259 0.45992 -0.04259 0.45992 L -0.04259 0.45992 " pathEditMode="relative" ptsTypes="AAAAAAAAAAAAAAAAAAAAAAAAAAA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7 0.01113 L 0.01687 0.01113 C 0.01453 0.01514 0.01236 0.01974 0.00986 0.02345 C 0.00618 0.02895 0.00226 0.03414 -0.00183 0.0386 C -0.00384 0.04097 -0.00609 0.0429 -0.00801 0.04557 C -0.01177 0.05077 -0.01528 0.05656 -0.01887 0.06205 C -0.02071 0.06487 -0.02238 0.06799 -0.0243 0.07037 C -0.0273 0.07408 -0.03457 0.08239 -0.03824 0.08833 C -0.03966 0.09041 -0.04091 0.09278 -0.04217 0.09516 C -0.04626 0.10332 -0.04284 0.09813 -0.04684 0.10763 C -0.05361 0.12366 -0.04284 0.09293 -0.05302 0.11995 C -0.05595 0.12767 -0.06204 0.14697 -0.06313 0.15588 C -0.06363 0.16003 -0.06388 0.16434 -0.06463 0.1682 C -0.06547 0.17221 -0.06689 0.17547 -0.0678 0.17933 C -0.06839 0.18215 -0.07056 0.19759 -0.07089 0.19997 C -0.07223 0.21051 -0.07365 0.22105 -0.07473 0.23174 C -0.07524 0.23678 -0.07557 0.24183 -0.07632 0.24688 C -0.07691 0.25104 -0.07782 0.25519 -0.07866 0.25935 C -0.08025 0.28236 -0.07816 0.25697 -0.08175 0.28548 C -0.08217 0.2886 -0.08217 0.29201 -0.0825 0.29513 C -0.08292 0.29884 -0.08367 0.3024 -0.08409 0.30611 C -0.08501 0.31487 -0.08476 0.32081 -0.08643 0.32957 C -0.08668 0.33105 -0.08676 0.33254 -0.08718 0.33373 C -0.08835 0.33744 -0.09043 0.34323 -0.09261 0.3462 C -0.09486 0.34917 -0.09962 0.35436 -0.09962 0.35436 C -0.10012 0.35585 -0.10046 0.35733 -0.10112 0.35852 C -0.11048 0.37515 -0.09561 0.34516 -0.1058 0.3655 C -0.10714 0.36817 -0.1083 0.37114 -0.10964 0.37381 C -0.11089 0.37618 -0.11231 0.37826 -0.11357 0.38064 C -0.1149 0.38331 -0.11607 0.38628 -0.11741 0.38895 C -0.12876 0.41078 -0.11666 0.38613 -0.1291 0.40825 C -0.13052 0.41078 -0.13144 0.41404 -0.13294 0.41642 C -0.13486 0.41953 -0.13711 0.42191 -0.1392 0.42473 C -0.14079 0.42696 -0.14238 0.42918 -0.1438 0.43171 C -0.14597 0.43527 -0.14772 0.43958 -0.15006 0.44269 C -0.15215 0.44551 -0.1544 0.44774 -0.15624 0.45101 C -0.15991 0.45754 -0.15799 0.45561 -0.16167 0.45784 C -0.16242 0.45977 -0.163 0.46184 -0.164 0.46333 C -0.16467 0.46437 -0.16559 0.46422 -0.16634 0.46481 C -0.16843 0.46645 -0.17043 0.46838 -0.17252 0.47031 C -0.17361 0.4712 -0.17469 0.47194 -0.17561 0.47298 C -0.17645 0.47402 -0.17711 0.47506 -0.17795 0.4758 C -0.18154 0.47892 -0.17937 0.4755 -0.18104 0.47862 L -0.18104 0.47862 " pathEditMode="relative" ptsTypes="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Dialogue: Context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2752-ABFC-4511-BC47-541184E3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4360640"/>
            <a:ext cx="8326931" cy="6980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2806F-A03C-465E-9E0C-39EA070E0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56" y="4753948"/>
            <a:ext cx="7208119" cy="6042551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A449B7D-9A97-4E6C-84EF-1A54A7C6504C}"/>
              </a:ext>
            </a:extLst>
          </p:cNvPr>
          <p:cNvSpPr/>
          <p:nvPr/>
        </p:nvSpPr>
        <p:spPr>
          <a:xfrm>
            <a:off x="11290300" y="784279"/>
            <a:ext cx="4419600" cy="2286509"/>
          </a:xfrm>
          <a:prstGeom prst="wedgeRoundRectCallout">
            <a:avLst>
              <a:gd name="adj1" fmla="val 26220"/>
              <a:gd name="adj2" fmla="val 204404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Animal is that?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26868323-8180-4DFC-919E-3A428AF3B618}"/>
              </a:ext>
            </a:extLst>
          </p:cNvPr>
          <p:cNvSpPr/>
          <p:nvPr/>
        </p:nvSpPr>
        <p:spPr>
          <a:xfrm>
            <a:off x="5431220" y="1724112"/>
            <a:ext cx="4419600" cy="2286509"/>
          </a:xfrm>
          <a:prstGeom prst="wedgeRoundRectCallout">
            <a:avLst>
              <a:gd name="adj1" fmla="val -49531"/>
              <a:gd name="adj2" fmla="val 131517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It’s a/an ________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3BCA2A-9B79-4C82-88E1-531283786F69}"/>
              </a:ext>
            </a:extLst>
          </p:cNvPr>
          <p:cNvSpPr txBox="1"/>
          <p:nvPr/>
        </p:nvSpPr>
        <p:spPr>
          <a:xfrm>
            <a:off x="830467" y="3873553"/>
            <a:ext cx="4384646" cy="76944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ZOO KEEPER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FAD10-03F6-4B06-A293-58C5D5A0EEFC}"/>
              </a:ext>
            </a:extLst>
          </p:cNvPr>
          <p:cNvSpPr txBox="1"/>
          <p:nvPr/>
        </p:nvSpPr>
        <p:spPr>
          <a:xfrm>
            <a:off x="15220156" y="4042941"/>
            <a:ext cx="3405517" cy="76944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STUDENT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3C0B94-BF6F-4478-ADFC-2577C16EDDEF}"/>
              </a:ext>
            </a:extLst>
          </p:cNvPr>
          <p:cNvGrpSpPr/>
          <p:nvPr/>
        </p:nvGrpSpPr>
        <p:grpSpPr>
          <a:xfrm>
            <a:off x="4284662" y="446532"/>
            <a:ext cx="4991894" cy="1017778"/>
            <a:chOff x="4284662" y="446532"/>
            <a:chExt cx="4991894" cy="1017778"/>
          </a:xfrm>
        </p:grpSpPr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21653DD7-CB48-4BE7-BAF2-6A7DB3197A80}"/>
                </a:ext>
              </a:extLst>
            </p:cNvPr>
            <p:cNvSpPr/>
            <p:nvPr/>
          </p:nvSpPr>
          <p:spPr>
            <a:xfrm>
              <a:off x="4284662" y="446532"/>
              <a:ext cx="4991894" cy="10177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DA47629-E629-4B9D-9FB7-7C32ACCE4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4" r="70422" b="29917"/>
            <a:stretch/>
          </p:blipFill>
          <p:spPr>
            <a:xfrm>
              <a:off x="4438245" y="469900"/>
              <a:ext cx="695067" cy="935239"/>
            </a:xfrm>
            <a:prstGeom prst="rect">
              <a:avLst/>
            </a:prstGeom>
          </p:spPr>
        </p:pic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F758CA15-06A0-40D1-A294-6DD98438643F}"/>
                </a:ext>
              </a:extLst>
            </p:cNvPr>
            <p:cNvSpPr txBox="1"/>
            <p:nvPr/>
          </p:nvSpPr>
          <p:spPr>
            <a:xfrm>
              <a:off x="5286895" y="533813"/>
              <a:ext cx="3581400" cy="887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00"/>
                  </a:solidFill>
                  <a:cs typeface="Source Sans Pro Light"/>
                </a:rPr>
                <a:t>Tip: 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An = A,E,I,O,U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          A = </a:t>
              </a:r>
              <a:r>
                <a:rPr lang="en-US" sz="2800" dirty="0">
                  <a:solidFill>
                    <a:srgbClr val="FF0000"/>
                  </a:solidFill>
                  <a:cs typeface="Source Sans Pro Light"/>
                </a:rPr>
                <a:t>NOT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A,E,I,O,U</a:t>
              </a:r>
              <a:endParaRPr lang="cs-CZ" sz="2800" dirty="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103D11B-521A-4E3A-9613-46416ABB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" y="-1"/>
            <a:ext cx="19012951" cy="1069478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Dialogue: Practice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2752-ABFC-4511-BC47-541184E32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4360640"/>
            <a:ext cx="8326931" cy="6980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2806F-A03C-465E-9E0C-39EA070E05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356" y="4813809"/>
            <a:ext cx="7208119" cy="6042551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A449B7D-9A97-4E6C-84EF-1A54A7C6504C}"/>
              </a:ext>
            </a:extLst>
          </p:cNvPr>
          <p:cNvSpPr/>
          <p:nvPr/>
        </p:nvSpPr>
        <p:spPr>
          <a:xfrm>
            <a:off x="11290300" y="784279"/>
            <a:ext cx="4419600" cy="2286509"/>
          </a:xfrm>
          <a:prstGeom prst="wedgeRoundRectCallout">
            <a:avLst>
              <a:gd name="adj1" fmla="val 26220"/>
              <a:gd name="adj2" fmla="val 204404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Animal is that?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7F0EFBE-305F-409B-9255-B29E58192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66" y="6249472"/>
            <a:ext cx="4761905" cy="4761905"/>
          </a:xfrm>
          <a:prstGeom prst="rect">
            <a:avLst/>
          </a:prstGeom>
        </p:spPr>
      </p:pic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26868323-8180-4DFC-919E-3A428AF3B618}"/>
              </a:ext>
            </a:extLst>
          </p:cNvPr>
          <p:cNvSpPr/>
          <p:nvPr/>
        </p:nvSpPr>
        <p:spPr>
          <a:xfrm>
            <a:off x="5431220" y="1724112"/>
            <a:ext cx="4419600" cy="2286509"/>
          </a:xfrm>
          <a:prstGeom prst="wedgeRoundRectCallout">
            <a:avLst>
              <a:gd name="adj1" fmla="val -49531"/>
              <a:gd name="adj2" fmla="val 131517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It’s a/an ________</a:t>
            </a:r>
          </a:p>
        </p:txBody>
      </p:sp>
    </p:spTree>
    <p:extLst>
      <p:ext uri="{BB962C8B-B14F-4D97-AF65-F5344CB8AC3E}">
        <p14:creationId xmlns:p14="http://schemas.microsoft.com/office/powerpoint/2010/main" val="364630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625B-6108-421E-82D3-BC3E2E2C34AE}"/>
              </a:ext>
            </a:extLst>
          </p:cNvPr>
          <p:cNvSpPr txBox="1"/>
          <p:nvPr/>
        </p:nvSpPr>
        <p:spPr>
          <a:xfrm>
            <a:off x="5665787" y="1995501"/>
            <a:ext cx="7192169" cy="1107996"/>
          </a:xfrm>
          <a:prstGeom prst="rect">
            <a:avLst/>
          </a:prstGeom>
          <a:ln/>
          <a:effectLst>
            <a:softEdge rad="1651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What Animal is this?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AEBAB-DCEF-418E-9854-AC83EEFA90D5}"/>
              </a:ext>
            </a:extLst>
          </p:cNvPr>
          <p:cNvSpPr txBox="1"/>
          <p:nvPr/>
        </p:nvSpPr>
        <p:spPr>
          <a:xfrm>
            <a:off x="5909071" y="8090192"/>
            <a:ext cx="7192169" cy="1107996"/>
          </a:xfrm>
          <a:prstGeom prst="rect">
            <a:avLst/>
          </a:prstGeom>
          <a:ln/>
          <a:effectLst>
            <a:softEdge rad="1651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It is a/an ________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6D97D-334C-4E81-9429-8F2DF1EB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57" y="32324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48528-E2A9-4E65-9EEE-83743462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56" y="2222500"/>
            <a:ext cx="6248400" cy="6248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4FD49-BED1-4389-815D-DE7CAFA28A8E}"/>
              </a:ext>
            </a:extLst>
          </p:cNvPr>
          <p:cNvGrpSpPr/>
          <p:nvPr/>
        </p:nvGrpSpPr>
        <p:grpSpPr>
          <a:xfrm>
            <a:off x="4284662" y="446532"/>
            <a:ext cx="4991894" cy="1017778"/>
            <a:chOff x="4284662" y="446532"/>
            <a:chExt cx="4991894" cy="1017778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227E5BAA-C3CE-4A1E-B821-59E4347ABCAF}"/>
                </a:ext>
              </a:extLst>
            </p:cNvPr>
            <p:cNvSpPr/>
            <p:nvPr/>
          </p:nvSpPr>
          <p:spPr>
            <a:xfrm>
              <a:off x="4284662" y="446532"/>
              <a:ext cx="4991894" cy="10177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541395-B44E-4597-8F2B-338C41308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4" r="70422" b="29917"/>
            <a:stretch/>
          </p:blipFill>
          <p:spPr>
            <a:xfrm>
              <a:off x="4438245" y="469900"/>
              <a:ext cx="695067" cy="935239"/>
            </a:xfrm>
            <a:prstGeom prst="rect">
              <a:avLst/>
            </a:prstGeom>
          </p:spPr>
        </p:pic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1F76C459-E981-4DF7-881F-C3C51C917922}"/>
                </a:ext>
              </a:extLst>
            </p:cNvPr>
            <p:cNvSpPr txBox="1"/>
            <p:nvPr/>
          </p:nvSpPr>
          <p:spPr>
            <a:xfrm>
              <a:off x="5286895" y="533813"/>
              <a:ext cx="3581400" cy="887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00"/>
                  </a:solidFill>
                  <a:cs typeface="Source Sans Pro Light"/>
                </a:rPr>
                <a:t>Tip: 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An = A,E,I,O,U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          A = </a:t>
              </a:r>
              <a:r>
                <a:rPr lang="en-US" sz="2800" dirty="0">
                  <a:solidFill>
                    <a:srgbClr val="FF0000"/>
                  </a:solidFill>
                  <a:cs typeface="Source Sans Pro Light"/>
                </a:rPr>
                <a:t>NOT</a:t>
              </a:r>
              <a:r>
                <a:rPr lang="en-US" sz="2800" dirty="0">
                  <a:solidFill>
                    <a:srgbClr val="FFFFFF"/>
                  </a:solidFill>
                  <a:cs typeface="Source Sans Pro Light"/>
                </a:rPr>
                <a:t> A,E,I,O,U</a:t>
              </a:r>
              <a:endParaRPr lang="cs-CZ" sz="2800" dirty="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49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F45AD1E-57A2-4431-85C1-FF7723BD7E42}"/>
              </a:ext>
            </a:extLst>
          </p:cNvPr>
          <p:cNvSpPr/>
          <p:nvPr/>
        </p:nvSpPr>
        <p:spPr>
          <a:xfrm>
            <a:off x="198436" y="7255919"/>
            <a:ext cx="18592799" cy="1571032"/>
          </a:xfrm>
          <a:prstGeom prst="roundRect">
            <a:avLst/>
          </a:prstGeom>
          <a:solidFill>
            <a:srgbClr val="FFA1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D9F7A4-1B4A-41B2-9E7D-4244B4C9B8F2}"/>
              </a:ext>
            </a:extLst>
          </p:cNvPr>
          <p:cNvSpPr/>
          <p:nvPr/>
        </p:nvSpPr>
        <p:spPr>
          <a:xfrm>
            <a:off x="198435" y="4406476"/>
            <a:ext cx="18592799" cy="1571032"/>
          </a:xfrm>
          <a:prstGeom prst="roundRect">
            <a:avLst/>
          </a:prstGeom>
          <a:solidFill>
            <a:srgbClr val="FFB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74488F-39E4-4025-B281-62F14A2C281A}"/>
              </a:ext>
            </a:extLst>
          </p:cNvPr>
          <p:cNvSpPr/>
          <p:nvPr/>
        </p:nvSpPr>
        <p:spPr>
          <a:xfrm>
            <a:off x="208756" y="1536700"/>
            <a:ext cx="18592799" cy="1571032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AC73C5-368A-4992-917B-0C0A1838E3CA}"/>
              </a:ext>
            </a:extLst>
          </p:cNvPr>
          <p:cNvGrpSpPr/>
          <p:nvPr/>
        </p:nvGrpSpPr>
        <p:grpSpPr>
          <a:xfrm>
            <a:off x="-5059" y="3416573"/>
            <a:ext cx="4800599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2033DA7-B496-435D-A3DB-E45BD45E4B7C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892C04EB-8963-4611-98BC-C2BD5AD407A8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5956" y="1690078"/>
            <a:ext cx="17220406" cy="112594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Magnets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are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common items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in our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daily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lives.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Playing around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with some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magnets,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we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can 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see some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basic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features:</a:t>
            </a:r>
            <a:endParaRPr lang="en-US" b="1" dirty="0">
              <a:solidFill>
                <a:schemeClr val="bg1"/>
              </a:solidFill>
              <a:cs typeface="Source Sans Pro Light"/>
            </a:endParaRPr>
          </a:p>
          <a:p>
            <a:pPr marL="127635" indent="-114935">
              <a:lnSpc>
                <a:spcPct val="100000"/>
              </a:lnSpc>
              <a:spcBef>
                <a:spcPts val="65"/>
              </a:spcBef>
              <a:buChar char="•"/>
              <a:tabLst>
                <a:tab pos="128270" algn="l"/>
              </a:tabLst>
            </a:pP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Magnets exert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force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on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each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other,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as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well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as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on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certain</a:t>
            </a:r>
            <a:r>
              <a:rPr lang="en-US" b="1" spc="55" dirty="0">
                <a:solidFill>
                  <a:schemeClr val="bg1"/>
                </a:solidFill>
                <a:cs typeface="Source Sans Pro Light"/>
              </a:rPr>
              <a:t>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metals.</a:t>
            </a:r>
            <a:endParaRPr lang="en-US" b="1" dirty="0">
              <a:solidFill>
                <a:schemeClr val="bg1"/>
              </a:solidFill>
              <a:cs typeface="Source Sans Pro Light"/>
            </a:endParaRPr>
          </a:p>
          <a:p>
            <a:pPr marL="127635" indent="-114935">
              <a:lnSpc>
                <a:spcPct val="100000"/>
              </a:lnSpc>
              <a:buChar char="•"/>
              <a:tabLst>
                <a:tab pos="128270" algn="l"/>
              </a:tabLst>
            </a:pPr>
            <a:r>
              <a:rPr lang="en-US" b="1" dirty="0">
                <a:solidFill>
                  <a:schemeClr val="bg1"/>
                </a:solidFill>
                <a:cs typeface="Source Sans Pro Light"/>
              </a:rPr>
              <a:t>This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force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is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strongest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when they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are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touching, but also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acts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at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a</a:t>
            </a:r>
            <a:r>
              <a:rPr lang="en-US" b="1" spc="75" dirty="0">
                <a:solidFill>
                  <a:schemeClr val="bg1"/>
                </a:solidFill>
                <a:cs typeface="Source Sans Pro Light"/>
              </a:rPr>
              <a:t>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distance.</a:t>
            </a:r>
            <a:endParaRPr lang="en-US" b="1" dirty="0">
              <a:solidFill>
                <a:schemeClr val="bg1"/>
              </a:solidFill>
              <a:cs typeface="Source Sans Pro Light"/>
            </a:endParaRPr>
          </a:p>
          <a:p>
            <a:pPr marL="127635" indent="-114935">
              <a:lnSpc>
                <a:spcPct val="100000"/>
              </a:lnSpc>
              <a:buChar char="•"/>
              <a:tabLst>
                <a:tab pos="128270" algn="l"/>
              </a:tabLst>
            </a:pP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Magnets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can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either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attract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or </a:t>
            </a:r>
            <a:r>
              <a:rPr lang="en-US" b="1" spc="-5" dirty="0">
                <a:solidFill>
                  <a:schemeClr val="bg1"/>
                </a:solidFill>
                <a:cs typeface="Source Sans Pro Light"/>
              </a:rPr>
              <a:t>repel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each </a:t>
            </a:r>
            <a:r>
              <a:rPr lang="en-US" b="1" spc="-15" dirty="0">
                <a:solidFill>
                  <a:schemeClr val="bg1"/>
                </a:solidFill>
                <a:cs typeface="Source Sans Pro Light"/>
              </a:rPr>
              <a:t>other,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depending on how they </a:t>
            </a:r>
            <a:r>
              <a:rPr lang="en-US" b="1" spc="-10" dirty="0">
                <a:solidFill>
                  <a:schemeClr val="bg1"/>
                </a:solidFill>
                <a:cs typeface="Source Sans Pro Light"/>
              </a:rPr>
              <a:t>are</a:t>
            </a:r>
            <a:r>
              <a:rPr lang="en-US" b="1" spc="45" dirty="0">
                <a:solidFill>
                  <a:schemeClr val="bg1"/>
                </a:solidFill>
                <a:cs typeface="Source Sans Pro Light"/>
              </a:rPr>
              <a:t> </a:t>
            </a:r>
            <a:r>
              <a:rPr lang="en-US" b="1" dirty="0">
                <a:solidFill>
                  <a:schemeClr val="bg1"/>
                </a:solidFill>
                <a:cs typeface="Source Sans Pro Light"/>
              </a:rPr>
              <a:t>held.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5956" y="4759915"/>
            <a:ext cx="91432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indent="-114935">
              <a:lnSpc>
                <a:spcPct val="100000"/>
              </a:lnSpc>
              <a:spcBef>
                <a:spcPts val="100"/>
              </a:spcBef>
              <a:buChar char="•"/>
              <a:tabLst>
                <a:tab pos="128270" algn="l"/>
              </a:tabLst>
            </a:pPr>
            <a:r>
              <a:rPr lang="en-US" dirty="0">
                <a:solidFill>
                  <a:srgbClr val="231F20"/>
                </a:solidFill>
                <a:cs typeface="Source Sans Pro Light"/>
              </a:rPr>
              <a:t>Know how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to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determine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the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direction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of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a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permanent magnetic</a:t>
            </a:r>
            <a:r>
              <a:rPr lang="en-US" spc="3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field.</a:t>
            </a:r>
            <a:endParaRPr lang="en-US" dirty="0">
              <a:cs typeface="Source Sans Pro Light"/>
            </a:endParaRPr>
          </a:p>
          <a:p>
            <a:pPr marL="127635" indent="-114935">
              <a:lnSpc>
                <a:spcPct val="100000"/>
              </a:lnSpc>
              <a:buChar char="•"/>
              <a:tabLst>
                <a:tab pos="128270" algn="l"/>
              </a:tabLst>
            </a:pPr>
            <a:r>
              <a:rPr lang="en-US" dirty="0">
                <a:solidFill>
                  <a:srgbClr val="231F20"/>
                </a:solidFill>
                <a:cs typeface="Source Sans Pro Light"/>
              </a:rPr>
              <a:t>Know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that a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current-carrying wire </a:t>
            </a:r>
            <a:r>
              <a:rPr lang="en-US" spc="-15" dirty="0">
                <a:solidFill>
                  <a:srgbClr val="231F20"/>
                </a:solidFill>
                <a:cs typeface="Source Sans Pro Light"/>
              </a:rPr>
              <a:t>creates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a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magnetic</a:t>
            </a:r>
            <a:r>
              <a:rPr lang="en-US" spc="5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field.</a:t>
            </a:r>
            <a:endParaRPr lang="en-US" dirty="0">
              <a:cs typeface="Source Sans Pro Light"/>
            </a:endParaRPr>
          </a:p>
          <a:p>
            <a:pPr marL="127635" marR="5080" indent="-114935">
              <a:lnSpc>
                <a:spcPct val="100000"/>
              </a:lnSpc>
              <a:buChar char="•"/>
              <a:tabLst>
                <a:tab pos="128270" algn="l"/>
              </a:tabLst>
            </a:pPr>
            <a:r>
              <a:rPr lang="en-US" dirty="0">
                <a:solidFill>
                  <a:srgbClr val="231F20"/>
                </a:solidFill>
                <a:cs typeface="Source Sans Pro Light"/>
              </a:rPr>
              <a:t>Know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how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to</a:t>
            </a:r>
            <a:r>
              <a:rPr lang="en-US" spc="-4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determine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the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direction</a:t>
            </a:r>
            <a:r>
              <a:rPr lang="en-US" spc="-4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of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the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magnetic</a:t>
            </a:r>
            <a:r>
              <a:rPr lang="en-US" spc="-4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dirty="0">
                <a:solidFill>
                  <a:srgbClr val="231F20"/>
                </a:solidFill>
                <a:cs typeface="Source Sans Pro Light"/>
              </a:rPr>
              <a:t>field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produced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by</a:t>
            </a:r>
            <a:r>
              <a:rPr lang="en-US" spc="-40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10" dirty="0">
                <a:solidFill>
                  <a:srgbClr val="231F20"/>
                </a:solidFill>
                <a:cs typeface="Source Sans Pro Light"/>
              </a:rPr>
              <a:t>a</a:t>
            </a:r>
            <a:r>
              <a:rPr lang="en-US" spc="-4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Source Sans Pro Light"/>
              </a:rPr>
              <a:t>current-carrying  wire.</a:t>
            </a:r>
            <a:endParaRPr lang="en-US" dirty="0">
              <a:cs typeface="Source Sans Pr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956" y="7462803"/>
            <a:ext cx="7497375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spc="-5" dirty="0">
                <a:solidFill>
                  <a:srgbClr val="231F20"/>
                </a:solidFill>
                <a:cs typeface="Source Sans Pro Light"/>
              </a:rPr>
              <a:t>Magnetic </a:t>
            </a:r>
            <a:r>
              <a:rPr lang="en-US" i="1" dirty="0">
                <a:solidFill>
                  <a:srgbClr val="231F20"/>
                </a:solidFill>
                <a:cs typeface="Source Sans Pro Light"/>
              </a:rPr>
              <a:t>Domains, </a:t>
            </a:r>
            <a:r>
              <a:rPr lang="en-US" i="1" spc="-5" dirty="0">
                <a:solidFill>
                  <a:srgbClr val="231F20"/>
                </a:solidFill>
                <a:cs typeface="Source Sans Pro Light"/>
              </a:rPr>
              <a:t>Magnetic Poles, Magnetism, Right-Hand</a:t>
            </a:r>
            <a:r>
              <a:rPr lang="en-US" i="1" spc="15" dirty="0">
                <a:solidFill>
                  <a:srgbClr val="231F20"/>
                </a:solidFill>
                <a:cs typeface="Source Sans Pro Light"/>
              </a:rPr>
              <a:t> </a:t>
            </a:r>
            <a:r>
              <a:rPr lang="en-US" i="1" dirty="0">
                <a:solidFill>
                  <a:srgbClr val="231F20"/>
                </a:solidFill>
                <a:cs typeface="Source Sans Pro Light"/>
              </a:rPr>
              <a:t>Rule</a:t>
            </a:r>
            <a:endParaRPr lang="en-US" dirty="0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956" y="3585368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6244705"/>
            <a:ext cx="3256756" cy="828000"/>
            <a:chOff x="0" y="4134484"/>
            <a:chExt cx="3256756" cy="828000"/>
          </a:xfrm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65956" y="4273127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rgbClr val="FFFFFF"/>
                  </a:solidFill>
                  <a:cs typeface="Source Sans Pro Light"/>
                </a:rPr>
                <a:t>VOCABULARY</a:t>
              </a:r>
              <a:endParaRPr sz="2800" dirty="0">
                <a:cs typeface="Source Sans Pro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4" y="546100"/>
            <a:ext cx="4800599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LESSON OVERVIEW</a:t>
            </a:r>
            <a:endParaRPr lang="cs-CZ" sz="2800" dirty="0">
              <a:cs typeface="Source Sans Pro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7A848F-BA5E-47CD-BCAF-4818B6AC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625B-6108-421E-82D3-BC3E2E2C34AE}"/>
              </a:ext>
            </a:extLst>
          </p:cNvPr>
          <p:cNvSpPr txBox="1"/>
          <p:nvPr/>
        </p:nvSpPr>
        <p:spPr>
          <a:xfrm>
            <a:off x="5665787" y="1995501"/>
            <a:ext cx="7192169" cy="1107996"/>
          </a:xfrm>
          <a:prstGeom prst="rect">
            <a:avLst/>
          </a:prstGeom>
          <a:ln/>
          <a:effectLst>
            <a:softEdge rad="1651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What Animal is this?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AEBAB-DCEF-418E-9854-AC83EEFA90D5}"/>
              </a:ext>
            </a:extLst>
          </p:cNvPr>
          <p:cNvSpPr txBox="1"/>
          <p:nvPr/>
        </p:nvSpPr>
        <p:spPr>
          <a:xfrm>
            <a:off x="5909071" y="8090192"/>
            <a:ext cx="7192169" cy="1107996"/>
          </a:xfrm>
          <a:prstGeom prst="rect">
            <a:avLst/>
          </a:prstGeom>
          <a:ln/>
          <a:effectLst>
            <a:softEdge rad="1651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It is a/an ________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B48BC-7937-4265-83D0-4689E6509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57" y="3074715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2B1DB-4E0E-422E-B6EA-325494BBA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55" y="2957025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798268-4172-46FD-AB78-D2B44E6AE103}"/>
              </a:ext>
            </a:extLst>
          </p:cNvPr>
          <p:cNvGrpSpPr/>
          <p:nvPr/>
        </p:nvGrpSpPr>
        <p:grpSpPr>
          <a:xfrm>
            <a:off x="0" y="3213100"/>
            <a:ext cx="18649156" cy="3723600"/>
            <a:chOff x="0" y="3213100"/>
            <a:chExt cx="18649156" cy="37236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DC037C-C731-4D52-835A-5765F8A4FBF2}"/>
                </a:ext>
              </a:extLst>
            </p:cNvPr>
            <p:cNvGrpSpPr/>
            <p:nvPr/>
          </p:nvGrpSpPr>
          <p:grpSpPr>
            <a:xfrm>
              <a:off x="0" y="3213100"/>
              <a:ext cx="18649156" cy="3723600"/>
              <a:chOff x="1523376" y="8642689"/>
              <a:chExt cx="2537649" cy="439424"/>
            </a:xfrm>
            <a:solidFill>
              <a:srgbClr val="009EF3"/>
            </a:solidFill>
          </p:grpSpPr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FAC1F606-62F6-4305-800B-EF4BDCC04BC6}"/>
                  </a:ext>
                </a:extLst>
              </p:cNvPr>
              <p:cNvSpPr/>
              <p:nvPr/>
            </p:nvSpPr>
            <p:spPr>
              <a:xfrm>
                <a:off x="1523376" y="8642693"/>
                <a:ext cx="2321548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E9D9B32-EA9E-452A-AFED-2BFD37C8107A}"/>
                  </a:ext>
                </a:extLst>
              </p:cNvPr>
              <p:cNvSpPr/>
              <p:nvPr/>
            </p:nvSpPr>
            <p:spPr>
              <a:xfrm>
                <a:off x="3621605" y="8642689"/>
                <a:ext cx="439420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0A39365D-A6B5-4623-AC67-FBE1BB6FC527}"/>
                </a:ext>
              </a:extLst>
            </p:cNvPr>
            <p:cNvSpPr txBox="1"/>
            <p:nvPr/>
          </p:nvSpPr>
          <p:spPr>
            <a:xfrm>
              <a:off x="851520" y="3746500"/>
              <a:ext cx="16310327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5500" dirty="0">
                  <a:solidFill>
                    <a:srgbClr val="FFFFFF"/>
                  </a:solidFill>
                  <a:cs typeface="Source Sans Pro Light"/>
                </a:rPr>
                <a:t>Vocabulary: Animals</a:t>
              </a:r>
              <a:endParaRPr lang="cs-CZ" sz="15500" dirty="0">
                <a:cs typeface="Source Sans Pro Light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AF40B-A8B1-4C1C-81A7-0E00CEFA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71" y="3328287"/>
            <a:ext cx="4761905" cy="4761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DAC45-C63D-44D3-9EA8-ED6BFF808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756" y="32324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40A7F-803A-4AA1-8589-91A03D449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32324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438F1-5CAA-4D5A-AFCA-87CB141DB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56" y="29657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F8943-3351-4D61-9DCF-612B947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38" y="329653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ADD7B-C74C-4337-91BD-38820E39D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56" y="29657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436A3-1C65-49C5-B3E8-73646D752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57" y="330923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B855C-E928-480C-9B4D-ABE82903F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56" y="329653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92054-4C71-4AFC-8A2E-D805B08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9657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C92EF-29EA-4815-A42A-8474FA48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56" y="32324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85DF4-9D56-4589-804E-17DA3B77E2CF}"/>
              </a:ext>
            </a:extLst>
          </p:cNvPr>
          <p:cNvSpPr/>
          <p:nvPr/>
        </p:nvSpPr>
        <p:spPr>
          <a:xfrm>
            <a:off x="208756" y="1689100"/>
            <a:ext cx="18592800" cy="7848600"/>
          </a:xfrm>
          <a:prstGeom prst="roundRect">
            <a:avLst/>
          </a:prstGeom>
          <a:solidFill>
            <a:srgbClr val="009E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4094957" cy="828000"/>
            <a:chOff x="1523376" y="8642689"/>
            <a:chExt cx="2537649" cy="439424"/>
          </a:xfrm>
          <a:solidFill>
            <a:srgbClr val="009EF3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1523376" y="8642693"/>
              <a:ext cx="2321548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17125156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cs-CZ" sz="1200" dirty="0">
                  <a:solidFill>
                    <a:srgbClr val="00A0F0"/>
                  </a:solidFill>
                  <a:cs typeface="Source Sans Pro"/>
                </a:rPr>
                <a:t>10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Vocabulary: Animals</a:t>
            </a:r>
            <a:endParaRPr lang="cs-CZ" sz="2800" dirty="0">
              <a:cs typeface="Source Sans Pro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01165-EBC5-4C4C-8803-C4FE992C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166" y="8775699"/>
            <a:ext cx="2565389" cy="256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C5AF6-FEC4-4C53-9B06-9CADEAD6A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60" y="3232447"/>
            <a:ext cx="4761905" cy="4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9988A-FE63-4682-92CF-5D1413D2C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56" y="329653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102</TotalTime>
  <Words>359</Words>
  <Application>Microsoft Office PowerPoint</Application>
  <PresentationFormat>Custom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 Frazer</dc:creator>
  <cp:lastModifiedBy>cloudconvert_14</cp:lastModifiedBy>
  <cp:revision>10</cp:revision>
  <dcterms:created xsi:type="dcterms:W3CDTF">2021-01-28T08:49:49Z</dcterms:created>
  <dcterms:modified xsi:type="dcterms:W3CDTF">2021-02-05T14:37:51Z</dcterms:modified>
</cp:coreProperties>
</file>