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4" r:id="rId3"/>
    <p:sldId id="258" r:id="rId4"/>
    <p:sldId id="259" r:id="rId5"/>
    <p:sldId id="262" r:id="rId6"/>
    <p:sldId id="265"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1"/>
    <p:restoredTop sz="94694"/>
  </p:normalViewPr>
  <p:slideViewPr>
    <p:cSldViewPr snapToGrid="0">
      <p:cViewPr varScale="1">
        <p:scale>
          <a:sx n="121" d="100"/>
          <a:sy n="12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357536B-63D7-114B-B5D8-38D17E7DFC5E}" type="datetimeFigureOut">
              <a:rPr lang="en-KZ" smtClean="0"/>
              <a:t>18.04.2024</a:t>
            </a:fld>
            <a:endParaRPr lang="en-KZ"/>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KZ"/>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752821C-C209-ED49-9F71-896A39AA1F69}" type="slidenum">
              <a:rPr lang="en-KZ" smtClean="0"/>
              <a:t>‹#›</a:t>
            </a:fld>
            <a:endParaRPr lang="en-KZ"/>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3816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7536B-63D7-114B-B5D8-38D17E7DFC5E}" type="datetimeFigureOut">
              <a:rPr lang="en-KZ" smtClean="0"/>
              <a:t>18.04.2024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133877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7536B-63D7-114B-B5D8-38D17E7DFC5E}" type="datetimeFigureOut">
              <a:rPr lang="en-KZ" smtClean="0"/>
              <a:t>18.04.2024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136411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7536B-63D7-114B-B5D8-38D17E7DFC5E}" type="datetimeFigureOut">
              <a:rPr lang="en-KZ" smtClean="0"/>
              <a:t>18.04.2024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405807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357536B-63D7-114B-B5D8-38D17E7DFC5E}" type="datetimeFigureOut">
              <a:rPr lang="en-KZ" smtClean="0"/>
              <a:t>18.04.2024</a:t>
            </a:fld>
            <a:endParaRPr lang="en-KZ"/>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KZ"/>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752821C-C209-ED49-9F71-896A39AA1F69}" type="slidenum">
              <a:rPr lang="en-KZ" smtClean="0"/>
              <a:t>‹#›</a:t>
            </a:fld>
            <a:endParaRPr lang="en-KZ"/>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911569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7536B-63D7-114B-B5D8-38D17E7DFC5E}" type="datetimeFigureOut">
              <a:rPr lang="en-KZ" smtClean="0"/>
              <a:t>18.04.2024</a:t>
            </a:fld>
            <a:endParaRPr lang="en-KZ"/>
          </a:p>
        </p:txBody>
      </p:sp>
      <p:sp>
        <p:nvSpPr>
          <p:cNvPr id="6" name="Footer Placeholder 5"/>
          <p:cNvSpPr>
            <a:spLocks noGrp="1"/>
          </p:cNvSpPr>
          <p:nvPr>
            <p:ph type="ftr" sz="quarter" idx="11"/>
          </p:nvPr>
        </p:nvSpPr>
        <p:spPr/>
        <p:txBody>
          <a:bodyPr/>
          <a:lstStyle/>
          <a:p>
            <a:endParaRPr lang="en-KZ"/>
          </a:p>
        </p:txBody>
      </p:sp>
      <p:sp>
        <p:nvSpPr>
          <p:cNvPr id="7" name="Slide Number Placeholder 6"/>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125540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7536B-63D7-114B-B5D8-38D17E7DFC5E}" type="datetimeFigureOut">
              <a:rPr lang="en-KZ" smtClean="0"/>
              <a:t>18.04.2024</a:t>
            </a:fld>
            <a:endParaRPr lang="en-KZ"/>
          </a:p>
        </p:txBody>
      </p:sp>
      <p:sp>
        <p:nvSpPr>
          <p:cNvPr id="8" name="Footer Placeholder 7"/>
          <p:cNvSpPr>
            <a:spLocks noGrp="1"/>
          </p:cNvSpPr>
          <p:nvPr>
            <p:ph type="ftr" sz="quarter" idx="11"/>
          </p:nvPr>
        </p:nvSpPr>
        <p:spPr/>
        <p:txBody>
          <a:bodyPr/>
          <a:lstStyle/>
          <a:p>
            <a:endParaRPr lang="en-KZ"/>
          </a:p>
        </p:txBody>
      </p:sp>
      <p:sp>
        <p:nvSpPr>
          <p:cNvPr id="9" name="Slide Number Placeholder 8"/>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414072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7536B-63D7-114B-B5D8-38D17E7DFC5E}" type="datetimeFigureOut">
              <a:rPr lang="en-KZ" smtClean="0"/>
              <a:t>18.04.2024</a:t>
            </a:fld>
            <a:endParaRPr lang="en-KZ"/>
          </a:p>
        </p:txBody>
      </p:sp>
      <p:sp>
        <p:nvSpPr>
          <p:cNvPr id="4" name="Footer Placeholder 3"/>
          <p:cNvSpPr>
            <a:spLocks noGrp="1"/>
          </p:cNvSpPr>
          <p:nvPr>
            <p:ph type="ftr" sz="quarter" idx="11"/>
          </p:nvPr>
        </p:nvSpPr>
        <p:spPr/>
        <p:txBody>
          <a:bodyPr/>
          <a:lstStyle/>
          <a:p>
            <a:endParaRPr lang="en-KZ"/>
          </a:p>
        </p:txBody>
      </p:sp>
      <p:sp>
        <p:nvSpPr>
          <p:cNvPr id="5" name="Slide Number Placeholder 4"/>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130573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7536B-63D7-114B-B5D8-38D17E7DFC5E}" type="datetimeFigureOut">
              <a:rPr lang="en-KZ" smtClean="0"/>
              <a:t>18.04.2024</a:t>
            </a:fld>
            <a:endParaRPr lang="en-KZ"/>
          </a:p>
        </p:txBody>
      </p:sp>
      <p:sp>
        <p:nvSpPr>
          <p:cNvPr id="3" name="Footer Placeholder 2"/>
          <p:cNvSpPr>
            <a:spLocks noGrp="1"/>
          </p:cNvSpPr>
          <p:nvPr>
            <p:ph type="ftr" sz="quarter" idx="11"/>
          </p:nvPr>
        </p:nvSpPr>
        <p:spPr/>
        <p:txBody>
          <a:bodyPr/>
          <a:lstStyle/>
          <a:p>
            <a:endParaRPr lang="en-KZ"/>
          </a:p>
        </p:txBody>
      </p:sp>
      <p:sp>
        <p:nvSpPr>
          <p:cNvPr id="4" name="Slide Number Placeholder 3"/>
          <p:cNvSpPr>
            <a:spLocks noGrp="1"/>
          </p:cNvSpPr>
          <p:nvPr>
            <p:ph type="sldNum" sz="quarter" idx="12"/>
          </p:nvPr>
        </p:nvSpPr>
        <p:spPr/>
        <p:txBody>
          <a:bodyPr/>
          <a:lstStyle/>
          <a:p>
            <a:fld id="{F752821C-C209-ED49-9F71-896A39AA1F69}" type="slidenum">
              <a:rPr lang="en-KZ" smtClean="0"/>
              <a:t>‹#›</a:t>
            </a:fld>
            <a:endParaRPr lang="en-KZ"/>
          </a:p>
        </p:txBody>
      </p:sp>
    </p:spTree>
    <p:extLst>
      <p:ext uri="{BB962C8B-B14F-4D97-AF65-F5344CB8AC3E}">
        <p14:creationId xmlns:p14="http://schemas.microsoft.com/office/powerpoint/2010/main" val="40351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57536B-63D7-114B-B5D8-38D17E7DFC5E}" type="datetimeFigureOut">
              <a:rPr lang="en-KZ" smtClean="0"/>
              <a:t>18.04.2024</a:t>
            </a:fld>
            <a:endParaRPr lang="en-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752821C-C209-ED49-9F71-896A39AA1F69}" type="slidenum">
              <a:rPr lang="en-KZ" smtClean="0"/>
              <a:t>‹#›</a:t>
            </a:fld>
            <a:endParaRPr lang="en-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984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57536B-63D7-114B-B5D8-38D17E7DFC5E}" type="datetimeFigureOut">
              <a:rPr lang="en-KZ" smtClean="0"/>
              <a:t>18.04.2024</a:t>
            </a:fld>
            <a:endParaRPr lang="en-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752821C-C209-ED49-9F71-896A39AA1F69}" type="slidenum">
              <a:rPr lang="en-KZ" smtClean="0"/>
              <a:t>‹#›</a:t>
            </a:fld>
            <a:endParaRPr lang="en-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563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357536B-63D7-114B-B5D8-38D17E7DFC5E}" type="datetimeFigureOut">
              <a:rPr lang="en-KZ" smtClean="0"/>
              <a:t>18.04.2024</a:t>
            </a:fld>
            <a:endParaRPr lang="en-KZ"/>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KZ"/>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752821C-C209-ED49-9F71-896A39AA1F69}" type="slidenum">
              <a:rPr lang="en-KZ" smtClean="0"/>
              <a:t>‹#›</a:t>
            </a:fld>
            <a:endParaRPr lang="en-KZ"/>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668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05A5-46DA-A2BB-ED73-622BD7B3A623}"/>
              </a:ext>
            </a:extLst>
          </p:cNvPr>
          <p:cNvSpPr>
            <a:spLocks noGrp="1"/>
          </p:cNvSpPr>
          <p:nvPr>
            <p:ph type="ctrTitle"/>
          </p:nvPr>
        </p:nvSpPr>
        <p:spPr/>
        <p:txBody>
          <a:bodyPr>
            <a:normAutofit fontScale="90000"/>
          </a:bodyPr>
          <a:lstStyle/>
          <a:p>
            <a:r>
              <a:rPr lang="en-US" sz="1800" b="1" dirty="0">
                <a:effectLst/>
                <a:latin typeface="Times New Roman" panose="02020603050405020304" pitchFamily="18" charset="0"/>
                <a:ea typeface="Times New Roman" panose="02020603050405020304" pitchFamily="18" charset="0"/>
              </a:rPr>
              <a:t>Research Project</a:t>
            </a:r>
            <a:br>
              <a:rPr lang="en-KZ"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Course: CS 555 Fundamentals of Machine Learning</a:t>
            </a:r>
            <a:br>
              <a:rPr lang="en-KZ" sz="18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ea typeface="Times New Roman" panose="02020603050405020304" pitchFamily="18" charset="0"/>
              </a:rPr>
              <a:t>Prepared BY</a:t>
            </a:r>
            <a:r>
              <a:rPr lang="en-US" sz="1800" b="1" dirty="0">
                <a:effectLst/>
                <a:latin typeface="Times New Roman" panose="02020603050405020304" pitchFamily="18" charset="0"/>
                <a:ea typeface="Times New Roman" panose="02020603050405020304" pitchFamily="18" charset="0"/>
              </a:rPr>
              <a:t>: Amina </a:t>
            </a:r>
            <a:r>
              <a:rPr lang="en-US" sz="1800" b="1" dirty="0" err="1">
                <a:effectLst/>
                <a:latin typeface="Times New Roman" panose="02020603050405020304" pitchFamily="18" charset="0"/>
                <a:ea typeface="Times New Roman" panose="02020603050405020304" pitchFamily="18" charset="0"/>
              </a:rPr>
              <a:t>Bauyrzhan</a:t>
            </a:r>
            <a:br>
              <a:rPr lang="en-KZ"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Title: Analysis of Direct Marketing Campaign Effectiveness for Term Deposit Subscriptions at a Portuguese Bank</a:t>
            </a:r>
            <a:br>
              <a:rPr lang="en-KZ" sz="1800" dirty="0">
                <a:effectLst/>
                <a:latin typeface="Times New Roman" panose="02020603050405020304" pitchFamily="18" charset="0"/>
                <a:ea typeface="Times New Roman" panose="02020603050405020304" pitchFamily="18" charset="0"/>
              </a:rPr>
            </a:br>
            <a:endParaRPr lang="en-KZ" dirty="0"/>
          </a:p>
        </p:txBody>
      </p:sp>
      <p:sp>
        <p:nvSpPr>
          <p:cNvPr id="3" name="Subtitle 2">
            <a:extLst>
              <a:ext uri="{FF2B5EF4-FFF2-40B4-BE49-F238E27FC236}">
                <a16:creationId xmlns:a16="http://schemas.microsoft.com/office/drawing/2014/main" id="{279BAB1D-25C9-4AEF-D9F6-280143139C13}"/>
              </a:ext>
            </a:extLst>
          </p:cNvPr>
          <p:cNvSpPr>
            <a:spLocks noGrp="1"/>
          </p:cNvSpPr>
          <p:nvPr>
            <p:ph type="subTitle" idx="1"/>
          </p:nvPr>
        </p:nvSpPr>
        <p:spPr/>
        <p:txBody>
          <a:bodyPr>
            <a:normAutofit fontScale="55000" lnSpcReduction="20000"/>
          </a:bodyPr>
          <a:lstStyle/>
          <a:p>
            <a:r>
              <a:rPr lang="en-US" sz="2400" b="1" dirty="0">
                <a:effectLst/>
                <a:latin typeface="Times New Roman" panose="02020603050405020304" pitchFamily="18" charset="0"/>
                <a:ea typeface="Times New Roman" panose="02020603050405020304" pitchFamily="18" charset="0"/>
              </a:rPr>
              <a:t>Abstract: </a:t>
            </a:r>
            <a:r>
              <a:rPr lang="en-US" sz="2400" dirty="0">
                <a:effectLst/>
                <a:latin typeface="Times New Roman" panose="02020603050405020304" pitchFamily="18" charset="0"/>
                <a:ea typeface="Times New Roman" panose="02020603050405020304" pitchFamily="18" charset="0"/>
              </a:rPr>
              <a:t>This report evaluates bank marketing dataset to determine the key predictors of client subscriptions to term deposits. The logistic regression with ridge regularization was constructed to analyze the effects of demographic and campaign-related factors on subscription rates.</a:t>
            </a:r>
            <a:br>
              <a:rPr lang="en-KZ" sz="2400" dirty="0">
                <a:effectLst/>
                <a:latin typeface="Times New Roman" panose="02020603050405020304" pitchFamily="18" charset="0"/>
                <a:ea typeface="Times New Roman" panose="02020603050405020304" pitchFamily="18" charset="0"/>
              </a:rPr>
            </a:br>
            <a:endParaRPr lang="en-KZ" dirty="0"/>
          </a:p>
        </p:txBody>
      </p:sp>
    </p:spTree>
    <p:extLst>
      <p:ext uri="{BB962C8B-B14F-4D97-AF65-F5344CB8AC3E}">
        <p14:creationId xmlns:p14="http://schemas.microsoft.com/office/powerpoint/2010/main" val="305771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444F-5237-DC20-90A4-36679C825F01}"/>
              </a:ext>
            </a:extLst>
          </p:cNvPr>
          <p:cNvSpPr>
            <a:spLocks noGrp="1"/>
          </p:cNvSpPr>
          <p:nvPr>
            <p:ph type="title"/>
          </p:nvPr>
        </p:nvSpPr>
        <p:spPr/>
        <p:txBody>
          <a:bodyPr/>
          <a:lstStyle/>
          <a:p>
            <a:r>
              <a:rPr lang="en-KZ" dirty="0"/>
              <a:t>About Dataset</a:t>
            </a:r>
          </a:p>
        </p:txBody>
      </p:sp>
      <p:sp>
        <p:nvSpPr>
          <p:cNvPr id="3" name="Content Placeholder 2">
            <a:extLst>
              <a:ext uri="{FF2B5EF4-FFF2-40B4-BE49-F238E27FC236}">
                <a16:creationId xmlns:a16="http://schemas.microsoft.com/office/drawing/2014/main" id="{904C79F3-0ADE-E6F4-FD5C-E604E3007BE4}"/>
              </a:ext>
            </a:extLst>
          </p:cNvPr>
          <p:cNvSpPr>
            <a:spLocks noGrp="1"/>
          </p:cNvSpPr>
          <p:nvPr>
            <p:ph idx="1"/>
          </p:nvPr>
        </p:nvSpPr>
        <p:spPr/>
        <p:txBody>
          <a:bodyPr/>
          <a:lstStyle/>
          <a:p>
            <a:r>
              <a:rPr lang="en-US" sz="1800" kern="0" dirty="0">
                <a:latin typeface="Times New Roman" panose="02020603050405020304" pitchFamily="18" charset="0"/>
                <a:ea typeface="Times New Roman" panose="02020603050405020304" pitchFamily="18" charset="0"/>
              </a:rPr>
              <a:t>T</a:t>
            </a:r>
            <a:r>
              <a:rPr lang="en-US" sz="1800" kern="0" dirty="0">
                <a:effectLst/>
                <a:latin typeface="Times New Roman" panose="02020603050405020304" pitchFamily="18" charset="0"/>
                <a:ea typeface="Times New Roman" panose="02020603050405020304" pitchFamily="18" charset="0"/>
              </a:rPr>
              <a:t>he dataset direct marketing campaigns of a Portuguese banking institution was taken. The bank has collected data from direct telephone marketing campaigns to understand the effectiveness of their marketing strategies</a:t>
            </a:r>
            <a:r>
              <a:rPr lang="en-KZ" sz="1200" dirty="0">
                <a:effectLst/>
              </a:rPr>
              <a:t> </a:t>
            </a:r>
          </a:p>
          <a:p>
            <a:r>
              <a:rPr lang="en-US" sz="1800" kern="0" dirty="0">
                <a:effectLst/>
                <a:latin typeface="Times New Roman" panose="02020603050405020304" pitchFamily="18" charset="0"/>
                <a:ea typeface="Times New Roman" panose="02020603050405020304" pitchFamily="18" charset="0"/>
              </a:rPr>
              <a:t>The dataset contains 45,211 observations and 17 variables</a:t>
            </a:r>
            <a:r>
              <a:rPr lang="en-KZ" dirty="0">
                <a:effectLst/>
              </a:rPr>
              <a:t> </a:t>
            </a:r>
          </a:p>
          <a:p>
            <a:r>
              <a:rPr lang="en-US" sz="1800" kern="0" dirty="0">
                <a:effectLst/>
                <a:latin typeface="Times New Roman" panose="02020603050405020304" pitchFamily="18" charset="0"/>
                <a:ea typeface="Times New Roman" panose="02020603050405020304" pitchFamily="18" charset="0"/>
              </a:rPr>
              <a:t>The data consists of both numerical (7 features) and categorical (9 features) variables, all complete without any null entries. </a:t>
            </a:r>
          </a:p>
          <a:p>
            <a:r>
              <a:rPr lang="en-US" sz="1800" kern="0" dirty="0">
                <a:effectLst/>
                <a:latin typeface="Times New Roman" panose="02020603050405020304" pitchFamily="18" charset="0"/>
                <a:ea typeface="Times New Roman" panose="02020603050405020304" pitchFamily="18" charset="0"/>
              </a:rPr>
              <a:t>The class distribution was assessed, highlighting an imbalance with 88.3% non-subscribers and 11.7% subscribers.</a:t>
            </a:r>
            <a:r>
              <a:rPr lang="en-KZ" dirty="0">
                <a:effectLst/>
              </a:rPr>
              <a:t> </a:t>
            </a:r>
          </a:p>
          <a:p>
            <a:endParaRPr lang="en-KZ" dirty="0"/>
          </a:p>
        </p:txBody>
      </p:sp>
    </p:spTree>
    <p:extLst>
      <p:ext uri="{BB962C8B-B14F-4D97-AF65-F5344CB8AC3E}">
        <p14:creationId xmlns:p14="http://schemas.microsoft.com/office/powerpoint/2010/main" val="90262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2168-C56B-7F2C-0B79-63CABA74B838}"/>
              </a:ext>
            </a:extLst>
          </p:cNvPr>
          <p:cNvSpPr>
            <a:spLocks noGrp="1"/>
          </p:cNvSpPr>
          <p:nvPr>
            <p:ph type="title"/>
          </p:nvPr>
        </p:nvSpPr>
        <p:spPr>
          <a:xfrm>
            <a:off x="1077685" y="159463"/>
            <a:ext cx="7641771" cy="957943"/>
          </a:xfrm>
        </p:spPr>
        <p:txBody>
          <a:bodyPr/>
          <a:lstStyle/>
          <a:p>
            <a:r>
              <a:rPr lang="en-KZ" dirty="0"/>
              <a:t>Exploratory Data Analysis</a:t>
            </a:r>
          </a:p>
        </p:txBody>
      </p:sp>
      <p:sp>
        <p:nvSpPr>
          <p:cNvPr id="3" name="Content Placeholder 2">
            <a:extLst>
              <a:ext uri="{FF2B5EF4-FFF2-40B4-BE49-F238E27FC236}">
                <a16:creationId xmlns:a16="http://schemas.microsoft.com/office/drawing/2014/main" id="{9AC004DD-DF04-B0C7-DCEE-9F882046652A}"/>
              </a:ext>
            </a:extLst>
          </p:cNvPr>
          <p:cNvSpPr>
            <a:spLocks noGrp="1"/>
          </p:cNvSpPr>
          <p:nvPr>
            <p:ph idx="1"/>
          </p:nvPr>
        </p:nvSpPr>
        <p:spPr>
          <a:xfrm>
            <a:off x="8109109" y="1066800"/>
            <a:ext cx="3505199" cy="4946843"/>
          </a:xfrm>
        </p:spPr>
        <p:txBody>
          <a:bodyPr>
            <a:normAutofit fontScale="85000" lnSpcReduction="20000"/>
          </a:bodyPr>
          <a:lstStyle/>
          <a:p>
            <a:pPr indent="457200" algn="just"/>
            <a:r>
              <a:rPr lang="en-US" sz="1800" dirty="0">
                <a:effectLst/>
                <a:latin typeface="Times New Roman" panose="02020603050405020304" pitchFamily="18" charset="0"/>
                <a:ea typeface="Times New Roman" panose="02020603050405020304" pitchFamily="18" charset="0"/>
              </a:rPr>
              <a:t>Class 1 seems to have a higher proportion of individuals with no default history, higher education levels, and no loans, suggesting a potential profile of a more financially secure or risk-averse group. </a:t>
            </a:r>
          </a:p>
          <a:p>
            <a:pPr indent="457200" algn="just"/>
            <a:r>
              <a:rPr lang="en-US" sz="1800" dirty="0">
                <a:effectLst/>
                <a:latin typeface="Times New Roman" panose="02020603050405020304" pitchFamily="18" charset="0"/>
                <a:ea typeface="Times New Roman" panose="02020603050405020304" pitchFamily="18" charset="0"/>
              </a:rPr>
              <a:t>The previous campaign outcomes are strongly differentiated by class, with 'success' significantly more prevalent in Class 1. </a:t>
            </a:r>
          </a:p>
          <a:p>
            <a:pPr indent="457200" algn="just"/>
            <a:r>
              <a:rPr lang="en-US" sz="1800" dirty="0">
                <a:effectLst/>
                <a:latin typeface="Times New Roman" panose="02020603050405020304" pitchFamily="18" charset="0"/>
                <a:ea typeface="Times New Roman" panose="02020603050405020304" pitchFamily="18" charset="0"/>
              </a:rPr>
              <a:t>Individuals with a 'cellular' contact type, 'secondary' or higher education, and no default or loans tend to be more frequently associated with Class 1.</a:t>
            </a:r>
          </a:p>
          <a:p>
            <a:pPr indent="457200" algn="just"/>
            <a:r>
              <a:rPr lang="en-US" sz="1800" dirty="0">
                <a:effectLst/>
                <a:latin typeface="Times New Roman" panose="02020603050405020304" pitchFamily="18" charset="0"/>
                <a:ea typeface="Times New Roman" panose="02020603050405020304" pitchFamily="18" charset="0"/>
              </a:rPr>
              <a:t> Job types are variably represented in both classes, but some jobs, such as 'management' and 'blue-collar', are notably more frequent in Class 1. </a:t>
            </a:r>
          </a:p>
          <a:p>
            <a:pPr indent="457200" algn="just"/>
            <a:r>
              <a:rPr lang="en-US" sz="1800" dirty="0">
                <a:effectLst/>
                <a:latin typeface="Times New Roman" panose="02020603050405020304" pitchFamily="18" charset="0"/>
                <a:ea typeface="Times New Roman" panose="02020603050405020304" pitchFamily="18" charset="0"/>
              </a:rPr>
              <a:t>Marital status shows that single individuals are proportionally higher in Class 1 than in Class 0</a:t>
            </a:r>
            <a:endParaRPr lang="en-KZ" dirty="0"/>
          </a:p>
        </p:txBody>
      </p:sp>
      <p:sp>
        <p:nvSpPr>
          <p:cNvPr id="4" name="Rectangle 2">
            <a:extLst>
              <a:ext uri="{FF2B5EF4-FFF2-40B4-BE49-F238E27FC236}">
                <a16:creationId xmlns:a16="http://schemas.microsoft.com/office/drawing/2014/main" id="{F8B4AFE8-520B-5E92-D594-7834708D6CED}"/>
              </a:ext>
            </a:extLst>
          </p:cNvPr>
          <p:cNvSpPr>
            <a:spLocks noChangeArrowheads="1"/>
          </p:cNvSpPr>
          <p:nvPr/>
        </p:nvSpPr>
        <p:spPr bwMode="auto">
          <a:xfrm>
            <a:off x="2385848" y="15345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Z"/>
          </a:p>
        </p:txBody>
      </p:sp>
      <p:pic>
        <p:nvPicPr>
          <p:cNvPr id="2049" name="Picture 1" descr="A graph of different colored bars&#10;&#10;Description automatically generated with medium confidence">
            <a:extLst>
              <a:ext uri="{FF2B5EF4-FFF2-40B4-BE49-F238E27FC236}">
                <a16:creationId xmlns:a16="http://schemas.microsoft.com/office/drawing/2014/main" id="{1004291A-DB10-9EC4-ABB2-89E8308E0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855243"/>
            <a:ext cx="6737509" cy="52990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0C9EAD2-E980-AE3F-70BB-37A94BFDB795}"/>
              </a:ext>
            </a:extLst>
          </p:cNvPr>
          <p:cNvSpPr>
            <a:spLocks noChangeArrowheads="1"/>
          </p:cNvSpPr>
          <p:nvPr/>
        </p:nvSpPr>
        <p:spPr bwMode="auto">
          <a:xfrm>
            <a:off x="935420" y="617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KZ" altLang="en-KZ" sz="1200" b="0" i="1" u="none" strike="noStrike" cap="none" normalizeH="0" baseline="0" dirty="0">
                <a:ln>
                  <a:noFill/>
                </a:ln>
                <a:solidFill>
                  <a:srgbClr val="0E2841"/>
                </a:solidFill>
                <a:effectLst/>
                <a:latin typeface="Arial" panose="020B0604020202020204" pitchFamily="34" charset="0"/>
                <a:ea typeface="Times New Roman" panose="02020603050405020304" pitchFamily="18" charset="0"/>
              </a:rPr>
              <a:t>Figure 2</a:t>
            </a:r>
            <a:r>
              <a:rPr kumimoji="0" lang="en-US" altLang="en-KZ" sz="1200" b="0" i="1" u="none" strike="noStrike" cap="none" normalizeH="0" baseline="0" dirty="0">
                <a:ln>
                  <a:noFill/>
                </a:ln>
                <a:solidFill>
                  <a:srgbClr val="0E2841"/>
                </a:solidFill>
                <a:effectLst/>
                <a:latin typeface="Arial" panose="020B0604020202020204" pitchFamily="34" charset="0"/>
                <a:ea typeface="Times New Roman" panose="02020603050405020304" pitchFamily="18" charset="0"/>
              </a:rPr>
              <a:t> Bar charts with proportion of categorical levels by class</a:t>
            </a:r>
            <a:endParaRPr kumimoji="0" lang="en-US" altLang="en-KZ"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71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14FC-03C8-6BC7-D6C2-8206ABF61185}"/>
              </a:ext>
            </a:extLst>
          </p:cNvPr>
          <p:cNvSpPr>
            <a:spLocks noGrp="1"/>
          </p:cNvSpPr>
          <p:nvPr>
            <p:ph type="title"/>
          </p:nvPr>
        </p:nvSpPr>
        <p:spPr/>
        <p:txBody>
          <a:bodyPr/>
          <a:lstStyle/>
          <a:p>
            <a:endParaRPr lang="en-KZ"/>
          </a:p>
        </p:txBody>
      </p:sp>
      <p:sp>
        <p:nvSpPr>
          <p:cNvPr id="3" name="Content Placeholder 2">
            <a:extLst>
              <a:ext uri="{FF2B5EF4-FFF2-40B4-BE49-F238E27FC236}">
                <a16:creationId xmlns:a16="http://schemas.microsoft.com/office/drawing/2014/main" id="{7DEAFC38-B1DE-45D0-8CA7-D1AEF4A7B685}"/>
              </a:ext>
            </a:extLst>
          </p:cNvPr>
          <p:cNvSpPr>
            <a:spLocks noGrp="1"/>
          </p:cNvSpPr>
          <p:nvPr>
            <p:ph idx="1"/>
          </p:nvPr>
        </p:nvSpPr>
        <p:spPr>
          <a:xfrm>
            <a:off x="7924800" y="1273629"/>
            <a:ext cx="3429000" cy="4903334"/>
          </a:xfrm>
        </p:spPr>
        <p:txBody>
          <a:bodyPr>
            <a:normAutofit fontScale="85000" lnSpcReduction="20000"/>
          </a:bodyPr>
          <a:lstStyle/>
          <a:p>
            <a:pPr algn="just"/>
            <a:r>
              <a:rPr lang="en-US" sz="1800" dirty="0">
                <a:effectLst/>
                <a:latin typeface="Times New Roman" panose="02020603050405020304" pitchFamily="18" charset="0"/>
                <a:ea typeface="Times New Roman" panose="02020603050405020304" pitchFamily="18" charset="0"/>
              </a:rPr>
              <a:t>Age: Distribution is fairly consistent across classes, with a wider range of ages in the non-subscriber class.</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Balance: Exhibits a right-skewed distribution in both classes, with subscribers having a marginally higher median balance.</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Campaign Contacts: Non-subscribers were contacted more frequently, suggesting a correlation between the number of contacts and subscription outcome.</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Days Since Last Contact: Outliers indicate a mix of recent and very old last contact days in both classes.</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Last Contact Duration: Generally longer for subscribers, with some particularly long conversations.</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Previous Contacts: A similar pattern of contacts prior to the current campaign, with non-subscribers having more prior interactions.</a:t>
            </a:r>
            <a:endParaRPr lang="en-KZ" sz="1800" dirty="0">
              <a:effectLst/>
              <a:latin typeface="Times New Roman" panose="02020603050405020304" pitchFamily="18" charset="0"/>
              <a:ea typeface="Times New Roman" panose="02020603050405020304" pitchFamily="18" charset="0"/>
            </a:endParaRPr>
          </a:p>
          <a:p>
            <a:endParaRPr lang="en-KZ" dirty="0"/>
          </a:p>
        </p:txBody>
      </p:sp>
      <p:sp>
        <p:nvSpPr>
          <p:cNvPr id="4" name="Rectangle 2">
            <a:extLst>
              <a:ext uri="{FF2B5EF4-FFF2-40B4-BE49-F238E27FC236}">
                <a16:creationId xmlns:a16="http://schemas.microsoft.com/office/drawing/2014/main" id="{CFCB14E5-806A-D2C5-8FB5-8CC2E7F73772}"/>
              </a:ext>
            </a:extLst>
          </p:cNvPr>
          <p:cNvSpPr>
            <a:spLocks noChangeArrowheads="1"/>
          </p:cNvSpPr>
          <p:nvPr/>
        </p:nvSpPr>
        <p:spPr bwMode="auto">
          <a:xfrm>
            <a:off x="2554014" y="365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Z"/>
          </a:p>
        </p:txBody>
      </p:sp>
      <p:pic>
        <p:nvPicPr>
          <p:cNvPr id="3073" name="Picture 1" descr="A group of graphs with different colored squares&#10;&#10;Description automatically generated with medium confidence">
            <a:extLst>
              <a:ext uri="{FF2B5EF4-FFF2-40B4-BE49-F238E27FC236}">
                <a16:creationId xmlns:a16="http://schemas.microsoft.com/office/drawing/2014/main" id="{19786B0A-45CA-93DC-4CB9-06A793265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29837"/>
            <a:ext cx="6273800" cy="471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AB538BD-0398-B8A1-A3F2-DD8979AF550E}"/>
              </a:ext>
            </a:extLst>
          </p:cNvPr>
          <p:cNvSpPr>
            <a:spLocks noChangeArrowheads="1"/>
          </p:cNvSpPr>
          <p:nvPr/>
        </p:nvSpPr>
        <p:spPr bwMode="auto">
          <a:xfrm>
            <a:off x="1397000" y="5749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KZ" altLang="en-KZ" sz="1200" b="0" i="1" u="none" strike="noStrike" cap="none" normalizeH="0" baseline="0" dirty="0">
                <a:ln>
                  <a:noFill/>
                </a:ln>
                <a:solidFill>
                  <a:srgbClr val="0E2841"/>
                </a:solidFill>
                <a:effectLst/>
                <a:latin typeface="Arial" panose="020B0604020202020204" pitchFamily="34" charset="0"/>
                <a:ea typeface="Times New Roman" panose="02020603050405020304" pitchFamily="18" charset="0"/>
              </a:rPr>
              <a:t>Figure 5</a:t>
            </a:r>
            <a:r>
              <a:rPr kumimoji="0" lang="en-US" altLang="en-KZ" sz="1200" b="0" i="1" u="none" strike="noStrike" cap="none" normalizeH="0" baseline="0" dirty="0">
                <a:ln>
                  <a:noFill/>
                </a:ln>
                <a:solidFill>
                  <a:srgbClr val="0E2841"/>
                </a:solidFill>
                <a:effectLst/>
                <a:latin typeface="Arial" panose="020B0604020202020204" pitchFamily="34" charset="0"/>
                <a:ea typeface="Times New Roman" panose="02020603050405020304" pitchFamily="18" charset="0"/>
              </a:rPr>
              <a:t>. Boxplots by class for numeric variables</a:t>
            </a:r>
            <a:endParaRPr kumimoji="0" lang="en-US" altLang="en-KZ"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42B555E3-4907-319C-E39F-03DE8F923D2B}"/>
              </a:ext>
            </a:extLst>
          </p:cNvPr>
          <p:cNvSpPr txBox="1">
            <a:spLocks/>
          </p:cNvSpPr>
          <p:nvPr/>
        </p:nvSpPr>
        <p:spPr>
          <a:xfrm>
            <a:off x="1077685" y="159463"/>
            <a:ext cx="7641771" cy="9579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KZ"/>
              <a:t>Exploratory Data Analysis</a:t>
            </a:r>
            <a:endParaRPr lang="en-KZ" dirty="0"/>
          </a:p>
        </p:txBody>
      </p:sp>
    </p:spTree>
    <p:extLst>
      <p:ext uri="{BB962C8B-B14F-4D97-AF65-F5344CB8AC3E}">
        <p14:creationId xmlns:p14="http://schemas.microsoft.com/office/powerpoint/2010/main" val="161700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6EE4-AA9D-7459-F8C3-C6C3A05B7A4D}"/>
              </a:ext>
            </a:extLst>
          </p:cNvPr>
          <p:cNvSpPr>
            <a:spLocks noGrp="1"/>
          </p:cNvSpPr>
          <p:nvPr>
            <p:ph type="title"/>
          </p:nvPr>
        </p:nvSpPr>
        <p:spPr/>
        <p:txBody>
          <a:bodyPr/>
          <a:lstStyle/>
          <a:p>
            <a:r>
              <a:rPr lang="en-KZ" dirty="0"/>
              <a:t>Preprocessing</a:t>
            </a:r>
          </a:p>
        </p:txBody>
      </p:sp>
      <p:sp>
        <p:nvSpPr>
          <p:cNvPr id="3" name="Content Placeholder 2">
            <a:extLst>
              <a:ext uri="{FF2B5EF4-FFF2-40B4-BE49-F238E27FC236}">
                <a16:creationId xmlns:a16="http://schemas.microsoft.com/office/drawing/2014/main" id="{DA991D2C-9714-B436-A633-93DA5409D95A}"/>
              </a:ext>
            </a:extLst>
          </p:cNvPr>
          <p:cNvSpPr>
            <a:spLocks noGrp="1"/>
          </p:cNvSpPr>
          <p:nvPr>
            <p:ph idx="1"/>
          </p:nvPr>
        </p:nvSpPr>
        <p:spPr/>
        <p:txBody>
          <a:bodyPr/>
          <a:lstStyle/>
          <a:p>
            <a:r>
              <a:rPr lang="en-KZ" dirty="0"/>
              <a:t>Outliers were removed</a:t>
            </a:r>
          </a:p>
          <a:p>
            <a:r>
              <a:rPr lang="en-KZ" dirty="0"/>
              <a:t>To address class imbalance, downsampling method was used</a:t>
            </a:r>
          </a:p>
          <a:p>
            <a:r>
              <a:rPr lang="en-US" dirty="0"/>
              <a:t>Numerical variables were subsequently standardized—centered and scaled</a:t>
            </a:r>
          </a:p>
          <a:p>
            <a:r>
              <a:rPr lang="en-US" dirty="0"/>
              <a:t>Categorical variables were transformed into dummy variables</a:t>
            </a:r>
          </a:p>
          <a:p>
            <a:r>
              <a:rPr lang="en-US" dirty="0"/>
              <a:t>The final dataset was partitioned into training and test sets in an 80/20 split, maintaining reproducibility by setting a seed</a:t>
            </a:r>
            <a:endParaRPr lang="en-KZ" dirty="0"/>
          </a:p>
        </p:txBody>
      </p:sp>
    </p:spTree>
    <p:extLst>
      <p:ext uri="{BB962C8B-B14F-4D97-AF65-F5344CB8AC3E}">
        <p14:creationId xmlns:p14="http://schemas.microsoft.com/office/powerpoint/2010/main" val="157011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A9B0-39A0-6204-B83C-0668C58D6DCD}"/>
              </a:ext>
            </a:extLst>
          </p:cNvPr>
          <p:cNvSpPr>
            <a:spLocks noGrp="1"/>
          </p:cNvSpPr>
          <p:nvPr>
            <p:ph type="title"/>
          </p:nvPr>
        </p:nvSpPr>
        <p:spPr/>
        <p:txBody>
          <a:bodyPr>
            <a:normAutofit/>
          </a:bodyPr>
          <a:lstStyle/>
          <a:p>
            <a:r>
              <a:rPr lang="en-KZ" sz="4000" dirty="0"/>
              <a:t>Logistics Regression with Ridge Regularization</a:t>
            </a:r>
          </a:p>
        </p:txBody>
      </p:sp>
      <p:sp>
        <p:nvSpPr>
          <p:cNvPr id="3" name="Content Placeholder 2">
            <a:extLst>
              <a:ext uri="{FF2B5EF4-FFF2-40B4-BE49-F238E27FC236}">
                <a16:creationId xmlns:a16="http://schemas.microsoft.com/office/drawing/2014/main" id="{38128F07-EBEF-75AD-74D0-FA39819946B1}"/>
              </a:ext>
            </a:extLst>
          </p:cNvPr>
          <p:cNvSpPr>
            <a:spLocks noGrp="1"/>
          </p:cNvSpPr>
          <p:nvPr>
            <p:ph idx="1"/>
          </p:nvPr>
        </p:nvSpPr>
        <p:spPr/>
        <p:txBody>
          <a:bodyPr>
            <a:normAutofit/>
          </a:bodyPr>
          <a:lstStyle/>
          <a:p>
            <a:pPr marL="342900" lvl="0" indent="-342900" algn="just">
              <a:buFont typeface="Symbol" pitchFamily="2" charset="2"/>
              <a:buChar char=""/>
            </a:pPr>
            <a:r>
              <a:rPr lang="en-US" sz="1800" dirty="0">
                <a:effectLst/>
                <a:latin typeface="Times New Roman" panose="02020603050405020304" pitchFamily="18" charset="0"/>
                <a:ea typeface="Times New Roman" panose="02020603050405020304" pitchFamily="18" charset="0"/>
              </a:rPr>
              <a:t>Logistic regression is widely used method for binary classification tasks. It</a:t>
            </a:r>
            <a:r>
              <a:rPr lang="en-KZ" sz="1800" dirty="0">
                <a:effectLst/>
                <a:latin typeface="Times New Roman" panose="02020603050405020304" pitchFamily="18" charset="0"/>
                <a:ea typeface="Times New Roman" panose="02020603050405020304" pitchFamily="18" charset="0"/>
              </a:rPr>
              <a:t> is easy to implement and interpret.</a:t>
            </a:r>
          </a:p>
          <a:p>
            <a:pPr marL="342900" lvl="0" indent="-342900" algn="just">
              <a:buFont typeface="Symbol" pitchFamily="2" charset="2"/>
              <a:buChar char=""/>
            </a:pPr>
            <a:r>
              <a:rPr lang="en-US" sz="1800" dirty="0">
                <a:effectLst/>
                <a:latin typeface="Times New Roman" panose="02020603050405020304" pitchFamily="18" charset="0"/>
                <a:ea typeface="Times New Roman" panose="02020603050405020304" pitchFamily="18" charset="0"/>
              </a:rPr>
              <a:t>Ridge regularization (also known as L2 regularization) introduces a penalty term to the cost function that prevents the coefficients of the model from reaching large values, which can lead to overfitting</a:t>
            </a:r>
            <a:endParaRPr lang="en-KZ" sz="18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effectLst/>
                <a:latin typeface="Times New Roman" panose="02020603050405020304" pitchFamily="18" charset="0"/>
                <a:ea typeface="Times New Roman" panose="02020603050405020304" pitchFamily="18" charset="0"/>
              </a:rPr>
              <a:t>The coefficients of the model can be examined to understand the influence of each predictor, unlike other complex models</a:t>
            </a:r>
            <a:endParaRPr lang="en-KZ" sz="18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effectLst/>
                <a:latin typeface="Times New Roman" panose="02020603050405020304" pitchFamily="18" charset="0"/>
                <a:ea typeface="Times New Roman" panose="02020603050405020304" pitchFamily="18" charset="0"/>
              </a:rPr>
              <a:t>By choosing the appropriate regularization parameter (lambda), the model can be prevented from being too complex, which helps in achieving better generalization on unseen data.</a:t>
            </a:r>
            <a:endParaRPr lang="en-KZ" sz="1800" dirty="0">
              <a:effectLst/>
              <a:latin typeface="Times New Roman" panose="02020603050405020304" pitchFamily="18" charset="0"/>
              <a:ea typeface="Times New Roman" panose="02020603050405020304" pitchFamily="18" charset="0"/>
            </a:endParaRPr>
          </a:p>
          <a:p>
            <a:endParaRPr lang="en-KZ" dirty="0"/>
          </a:p>
        </p:txBody>
      </p:sp>
    </p:spTree>
    <p:extLst>
      <p:ext uri="{BB962C8B-B14F-4D97-AF65-F5344CB8AC3E}">
        <p14:creationId xmlns:p14="http://schemas.microsoft.com/office/powerpoint/2010/main" val="158063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D09C-6371-4267-7274-58931DA8A89C}"/>
              </a:ext>
            </a:extLst>
          </p:cNvPr>
          <p:cNvSpPr>
            <a:spLocks noGrp="1"/>
          </p:cNvSpPr>
          <p:nvPr>
            <p:ph type="title"/>
          </p:nvPr>
        </p:nvSpPr>
        <p:spPr/>
        <p:txBody>
          <a:bodyPr/>
          <a:lstStyle/>
          <a:p>
            <a:r>
              <a:rPr lang="en-KZ" dirty="0"/>
              <a:t>Model Results</a:t>
            </a:r>
          </a:p>
        </p:txBody>
      </p:sp>
      <p:sp>
        <p:nvSpPr>
          <p:cNvPr id="3" name="Content Placeholder 2">
            <a:extLst>
              <a:ext uri="{FF2B5EF4-FFF2-40B4-BE49-F238E27FC236}">
                <a16:creationId xmlns:a16="http://schemas.microsoft.com/office/drawing/2014/main" id="{619E6408-BEE9-75C3-876B-4FD5E1C4F5C1}"/>
              </a:ext>
            </a:extLst>
          </p:cNvPr>
          <p:cNvSpPr>
            <a:spLocks noGrp="1"/>
          </p:cNvSpPr>
          <p:nvPr>
            <p:ph idx="1"/>
          </p:nvPr>
        </p:nvSpPr>
        <p:spPr/>
        <p:txBody>
          <a:bodyPr>
            <a:normAutofit fontScale="77500" lnSpcReduction="20000"/>
          </a:bodyPr>
          <a:lstStyle/>
          <a:p>
            <a:pPr algn="just"/>
            <a:r>
              <a:rPr lang="en-US" sz="1800" dirty="0">
                <a:effectLst/>
                <a:latin typeface="Times New Roman" panose="02020603050405020304" pitchFamily="18" charset="0"/>
                <a:ea typeface="Times New Roman" panose="02020603050405020304" pitchFamily="18" charset="0"/>
              </a:rPr>
              <a:t>Job Type: Being a student (0.8531) significantly increases the likelihood of subscription, while blue-collar, entrepreneur, housemaid, and unemployed categories negatively impact it.</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Marital Status: Single individuals (0.1719) are more likely to subscribe than married ones.</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Education: Tertiary education (0.2971) is a strong positive predictor, implying higher subscription rates among the well-educated.</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Credit History: Having a credit default slightly decreases the likelihood of subscription.</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Loans: Clients with housing loans are less likely to subscribe, with a strong negative coefficient (-0.7208).</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Contact Communication Type: An 'unknown' contact type greatly reduces the likelihood (-1.2557).</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Contact Timing: Contacts in December, March, October, and September show positive associations with subscription, with March being particularly influential (1.4668).</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Previous Campaign Outcome: A successful previous campaign outcome is the strongest predictor of subscription (1.5236).</a:t>
            </a: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Numerical Variables: Age, balance, and last contact day have minimal effects; however, longer last contact duration (1.2562) and previous contact frequency (0.1299) are associated with higher subscription chances, while more frequent contacts in the current campaign decrease the likelihood (-0.1807).</a:t>
            </a:r>
            <a:endParaRPr lang="en-KZ" sz="1800" dirty="0">
              <a:effectLst/>
              <a:latin typeface="Times New Roman" panose="02020603050405020304" pitchFamily="18" charset="0"/>
              <a:ea typeface="Times New Roman" panose="02020603050405020304" pitchFamily="18" charset="0"/>
            </a:endParaRPr>
          </a:p>
          <a:p>
            <a:endParaRPr lang="en-KZ" dirty="0"/>
          </a:p>
        </p:txBody>
      </p:sp>
    </p:spTree>
    <p:extLst>
      <p:ext uri="{BB962C8B-B14F-4D97-AF65-F5344CB8AC3E}">
        <p14:creationId xmlns:p14="http://schemas.microsoft.com/office/powerpoint/2010/main" val="32905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B45D-A2F0-C831-8A61-37B87C7D426F}"/>
              </a:ext>
            </a:extLst>
          </p:cNvPr>
          <p:cNvSpPr>
            <a:spLocks noGrp="1"/>
          </p:cNvSpPr>
          <p:nvPr>
            <p:ph type="title"/>
          </p:nvPr>
        </p:nvSpPr>
        <p:spPr/>
        <p:txBody>
          <a:bodyPr/>
          <a:lstStyle/>
          <a:p>
            <a:r>
              <a:rPr lang="en-KZ" dirty="0"/>
              <a:t>Evaluation Metrics</a:t>
            </a:r>
          </a:p>
        </p:txBody>
      </p:sp>
      <p:sp>
        <p:nvSpPr>
          <p:cNvPr id="3" name="Content Placeholder 2">
            <a:extLst>
              <a:ext uri="{FF2B5EF4-FFF2-40B4-BE49-F238E27FC236}">
                <a16:creationId xmlns:a16="http://schemas.microsoft.com/office/drawing/2014/main" id="{4F3DFEFF-46E1-7CF5-DCDD-12B83ADBB72B}"/>
              </a:ext>
            </a:extLst>
          </p:cNvPr>
          <p:cNvSpPr>
            <a:spLocks noGrp="1"/>
          </p:cNvSpPr>
          <p:nvPr>
            <p:ph idx="1"/>
          </p:nvPr>
        </p:nvSpPr>
        <p:spPr>
          <a:xfrm>
            <a:off x="4584358" y="1690689"/>
            <a:ext cx="6769442" cy="4399958"/>
          </a:xfrm>
        </p:spPr>
        <p:txBody>
          <a:bodyPr/>
          <a:lstStyle/>
          <a:p>
            <a:endParaRPr lang="en-KZ" dirty="0"/>
          </a:p>
        </p:txBody>
      </p:sp>
      <p:pic>
        <p:nvPicPr>
          <p:cNvPr id="4" name="Picture 3" descr="A screenshot of a computer&#10;&#10;Description automatically generated">
            <a:extLst>
              <a:ext uri="{FF2B5EF4-FFF2-40B4-BE49-F238E27FC236}">
                <a16:creationId xmlns:a16="http://schemas.microsoft.com/office/drawing/2014/main" id="{65CBD475-A3AF-9DE4-0035-FBC1008C6C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41" y="1690688"/>
            <a:ext cx="3623113" cy="4399958"/>
          </a:xfrm>
          <a:prstGeom prst="rect">
            <a:avLst/>
          </a:prstGeom>
        </p:spPr>
      </p:pic>
      <p:pic>
        <p:nvPicPr>
          <p:cNvPr id="5" name="Picture 4" descr="A graph of a curve&#10;&#10;Description automatically generated">
            <a:extLst>
              <a:ext uri="{FF2B5EF4-FFF2-40B4-BE49-F238E27FC236}">
                <a16:creationId xmlns:a16="http://schemas.microsoft.com/office/drawing/2014/main" id="{86582C68-0D20-76F8-E6A2-F2964D04DE57}"/>
              </a:ext>
            </a:extLst>
          </p:cNvPr>
          <p:cNvPicPr>
            <a:picLocks noChangeAspect="1"/>
          </p:cNvPicPr>
          <p:nvPr/>
        </p:nvPicPr>
        <p:blipFill>
          <a:blip r:embed="rId3"/>
          <a:stretch>
            <a:fillRect/>
          </a:stretch>
        </p:blipFill>
        <p:spPr>
          <a:xfrm>
            <a:off x="5034086" y="1690688"/>
            <a:ext cx="5956481" cy="4280651"/>
          </a:xfrm>
          <a:prstGeom prst="rect">
            <a:avLst/>
          </a:prstGeom>
        </p:spPr>
      </p:pic>
    </p:spTree>
    <p:extLst>
      <p:ext uri="{BB962C8B-B14F-4D97-AF65-F5344CB8AC3E}">
        <p14:creationId xmlns:p14="http://schemas.microsoft.com/office/powerpoint/2010/main" val="301436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0330-AA20-0395-228A-BA858D75111E}"/>
              </a:ext>
            </a:extLst>
          </p:cNvPr>
          <p:cNvSpPr>
            <a:spLocks noGrp="1"/>
          </p:cNvSpPr>
          <p:nvPr>
            <p:ph type="title"/>
          </p:nvPr>
        </p:nvSpPr>
        <p:spPr/>
        <p:txBody>
          <a:bodyPr/>
          <a:lstStyle/>
          <a:p>
            <a:r>
              <a:rPr lang="en-KZ" dirty="0"/>
              <a:t>Conclusion</a:t>
            </a:r>
          </a:p>
        </p:txBody>
      </p:sp>
      <p:sp>
        <p:nvSpPr>
          <p:cNvPr id="3" name="Content Placeholder 2">
            <a:extLst>
              <a:ext uri="{FF2B5EF4-FFF2-40B4-BE49-F238E27FC236}">
                <a16:creationId xmlns:a16="http://schemas.microsoft.com/office/drawing/2014/main" id="{753A5130-75A9-6B6C-D766-BA0F765A3123}"/>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The model's ability to distinguish between subscribers and non-subscribers was demonstrated with high accuracy, sensitivity, and specificity, as evidenced by an AUC of 0.913. The research revealed that individuals with characteristics like being a student, unmarried, or having had a successful outcome in previous campaigns were more likely to subscribe to term deposits. On the contrary, the presence of housing or personal loans negatively impacted subscription likelihood.</a:t>
            </a:r>
            <a:endParaRPr lang="en-KZ" sz="1800" dirty="0">
              <a:effectLst/>
              <a:latin typeface="Times New Roman" panose="02020603050405020304" pitchFamily="18" charset="0"/>
              <a:ea typeface="Times New Roman" panose="02020603050405020304" pitchFamily="18" charset="0"/>
            </a:endParaRPr>
          </a:p>
          <a:p>
            <a:pPr marL="0" indent="0" algn="just">
              <a:buNone/>
            </a:pPr>
            <a:endParaRPr lang="en-KZ"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By focusing on the significant predictors identified, the bank can optimize its resource allocation and maximize campaign success rates.</a:t>
            </a:r>
            <a:endParaRPr lang="en-KZ" sz="1800" dirty="0">
              <a:effectLst/>
              <a:latin typeface="Times New Roman" panose="02020603050405020304" pitchFamily="18" charset="0"/>
              <a:ea typeface="Times New Roman" panose="02020603050405020304" pitchFamily="18" charset="0"/>
            </a:endParaRPr>
          </a:p>
          <a:p>
            <a:endParaRPr lang="en-KZ" dirty="0"/>
          </a:p>
        </p:txBody>
      </p:sp>
    </p:spTree>
    <p:extLst>
      <p:ext uri="{BB962C8B-B14F-4D97-AF65-F5344CB8AC3E}">
        <p14:creationId xmlns:p14="http://schemas.microsoft.com/office/powerpoint/2010/main" val="9662878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50</TotalTime>
  <Words>908</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Symbol</vt:lpstr>
      <vt:lpstr>Times New Roman</vt:lpstr>
      <vt:lpstr>Crop</vt:lpstr>
      <vt:lpstr>Research Project Course: CS 555 Fundamentals of Machine Learning Prepared BY: Amina Bauyrzhan Title: Analysis of Direct Marketing Campaign Effectiveness for Term Deposit Subscriptions at a Portuguese Bank </vt:lpstr>
      <vt:lpstr>About Dataset</vt:lpstr>
      <vt:lpstr>Exploratory Data Analysis</vt:lpstr>
      <vt:lpstr>PowerPoint Presentation</vt:lpstr>
      <vt:lpstr>Preprocessing</vt:lpstr>
      <vt:lpstr>Logistics Regression with Ridge Regularization</vt:lpstr>
      <vt:lpstr>Model Results</vt:lpstr>
      <vt:lpstr>Evaluation Metrics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Course: CS 555 Fundamentals of Machine Learning Prepared BY: Amina Bauyrzhan Title: Analysis of Direct Marketing Campaign Effectiveness for Term Deposit Subscriptions at a Portuguese Bank </dc:title>
  <dc:creator>Medet Shatayev</dc:creator>
  <cp:lastModifiedBy>Medet Shatayev</cp:lastModifiedBy>
  <cp:revision>2</cp:revision>
  <dcterms:created xsi:type="dcterms:W3CDTF">2024-04-18T09:57:47Z</dcterms:created>
  <dcterms:modified xsi:type="dcterms:W3CDTF">2024-04-18T11:09:28Z</dcterms:modified>
</cp:coreProperties>
</file>