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3" r:id="rId6"/>
    <p:sldId id="264" r:id="rId7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BE1ED-E290-418B-9C5D-F46FCDC736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B14042-C06A-466D-9F75-9D4CC7B2AFAA}">
      <dgm:prSet/>
      <dgm:spPr/>
      <dgm:t>
        <a:bodyPr/>
        <a:lstStyle/>
        <a:p>
          <a:r>
            <a:rPr lang="en-US"/>
            <a:t>Scenario: Just Area is missing, Accuracy: 0.92</a:t>
          </a:r>
        </a:p>
      </dgm:t>
    </dgm:pt>
    <dgm:pt modelId="{DA057AF2-B59D-4692-AF0B-53B73C5DCDE0}" type="parTrans" cxnId="{D4D1733D-244F-41BC-8A14-564799A81E63}">
      <dgm:prSet/>
      <dgm:spPr/>
      <dgm:t>
        <a:bodyPr/>
        <a:lstStyle/>
        <a:p>
          <a:endParaRPr lang="en-US"/>
        </a:p>
      </dgm:t>
    </dgm:pt>
    <dgm:pt modelId="{8108CC65-9DF5-420F-9E3C-07B2D614F1DC}" type="sibTrans" cxnId="{D4D1733D-244F-41BC-8A14-564799A81E63}">
      <dgm:prSet/>
      <dgm:spPr/>
      <dgm:t>
        <a:bodyPr/>
        <a:lstStyle/>
        <a:p>
          <a:endParaRPr lang="en-US"/>
        </a:p>
      </dgm:t>
    </dgm:pt>
    <dgm:pt modelId="{00843F36-D75D-4124-B88D-4C2A55064BB1}">
      <dgm:prSet/>
      <dgm:spPr/>
      <dgm:t>
        <a:bodyPr/>
        <a:lstStyle/>
        <a:p>
          <a:r>
            <a:rPr lang="en-US"/>
            <a:t>Scenario: Just Perimeter is missing, Accuracy: 0.88</a:t>
          </a:r>
        </a:p>
      </dgm:t>
    </dgm:pt>
    <dgm:pt modelId="{F6748ABC-6B4C-4FF4-B154-24E438A3109E}" type="parTrans" cxnId="{45C28C52-0519-4710-901E-2179345FFBD1}">
      <dgm:prSet/>
      <dgm:spPr/>
      <dgm:t>
        <a:bodyPr/>
        <a:lstStyle/>
        <a:p>
          <a:endParaRPr lang="en-US"/>
        </a:p>
      </dgm:t>
    </dgm:pt>
    <dgm:pt modelId="{90B1633F-C273-4AFF-8596-5647B47BCB5B}" type="sibTrans" cxnId="{45C28C52-0519-4710-901E-2179345FFBD1}">
      <dgm:prSet/>
      <dgm:spPr/>
      <dgm:t>
        <a:bodyPr/>
        <a:lstStyle/>
        <a:p>
          <a:endParaRPr lang="en-US"/>
        </a:p>
      </dgm:t>
    </dgm:pt>
    <dgm:pt modelId="{FD4936E9-1BED-4930-AC35-B790A99ABC92}">
      <dgm:prSet/>
      <dgm:spPr/>
      <dgm:t>
        <a:bodyPr/>
        <a:lstStyle/>
        <a:p>
          <a:r>
            <a:rPr lang="en-US"/>
            <a:t>Scenario: Just Major_Axis_Length is missing, Accuracy: 0.88</a:t>
          </a:r>
        </a:p>
      </dgm:t>
    </dgm:pt>
    <dgm:pt modelId="{101DADF5-D77F-4B84-AF2D-17DBFB537CD6}" type="parTrans" cxnId="{3267B0C0-4946-4B8D-8156-3F7704BEF094}">
      <dgm:prSet/>
      <dgm:spPr/>
      <dgm:t>
        <a:bodyPr/>
        <a:lstStyle/>
        <a:p>
          <a:endParaRPr lang="en-US"/>
        </a:p>
      </dgm:t>
    </dgm:pt>
    <dgm:pt modelId="{A5C97C3E-9595-43EC-8946-3FD5F437C1E6}" type="sibTrans" cxnId="{3267B0C0-4946-4B8D-8156-3F7704BEF094}">
      <dgm:prSet/>
      <dgm:spPr/>
      <dgm:t>
        <a:bodyPr/>
        <a:lstStyle/>
        <a:p>
          <a:endParaRPr lang="en-US"/>
        </a:p>
      </dgm:t>
    </dgm:pt>
    <dgm:pt modelId="{F58D78A1-264F-4501-A014-200D88CD8EF9}">
      <dgm:prSet/>
      <dgm:spPr/>
      <dgm:t>
        <a:bodyPr/>
        <a:lstStyle/>
        <a:p>
          <a:r>
            <a:rPr lang="en-US"/>
            <a:t>Scenario: Just Minor_Axis_Length is missing, Accuracy: 0.89</a:t>
          </a:r>
        </a:p>
      </dgm:t>
    </dgm:pt>
    <dgm:pt modelId="{12B5413A-F801-4B79-B032-B641A0B4B122}" type="parTrans" cxnId="{1A05935B-8E93-4B9C-AB8F-A66035572906}">
      <dgm:prSet/>
      <dgm:spPr/>
      <dgm:t>
        <a:bodyPr/>
        <a:lstStyle/>
        <a:p>
          <a:endParaRPr lang="en-US"/>
        </a:p>
      </dgm:t>
    </dgm:pt>
    <dgm:pt modelId="{BE4BDB4B-D94D-46D5-8931-D5CF0C9616DD}" type="sibTrans" cxnId="{1A05935B-8E93-4B9C-AB8F-A66035572906}">
      <dgm:prSet/>
      <dgm:spPr/>
      <dgm:t>
        <a:bodyPr/>
        <a:lstStyle/>
        <a:p>
          <a:endParaRPr lang="en-US"/>
        </a:p>
      </dgm:t>
    </dgm:pt>
    <dgm:pt modelId="{79ED9CF9-BF4E-4C90-B9E9-BB8437D9D819}">
      <dgm:prSet/>
      <dgm:spPr/>
      <dgm:t>
        <a:bodyPr/>
        <a:lstStyle/>
        <a:p>
          <a:r>
            <a:rPr lang="en-US"/>
            <a:t>Scenario: Just Eccentricity is missing, Accuracy: 0.89</a:t>
          </a:r>
        </a:p>
      </dgm:t>
    </dgm:pt>
    <dgm:pt modelId="{CEE7E69E-54FD-4854-85D0-EF77B73B8798}" type="parTrans" cxnId="{2D1F67B5-247F-4623-91E2-977B1630D934}">
      <dgm:prSet/>
      <dgm:spPr/>
      <dgm:t>
        <a:bodyPr/>
        <a:lstStyle/>
        <a:p>
          <a:endParaRPr lang="en-US"/>
        </a:p>
      </dgm:t>
    </dgm:pt>
    <dgm:pt modelId="{C522207D-326C-40FB-9D40-F9A66C5B7CE4}" type="sibTrans" cxnId="{2D1F67B5-247F-4623-91E2-977B1630D934}">
      <dgm:prSet/>
      <dgm:spPr/>
      <dgm:t>
        <a:bodyPr/>
        <a:lstStyle/>
        <a:p>
          <a:endParaRPr lang="en-US"/>
        </a:p>
      </dgm:t>
    </dgm:pt>
    <dgm:pt modelId="{2AA8C8E1-8F46-4772-A7AA-E414CB854DE1}">
      <dgm:prSet/>
      <dgm:spPr/>
      <dgm:t>
        <a:bodyPr/>
        <a:lstStyle/>
        <a:p>
          <a:r>
            <a:rPr lang="en-US"/>
            <a:t>Scenario: Just Convex_Area is missing, Accuracy: 0.91</a:t>
          </a:r>
        </a:p>
      </dgm:t>
    </dgm:pt>
    <dgm:pt modelId="{012B8379-E11F-4994-BC88-95561A8740F3}" type="parTrans" cxnId="{B3022EA6-15F4-47A7-9960-ECA95D852480}">
      <dgm:prSet/>
      <dgm:spPr/>
      <dgm:t>
        <a:bodyPr/>
        <a:lstStyle/>
        <a:p>
          <a:endParaRPr lang="en-US"/>
        </a:p>
      </dgm:t>
    </dgm:pt>
    <dgm:pt modelId="{947479A2-D2A8-41BB-B1CE-FE06DE4BDD04}" type="sibTrans" cxnId="{B3022EA6-15F4-47A7-9960-ECA95D852480}">
      <dgm:prSet/>
      <dgm:spPr/>
      <dgm:t>
        <a:bodyPr/>
        <a:lstStyle/>
        <a:p>
          <a:endParaRPr lang="en-US"/>
        </a:p>
      </dgm:t>
    </dgm:pt>
    <dgm:pt modelId="{26CB7631-EE6B-4344-A252-6F339D353F71}">
      <dgm:prSet/>
      <dgm:spPr/>
      <dgm:t>
        <a:bodyPr/>
        <a:lstStyle/>
        <a:p>
          <a:r>
            <a:rPr lang="en-US"/>
            <a:t>Scenario: Just Extent is missing, Accuracy: 0.89</a:t>
          </a:r>
        </a:p>
      </dgm:t>
    </dgm:pt>
    <dgm:pt modelId="{80F2ED2A-B164-4345-A660-0EA9EB3B673F}" type="parTrans" cxnId="{5345A7C0-8175-4F95-A767-4FC4F09DE105}">
      <dgm:prSet/>
      <dgm:spPr/>
      <dgm:t>
        <a:bodyPr/>
        <a:lstStyle/>
        <a:p>
          <a:endParaRPr lang="en-US"/>
        </a:p>
      </dgm:t>
    </dgm:pt>
    <dgm:pt modelId="{FCEA1194-998A-44CE-9E1B-B77AD016EBA2}" type="sibTrans" cxnId="{5345A7C0-8175-4F95-A767-4FC4F09DE105}">
      <dgm:prSet/>
      <dgm:spPr/>
      <dgm:t>
        <a:bodyPr/>
        <a:lstStyle/>
        <a:p>
          <a:endParaRPr lang="en-US"/>
        </a:p>
      </dgm:t>
    </dgm:pt>
    <dgm:pt modelId="{84C7FC64-34E2-4FAC-89E7-E99B2CE82F54}">
      <dgm:prSet/>
      <dgm:spPr/>
      <dgm:t>
        <a:bodyPr/>
        <a:lstStyle/>
        <a:p>
          <a:r>
            <a:rPr lang="en-US"/>
            <a:t>As a result Area was dropped</a:t>
          </a:r>
        </a:p>
      </dgm:t>
    </dgm:pt>
    <dgm:pt modelId="{87BBFF12-8744-4FBA-90CB-C950D6C9F155}" type="parTrans" cxnId="{B1042705-C83C-4D40-B24F-A0916C1A047A}">
      <dgm:prSet/>
      <dgm:spPr/>
      <dgm:t>
        <a:bodyPr/>
        <a:lstStyle/>
        <a:p>
          <a:endParaRPr lang="en-US"/>
        </a:p>
      </dgm:t>
    </dgm:pt>
    <dgm:pt modelId="{8E8F7F95-C72F-4E3A-9D74-6F0DA90F8BD1}" type="sibTrans" cxnId="{B1042705-C83C-4D40-B24F-A0916C1A047A}">
      <dgm:prSet/>
      <dgm:spPr/>
      <dgm:t>
        <a:bodyPr/>
        <a:lstStyle/>
        <a:p>
          <a:endParaRPr lang="en-US"/>
        </a:p>
      </dgm:t>
    </dgm:pt>
    <dgm:pt modelId="{23C3F44C-58CB-AF42-A61A-945153327A30}" type="pres">
      <dgm:prSet presAssocID="{AAEBE1ED-E290-418B-9C5D-F46FCDC73628}" presName="diagram" presStyleCnt="0">
        <dgm:presLayoutVars>
          <dgm:dir/>
          <dgm:resizeHandles val="exact"/>
        </dgm:presLayoutVars>
      </dgm:prSet>
      <dgm:spPr/>
    </dgm:pt>
    <dgm:pt modelId="{36751835-DD8F-B742-89A1-DB545FEB4C3C}" type="pres">
      <dgm:prSet presAssocID="{02B14042-C06A-466D-9F75-9D4CC7B2AFAA}" presName="node" presStyleLbl="node1" presStyleIdx="0" presStyleCnt="8">
        <dgm:presLayoutVars>
          <dgm:bulletEnabled val="1"/>
        </dgm:presLayoutVars>
      </dgm:prSet>
      <dgm:spPr/>
    </dgm:pt>
    <dgm:pt modelId="{05E78D60-ECE2-C247-A301-386EB5BD93C1}" type="pres">
      <dgm:prSet presAssocID="{8108CC65-9DF5-420F-9E3C-07B2D614F1DC}" presName="sibTrans" presStyleCnt="0"/>
      <dgm:spPr/>
    </dgm:pt>
    <dgm:pt modelId="{0C0755E4-765F-4D41-87DE-C0FD55B3DBA5}" type="pres">
      <dgm:prSet presAssocID="{00843F36-D75D-4124-B88D-4C2A55064BB1}" presName="node" presStyleLbl="node1" presStyleIdx="1" presStyleCnt="8">
        <dgm:presLayoutVars>
          <dgm:bulletEnabled val="1"/>
        </dgm:presLayoutVars>
      </dgm:prSet>
      <dgm:spPr/>
    </dgm:pt>
    <dgm:pt modelId="{20835C91-0BF9-1744-B06D-A8F893E3753B}" type="pres">
      <dgm:prSet presAssocID="{90B1633F-C273-4AFF-8596-5647B47BCB5B}" presName="sibTrans" presStyleCnt="0"/>
      <dgm:spPr/>
    </dgm:pt>
    <dgm:pt modelId="{8A38FB3C-CE4D-3C4D-9D2A-D0215B7D0ACA}" type="pres">
      <dgm:prSet presAssocID="{FD4936E9-1BED-4930-AC35-B790A99ABC92}" presName="node" presStyleLbl="node1" presStyleIdx="2" presStyleCnt="8">
        <dgm:presLayoutVars>
          <dgm:bulletEnabled val="1"/>
        </dgm:presLayoutVars>
      </dgm:prSet>
      <dgm:spPr/>
    </dgm:pt>
    <dgm:pt modelId="{B6F9FCD8-4315-1640-B00A-D2938D9473E4}" type="pres">
      <dgm:prSet presAssocID="{A5C97C3E-9595-43EC-8946-3FD5F437C1E6}" presName="sibTrans" presStyleCnt="0"/>
      <dgm:spPr/>
    </dgm:pt>
    <dgm:pt modelId="{61D2CE0A-68D7-8E4A-9ED1-BAFF5ABB6BA2}" type="pres">
      <dgm:prSet presAssocID="{F58D78A1-264F-4501-A014-200D88CD8EF9}" presName="node" presStyleLbl="node1" presStyleIdx="3" presStyleCnt="8">
        <dgm:presLayoutVars>
          <dgm:bulletEnabled val="1"/>
        </dgm:presLayoutVars>
      </dgm:prSet>
      <dgm:spPr/>
    </dgm:pt>
    <dgm:pt modelId="{6ECCFAE2-D6BE-214D-AB7E-078E950DDBFB}" type="pres">
      <dgm:prSet presAssocID="{BE4BDB4B-D94D-46D5-8931-D5CF0C9616DD}" presName="sibTrans" presStyleCnt="0"/>
      <dgm:spPr/>
    </dgm:pt>
    <dgm:pt modelId="{A26453FC-0BCB-3840-AFF7-BC357AC59277}" type="pres">
      <dgm:prSet presAssocID="{79ED9CF9-BF4E-4C90-B9E9-BB8437D9D819}" presName="node" presStyleLbl="node1" presStyleIdx="4" presStyleCnt="8">
        <dgm:presLayoutVars>
          <dgm:bulletEnabled val="1"/>
        </dgm:presLayoutVars>
      </dgm:prSet>
      <dgm:spPr/>
    </dgm:pt>
    <dgm:pt modelId="{F4F77DFA-76DC-5A4D-BAEC-B4EB079DF828}" type="pres">
      <dgm:prSet presAssocID="{C522207D-326C-40FB-9D40-F9A66C5B7CE4}" presName="sibTrans" presStyleCnt="0"/>
      <dgm:spPr/>
    </dgm:pt>
    <dgm:pt modelId="{12D1F33F-3D19-8840-ABA8-CDF388779622}" type="pres">
      <dgm:prSet presAssocID="{2AA8C8E1-8F46-4772-A7AA-E414CB854DE1}" presName="node" presStyleLbl="node1" presStyleIdx="5" presStyleCnt="8">
        <dgm:presLayoutVars>
          <dgm:bulletEnabled val="1"/>
        </dgm:presLayoutVars>
      </dgm:prSet>
      <dgm:spPr/>
    </dgm:pt>
    <dgm:pt modelId="{8D5E52CC-B927-6E42-877E-2A4D55C6D56B}" type="pres">
      <dgm:prSet presAssocID="{947479A2-D2A8-41BB-B1CE-FE06DE4BDD04}" presName="sibTrans" presStyleCnt="0"/>
      <dgm:spPr/>
    </dgm:pt>
    <dgm:pt modelId="{C5B1A12E-FD8B-9447-8062-857F34A8C856}" type="pres">
      <dgm:prSet presAssocID="{26CB7631-EE6B-4344-A252-6F339D353F71}" presName="node" presStyleLbl="node1" presStyleIdx="6" presStyleCnt="8">
        <dgm:presLayoutVars>
          <dgm:bulletEnabled val="1"/>
        </dgm:presLayoutVars>
      </dgm:prSet>
      <dgm:spPr/>
    </dgm:pt>
    <dgm:pt modelId="{F1A43490-3120-F542-97B7-C6603049A672}" type="pres">
      <dgm:prSet presAssocID="{FCEA1194-998A-44CE-9E1B-B77AD016EBA2}" presName="sibTrans" presStyleCnt="0"/>
      <dgm:spPr/>
    </dgm:pt>
    <dgm:pt modelId="{7001C7BD-790C-1549-9739-E48AD313C311}" type="pres">
      <dgm:prSet presAssocID="{84C7FC64-34E2-4FAC-89E7-E99B2CE82F54}" presName="node" presStyleLbl="node1" presStyleIdx="7" presStyleCnt="8">
        <dgm:presLayoutVars>
          <dgm:bulletEnabled val="1"/>
        </dgm:presLayoutVars>
      </dgm:prSet>
      <dgm:spPr/>
    </dgm:pt>
  </dgm:ptLst>
  <dgm:cxnLst>
    <dgm:cxn modelId="{B1042705-C83C-4D40-B24F-A0916C1A047A}" srcId="{AAEBE1ED-E290-418B-9C5D-F46FCDC73628}" destId="{84C7FC64-34E2-4FAC-89E7-E99B2CE82F54}" srcOrd="7" destOrd="0" parTransId="{87BBFF12-8744-4FBA-90CB-C950D6C9F155}" sibTransId="{8E8F7F95-C72F-4E3A-9D74-6F0DA90F8BD1}"/>
    <dgm:cxn modelId="{52289B07-BF73-0B43-B0C9-16D1667D08A6}" type="presOf" srcId="{FD4936E9-1BED-4930-AC35-B790A99ABC92}" destId="{8A38FB3C-CE4D-3C4D-9D2A-D0215B7D0ACA}" srcOrd="0" destOrd="0" presId="urn:microsoft.com/office/officeart/2005/8/layout/default"/>
    <dgm:cxn modelId="{12BF733A-E496-B74A-8469-FA220C2642B9}" type="presOf" srcId="{00843F36-D75D-4124-B88D-4C2A55064BB1}" destId="{0C0755E4-765F-4D41-87DE-C0FD55B3DBA5}" srcOrd="0" destOrd="0" presId="urn:microsoft.com/office/officeart/2005/8/layout/default"/>
    <dgm:cxn modelId="{D4D1733D-244F-41BC-8A14-564799A81E63}" srcId="{AAEBE1ED-E290-418B-9C5D-F46FCDC73628}" destId="{02B14042-C06A-466D-9F75-9D4CC7B2AFAA}" srcOrd="0" destOrd="0" parTransId="{DA057AF2-B59D-4692-AF0B-53B73C5DCDE0}" sibTransId="{8108CC65-9DF5-420F-9E3C-07B2D614F1DC}"/>
    <dgm:cxn modelId="{45C28C52-0519-4710-901E-2179345FFBD1}" srcId="{AAEBE1ED-E290-418B-9C5D-F46FCDC73628}" destId="{00843F36-D75D-4124-B88D-4C2A55064BB1}" srcOrd="1" destOrd="0" parTransId="{F6748ABC-6B4C-4FF4-B154-24E438A3109E}" sibTransId="{90B1633F-C273-4AFF-8596-5647B47BCB5B}"/>
    <dgm:cxn modelId="{1A05935B-8E93-4B9C-AB8F-A66035572906}" srcId="{AAEBE1ED-E290-418B-9C5D-F46FCDC73628}" destId="{F58D78A1-264F-4501-A014-200D88CD8EF9}" srcOrd="3" destOrd="0" parTransId="{12B5413A-F801-4B79-B032-B641A0B4B122}" sibTransId="{BE4BDB4B-D94D-46D5-8931-D5CF0C9616DD}"/>
    <dgm:cxn modelId="{A7C5C860-9D96-D14A-BC9A-B11BADCA7F14}" type="presOf" srcId="{26CB7631-EE6B-4344-A252-6F339D353F71}" destId="{C5B1A12E-FD8B-9447-8062-857F34A8C856}" srcOrd="0" destOrd="0" presId="urn:microsoft.com/office/officeart/2005/8/layout/default"/>
    <dgm:cxn modelId="{6E236371-2C0D-CA43-AB20-095975481888}" type="presOf" srcId="{AAEBE1ED-E290-418B-9C5D-F46FCDC73628}" destId="{23C3F44C-58CB-AF42-A61A-945153327A30}" srcOrd="0" destOrd="0" presId="urn:microsoft.com/office/officeart/2005/8/layout/default"/>
    <dgm:cxn modelId="{8F5FCD71-B516-4D45-A37C-1BBFD4E72B3E}" type="presOf" srcId="{02B14042-C06A-466D-9F75-9D4CC7B2AFAA}" destId="{36751835-DD8F-B742-89A1-DB545FEB4C3C}" srcOrd="0" destOrd="0" presId="urn:microsoft.com/office/officeart/2005/8/layout/default"/>
    <dgm:cxn modelId="{9822CB7B-8417-414E-816E-54A3EB016D37}" type="presOf" srcId="{79ED9CF9-BF4E-4C90-B9E9-BB8437D9D819}" destId="{A26453FC-0BCB-3840-AFF7-BC357AC59277}" srcOrd="0" destOrd="0" presId="urn:microsoft.com/office/officeart/2005/8/layout/default"/>
    <dgm:cxn modelId="{B3022EA6-15F4-47A7-9960-ECA95D852480}" srcId="{AAEBE1ED-E290-418B-9C5D-F46FCDC73628}" destId="{2AA8C8E1-8F46-4772-A7AA-E414CB854DE1}" srcOrd="5" destOrd="0" parTransId="{012B8379-E11F-4994-BC88-95561A8740F3}" sibTransId="{947479A2-D2A8-41BB-B1CE-FE06DE4BDD04}"/>
    <dgm:cxn modelId="{619743AB-6A51-3D45-B716-C958A6F78F4A}" type="presOf" srcId="{F58D78A1-264F-4501-A014-200D88CD8EF9}" destId="{61D2CE0A-68D7-8E4A-9ED1-BAFF5ABB6BA2}" srcOrd="0" destOrd="0" presId="urn:microsoft.com/office/officeart/2005/8/layout/default"/>
    <dgm:cxn modelId="{2D1F67B5-247F-4623-91E2-977B1630D934}" srcId="{AAEBE1ED-E290-418B-9C5D-F46FCDC73628}" destId="{79ED9CF9-BF4E-4C90-B9E9-BB8437D9D819}" srcOrd="4" destOrd="0" parTransId="{CEE7E69E-54FD-4854-85D0-EF77B73B8798}" sibTransId="{C522207D-326C-40FB-9D40-F9A66C5B7CE4}"/>
    <dgm:cxn modelId="{177E53C0-0D52-9B47-8E60-C8DC17792D20}" type="presOf" srcId="{2AA8C8E1-8F46-4772-A7AA-E414CB854DE1}" destId="{12D1F33F-3D19-8840-ABA8-CDF388779622}" srcOrd="0" destOrd="0" presId="urn:microsoft.com/office/officeart/2005/8/layout/default"/>
    <dgm:cxn modelId="{5345A7C0-8175-4F95-A767-4FC4F09DE105}" srcId="{AAEBE1ED-E290-418B-9C5D-F46FCDC73628}" destId="{26CB7631-EE6B-4344-A252-6F339D353F71}" srcOrd="6" destOrd="0" parTransId="{80F2ED2A-B164-4345-A660-0EA9EB3B673F}" sibTransId="{FCEA1194-998A-44CE-9E1B-B77AD016EBA2}"/>
    <dgm:cxn modelId="{3267B0C0-4946-4B8D-8156-3F7704BEF094}" srcId="{AAEBE1ED-E290-418B-9C5D-F46FCDC73628}" destId="{FD4936E9-1BED-4930-AC35-B790A99ABC92}" srcOrd="2" destOrd="0" parTransId="{101DADF5-D77F-4B84-AF2D-17DBFB537CD6}" sibTransId="{A5C97C3E-9595-43EC-8946-3FD5F437C1E6}"/>
    <dgm:cxn modelId="{185799C5-8392-8E40-B6B4-F7F7E05E530D}" type="presOf" srcId="{84C7FC64-34E2-4FAC-89E7-E99B2CE82F54}" destId="{7001C7BD-790C-1549-9739-E48AD313C311}" srcOrd="0" destOrd="0" presId="urn:microsoft.com/office/officeart/2005/8/layout/default"/>
    <dgm:cxn modelId="{73580CEC-FD87-9945-B7EC-59AED8602C19}" type="presParOf" srcId="{23C3F44C-58CB-AF42-A61A-945153327A30}" destId="{36751835-DD8F-B742-89A1-DB545FEB4C3C}" srcOrd="0" destOrd="0" presId="urn:microsoft.com/office/officeart/2005/8/layout/default"/>
    <dgm:cxn modelId="{B87C83CB-EAD5-8B4F-A301-6A58BE994036}" type="presParOf" srcId="{23C3F44C-58CB-AF42-A61A-945153327A30}" destId="{05E78D60-ECE2-C247-A301-386EB5BD93C1}" srcOrd="1" destOrd="0" presId="urn:microsoft.com/office/officeart/2005/8/layout/default"/>
    <dgm:cxn modelId="{67D30592-87F4-5A4F-B270-329DD37C6B75}" type="presParOf" srcId="{23C3F44C-58CB-AF42-A61A-945153327A30}" destId="{0C0755E4-765F-4D41-87DE-C0FD55B3DBA5}" srcOrd="2" destOrd="0" presId="urn:microsoft.com/office/officeart/2005/8/layout/default"/>
    <dgm:cxn modelId="{5D56ED7B-4D71-4641-B349-12CC8A53C24C}" type="presParOf" srcId="{23C3F44C-58CB-AF42-A61A-945153327A30}" destId="{20835C91-0BF9-1744-B06D-A8F893E3753B}" srcOrd="3" destOrd="0" presId="urn:microsoft.com/office/officeart/2005/8/layout/default"/>
    <dgm:cxn modelId="{DE37CFBE-C1C7-1D4F-B757-456ED80364F3}" type="presParOf" srcId="{23C3F44C-58CB-AF42-A61A-945153327A30}" destId="{8A38FB3C-CE4D-3C4D-9D2A-D0215B7D0ACA}" srcOrd="4" destOrd="0" presId="urn:microsoft.com/office/officeart/2005/8/layout/default"/>
    <dgm:cxn modelId="{D4E47E04-319B-0D47-9DB2-7D70FB3200DE}" type="presParOf" srcId="{23C3F44C-58CB-AF42-A61A-945153327A30}" destId="{B6F9FCD8-4315-1640-B00A-D2938D9473E4}" srcOrd="5" destOrd="0" presId="urn:microsoft.com/office/officeart/2005/8/layout/default"/>
    <dgm:cxn modelId="{7A7D562E-41B0-6F4E-B2C9-7F8C83575F5B}" type="presParOf" srcId="{23C3F44C-58CB-AF42-A61A-945153327A30}" destId="{61D2CE0A-68D7-8E4A-9ED1-BAFF5ABB6BA2}" srcOrd="6" destOrd="0" presId="urn:microsoft.com/office/officeart/2005/8/layout/default"/>
    <dgm:cxn modelId="{F5F159B5-E87F-7A48-848D-7F7879E846FC}" type="presParOf" srcId="{23C3F44C-58CB-AF42-A61A-945153327A30}" destId="{6ECCFAE2-D6BE-214D-AB7E-078E950DDBFB}" srcOrd="7" destOrd="0" presId="urn:microsoft.com/office/officeart/2005/8/layout/default"/>
    <dgm:cxn modelId="{63D67624-88FA-9E45-9369-EA55A945E5BA}" type="presParOf" srcId="{23C3F44C-58CB-AF42-A61A-945153327A30}" destId="{A26453FC-0BCB-3840-AFF7-BC357AC59277}" srcOrd="8" destOrd="0" presId="urn:microsoft.com/office/officeart/2005/8/layout/default"/>
    <dgm:cxn modelId="{C7E15BAC-8228-6145-9CD5-313C12F96595}" type="presParOf" srcId="{23C3F44C-58CB-AF42-A61A-945153327A30}" destId="{F4F77DFA-76DC-5A4D-BAEC-B4EB079DF828}" srcOrd="9" destOrd="0" presId="urn:microsoft.com/office/officeart/2005/8/layout/default"/>
    <dgm:cxn modelId="{1A20F89C-C2FE-7B43-9F78-A186B3E79100}" type="presParOf" srcId="{23C3F44C-58CB-AF42-A61A-945153327A30}" destId="{12D1F33F-3D19-8840-ABA8-CDF388779622}" srcOrd="10" destOrd="0" presId="urn:microsoft.com/office/officeart/2005/8/layout/default"/>
    <dgm:cxn modelId="{87FC400A-78C1-4344-A06E-C3A754D4BED7}" type="presParOf" srcId="{23C3F44C-58CB-AF42-A61A-945153327A30}" destId="{8D5E52CC-B927-6E42-877E-2A4D55C6D56B}" srcOrd="11" destOrd="0" presId="urn:microsoft.com/office/officeart/2005/8/layout/default"/>
    <dgm:cxn modelId="{A680256F-333A-6042-A5B4-132E1E55F521}" type="presParOf" srcId="{23C3F44C-58CB-AF42-A61A-945153327A30}" destId="{C5B1A12E-FD8B-9447-8062-857F34A8C856}" srcOrd="12" destOrd="0" presId="urn:microsoft.com/office/officeart/2005/8/layout/default"/>
    <dgm:cxn modelId="{B12B08C2-89DC-C347-8C32-B14D486AFF04}" type="presParOf" srcId="{23C3F44C-58CB-AF42-A61A-945153327A30}" destId="{F1A43490-3120-F542-97B7-C6603049A672}" srcOrd="13" destOrd="0" presId="urn:microsoft.com/office/officeart/2005/8/layout/default"/>
    <dgm:cxn modelId="{B8EF1378-2E33-9549-86E0-B1A39BB0D4AA}" type="presParOf" srcId="{23C3F44C-58CB-AF42-A61A-945153327A30}" destId="{7001C7BD-790C-1549-9739-E48AD313C31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51835-DD8F-B742-89A1-DB545FEB4C3C}">
      <dsp:nvSpPr>
        <dsp:cNvPr id="0" name=""/>
        <dsp:cNvSpPr/>
      </dsp:nvSpPr>
      <dsp:spPr>
        <a:xfrm>
          <a:off x="0" y="23574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Area is missing, Accuracy: 0.92</a:t>
          </a:r>
        </a:p>
      </dsp:txBody>
      <dsp:txXfrm>
        <a:off x="0" y="235744"/>
        <a:ext cx="1765342" cy="1059205"/>
      </dsp:txXfrm>
    </dsp:sp>
    <dsp:sp modelId="{0C0755E4-765F-4D41-87DE-C0FD55B3DBA5}">
      <dsp:nvSpPr>
        <dsp:cNvPr id="0" name=""/>
        <dsp:cNvSpPr/>
      </dsp:nvSpPr>
      <dsp:spPr>
        <a:xfrm>
          <a:off x="1941877" y="23574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Perimeter is missing, Accuracy: 0.88</a:t>
          </a:r>
        </a:p>
      </dsp:txBody>
      <dsp:txXfrm>
        <a:off x="1941877" y="235744"/>
        <a:ext cx="1765342" cy="1059205"/>
      </dsp:txXfrm>
    </dsp:sp>
    <dsp:sp modelId="{8A38FB3C-CE4D-3C4D-9D2A-D0215B7D0ACA}">
      <dsp:nvSpPr>
        <dsp:cNvPr id="0" name=""/>
        <dsp:cNvSpPr/>
      </dsp:nvSpPr>
      <dsp:spPr>
        <a:xfrm>
          <a:off x="3883754" y="23574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Major_Axis_Length is missing, Accuracy: 0.88</a:t>
          </a:r>
        </a:p>
      </dsp:txBody>
      <dsp:txXfrm>
        <a:off x="3883754" y="235744"/>
        <a:ext cx="1765342" cy="1059205"/>
      </dsp:txXfrm>
    </dsp:sp>
    <dsp:sp modelId="{61D2CE0A-68D7-8E4A-9ED1-BAFF5ABB6BA2}">
      <dsp:nvSpPr>
        <dsp:cNvPr id="0" name=""/>
        <dsp:cNvSpPr/>
      </dsp:nvSpPr>
      <dsp:spPr>
        <a:xfrm>
          <a:off x="0" y="147148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Minor_Axis_Length is missing, Accuracy: 0.89</a:t>
          </a:r>
        </a:p>
      </dsp:txBody>
      <dsp:txXfrm>
        <a:off x="0" y="1471484"/>
        <a:ext cx="1765342" cy="1059205"/>
      </dsp:txXfrm>
    </dsp:sp>
    <dsp:sp modelId="{A26453FC-0BCB-3840-AFF7-BC357AC59277}">
      <dsp:nvSpPr>
        <dsp:cNvPr id="0" name=""/>
        <dsp:cNvSpPr/>
      </dsp:nvSpPr>
      <dsp:spPr>
        <a:xfrm>
          <a:off x="1941877" y="147148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Eccentricity is missing, Accuracy: 0.89</a:t>
          </a:r>
        </a:p>
      </dsp:txBody>
      <dsp:txXfrm>
        <a:off x="1941877" y="1471484"/>
        <a:ext cx="1765342" cy="1059205"/>
      </dsp:txXfrm>
    </dsp:sp>
    <dsp:sp modelId="{12D1F33F-3D19-8840-ABA8-CDF388779622}">
      <dsp:nvSpPr>
        <dsp:cNvPr id="0" name=""/>
        <dsp:cNvSpPr/>
      </dsp:nvSpPr>
      <dsp:spPr>
        <a:xfrm>
          <a:off x="3883754" y="147148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Convex_Area is missing, Accuracy: 0.91</a:t>
          </a:r>
        </a:p>
      </dsp:txBody>
      <dsp:txXfrm>
        <a:off x="3883754" y="1471484"/>
        <a:ext cx="1765342" cy="1059205"/>
      </dsp:txXfrm>
    </dsp:sp>
    <dsp:sp modelId="{C5B1A12E-FD8B-9447-8062-857F34A8C856}">
      <dsp:nvSpPr>
        <dsp:cNvPr id="0" name=""/>
        <dsp:cNvSpPr/>
      </dsp:nvSpPr>
      <dsp:spPr>
        <a:xfrm>
          <a:off x="970938" y="270722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Scenario: Just Extent is missing, Accuracy: 0.89</a:t>
          </a:r>
        </a:p>
      </dsp:txBody>
      <dsp:txXfrm>
        <a:off x="970938" y="2707224"/>
        <a:ext cx="1765342" cy="1059205"/>
      </dsp:txXfrm>
    </dsp:sp>
    <dsp:sp modelId="{7001C7BD-790C-1549-9739-E48AD313C311}">
      <dsp:nvSpPr>
        <dsp:cNvPr id="0" name=""/>
        <dsp:cNvSpPr/>
      </dsp:nvSpPr>
      <dsp:spPr>
        <a:xfrm>
          <a:off x="2912815" y="2707224"/>
          <a:ext cx="1765342" cy="105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a result Area was dropped</a:t>
          </a:r>
        </a:p>
      </dsp:txBody>
      <dsp:txXfrm>
        <a:off x="2912815" y="2707224"/>
        <a:ext cx="1765342" cy="1059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6588-2D9F-2872-BCF5-55EC9C8A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F436D-2045-1A1A-AE5C-D84AC880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23BE-D6CC-F898-5973-2ACA7911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F5C3-E3F5-E40F-A9A8-8D9B2F79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3A0F-420F-828E-094D-F88C3B2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912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196E-3B73-8A3F-866D-E540BC81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8D564-727D-0031-CE80-5CF4E004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6D1D-F633-6F3C-8284-40B04447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3D6D-253A-7272-322B-BA30AC0D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45DD-0C84-22E6-0A34-8AFEA09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2554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E1CB5-265B-0C18-3D27-181B5D1AE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5D42E-3D64-9B01-D0F5-ADAFDAD77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A0C4-B1A0-5637-88DA-FC1C89E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C876-180E-0F1F-55A6-E1449EA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7004-9257-1E8C-86C7-9D35153A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735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A391-C300-2C3E-B027-573FF996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E974-A292-238C-07B3-FD068E82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5F72-EBAB-A753-59FE-F76C096C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A9F8-0710-BBBA-B018-3A6F367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00FC-E2CF-0916-2289-B0ACD418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8016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1ED2-D6F8-566C-3A01-4F6F6127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167EF-AEC9-94AC-910C-A81321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21BB-818B-7422-7121-08DAC8DA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7DF5-6D84-ED83-D36F-42A4AF89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BC1E-39F3-0342-2D69-F360EBB8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02428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79E-342B-CD99-3232-522D8AEF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6AE9-7C25-4E26-9125-C4565B18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6C643-7855-9B00-5333-4CCD3C6F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808ED-68C9-C097-656F-42880838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D36A-2E44-C64B-B4D6-64F2C541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1E9E-8382-CE0F-7664-2A921E47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487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BE98-CEB6-9946-F444-9A0403E7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445D-F793-B177-A381-33F894B5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481B-E4A8-7285-4C91-3AF353AC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BC251-37EF-C92C-6E13-DD56FEE0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67497-8834-EBEB-2C21-D9A4D5014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98D40-AE84-F903-0A98-9BE138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31156-2784-C8F0-D8D5-40FD312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4531C-FD5D-9577-C223-6CE92BA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1338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EEAB-CB11-CB79-A93E-5A67045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6A64-06F5-EA34-3303-42780078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86BFF-54BC-E3BB-E1F4-6FD136A6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87185-911D-82FA-C96C-0CF304EE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096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933D7-F6A1-24E0-8E88-485921F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D58CF-12DA-012F-01E4-65D92CBC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F50E2-F0D1-88C9-FAF7-2FF6F268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9817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095-90F0-FA49-4B47-C8ADF10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46B2-0268-1EDC-99F3-3BC35DBE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3B85-4E69-F64D-C6F0-8E586D05F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6FB7-3F7E-9B8F-89F4-F59BB52A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0795B-E9E7-42A7-F8CF-0B54608C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F4E95-DC9C-1B7F-6154-EDBE692B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919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CDE9-8519-8B6B-D2D0-3B5BCC23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20D33-38DC-39E9-6501-DE584B623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6079A-8CCA-2848-5AB6-3788658D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7AE1E-9C0B-1AA4-CBA2-55ADFE2D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C841-92F1-EE3D-910B-392C6FEA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D9FED-3412-04C9-A21E-07BA7250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7272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7DA6D-A865-8B82-029D-59783071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1458-76D0-6C54-C178-70C37FF2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4C44-F732-243E-6713-391FF761C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494DF-04C5-D448-9A82-B709B317737A}" type="datetimeFigureOut">
              <a:rPr lang="en-KZ" smtClean="0"/>
              <a:t>24.04.2024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9DFE-C3E7-EB04-6EC3-C39F1F69F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03F2-74EC-58CB-4420-50C3D9015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6BB75-B70B-644C-86C4-CBBE5BAC4B5C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38563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D5784-80DE-3D5B-05BF-312FB7C0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solidFill>
                  <a:srgbClr val="FFFFFF"/>
                </a:solidFill>
                <a:effectLst/>
                <a:latin typeface="Söhne"/>
              </a:rPr>
              <a:t>Using Machine Learning to Differentiate Cammeo and Osmancik Varieties</a:t>
            </a:r>
            <a:endParaRPr lang="en-KZ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640E-B2BF-C9ED-6B0E-357B6D24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Amina </a:t>
            </a:r>
            <a:r>
              <a:rPr lang="en-US" dirty="0" err="1"/>
              <a:t>Bauyrzhan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765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3D7B4-1E45-1B08-B2BC-CD108713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KZ" sz="4000">
                <a:solidFill>
                  <a:srgbClr val="FFFFFF"/>
                </a:solidFill>
              </a:rPr>
              <a:t>V</a:t>
            </a:r>
            <a:r>
              <a:rPr lang="en-US" sz="4000">
                <a:solidFill>
                  <a:srgbClr val="FFFFFF"/>
                </a:solidFill>
              </a:rPr>
              <a:t>a</a:t>
            </a:r>
            <a:r>
              <a:rPr lang="en-KZ" sz="4000">
                <a:solidFill>
                  <a:srgbClr val="FFFFFF"/>
                </a:solidFill>
              </a:rPr>
              <a:t>riables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809CEC-4FDC-5AF2-8A03-7DCD7A33F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386491"/>
              </p:ext>
            </p:extLst>
          </p:nvPr>
        </p:nvGraphicFramePr>
        <p:xfrm>
          <a:off x="644056" y="2344774"/>
          <a:ext cx="10927831" cy="3728421"/>
        </p:xfrm>
        <a:graphic>
          <a:graphicData uri="http://schemas.openxmlformats.org/drawingml/2006/table">
            <a:tbl>
              <a:tblPr firstRow="1" firstCol="1" bandRow="1"/>
              <a:tblGrid>
                <a:gridCol w="2556281">
                  <a:extLst>
                    <a:ext uri="{9D8B030D-6E8A-4147-A177-3AD203B41FA5}">
                      <a16:colId xmlns:a16="http://schemas.microsoft.com/office/drawing/2014/main" val="526760167"/>
                    </a:ext>
                  </a:extLst>
                </a:gridCol>
                <a:gridCol w="1326089">
                  <a:extLst>
                    <a:ext uri="{9D8B030D-6E8A-4147-A177-3AD203B41FA5}">
                      <a16:colId xmlns:a16="http://schemas.microsoft.com/office/drawing/2014/main" val="910580870"/>
                    </a:ext>
                  </a:extLst>
                </a:gridCol>
                <a:gridCol w="1741708">
                  <a:extLst>
                    <a:ext uri="{9D8B030D-6E8A-4147-A177-3AD203B41FA5}">
                      <a16:colId xmlns:a16="http://schemas.microsoft.com/office/drawing/2014/main" val="203852587"/>
                    </a:ext>
                  </a:extLst>
                </a:gridCol>
                <a:gridCol w="3881910">
                  <a:extLst>
                    <a:ext uri="{9D8B030D-6E8A-4147-A177-3AD203B41FA5}">
                      <a16:colId xmlns:a16="http://schemas.microsoft.com/office/drawing/2014/main" val="3711378776"/>
                    </a:ext>
                  </a:extLst>
                </a:gridCol>
                <a:gridCol w="1421843">
                  <a:extLst>
                    <a:ext uri="{9D8B030D-6E8A-4147-A177-3AD203B41FA5}">
                      <a16:colId xmlns:a16="http://schemas.microsoft.com/office/drawing/2014/main" val="1429638185"/>
                    </a:ext>
                  </a:extLst>
                </a:gridCol>
              </a:tblGrid>
              <a:tr h="24234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943883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pixels within the boundaries of the rice grain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94456"/>
                  </a:ext>
                </a:extLst>
              </a:tr>
              <a:tr h="62916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Calculates the circumference by calculating the distance between pixels around the boundaries of the rice grain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50057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Major_Axis_Length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longest line that can be drawn on the rice grain, i.e. the main axis distance, gives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3684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Minor_Axis_Length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shortest line that can be drawn on the rice grain, i.e. the small axis distance, gives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104138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Eccentricity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measures how round the ellipse, which has the same moments as the rice grain, is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124549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Convex_Area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pixel count of the smallest convex shell of the region formed by the rice grain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98325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ratio of the region formed by the rice grain to the bounding box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729756"/>
                  </a:ext>
                </a:extLst>
              </a:tr>
              <a:tr h="24234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Cammeo and Osmancik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43" marR="73843" marT="102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8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9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AAFD3-ADF6-E510-E6E5-650C6884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Dataset and Exploratory Data Analysis</a:t>
            </a:r>
            <a:endParaRPr lang="en-KZ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EE40F-619F-9F02-B456-E47E5F987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458428"/>
              </p:ext>
            </p:extLst>
          </p:nvPr>
        </p:nvGraphicFramePr>
        <p:xfrm>
          <a:off x="1734677" y="2615979"/>
          <a:ext cx="8746590" cy="3689415"/>
        </p:xfrm>
        <a:graphic>
          <a:graphicData uri="http://schemas.openxmlformats.org/drawingml/2006/table">
            <a:tbl>
              <a:tblPr firstRow="1" firstCol="1" bandRow="1"/>
              <a:tblGrid>
                <a:gridCol w="2698128">
                  <a:extLst>
                    <a:ext uri="{9D8B030D-6E8A-4147-A177-3AD203B41FA5}">
                      <a16:colId xmlns:a16="http://schemas.microsoft.com/office/drawing/2014/main" val="2784373727"/>
                    </a:ext>
                  </a:extLst>
                </a:gridCol>
                <a:gridCol w="1472118">
                  <a:extLst>
                    <a:ext uri="{9D8B030D-6E8A-4147-A177-3AD203B41FA5}">
                      <a16:colId xmlns:a16="http://schemas.microsoft.com/office/drawing/2014/main" val="1389459575"/>
                    </a:ext>
                  </a:extLst>
                </a:gridCol>
                <a:gridCol w="1525448">
                  <a:extLst>
                    <a:ext uri="{9D8B030D-6E8A-4147-A177-3AD203B41FA5}">
                      <a16:colId xmlns:a16="http://schemas.microsoft.com/office/drawing/2014/main" val="1060711360"/>
                    </a:ext>
                  </a:extLst>
                </a:gridCol>
                <a:gridCol w="1525448">
                  <a:extLst>
                    <a:ext uri="{9D8B030D-6E8A-4147-A177-3AD203B41FA5}">
                      <a16:colId xmlns:a16="http://schemas.microsoft.com/office/drawing/2014/main" val="3038396954"/>
                    </a:ext>
                  </a:extLst>
                </a:gridCol>
                <a:gridCol w="1525448">
                  <a:extLst>
                    <a:ext uri="{9D8B030D-6E8A-4147-A177-3AD203B41FA5}">
                      <a16:colId xmlns:a16="http://schemas.microsoft.com/office/drawing/2014/main" val="3685351244"/>
                    </a:ext>
                  </a:extLst>
                </a:gridCol>
              </a:tblGrid>
              <a:tr h="24596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90730"/>
                  </a:ext>
                </a:extLst>
              </a:tr>
              <a:tr h="245961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24" marR="105224" marT="52612" marB="526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14162,89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11549,78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12667,73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967890"/>
                  </a:ext>
                </a:extLst>
              </a:tr>
              <a:tr h="245961">
                <a:tc vMerge="1"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1286,77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1041,91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1732,37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787838"/>
                  </a:ext>
                </a:extLst>
              </a:tr>
              <a:tr h="245961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24" marR="105224" marT="52612" marB="526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487,44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429,42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454,24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30820"/>
                  </a:ext>
                </a:extLst>
              </a:tr>
              <a:tr h="245961">
                <a:tc vMerge="1"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22,18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20,15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61546"/>
                  </a:ext>
                </a:extLst>
              </a:tr>
              <a:tr h="245961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Major_Axis_Length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24" marR="105224" marT="52612" marB="526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205,48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176,29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188,78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404229"/>
                  </a:ext>
                </a:extLst>
              </a:tr>
              <a:tr h="245961">
                <a:tc vMerge="1"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10,33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9,36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17,45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001605"/>
                  </a:ext>
                </a:extLst>
              </a:tr>
              <a:tr h="245961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Minor_Axis_Length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24" marR="105224" marT="52612" marB="526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88,77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84,48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86,31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540407"/>
                  </a:ext>
                </a:extLst>
              </a:tr>
              <a:tr h="245961">
                <a:tc vMerge="1"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5,35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5,73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47603"/>
                  </a:ext>
                </a:extLst>
              </a:tr>
              <a:tr h="245961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Eccentricity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24" marR="105224" marT="52612" marB="526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157408"/>
                  </a:ext>
                </a:extLst>
              </a:tr>
              <a:tr h="245961">
                <a:tc vMerge="1"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696188"/>
                  </a:ext>
                </a:extLst>
              </a:tr>
              <a:tr h="245961">
                <a:tc row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Convex_Area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24" marR="105224" marT="52612" marB="526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14494,43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11799,59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12952,5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328673"/>
                  </a:ext>
                </a:extLst>
              </a:tr>
              <a:tr h="245961">
                <a:tc vMerge="1">
                  <a:txBody>
                    <a:bodyPr/>
                    <a:lstStyle/>
                    <a:p>
                      <a:endParaRPr lang="en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1309,42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1062,8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1776,97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9694"/>
                  </a:ext>
                </a:extLst>
              </a:tr>
              <a:tr h="24596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422568"/>
                  </a:ext>
                </a:extLst>
              </a:tr>
              <a:tr h="24596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18" marR="78918" marT="109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3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17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AAFD3-ADF6-E510-E6E5-650C6884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KZ" sz="4000" dirty="0">
                <a:solidFill>
                  <a:schemeClr val="bg1"/>
                </a:solidFill>
              </a:rPr>
              <a:t>KNN classifier and 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F764C-04FC-CEAC-F9FC-4334AF36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797"/>
            <a:ext cx="10515600" cy="4351338"/>
          </a:xfrm>
        </p:spPr>
        <p:txBody>
          <a:bodyPr/>
          <a:lstStyle/>
          <a:p>
            <a:endParaRPr lang="en-KZ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2373A9-45D1-B09E-A701-0FCA0EF45770}"/>
              </a:ext>
            </a:extLst>
          </p:cNvPr>
          <p:cNvGraphicFramePr>
            <a:graphicFrameLocks/>
          </p:cNvGraphicFramePr>
          <p:nvPr/>
        </p:nvGraphicFramePr>
        <p:xfrm>
          <a:off x="5704703" y="1952367"/>
          <a:ext cx="5649097" cy="4002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1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033AFA16-6CF3-CD59-D9FA-FCB958F5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6" y="2332212"/>
            <a:ext cx="5053914" cy="35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6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48AB0-4F7B-3938-6274-0F6D5CA9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Random Forest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1108C3-B64E-7FAF-62FA-F6AE36838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58" y="1650620"/>
            <a:ext cx="8549864" cy="51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47EB4-825A-636C-42AD-AB28692B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KZ" sz="40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FBADF6-7E25-F182-3952-753B12E6B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04354"/>
              </p:ext>
            </p:extLst>
          </p:nvPr>
        </p:nvGraphicFramePr>
        <p:xfrm>
          <a:off x="952613" y="2112579"/>
          <a:ext cx="10310716" cy="41928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1341">
                  <a:extLst>
                    <a:ext uri="{9D8B030D-6E8A-4147-A177-3AD203B41FA5}">
                      <a16:colId xmlns:a16="http://schemas.microsoft.com/office/drawing/2014/main" val="1205619615"/>
                    </a:ext>
                  </a:extLst>
                </a:gridCol>
                <a:gridCol w="1158838">
                  <a:extLst>
                    <a:ext uri="{9D8B030D-6E8A-4147-A177-3AD203B41FA5}">
                      <a16:colId xmlns:a16="http://schemas.microsoft.com/office/drawing/2014/main" val="400869258"/>
                    </a:ext>
                  </a:extLst>
                </a:gridCol>
                <a:gridCol w="1081664">
                  <a:extLst>
                    <a:ext uri="{9D8B030D-6E8A-4147-A177-3AD203B41FA5}">
                      <a16:colId xmlns:a16="http://schemas.microsoft.com/office/drawing/2014/main" val="235507151"/>
                    </a:ext>
                  </a:extLst>
                </a:gridCol>
                <a:gridCol w="1158838">
                  <a:extLst>
                    <a:ext uri="{9D8B030D-6E8A-4147-A177-3AD203B41FA5}">
                      <a16:colId xmlns:a16="http://schemas.microsoft.com/office/drawing/2014/main" val="975780943"/>
                    </a:ext>
                  </a:extLst>
                </a:gridCol>
                <a:gridCol w="1130306">
                  <a:extLst>
                    <a:ext uri="{9D8B030D-6E8A-4147-A177-3AD203B41FA5}">
                      <a16:colId xmlns:a16="http://schemas.microsoft.com/office/drawing/2014/main" val="4130555002"/>
                    </a:ext>
                  </a:extLst>
                </a:gridCol>
                <a:gridCol w="1158838">
                  <a:extLst>
                    <a:ext uri="{9D8B030D-6E8A-4147-A177-3AD203B41FA5}">
                      <a16:colId xmlns:a16="http://schemas.microsoft.com/office/drawing/2014/main" val="3677526859"/>
                    </a:ext>
                  </a:extLst>
                </a:gridCol>
                <a:gridCol w="1158838">
                  <a:extLst>
                    <a:ext uri="{9D8B030D-6E8A-4147-A177-3AD203B41FA5}">
                      <a16:colId xmlns:a16="http://schemas.microsoft.com/office/drawing/2014/main" val="3436529876"/>
                    </a:ext>
                  </a:extLst>
                </a:gridCol>
                <a:gridCol w="1472053">
                  <a:extLst>
                    <a:ext uri="{9D8B030D-6E8A-4147-A177-3AD203B41FA5}">
                      <a16:colId xmlns:a16="http://schemas.microsoft.com/office/drawing/2014/main" val="779607893"/>
                    </a:ext>
                  </a:extLst>
                </a:gridCol>
              </a:tblGrid>
              <a:tr h="351587">
                <a:tc>
                  <a:txBody>
                    <a:bodyPr/>
                    <a:lstStyle/>
                    <a:p>
                      <a:endParaRPr lang="en-KZ" sz="2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TP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FP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TN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FN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 TPR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 TNR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 Accuracy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extLst>
                  <a:ext uri="{0D108BD9-81ED-4DB2-BD59-A6C34878D82A}">
                    <a16:rowId xmlns:a16="http://schemas.microsoft.com/office/drawing/2014/main" val="4288315456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KNN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397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39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301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25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0,94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0,89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100">
                          <a:effectLst/>
                        </a:rPr>
                        <a:t>         0,916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 anchor="b"/>
                </a:tc>
                <a:extLst>
                  <a:ext uri="{0D108BD9-81ED-4DB2-BD59-A6C34878D82A}">
                    <a16:rowId xmlns:a16="http://schemas.microsoft.com/office/drawing/2014/main" val="259301471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Logistic Regression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396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30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310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26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0,94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0,91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100">
                          <a:effectLst/>
                        </a:rPr>
                        <a:t>         0,927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 anchor="b"/>
                </a:tc>
                <a:extLst>
                  <a:ext uri="{0D108BD9-81ED-4DB2-BD59-A6C34878D82A}">
                    <a16:rowId xmlns:a16="http://schemas.microsoft.com/office/drawing/2014/main" val="549145803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Naive Bayes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394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37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303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28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0,93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0,89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100">
                          <a:effectLst/>
                        </a:rPr>
                        <a:t>         0,915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 anchor="b"/>
                </a:tc>
                <a:extLst>
                  <a:ext uri="{0D108BD9-81ED-4DB2-BD59-A6C34878D82A}">
                    <a16:rowId xmlns:a16="http://schemas.microsoft.com/office/drawing/2014/main" val="3194287418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Decision Tree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385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43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297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37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0,91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0,87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100">
                          <a:effectLst/>
                        </a:rPr>
                        <a:t>         0,895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 anchor="b"/>
                </a:tc>
                <a:extLst>
                  <a:ext uri="{0D108BD9-81ED-4DB2-BD59-A6C34878D82A}">
                    <a16:rowId xmlns:a16="http://schemas.microsoft.com/office/drawing/2014/main" val="2718749639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Random Forest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401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32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308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21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0,95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0,91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100">
                          <a:effectLst/>
                        </a:rPr>
                        <a:t>         0,930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 anchor="b"/>
                </a:tc>
                <a:extLst>
                  <a:ext uri="{0D108BD9-81ED-4DB2-BD59-A6C34878D82A}">
                    <a16:rowId xmlns:a16="http://schemas.microsoft.com/office/drawing/2014/main" val="3645658487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n-KZ" sz="1900" kern="0">
                          <a:effectLst/>
                        </a:rPr>
                        <a:t>Linear SVM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396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28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312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KZ" sz="1900" kern="0">
                          <a:effectLst/>
                        </a:rPr>
                        <a:t>26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0,94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0">
                          <a:effectLst/>
                        </a:rPr>
                        <a:t>            0,92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/>
                </a:tc>
                <a:tc>
                  <a:txBody>
                    <a:bodyPr/>
                    <a:lstStyle/>
                    <a:p>
                      <a:r>
                        <a:rPr lang="en-KZ" sz="1900" kern="100">
                          <a:effectLst/>
                        </a:rPr>
                        <a:t>         0,929 </a:t>
                      </a:r>
                      <a:endParaRPr lang="en-KZ" sz="2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070" marR="118070" marT="0" marB="0" anchor="b"/>
                </a:tc>
                <a:extLst>
                  <a:ext uri="{0D108BD9-81ED-4DB2-BD59-A6C34878D82A}">
                    <a16:rowId xmlns:a16="http://schemas.microsoft.com/office/drawing/2014/main" val="82157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2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447</Words>
  <Application>Microsoft Macintosh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Helvetica Neue</vt:lpstr>
      <vt:lpstr>Söhne</vt:lpstr>
      <vt:lpstr>Office Theme</vt:lpstr>
      <vt:lpstr>Using Machine Learning to Differentiate Cammeo and Osmancik Varieties</vt:lpstr>
      <vt:lpstr>Variables </vt:lpstr>
      <vt:lpstr>Dataset and Exploratory Data Analysis</vt:lpstr>
      <vt:lpstr>KNN classifier and Feature Selection</vt:lpstr>
      <vt:lpstr>Random Forest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Differentiate Cammeo and Osmancik Varieties</dc:title>
  <dc:creator>Medet Shatayev</dc:creator>
  <cp:lastModifiedBy>Medet Shatayev</cp:lastModifiedBy>
  <cp:revision>1</cp:revision>
  <dcterms:created xsi:type="dcterms:W3CDTF">2024-04-24T15:56:57Z</dcterms:created>
  <dcterms:modified xsi:type="dcterms:W3CDTF">2024-04-24T18:58:01Z</dcterms:modified>
</cp:coreProperties>
</file>