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4" r:id="rId4"/>
    <p:sldId id="265" r:id="rId5"/>
    <p:sldId id="260" r:id="rId6"/>
    <p:sldId id="261" r:id="rId7"/>
    <p:sldId id="258" r:id="rId8"/>
    <p:sldId id="262"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63" r:id="rId22"/>
    <p:sldId id="259"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8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44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34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76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27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61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15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23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19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1/17/2024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36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1/17/2024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048043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6"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4873" y="3736429"/>
            <a:ext cx="6347918" cy="2397488"/>
          </a:xfrm>
        </p:spPr>
        <p:txBody>
          <a:bodyPr anchor="ctr">
            <a:normAutofit fontScale="90000"/>
          </a:bodyPr>
          <a:lstStyle/>
          <a:p>
            <a:r>
              <a:rPr lang="en-US" sz="6600" dirty="0">
                <a:solidFill>
                  <a:schemeClr val="bg1"/>
                </a:solidFill>
                <a:ea typeface="Calibri Light"/>
                <a:cs typeface="Calibri Light"/>
              </a:rPr>
              <a:t>Lay</a:t>
            </a:r>
            <a:r>
              <a:rPr lang="az-Latn-AZ" sz="6600" dirty="0">
                <a:solidFill>
                  <a:schemeClr val="bg1"/>
                </a:solidFill>
                <a:ea typeface="Calibri Light"/>
                <a:cs typeface="Calibri Light"/>
              </a:rPr>
              <a:t>ihə idarəedilməsi</a:t>
            </a:r>
            <a:endParaRPr lang="en-US" sz="6600" dirty="0">
              <a:solidFill>
                <a:schemeClr val="bg1"/>
              </a:solidFill>
            </a:endParaRPr>
          </a:p>
        </p:txBody>
      </p:sp>
      <p:sp>
        <p:nvSpPr>
          <p:cNvPr id="3" name="Subtitle 2"/>
          <p:cNvSpPr>
            <a:spLocks noGrp="1"/>
          </p:cNvSpPr>
          <p:nvPr>
            <p:ph type="subTitle" idx="1"/>
          </p:nvPr>
        </p:nvSpPr>
        <p:spPr>
          <a:xfrm>
            <a:off x="7449798" y="3736429"/>
            <a:ext cx="3633923" cy="2397488"/>
          </a:xfrm>
        </p:spPr>
        <p:txBody>
          <a:bodyPr anchor="ctr">
            <a:normAutofit/>
          </a:bodyPr>
          <a:lstStyle/>
          <a:p>
            <a:endParaRPr lang="en-US" sz="2000" dirty="0">
              <a:solidFill>
                <a:schemeClr val="bg1"/>
              </a:solidFill>
            </a:endParaRPr>
          </a:p>
        </p:txBody>
      </p:sp>
      <p:pic>
        <p:nvPicPr>
          <p:cNvPr id="4" name="Picture 3">
            <a:extLst>
              <a:ext uri="{FF2B5EF4-FFF2-40B4-BE49-F238E27FC236}">
                <a16:creationId xmlns:a16="http://schemas.microsoft.com/office/drawing/2014/main" id="{1CFFCA28-683D-D285-48B7-45C125876EA9}"/>
              </a:ext>
            </a:extLst>
          </p:cNvPr>
          <p:cNvPicPr>
            <a:picLocks noChangeAspect="1"/>
          </p:cNvPicPr>
          <p:nvPr/>
        </p:nvPicPr>
        <p:blipFill rotWithShape="1">
          <a:blip r:embed="rId2">
            <a:duotone>
              <a:schemeClr val="accent2">
                <a:shade val="45000"/>
                <a:satMod val="135000"/>
              </a:schemeClr>
              <a:prstClr val="white"/>
            </a:duotone>
            <a:alphaModFix amt="54000"/>
          </a:blip>
          <a:srcRect t="34528" r="-2" b="43785"/>
          <a:stretch/>
        </p:blipFill>
        <p:spPr>
          <a:xfrm>
            <a:off x="20" y="808139"/>
            <a:ext cx="12191979" cy="254205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804D-A547-FE61-8D67-D7EB6DF39DF0}"/>
              </a:ext>
            </a:extLst>
          </p:cNvPr>
          <p:cNvSpPr>
            <a:spLocks noGrp="1"/>
          </p:cNvSpPr>
          <p:nvPr>
            <p:ph type="title"/>
          </p:nvPr>
        </p:nvSpPr>
        <p:spPr>
          <a:xfrm>
            <a:off x="833874" y="434942"/>
            <a:ext cx="10934055" cy="1990205"/>
          </a:xfrm>
        </p:spPr>
        <p:txBody>
          <a:bodyPr anchor="b">
            <a:noAutofit/>
          </a:bodyPr>
          <a:lstStyle/>
          <a:p>
            <a:r>
              <a:rPr lang="az-Latn-AZ" sz="3600" dirty="0">
                <a:latin typeface="Arial" panose="020B0604020202020204" pitchFamily="34" charset="0"/>
                <a:cs typeface="Arial" panose="020B0604020202020204" pitchFamily="34" charset="0"/>
              </a:rPr>
              <a:t>Proqram layihələrində risklərin idarə edilməsi ümumiyyətlə aşağıdakı addımlardan ibarətdir:</a:t>
            </a:r>
            <a:br>
              <a:rPr lang="az-Latn-AZ"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833874" y="2299004"/>
            <a:ext cx="10934055" cy="4419848"/>
          </a:xfrm>
        </p:spPr>
        <p:txBody>
          <a:bodyPr anchor="t">
            <a:normAutofit/>
          </a:bodyPr>
          <a:lstStyle/>
          <a:p>
            <a:pPr marL="0" indent="0">
              <a:buNone/>
            </a:pPr>
            <a:r>
              <a:rPr lang="az-Latn-AZ" sz="1800" b="1" dirty="0">
                <a:latin typeface="Arial" panose="020B0604020202020204" pitchFamily="34" charset="0"/>
                <a:cs typeface="Arial" panose="020B0604020202020204" pitchFamily="34" charset="0"/>
              </a:rPr>
              <a:t>• Riskin Müəyyənləşdirilməsi (Risk Təyinatı): </a:t>
            </a:r>
            <a:r>
              <a:rPr lang="az-Latn-AZ" sz="1800" dirty="0">
                <a:latin typeface="Arial" panose="020B0604020202020204" pitchFamily="34" charset="0"/>
                <a:cs typeface="Arial" panose="020B0604020202020204" pitchFamily="34" charset="0"/>
              </a:rPr>
              <a:t>Layihənin icra prosesinə mənfi təsir göstərən risklərin müəyyən edildiyi mərhələdir.</a:t>
            </a:r>
          </a:p>
          <a:p>
            <a:pPr marL="0" indent="0">
              <a:buNone/>
            </a:pPr>
            <a:r>
              <a:rPr lang="az-Latn-AZ" sz="1800" b="1" dirty="0">
                <a:latin typeface="Arial" panose="020B0604020202020204" pitchFamily="34" charset="0"/>
                <a:cs typeface="Arial" panose="020B0604020202020204" pitchFamily="34" charset="0"/>
              </a:rPr>
              <a:t>• Risklərin təhlili və sıralaması</a:t>
            </a:r>
            <a:r>
              <a:rPr lang="az-Latn-AZ" sz="1800" dirty="0">
                <a:latin typeface="Arial" panose="020B0604020202020204" pitchFamily="34" charset="0"/>
                <a:cs typeface="Arial" panose="020B0604020202020204" pitchFamily="34" charset="0"/>
              </a:rPr>
              <a:t>: Müəyyən edilmiş risklərin ehtimalı və onların layihəyə mənfi təsirlərinin miqyası qiymətləndirilir. Risklərin layihəyə nə dərəcədə təsir edəcəyi dəqiq təhlil edilməli və bu risklərin məqbul olub-olmamasına qərar verilməlidir. Bu mərhələdə risklər prioritetləşdirilir və təsnif edilir.</a:t>
            </a:r>
          </a:p>
          <a:p>
            <a:pPr marL="0" indent="0">
              <a:buNone/>
            </a:pPr>
            <a:r>
              <a:rPr lang="az-Latn-AZ" sz="1800" b="1" dirty="0">
                <a:latin typeface="Arial" panose="020B0604020202020204" pitchFamily="34" charset="0"/>
                <a:cs typeface="Arial" panose="020B0604020202020204" pitchFamily="34" charset="0"/>
              </a:rPr>
              <a:t>• Riskin Planlaşdırılması</a:t>
            </a:r>
            <a:r>
              <a:rPr lang="az-Latn-AZ" sz="1800" dirty="0">
                <a:latin typeface="Arial" panose="020B0604020202020204" pitchFamily="34" charset="0"/>
                <a:cs typeface="Arial" panose="020B0604020202020204" pitchFamily="34" charset="0"/>
              </a:rPr>
              <a:t>: Bu mərhələdə prioritetlərinə uyğun olaraq risklərin mənfi təsirlərini aradan qaldırmaq və ya minimuma endirmək üçün fəaliyyət planı hazırlanır.</a:t>
            </a:r>
          </a:p>
          <a:p>
            <a:pPr marL="0" indent="0">
              <a:buNone/>
            </a:pPr>
            <a:r>
              <a:rPr lang="az-Latn-AZ" sz="1800" b="1" dirty="0">
                <a:latin typeface="Arial" panose="020B0604020202020204" pitchFamily="34" charset="0"/>
                <a:cs typeface="Arial" panose="020B0604020202020204" pitchFamily="34" charset="0"/>
              </a:rPr>
              <a:t>• Riskin Monitorinqi və Nəzarəti: </a:t>
            </a:r>
            <a:r>
              <a:rPr lang="az-Latn-AZ" sz="1800" dirty="0">
                <a:latin typeface="Arial" panose="020B0604020202020204" pitchFamily="34" charset="0"/>
                <a:cs typeface="Arial" panose="020B0604020202020204" pitchFamily="34" charset="0"/>
              </a:rPr>
              <a:t>Risklər və risklərə qarşı görülən tədbirlər layihənin icrası prosesində izlənilir. Həyata keçirilən tədbirlər planı nəticəsində risklərin vəziyyətinə nəzarət edilir. Layihəyə mənfi təsir</a:t>
            </a:r>
          </a:p>
          <a:p>
            <a:pPr marL="0" indent="0">
              <a:buNone/>
            </a:pPr>
            <a:r>
              <a:rPr lang="az-Latn-AZ" sz="1800" dirty="0">
                <a:latin typeface="Arial" panose="020B0604020202020204" pitchFamily="34" charset="0"/>
                <a:cs typeface="Arial" panose="020B0604020202020204" pitchFamily="34" charset="0"/>
              </a:rPr>
              <a:t>istənilən səviyyəyə endirilməsi mümkün olmayan risklər üçün fəaliyyət planına yenidən baxılır və ya yeni fəaliyyət planı yaradılır. Proqram layihələrində risklərin idarə edilməsi layihənin hazırlanması prosesi boyunca davam edir. Müəyyən dövrlərdə yeni risklərin olub-olmaması yoxlanılır və yenidən riskin idarə edilməsi addımları tətbiq edilir. Bundan əlavə, risklərin idarə edilməsi prosesinin sənədləşdirilməsi risklərin monitorinqi baxımından çox vacibdir.</a:t>
            </a:r>
          </a:p>
        </p:txBody>
      </p:sp>
    </p:spTree>
    <p:extLst>
      <p:ext uri="{BB962C8B-B14F-4D97-AF65-F5344CB8AC3E}">
        <p14:creationId xmlns:p14="http://schemas.microsoft.com/office/powerpoint/2010/main" val="362399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D7D43-52FB-613F-91D7-CB7487BD88BC}"/>
              </a:ext>
            </a:extLst>
          </p:cNvPr>
          <p:cNvSpPr>
            <a:spLocks noGrp="1"/>
          </p:cNvSpPr>
          <p:nvPr>
            <p:ph type="title"/>
          </p:nvPr>
        </p:nvSpPr>
        <p:spPr>
          <a:xfrm>
            <a:off x="139148" y="329434"/>
            <a:ext cx="5501614" cy="5974414"/>
          </a:xfrm>
        </p:spPr>
        <p:txBody>
          <a:bodyPr anchor="ctr">
            <a:normAutofit/>
          </a:bodyPr>
          <a:lstStyle/>
          <a:p>
            <a:pPr algn="ctr"/>
            <a:r>
              <a:rPr lang="az-Latn-AZ" sz="5000" b="1" dirty="0">
                <a:solidFill>
                  <a:schemeClr val="bg1"/>
                </a:solidFill>
              </a:rPr>
              <a:t>DİZAYN</a:t>
            </a:r>
            <a:endParaRPr lang="en-US" sz="5000" b="1"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A7F5D14-AAB8-2382-D91A-E1B8C68D72D4}"/>
              </a:ext>
            </a:extLst>
          </p:cNvPr>
          <p:cNvSpPr>
            <a:spLocks noGrp="1"/>
          </p:cNvSpPr>
          <p:nvPr>
            <p:ph idx="1"/>
          </p:nvPr>
        </p:nvSpPr>
        <p:spPr>
          <a:xfrm>
            <a:off x="6096000" y="381935"/>
            <a:ext cx="4986955" cy="5974415"/>
          </a:xfrm>
        </p:spPr>
        <p:txBody>
          <a:bodyPr anchor="ctr">
            <a:normAutofit/>
          </a:bodyPr>
          <a:lstStyle/>
          <a:p>
            <a:r>
              <a:rPr lang="az-Latn-AZ" sz="2000" dirty="0">
                <a:latin typeface="Arial" panose="020B0604020202020204" pitchFamily="34" charset="0"/>
                <a:cs typeface="Arial" panose="020B0604020202020204" pitchFamily="34" charset="0"/>
              </a:rPr>
              <a:t>Dizayn mərhələsinə başlamazdan əvvəl müştəri tələblərini aydın şəkildə başa düşmək üçün tələblərin təhlili aparılmalıdır. Tələblərin təhlili layihə üçün çox vacibdir. Bu təhlil nəticəsində məhsulun bütün xüsusiyyətləri və funksiyaları müəyyən edilir. Layihənin dizaynı buna uyğun hazırlanır. Tələblərin təhlili natamam və ya səhv olarsa, layihənin dizaynı və kodlaşdırılması da natamam və ya səhv olacaqdır. Buna görə də, tələblərin təhlili aparılarkən, müştərilərə və istifadəçilərə məhsul haqqında suallar verməklə layihənin bütün detalları aşkar edilməlidir.</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87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804D-A547-FE61-8D67-D7EB6DF39DF0}"/>
              </a:ext>
            </a:extLst>
          </p:cNvPr>
          <p:cNvSpPr>
            <a:spLocks noGrp="1"/>
          </p:cNvSpPr>
          <p:nvPr>
            <p:ph type="title"/>
          </p:nvPr>
        </p:nvSpPr>
        <p:spPr>
          <a:xfrm>
            <a:off x="833874" y="434942"/>
            <a:ext cx="10934055" cy="1990205"/>
          </a:xfrm>
        </p:spPr>
        <p:txBody>
          <a:bodyPr anchor="b">
            <a:noAutofit/>
          </a:bodyPr>
          <a:lstStyle/>
          <a:p>
            <a:r>
              <a:rPr lang="az-Latn-AZ" sz="4400" dirty="0">
                <a:latin typeface="Arial" panose="020B0604020202020204" pitchFamily="34" charset="0"/>
                <a:cs typeface="Arial" panose="020B0604020202020204" pitchFamily="34" charset="0"/>
              </a:rPr>
              <a:t>Tələblərin təhlilinin mərhələləri bunlardır:</a:t>
            </a:r>
            <a:br>
              <a:rPr lang="az-Latn-AZ"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833874" y="2222930"/>
            <a:ext cx="10934055" cy="4419848"/>
          </a:xfrm>
        </p:spPr>
        <p:txBody>
          <a:bodyPr anchor="t">
            <a:normAutofit/>
          </a:bodyPr>
          <a:lstStyle/>
          <a:p>
            <a:pPr marL="0" indent="0">
              <a:buNone/>
            </a:pPr>
            <a:r>
              <a:rPr lang="az-Latn-AZ" sz="2000" dirty="0">
                <a:latin typeface="Arial" panose="020B0604020202020204" pitchFamily="34" charset="0"/>
                <a:cs typeface="Arial" panose="020B0604020202020204" pitchFamily="34" charset="0"/>
              </a:rPr>
              <a:t>• Müştərilərdən və istifadəçilərdən ehtiyacların toplanması</a:t>
            </a:r>
          </a:p>
          <a:p>
            <a:pPr marL="0" indent="0">
              <a:buNone/>
            </a:pPr>
            <a:r>
              <a:rPr lang="az-Latn-AZ" sz="2000" dirty="0">
                <a:latin typeface="Arial" panose="020B0604020202020204" pitchFamily="34" charset="0"/>
                <a:cs typeface="Arial" panose="020B0604020202020204" pitchFamily="34" charset="0"/>
              </a:rPr>
              <a:t>• Ehtiyacların uyğunluğunun və tətbiqinin təhlili</a:t>
            </a:r>
          </a:p>
          <a:p>
            <a:pPr marL="0" indent="0">
              <a:buNone/>
            </a:pPr>
            <a:r>
              <a:rPr lang="az-Latn-AZ" sz="2000" dirty="0">
                <a:latin typeface="Arial" panose="020B0604020202020204" pitchFamily="34" charset="0"/>
                <a:cs typeface="Arial" panose="020B0604020202020204" pitchFamily="34" charset="0"/>
              </a:rPr>
              <a:t>• Məhsulun funksiyalarının müəyyən edilməsi (İstifadəçi ssenariləri və ya istifadə vəziyyəti diaqramları yaradıla bilər.)</a:t>
            </a:r>
          </a:p>
          <a:p>
            <a:pPr marL="0" indent="0">
              <a:buNone/>
            </a:pPr>
            <a:r>
              <a:rPr lang="az-Latn-AZ" sz="2000" dirty="0">
                <a:latin typeface="Arial" panose="020B0604020202020204" pitchFamily="34" charset="0"/>
                <a:cs typeface="Arial" panose="020B0604020202020204" pitchFamily="34" charset="0"/>
              </a:rPr>
              <a:t>• Sistemin aparat və proqram təminatı tələblərinin müəyyən edilməsi (Məhsuldan istifadə etmək üçün tələb olunan aparat və proqram təminatı)</a:t>
            </a:r>
          </a:p>
          <a:p>
            <a:pPr marL="0" indent="0">
              <a:buNone/>
            </a:pPr>
            <a:r>
              <a:rPr lang="az-Latn-AZ" sz="2000" dirty="0">
                <a:latin typeface="Arial" panose="020B0604020202020204" pitchFamily="34" charset="0"/>
                <a:cs typeface="Arial" panose="020B0604020202020204" pitchFamily="34" charset="0"/>
              </a:rPr>
              <a:t>• Performans və təhlükəsizlik tələblərinin müəyyən edilməsi</a:t>
            </a:r>
          </a:p>
          <a:p>
            <a:pPr marL="0" indent="0">
              <a:buNone/>
            </a:pPr>
            <a:r>
              <a:rPr lang="az-Latn-AZ" sz="2000" dirty="0">
                <a:latin typeface="Arial" panose="020B0604020202020204" pitchFamily="34" charset="0"/>
                <a:cs typeface="Arial" panose="020B0604020202020204" pitchFamily="34" charset="0"/>
              </a:rPr>
              <a:t>• Müəyyən edilmiş ehtiyacların və funksiyaların sənədləşdirilməsi (Tələblər aydın, birmənalı və başa düşülən olmalıdır.)</a:t>
            </a:r>
          </a:p>
          <a:p>
            <a:pPr marL="0" indent="0">
              <a:buNone/>
            </a:pPr>
            <a:r>
              <a:rPr lang="az-Latn-AZ" sz="2000" dirty="0">
                <a:latin typeface="Arial" panose="020B0604020202020204" pitchFamily="34" charset="0"/>
                <a:cs typeface="Arial" panose="020B0604020202020204" pitchFamily="34" charset="0"/>
              </a:rPr>
              <a:t>• Tələblərin və funksiyaların düzgünlüyünün yoxlanılması</a:t>
            </a:r>
          </a:p>
        </p:txBody>
      </p:sp>
    </p:spTree>
    <p:extLst>
      <p:ext uri="{BB962C8B-B14F-4D97-AF65-F5344CB8AC3E}">
        <p14:creationId xmlns:p14="http://schemas.microsoft.com/office/powerpoint/2010/main" val="115564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905312" y="1611983"/>
            <a:ext cx="10934055" cy="4419848"/>
          </a:xfrm>
        </p:spPr>
        <p:txBody>
          <a:bodyPr anchor="t">
            <a:normAutofit/>
          </a:bodyPr>
          <a:lstStyle/>
          <a:p>
            <a:pPr marL="0" indent="0">
              <a:buNone/>
            </a:pPr>
            <a:r>
              <a:rPr lang="az-Latn-AZ" sz="2000" dirty="0">
                <a:latin typeface="Arial" panose="020B0604020202020204" pitchFamily="34" charset="0"/>
                <a:cs typeface="Arial" panose="020B0604020202020204" pitchFamily="34" charset="0"/>
              </a:rPr>
              <a:t>Dizayn addımı layihənin fiziki və məntiqi dizaynlarının edildiyi hissədir. Fiziki dizayn komponentlərin və interfeyslərin yaradılması kimi son istifadəçi yönümlü dizaynlardır. Məntiqi dizayn isə istifadəçiyə görünməyən və sistemin arxitekturasının, başqa sözlə, infrastrukturunun yaradıldığı dizayndır. Bu iki dizaynın bir-birindən asılı olmaması vacibdir. Bu, layihənin dəyişməyə açıq olmasını təmin edir. Başqa sözlə, layihəyə çeviklik əlavə edir.</a:t>
            </a:r>
          </a:p>
          <a:p>
            <a:pPr marL="0" indent="0">
              <a:buNone/>
            </a:pPr>
            <a:r>
              <a:rPr lang="az-Latn-AZ" sz="2000" dirty="0">
                <a:latin typeface="Arial" panose="020B0604020202020204" pitchFamily="34" charset="0"/>
                <a:cs typeface="Arial" panose="020B0604020202020204" pitchFamily="34" charset="0"/>
              </a:rPr>
              <a:t>Dizayn mərhələsində məhsulun xüsusiyyətlərini və imkanlarını müəyyən etmək, məlumatların və onlar arasındakı əlaqələrin təşkili və istifadəçi interfeyslərinin dizaynı kimi inkişaf prosesi ilə əlaqəli kritik əməliyyatlar həyata keçirilir. Bütün bu strukturlar istifadəçi ehtiyaclarına uyğun dizayn edilməlidir. Bu mərhələdə sistem Vahid Modelləşdirmə Dili (UML) diaqramları yaradılaraq vizuallaşdırıla və sistem daha asan başa düşülə bilər.</a:t>
            </a:r>
          </a:p>
        </p:txBody>
      </p:sp>
    </p:spTree>
    <p:extLst>
      <p:ext uri="{BB962C8B-B14F-4D97-AF65-F5344CB8AC3E}">
        <p14:creationId xmlns:p14="http://schemas.microsoft.com/office/powerpoint/2010/main" val="355834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804D-A547-FE61-8D67-D7EB6DF39DF0}"/>
              </a:ext>
            </a:extLst>
          </p:cNvPr>
          <p:cNvSpPr>
            <a:spLocks noGrp="1"/>
          </p:cNvSpPr>
          <p:nvPr>
            <p:ph type="title"/>
          </p:nvPr>
        </p:nvSpPr>
        <p:spPr>
          <a:xfrm>
            <a:off x="833873" y="139148"/>
            <a:ext cx="10934055" cy="1990205"/>
          </a:xfrm>
        </p:spPr>
        <p:txBody>
          <a:bodyPr anchor="b">
            <a:noAutofit/>
          </a:bodyPr>
          <a:lstStyle/>
          <a:p>
            <a:r>
              <a:rPr lang="az-Latn-AZ" sz="4400" dirty="0">
                <a:latin typeface="Arial" panose="020B0604020202020204" pitchFamily="34" charset="0"/>
                <a:cs typeface="Arial" panose="020B0604020202020204" pitchFamily="34" charset="0"/>
              </a:rPr>
              <a:t>Dizayn mərhələsində həyata keçirilə bilən əməliyyatlar aşağıdakılardır:</a:t>
            </a:r>
          </a:p>
        </p:txBody>
      </p:sp>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833874" y="2299004"/>
            <a:ext cx="10934055" cy="4419848"/>
          </a:xfrm>
        </p:spPr>
        <p:txBody>
          <a:bodyPr anchor="t">
            <a:normAutofit/>
          </a:bodyPr>
          <a:lstStyle/>
          <a:p>
            <a:pPr marL="0" indent="0">
              <a:buNone/>
            </a:pPr>
            <a:r>
              <a:rPr lang="az-Latn-AZ" sz="2000" dirty="0">
                <a:latin typeface="Arial" panose="020B0604020202020204" pitchFamily="34" charset="0"/>
                <a:cs typeface="Arial" panose="020B0604020202020204" pitchFamily="34" charset="0"/>
              </a:rPr>
              <a:t>• Tələblərin təhlilinin aparılması</a:t>
            </a:r>
          </a:p>
          <a:p>
            <a:pPr marL="0" indent="0">
              <a:buNone/>
            </a:pPr>
            <a:r>
              <a:rPr lang="az-Latn-AZ" sz="2000" dirty="0">
                <a:latin typeface="Arial" panose="020B0604020202020204" pitchFamily="34" charset="0"/>
                <a:cs typeface="Arial" panose="020B0604020202020204" pitchFamily="34" charset="0"/>
              </a:rPr>
              <a:t>• Sistemin modelləşdirilməsi (UML diaqramlarının yaradılması ilə həyata keçirilir)</a:t>
            </a:r>
          </a:p>
          <a:p>
            <a:pPr marL="0" indent="0">
              <a:buNone/>
            </a:pPr>
            <a:r>
              <a:rPr lang="az-Latn-AZ" sz="2000" dirty="0">
                <a:latin typeface="Arial" panose="020B0604020202020204" pitchFamily="34" charset="0"/>
                <a:cs typeface="Arial" panose="020B0604020202020204" pitchFamily="34" charset="0"/>
              </a:rPr>
              <a:t>• Müəssisə münasibətləri diaqramlarının yaradılması</a:t>
            </a:r>
          </a:p>
          <a:p>
            <a:pPr marL="0" indent="0">
              <a:buNone/>
            </a:pPr>
            <a:r>
              <a:rPr lang="az-Latn-AZ" sz="2000" dirty="0">
                <a:latin typeface="Arial" panose="020B0604020202020204" pitchFamily="34" charset="0"/>
                <a:cs typeface="Arial" panose="020B0604020202020204" pitchFamily="34" charset="0"/>
              </a:rPr>
              <a:t>• Məlumat axını diaqramlarının hazırlanması</a:t>
            </a:r>
          </a:p>
          <a:p>
            <a:pPr marL="0" indent="0">
              <a:buNone/>
            </a:pPr>
            <a:r>
              <a:rPr lang="az-Latn-AZ" sz="2000" dirty="0">
                <a:latin typeface="Arial" panose="020B0604020202020204" pitchFamily="34" charset="0"/>
                <a:cs typeface="Arial" panose="020B0604020202020204" pitchFamily="34" charset="0"/>
              </a:rPr>
              <a:t>• Sinif diaqramlarının yaradılması</a:t>
            </a:r>
          </a:p>
          <a:p>
            <a:pPr marL="0" indent="0">
              <a:buNone/>
            </a:pPr>
            <a:r>
              <a:rPr lang="az-Latn-AZ" sz="2000" dirty="0">
                <a:latin typeface="Arial" panose="020B0604020202020204" pitchFamily="34" charset="0"/>
                <a:cs typeface="Arial" panose="020B0604020202020204" pitchFamily="34" charset="0"/>
              </a:rPr>
              <a:t>• İstifadə olunacaq texnika və metodların müəyyən edilməsi (DBMS, inkişaf mühiti, dizayn nümunəsi, proqram dili, verilənlərə çıxış texnologiyası və s.)</a:t>
            </a:r>
          </a:p>
          <a:p>
            <a:pPr marL="0" indent="0">
              <a:buNone/>
            </a:pPr>
            <a:r>
              <a:rPr lang="az-Latn-AZ" sz="2000" dirty="0">
                <a:latin typeface="Arial" panose="020B0604020202020204" pitchFamily="34" charset="0"/>
                <a:cs typeface="Arial" panose="020B0604020202020204" pitchFamily="34" charset="0"/>
              </a:rPr>
              <a:t>• Verilənlər bazasının dizaynı</a:t>
            </a:r>
          </a:p>
          <a:p>
            <a:pPr marL="0" indent="0">
              <a:buNone/>
            </a:pPr>
            <a:r>
              <a:rPr lang="az-Latn-AZ" sz="2000" dirty="0">
                <a:latin typeface="Arial" panose="020B0604020202020204" pitchFamily="34" charset="0"/>
                <a:cs typeface="Arial" panose="020B0604020202020204" pitchFamily="34" charset="0"/>
              </a:rPr>
              <a:t>• İstifadəçi istəklərinə uyğun interfeyslərin layihələndirilməsi</a:t>
            </a:r>
          </a:p>
          <a:p>
            <a:pPr marL="0" indent="0">
              <a:buNone/>
            </a:pPr>
            <a:r>
              <a:rPr lang="az-Latn-AZ" sz="2000" dirty="0">
                <a:latin typeface="Arial" panose="020B0604020202020204" pitchFamily="34" charset="0"/>
                <a:cs typeface="Arial" panose="020B0604020202020204" pitchFamily="34" charset="0"/>
              </a:rPr>
              <a:t>• Dizayn prosesinin nəzərdən keçirilməsi və hər hansı səhvlərin düzəldilməsi</a:t>
            </a:r>
          </a:p>
        </p:txBody>
      </p:sp>
    </p:spTree>
    <p:extLst>
      <p:ext uri="{BB962C8B-B14F-4D97-AF65-F5344CB8AC3E}">
        <p14:creationId xmlns:p14="http://schemas.microsoft.com/office/powerpoint/2010/main" val="387352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D7D43-52FB-613F-91D7-CB7487BD88BC}"/>
              </a:ext>
            </a:extLst>
          </p:cNvPr>
          <p:cNvSpPr>
            <a:spLocks noGrp="1"/>
          </p:cNvSpPr>
          <p:nvPr>
            <p:ph type="title"/>
          </p:nvPr>
        </p:nvSpPr>
        <p:spPr>
          <a:xfrm>
            <a:off x="139148" y="329434"/>
            <a:ext cx="5501614" cy="5974414"/>
          </a:xfrm>
        </p:spPr>
        <p:txBody>
          <a:bodyPr anchor="ctr">
            <a:normAutofit/>
          </a:bodyPr>
          <a:lstStyle/>
          <a:p>
            <a:pPr algn="ctr"/>
            <a:r>
              <a:rPr lang="az-Latn-AZ" sz="5000" b="1" dirty="0">
                <a:solidFill>
                  <a:schemeClr val="bg1"/>
                </a:solidFill>
              </a:rPr>
              <a:t>KODLAŞDIRMA</a:t>
            </a:r>
            <a:endParaRPr lang="en-US" sz="5000" b="1"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A7F5D14-AAB8-2382-D91A-E1B8C68D72D4}"/>
              </a:ext>
            </a:extLst>
          </p:cNvPr>
          <p:cNvSpPr>
            <a:spLocks noGrp="1"/>
          </p:cNvSpPr>
          <p:nvPr>
            <p:ph idx="1"/>
          </p:nvPr>
        </p:nvSpPr>
        <p:spPr>
          <a:xfrm>
            <a:off x="6096000" y="381935"/>
            <a:ext cx="4986955" cy="5974415"/>
          </a:xfrm>
        </p:spPr>
        <p:txBody>
          <a:bodyPr anchor="ctr">
            <a:normAutofit/>
          </a:bodyPr>
          <a:lstStyle/>
          <a:p>
            <a:r>
              <a:rPr lang="az-Latn-AZ" sz="2000" dirty="0">
                <a:latin typeface="Arial" panose="020B0604020202020204" pitchFamily="34" charset="0"/>
                <a:cs typeface="Arial" panose="020B0604020202020204" pitchFamily="34" charset="0"/>
              </a:rPr>
              <a:t>Layihənin dizayn mərhələsi başa çatdıqdan sonra kodlaşdırma mərhələsi başlayır. Kodlaşdırma layihənin məhsula çevrildiyi mərhələdir. Layihəyə uyğun inkişaf mühiti seçilir və dizayna uyğun olaraq müəyyən edilmiş proqram dili və ya dillərlə kodlaşdırma aparılır.</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02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833874" y="1219076"/>
            <a:ext cx="10934055" cy="4419848"/>
          </a:xfrm>
        </p:spPr>
        <p:txBody>
          <a:bodyPr anchor="t">
            <a:normAutofit fontScale="70000" lnSpcReduction="20000"/>
          </a:bodyPr>
          <a:lstStyle/>
          <a:p>
            <a:r>
              <a:rPr lang="az-Latn-AZ" dirty="0">
                <a:latin typeface="Arial" panose="020B0604020202020204" pitchFamily="34" charset="0"/>
                <a:cs typeface="Arial" panose="020B0604020202020204" pitchFamily="34" charset="0"/>
              </a:rPr>
              <a:t>Bu mərhələdə kodlaşdırma müəyyən standarta uyğun aparılmalıdır. Yazılı kodlar digər proqram tərtibatçıları tərəfindən asanlıqla başa düşülməli və lazım olduqda layihənin digər hissələrinə təsir etmədən dəyişdirilməlidir.</a:t>
            </a:r>
          </a:p>
          <a:p>
            <a:r>
              <a:rPr lang="az-Latn-AZ" b="1" dirty="0">
                <a:latin typeface="Arial" panose="020B0604020202020204" pitchFamily="34" charset="0"/>
                <a:cs typeface="Arial" panose="020B0604020202020204" pitchFamily="34" charset="0"/>
              </a:rPr>
              <a:t>Kodlaşdırma mərhələsi əsasən bu iki hissədən ibarətdir:</a:t>
            </a:r>
          </a:p>
          <a:p>
            <a:r>
              <a:rPr lang="az-Latn-AZ" dirty="0">
                <a:latin typeface="Arial" panose="020B0604020202020204" pitchFamily="34" charset="0"/>
                <a:cs typeface="Arial" panose="020B0604020202020204" pitchFamily="34" charset="0"/>
              </a:rPr>
              <a:t>• Layihənin arxa hissəsinin kodlaşdırılması (serverlə qarşılıqlı əlaqə, verilənlər bazası əməliyyatları və ön uç məlumat mübadiləsi).</a:t>
            </a:r>
          </a:p>
          <a:p>
            <a:r>
              <a:rPr lang="az-Latn-AZ" dirty="0">
                <a:latin typeface="Arial" panose="020B0604020202020204" pitchFamily="34" charset="0"/>
                <a:cs typeface="Arial" panose="020B0604020202020204" pitchFamily="34" charset="0"/>
              </a:rPr>
              <a:t>• Layihənin ön tərəfinin kodlaşdırılması (ziyarətçinin gördüyü interfeys hissəsi)</a:t>
            </a:r>
          </a:p>
          <a:p>
            <a:r>
              <a:rPr lang="az-Latn-AZ" dirty="0">
                <a:latin typeface="Arial" panose="020B0604020202020204" pitchFamily="34" charset="0"/>
                <a:cs typeface="Arial" panose="020B0604020202020204" pitchFamily="34" charset="0"/>
              </a:rPr>
              <a:t>Proqram layihəsinin kodlaşdırılması zamanı proqramın ön və arxa tərəflərinin bir-birindən asılı olmayaraq kodlaşdırılması layihənin dəyişikliklərə cavab vermə qabiliyyəti baxımından böyük üstünlük təmin edir. Bunlar müxtəlif tərtibatçılar tərəfindən kodlaşdırıla bilər və ya bir şəxs tərəfindən, xüsusən də kiçik miqyaslı layihələrdə inkişaf etdirilə bilər. Layihə tək bir şəxs tərəfindən hazırlansa belə, effektiv kodlaşdırma üslubu üçün istifadə olunan üsullar tətbiq edilməlidir. Bu, kodun oxunaqlılığını artırır və gələcəkdə kodda dəyişikliklər edilməli olduqda proqram tərtibatçısına rahatlıq təmin edir.</a:t>
            </a:r>
            <a:endParaRPr lang="az-Latn-AZ"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85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804D-A547-FE61-8D67-D7EB6DF39DF0}"/>
              </a:ext>
            </a:extLst>
          </p:cNvPr>
          <p:cNvSpPr>
            <a:spLocks noGrp="1"/>
          </p:cNvSpPr>
          <p:nvPr>
            <p:ph type="title"/>
          </p:nvPr>
        </p:nvSpPr>
        <p:spPr>
          <a:xfrm>
            <a:off x="833873" y="139148"/>
            <a:ext cx="10934055" cy="1990205"/>
          </a:xfrm>
        </p:spPr>
        <p:txBody>
          <a:bodyPr anchor="b">
            <a:noAutofit/>
          </a:bodyPr>
          <a:lstStyle/>
          <a:p>
            <a:r>
              <a:rPr lang="az-Latn-AZ" sz="4400" dirty="0">
                <a:latin typeface="Arial" panose="020B0604020202020204" pitchFamily="34" charset="0"/>
                <a:cs typeface="Arial" panose="020B0604020202020204" pitchFamily="34" charset="0"/>
              </a:rPr>
              <a:t>Kodlaşdırma mərhələsində edilə bilən əməliyyatlar aşağıdakılardır:</a:t>
            </a:r>
          </a:p>
        </p:txBody>
      </p:sp>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833874" y="2299004"/>
            <a:ext cx="10934055" cy="4419848"/>
          </a:xfrm>
        </p:spPr>
        <p:txBody>
          <a:bodyPr anchor="t">
            <a:normAutofit/>
          </a:bodyPr>
          <a:lstStyle/>
          <a:p>
            <a:pPr marL="0" indent="0">
              <a:buNone/>
            </a:pPr>
            <a:r>
              <a:rPr lang="az-Latn-AZ" sz="2000" dirty="0">
                <a:latin typeface="Arial" panose="020B0604020202020204" pitchFamily="34" charset="0"/>
                <a:cs typeface="Arial" panose="020B0604020202020204" pitchFamily="34" charset="0"/>
              </a:rPr>
              <a:t>• Verilənlər bazası və cədvəllərin yaradılması</a:t>
            </a:r>
          </a:p>
          <a:p>
            <a:pPr marL="0" indent="0">
              <a:buNone/>
            </a:pPr>
            <a:r>
              <a:rPr lang="az-Latn-AZ" sz="2000" dirty="0">
                <a:latin typeface="Arial" panose="020B0604020202020204" pitchFamily="34" charset="0"/>
                <a:cs typeface="Arial" panose="020B0604020202020204" pitchFamily="34" charset="0"/>
              </a:rPr>
              <a:t>• Verilənlər bazası əməliyyatları üçün lazımi kodlaşdırmanın yazılması (əlavə etmək, siyahıya almaq, yeniləmək, silmək, filtr etmək)</a:t>
            </a:r>
          </a:p>
          <a:p>
            <a:pPr marL="0" indent="0">
              <a:buNone/>
            </a:pPr>
            <a:r>
              <a:rPr lang="az-Latn-AZ" sz="2000" dirty="0">
                <a:latin typeface="Arial" panose="020B0604020202020204" pitchFamily="34" charset="0"/>
                <a:cs typeface="Arial" panose="020B0604020202020204" pitchFamily="34" charset="0"/>
              </a:rPr>
              <a:t>• İstifadəçi interfeyslərinin yaradılması</a:t>
            </a:r>
          </a:p>
          <a:p>
            <a:pPr marL="0" indent="0">
              <a:buNone/>
            </a:pPr>
            <a:r>
              <a:rPr lang="az-Latn-AZ" sz="2000" dirty="0">
                <a:latin typeface="Arial" panose="020B0604020202020204" pitchFamily="34" charset="0"/>
                <a:cs typeface="Arial" panose="020B0604020202020204" pitchFamily="34" charset="0"/>
              </a:rPr>
              <a:t>• İnterfeys səhifələrinin fon kodlaşdırılması</a:t>
            </a:r>
          </a:p>
          <a:p>
            <a:pPr marL="0" indent="0">
              <a:buNone/>
            </a:pPr>
            <a:r>
              <a:rPr lang="az-Latn-AZ" sz="2000" dirty="0">
                <a:latin typeface="Arial" panose="020B0604020202020204" pitchFamily="34" charset="0"/>
                <a:cs typeface="Arial" panose="020B0604020202020204" pitchFamily="34" charset="0"/>
              </a:rPr>
              <a:t>• Fövqəladə vəziyyətin həlli prosedurlarının yerinə yetirilməsi</a:t>
            </a:r>
          </a:p>
          <a:p>
            <a:pPr marL="0" indent="0">
              <a:buNone/>
            </a:pPr>
            <a:r>
              <a:rPr lang="az-Latn-AZ" sz="2000" dirty="0">
                <a:latin typeface="Arial" panose="020B0604020202020204" pitchFamily="34" charset="0"/>
                <a:cs typeface="Arial" panose="020B0604020202020204" pitchFamily="34" charset="0"/>
              </a:rPr>
              <a:t>• Hər kodlanmış bölmənin sınaqdan keçirilməsi</a:t>
            </a:r>
          </a:p>
        </p:txBody>
      </p:sp>
    </p:spTree>
    <p:extLst>
      <p:ext uri="{BB962C8B-B14F-4D97-AF65-F5344CB8AC3E}">
        <p14:creationId xmlns:p14="http://schemas.microsoft.com/office/powerpoint/2010/main" val="3014451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D7D43-52FB-613F-91D7-CB7487BD88BC}"/>
              </a:ext>
            </a:extLst>
          </p:cNvPr>
          <p:cNvSpPr>
            <a:spLocks noGrp="1"/>
          </p:cNvSpPr>
          <p:nvPr>
            <p:ph type="title"/>
          </p:nvPr>
        </p:nvSpPr>
        <p:spPr>
          <a:xfrm>
            <a:off x="139148" y="329434"/>
            <a:ext cx="5501614" cy="5974414"/>
          </a:xfrm>
        </p:spPr>
        <p:txBody>
          <a:bodyPr anchor="ctr">
            <a:normAutofit/>
          </a:bodyPr>
          <a:lstStyle/>
          <a:p>
            <a:pPr algn="ctr"/>
            <a:r>
              <a:rPr lang="az-Latn-AZ" sz="5000" b="1" dirty="0">
                <a:solidFill>
                  <a:schemeClr val="bg1"/>
                </a:solidFill>
              </a:rPr>
              <a:t>TEST</a:t>
            </a:r>
            <a:endParaRPr lang="en-US" sz="5000" b="1"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A7F5D14-AAB8-2382-D91A-E1B8C68D72D4}"/>
              </a:ext>
            </a:extLst>
          </p:cNvPr>
          <p:cNvSpPr>
            <a:spLocks noGrp="1"/>
          </p:cNvSpPr>
          <p:nvPr>
            <p:ph idx="1"/>
          </p:nvPr>
        </p:nvSpPr>
        <p:spPr>
          <a:xfrm>
            <a:off x="6096000" y="381935"/>
            <a:ext cx="4986955" cy="5974415"/>
          </a:xfrm>
        </p:spPr>
        <p:txBody>
          <a:bodyPr anchor="ctr">
            <a:normAutofit/>
          </a:bodyPr>
          <a:lstStyle/>
          <a:p>
            <a:pPr marL="0" indent="0">
              <a:buNone/>
            </a:pPr>
            <a:endParaRPr lang="az-Latn-AZ" sz="2000" dirty="0">
              <a:latin typeface="Arial" panose="020B0604020202020204" pitchFamily="34" charset="0"/>
              <a:cs typeface="Arial" panose="020B0604020202020204" pitchFamily="34" charset="0"/>
            </a:endParaRPr>
          </a:p>
          <a:p>
            <a:r>
              <a:rPr lang="az-Latn-AZ" sz="2000" dirty="0">
                <a:latin typeface="Arial" panose="020B0604020202020204" pitchFamily="34" charset="0"/>
                <a:cs typeface="Arial" panose="020B0604020202020204" pitchFamily="34" charset="0"/>
              </a:rPr>
              <a:t>Layihədə kodlaşdırma prosesi başa çatdıqdan sonra sınaq mərhələsi başlayır. Bu mərhələdə tətbiqin məqsəd və vəzifələrinə uyğun işləməsi yoxlanılır. Layihədəki çatışmazlıqlar və səhvlər bu mərhələdə aşkarlanır və sənədləşdirilir. Sistemin bütün funksiyalarının işlək olub olmadığını və sistemin təhlükəsizliyini yoxlamaq lazımdır. Müəyyən edilmiş girişlərə cavab olaraq istənilən çıxışların əldə edilib-edilməməsi yoxlanılır. Test mərhələsində aşkar edilən səhvlər, edildiyi mərhələyə qayıtmaqla düzəldilir. Layihə sınaq mərhələsi başa çatmamış dərc edilməməlidir.</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41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847127" y="1961198"/>
            <a:ext cx="10934055" cy="3313167"/>
          </a:xfrm>
        </p:spPr>
        <p:txBody>
          <a:bodyPr anchor="t">
            <a:normAutofit/>
          </a:bodyPr>
          <a:lstStyle/>
          <a:p>
            <a:r>
              <a:rPr lang="az-Latn-AZ" sz="2000" dirty="0">
                <a:latin typeface="Arial" panose="020B0604020202020204" pitchFamily="34" charset="0"/>
                <a:cs typeface="Arial" panose="020B0604020202020204" pitchFamily="34" charset="0"/>
              </a:rPr>
              <a:t>Layihə hazırlandıqdan və sınaqdan keçirildikdən sonra istifadəçi qəbulu testi aparılır. Müştəri proqram təminatını sınaqdan keçirir və düzəldilməsini istədiyi səhvlər və bölmələr barədə məlumat verir. Bu bölmələr və səhvlər düzəldildikdən sonra layihə dərc oluna bilər.</a:t>
            </a:r>
          </a:p>
          <a:p>
            <a:r>
              <a:rPr lang="az-Latn-AZ" sz="2000" dirty="0">
                <a:latin typeface="Arial" panose="020B0604020202020204" pitchFamily="34" charset="0"/>
                <a:cs typeface="Arial" panose="020B0604020202020204" pitchFamily="34" charset="0"/>
              </a:rPr>
              <a:t>Proqram layihəsinin düzgün işləməməsinə səbəb olan xətalar kodlaşdırma mərhələsində baş verə bilər, lakin onlar ümumiyyətlə ehtiyacların təhlili və dizayn mərhələsində edilən səhvlərdən yaranır. Zəif təhlil edilmiş ehtiyaclar və zəif dizayn layihənin düzgün qurulmamasına səbəb olur. Bu, məhsulun düzgün işləməsinə mane olur.</a:t>
            </a:r>
          </a:p>
        </p:txBody>
      </p:sp>
    </p:spTree>
    <p:extLst>
      <p:ext uri="{BB962C8B-B14F-4D97-AF65-F5344CB8AC3E}">
        <p14:creationId xmlns:p14="http://schemas.microsoft.com/office/powerpoint/2010/main" val="157882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D4BDB-6025-F799-9681-020DE626E3B5}"/>
              </a:ext>
            </a:extLst>
          </p:cNvPr>
          <p:cNvSpPr>
            <a:spLocks noGrp="1"/>
          </p:cNvSpPr>
          <p:nvPr>
            <p:ph type="title"/>
          </p:nvPr>
        </p:nvSpPr>
        <p:spPr>
          <a:xfrm>
            <a:off x="803775" y="1106007"/>
            <a:ext cx="10550025" cy="1182927"/>
          </a:xfrm>
        </p:spPr>
        <p:txBody>
          <a:bodyPr anchor="b">
            <a:normAutofit fontScale="90000"/>
          </a:bodyPr>
          <a:lstStyle/>
          <a:p>
            <a:r>
              <a:rPr lang="en-US" sz="6600" dirty="0"/>
              <a:t>LAYİHƏ</a:t>
            </a:r>
            <a:r>
              <a:rPr lang="az-Latn-AZ" sz="6600" dirty="0"/>
              <a:t>NİN</a:t>
            </a:r>
            <a:r>
              <a:rPr lang="en-US" sz="6600" dirty="0"/>
              <a:t> HAZIRLANMASI</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F0E20B5-30A0-FFED-05C1-30378EB83AA0}"/>
              </a:ext>
            </a:extLst>
          </p:cNvPr>
          <p:cNvSpPr>
            <a:spLocks noGrp="1"/>
          </p:cNvSpPr>
          <p:nvPr>
            <p:ph idx="1"/>
          </p:nvPr>
        </p:nvSpPr>
        <p:spPr>
          <a:xfrm>
            <a:off x="803775" y="2598947"/>
            <a:ext cx="10550025" cy="3677348"/>
          </a:xfrm>
        </p:spPr>
        <p:txBody>
          <a:bodyPr anchor="t">
            <a:normAutofit/>
          </a:bodyPr>
          <a:lstStyle/>
          <a:p>
            <a:r>
              <a:rPr lang="az-Latn-AZ" sz="2400" dirty="0">
                <a:latin typeface="Arial" panose="020B0604020202020204" pitchFamily="34" charset="0"/>
                <a:cs typeface="Arial" panose="020B0604020202020204" pitchFamily="34" charset="0"/>
              </a:rPr>
              <a:t>Proqram təminatı layihəsi digər layihələrdən fərqli olaraq daha mürəkkəb, görünməz və çevik bir quruluşa malikdir. Bu səbəbdən proqram layihəsinin hazırlanması digər sahələrdəki layihələrdən daha çətindir. Digər sahələrdəki layihələrdə bir layihənin başlama və bitmə vaxtı, yerinə yetiriləcək əməliyyatlar, istehsal olunacaq məhsul və layihənin dəyəri ən başlanğıcda təxmin edilə bilər. Dəyişikliklər edilməli olsa belə, onları layihəyə tətbiq etmək daha asandır. Proqram layihəsində ediləcək ən kiçik dəyişiklik layihənin bir və ya bir neçə hissəsinin mənfi təsirə məruz qalmasına və yenidən kodlaşdırılmasına səbəb ola bilər ki, bu da xərclərin artmasına və vaxt itkisinə səbəb ola bilər.</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850972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D7D43-52FB-613F-91D7-CB7487BD88BC}"/>
              </a:ext>
            </a:extLst>
          </p:cNvPr>
          <p:cNvSpPr>
            <a:spLocks noGrp="1"/>
          </p:cNvSpPr>
          <p:nvPr>
            <p:ph type="title"/>
          </p:nvPr>
        </p:nvSpPr>
        <p:spPr>
          <a:xfrm>
            <a:off x="139148" y="329434"/>
            <a:ext cx="5501614" cy="5974414"/>
          </a:xfrm>
        </p:spPr>
        <p:txBody>
          <a:bodyPr anchor="ctr">
            <a:normAutofit/>
          </a:bodyPr>
          <a:lstStyle/>
          <a:p>
            <a:pPr algn="ctr"/>
            <a:r>
              <a:rPr lang="az-Latn-AZ" sz="5000" b="1" dirty="0">
                <a:solidFill>
                  <a:schemeClr val="bg1"/>
                </a:solidFill>
              </a:rPr>
              <a:t>TEXNİKİ QULLUQ</a:t>
            </a:r>
            <a:endParaRPr lang="en-US" sz="5000" b="1"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A7F5D14-AAB8-2382-D91A-E1B8C68D72D4}"/>
              </a:ext>
            </a:extLst>
          </p:cNvPr>
          <p:cNvSpPr>
            <a:spLocks noGrp="1"/>
          </p:cNvSpPr>
          <p:nvPr>
            <p:ph idx="1"/>
          </p:nvPr>
        </p:nvSpPr>
        <p:spPr>
          <a:xfrm>
            <a:off x="6096000" y="329434"/>
            <a:ext cx="4986955" cy="5974415"/>
          </a:xfrm>
        </p:spPr>
        <p:txBody>
          <a:bodyPr anchor="ctr">
            <a:normAutofit/>
          </a:bodyPr>
          <a:lstStyle/>
          <a:p>
            <a:pPr marL="0" indent="0">
              <a:lnSpc>
                <a:spcPct val="100000"/>
              </a:lnSpc>
              <a:buNone/>
            </a:pPr>
            <a:r>
              <a:rPr lang="az-Latn-AZ" sz="2000" dirty="0">
                <a:latin typeface="Arial" panose="020B0604020202020204" pitchFamily="34" charset="0"/>
                <a:cs typeface="Arial" panose="020B0604020202020204" pitchFamily="34" charset="0"/>
              </a:rPr>
              <a:t>Texniki qulluq mərhələsi layihənin dərcindən sonrakı dövrü əhatə edir. Layihənin həyata keçirilməsi prosesinin son mərhələsi olan texniki qulluq mərhələsində, layihə dərc edildikdən sonra yaranan səhvlərin aradan qaldırılması, proqram təminatında müştəri ehtiyaclarına uyğun təkmilləşdirmələrin aparılması və məhsula bəzi funksiyaların əlavə edilməsi kimi əməliyyatlar həyata keçirilir. Yaxşı dizayn edilmiş və düzgün kodlaşdırılmış məhsula qulluq etmək asandır.</a:t>
            </a:r>
          </a:p>
          <a:p>
            <a:pPr marL="0" indent="0">
              <a:lnSpc>
                <a:spcPct val="100000"/>
              </a:lnSpc>
              <a:buNone/>
            </a:pPr>
            <a:r>
              <a:rPr lang="az-Latn-AZ" sz="2000" dirty="0">
                <a:latin typeface="Arial" panose="020B0604020202020204" pitchFamily="34" charset="0"/>
                <a:cs typeface="Arial" panose="020B0604020202020204" pitchFamily="34" charset="0"/>
              </a:rPr>
              <a:t>Layihə dəyişikliyə cavab vermək üçün nəzərdə tutulmayıbsa və ya effektiv kodlaşdırma üslublarından istifadə edilərək kodlaşdırılmayıbsa, bu məhsulu saxlamaq çətin olacaq.</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13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AE93C-F4C8-294D-413A-7402064CAF47}"/>
              </a:ext>
            </a:extLst>
          </p:cNvPr>
          <p:cNvSpPr>
            <a:spLocks noGrp="1"/>
          </p:cNvSpPr>
          <p:nvPr>
            <p:ph type="title"/>
          </p:nvPr>
        </p:nvSpPr>
        <p:spPr>
          <a:xfrm>
            <a:off x="1541953" y="2109835"/>
            <a:ext cx="10184673" cy="4164820"/>
          </a:xfrm>
        </p:spPr>
        <p:txBody>
          <a:bodyPr vert="horz" lIns="91440" tIns="45720" rIns="91440" bIns="45720" rtlCol="0" anchor="t">
            <a:normAutofit/>
          </a:bodyPr>
          <a:lstStyle/>
          <a:p>
            <a:r>
              <a:rPr lang="az-Latn-AZ" sz="7200" b="1" dirty="0">
                <a:solidFill>
                  <a:schemeClr val="bg1"/>
                </a:solidFill>
                <a:latin typeface="Arial" panose="020B0604020202020204" pitchFamily="34" charset="0"/>
                <a:cs typeface="Arial" panose="020B0604020202020204" pitchFamily="34" charset="0"/>
              </a:rPr>
              <a:t>Proqram təminatının hazırlanması prosesi modelləri</a:t>
            </a:r>
            <a:endParaRPr lang="en-US" sz="7200" b="1" i="0" kern="1200" cap="all" baseline="0" dirty="0">
              <a:solidFill>
                <a:schemeClr val="bg1"/>
              </a:solidFill>
              <a:latin typeface="+mj-lt"/>
              <a:ea typeface="+mj-ea"/>
              <a:cs typeface="+mj-cs"/>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253861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DBCEB-1301-22EA-0619-BBF28C955888}"/>
              </a:ext>
            </a:extLst>
          </p:cNvPr>
          <p:cNvSpPr>
            <a:spLocks noGrp="1"/>
          </p:cNvSpPr>
          <p:nvPr>
            <p:ph idx="1"/>
          </p:nvPr>
        </p:nvSpPr>
        <p:spPr>
          <a:xfrm>
            <a:off x="838199" y="805207"/>
            <a:ext cx="10850217" cy="5688357"/>
          </a:xfrm>
        </p:spPr>
        <p:txBody>
          <a:bodyPr>
            <a:noAutofit/>
          </a:bodyPr>
          <a:lstStyle/>
          <a:p>
            <a:r>
              <a:rPr lang="az-Latn-AZ" sz="2000" dirty="0">
                <a:latin typeface="Arial" panose="020B0604020202020204" pitchFamily="34" charset="0"/>
                <a:cs typeface="Arial" panose="020B0604020202020204" pitchFamily="34" charset="0"/>
              </a:rPr>
              <a:t>Proqram təminatı layihəsinin həyata keçirilməsi prosesi zamanı layihənin növünə, ölçüsünə, kadr xüsusiyyətlərinə və texniki infrastrukturuna uyğun olan proqram təminatının hazırlanması prosesi modelindən istifadə edilə bilər. Proqram təminatının hazırlanması prosesi modellərindən bəziləri:</a:t>
            </a:r>
          </a:p>
          <a:p>
            <a:r>
              <a:rPr lang="az-Latn-AZ" sz="2000" dirty="0">
                <a:latin typeface="Arial" panose="020B0604020202020204" pitchFamily="34" charset="0"/>
                <a:cs typeface="Arial" panose="020B0604020202020204" pitchFamily="34" charset="0"/>
              </a:rPr>
              <a:t>• Kod və Düzəltmə (Code and Fix) Modeli</a:t>
            </a:r>
          </a:p>
          <a:p>
            <a:r>
              <a:rPr lang="az-Latn-AZ" sz="2000" dirty="0">
                <a:latin typeface="Arial" panose="020B0604020202020204" pitchFamily="34" charset="0"/>
                <a:cs typeface="Arial" panose="020B0604020202020204" pitchFamily="34" charset="0"/>
              </a:rPr>
              <a:t>• Şəlalə Modeli (Waterfall Model)</a:t>
            </a:r>
          </a:p>
          <a:p>
            <a:r>
              <a:rPr lang="az-Latn-AZ" sz="2000" dirty="0">
                <a:latin typeface="Arial" panose="020B0604020202020204" pitchFamily="34" charset="0"/>
                <a:cs typeface="Arial" panose="020B0604020202020204" pitchFamily="34" charset="0"/>
              </a:rPr>
              <a:t>• V Modeli</a:t>
            </a:r>
          </a:p>
          <a:p>
            <a:r>
              <a:rPr lang="az-Latn-AZ" sz="2000" dirty="0">
                <a:latin typeface="Arial" panose="020B0604020202020204" pitchFamily="34" charset="0"/>
                <a:cs typeface="Arial" panose="020B0604020202020204" pitchFamily="34" charset="0"/>
              </a:rPr>
              <a:t>• Spiral Model </a:t>
            </a:r>
          </a:p>
          <a:p>
            <a:r>
              <a:rPr lang="az-Latn-AZ" sz="2000" dirty="0">
                <a:latin typeface="Arial" panose="020B0604020202020204" pitchFamily="34" charset="0"/>
                <a:cs typeface="Arial" panose="020B0604020202020204" pitchFamily="34" charset="0"/>
              </a:rPr>
              <a:t>• Prototipləşdirmə (Prototyping)</a:t>
            </a:r>
          </a:p>
          <a:p>
            <a:r>
              <a:rPr lang="az-Latn-AZ" sz="2000" dirty="0">
                <a:latin typeface="Arial" panose="020B0604020202020204" pitchFamily="34" charset="0"/>
                <a:cs typeface="Arial" panose="020B0604020202020204" pitchFamily="34" charset="0"/>
              </a:rPr>
              <a:t>• İterativ Model (Iterative Model)</a:t>
            </a:r>
          </a:p>
          <a:p>
            <a:r>
              <a:rPr lang="az-Latn-AZ" sz="2000" dirty="0">
                <a:latin typeface="Arial" panose="020B0604020202020204" pitchFamily="34" charset="0"/>
                <a:cs typeface="Arial" panose="020B0604020202020204" pitchFamily="34" charset="0"/>
              </a:rPr>
              <a:t>• Artan Model (Incremental Model)</a:t>
            </a:r>
          </a:p>
          <a:p>
            <a:r>
              <a:rPr lang="az-Latn-AZ" sz="2000" dirty="0">
                <a:latin typeface="Arial" panose="020B0604020202020204" pitchFamily="34" charset="0"/>
                <a:cs typeface="Arial" panose="020B0604020202020204" pitchFamily="34" charset="0"/>
              </a:rPr>
              <a:t>• Çevik Modellər (Agile Model)</a:t>
            </a:r>
          </a:p>
          <a:p>
            <a:r>
              <a:rPr lang="az-Latn-AZ" sz="2000" dirty="0">
                <a:latin typeface="Arial" panose="020B0604020202020204" pitchFamily="34" charset="0"/>
                <a:cs typeface="Arial" panose="020B0604020202020204" pitchFamily="34" charset="0"/>
              </a:rPr>
              <a:t>* Scrum</a:t>
            </a:r>
          </a:p>
          <a:p>
            <a:r>
              <a:rPr lang="az-Latn-AZ" sz="2000" dirty="0">
                <a:latin typeface="Arial" panose="020B0604020202020204" pitchFamily="34" charset="0"/>
                <a:cs typeface="Arial" panose="020B0604020202020204" pitchFamily="34" charset="0"/>
              </a:rPr>
              <a:t>* Kanban</a:t>
            </a:r>
          </a:p>
          <a:p>
            <a:r>
              <a:rPr lang="az-Latn-AZ" sz="2000" dirty="0">
                <a:latin typeface="Arial" panose="020B0604020202020204" pitchFamily="34" charset="0"/>
                <a:cs typeface="Arial" panose="020B0604020202020204" pitchFamily="34" charset="0"/>
              </a:rPr>
              <a:t>* XP (Extreme Programming)</a:t>
            </a:r>
          </a:p>
        </p:txBody>
      </p:sp>
    </p:spTree>
    <p:extLst>
      <p:ext uri="{BB962C8B-B14F-4D97-AF65-F5344CB8AC3E}">
        <p14:creationId xmlns:p14="http://schemas.microsoft.com/office/powerpoint/2010/main" val="204162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700E-3AC2-4C8A-8796-156DEB5B918D}"/>
              </a:ext>
            </a:extLst>
          </p:cNvPr>
          <p:cNvSpPr>
            <a:spLocks noGrp="1"/>
          </p:cNvSpPr>
          <p:nvPr>
            <p:ph type="title"/>
          </p:nvPr>
        </p:nvSpPr>
        <p:spPr/>
        <p:txBody>
          <a:bodyPr>
            <a:normAutofit fontScale="90000"/>
          </a:bodyPr>
          <a:lstStyle/>
          <a:p>
            <a:r>
              <a:rPr lang="en-US" dirty="0" err="1">
                <a:latin typeface="Arial" panose="020B0604020202020204" pitchFamily="34" charset="0"/>
                <a:cs typeface="Arial" panose="020B0604020202020204" pitchFamily="34" charset="0"/>
              </a:rPr>
              <a:t>Şəlalə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modeli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nədir</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6362FC-FEBD-4A84-B5C7-FE318B447C5C}"/>
              </a:ext>
            </a:extLst>
          </p:cNvPr>
          <p:cNvSpPr>
            <a:spLocks noGrp="1"/>
          </p:cNvSpPr>
          <p:nvPr>
            <p:ph idx="1"/>
          </p:nvPr>
        </p:nvSpPr>
        <p:spPr>
          <a:xfrm>
            <a:off x="838200" y="1825625"/>
            <a:ext cx="10515600" cy="4667250"/>
          </a:xfrm>
        </p:spPr>
        <p:txBody>
          <a:bodyPr>
            <a:normAutofit fontScale="62500" lnSpcReduction="20000"/>
          </a:bodyPr>
          <a:lstStyle/>
          <a:p>
            <a:endParaRPr lang="az-Latn-AZ" dirty="0">
              <a:latin typeface="Arial" panose="020B0604020202020204" pitchFamily="34" charset="0"/>
              <a:cs typeface="Arial" panose="020B0604020202020204" pitchFamily="34" charset="0"/>
            </a:endParaRPr>
          </a:p>
          <a:p>
            <a:pPr>
              <a:lnSpc>
                <a:spcPct val="120000"/>
              </a:lnSpc>
            </a:pPr>
            <a:r>
              <a:rPr lang="az-Latn-AZ" sz="2900" dirty="0">
                <a:latin typeface="Arial" panose="020B0604020202020204" pitchFamily="34" charset="0"/>
                <a:cs typeface="Arial" panose="020B0604020202020204" pitchFamily="34" charset="0"/>
              </a:rPr>
              <a:t>Şəlalə modeli analiz mərhələsi ilə başlayır. Təhlil mərhələsində bütün proqram tələbləri aydın şəkildə müəyyən edilir və təhlil sənədi hazırlanır. Daha sonra dizayn mərhələsində proqram təminatının interfeysi, verilənlər bazası, sinfi və s. layihələndirilir və layihə sənədi hazırlanır. Növbəti kodlaşdırma mərhələsində proqram təminatı; Təhlil və dizayn sənədlərində göstərildiyi kimi kodlaşdırılır. Test mərhələsində; Təhlil və dizayn sənədlərində bütün funksional və qeyri-funksional tələblər və dizaynlar üçün test ssenariləri yazılır və proqram təminatı bu sınaq ssenariləri icra edilərək sınaqdan keçirilir. Səhv, testlərdə aşkar edilmiş xətanın yarandığı mərhələyə (analiz, dizayn və ya kodlaşdırma) qayıtmaqla düzəldilir. Məsələn, səhv kodlaşdırmadan yaranıbsa, yalnız kodlaşdırma düzəldilir və sınaq mərhələsi yenidən başlayır. Bununla belə, əgər səhv təhlil və ya dizayndan yaranıbsa, bu addımlar təhlil və dizayn sənədlərini yeniləmək üçün atılır, sonra kodlaşdırma düzəldilir və sınaq mərhələsinə başlanır. Test mərhələsinin sonunda proqram təminatında heç bir səhv aşkar edilmədikdə, inteqrasiya mərhələsi başlayır və proqram canlı mühitə inteqrasiya olunur və müştərinin istifadəsinə verilir.</a:t>
            </a:r>
          </a:p>
        </p:txBody>
      </p:sp>
    </p:spTree>
    <p:extLst>
      <p:ext uri="{BB962C8B-B14F-4D97-AF65-F5344CB8AC3E}">
        <p14:creationId xmlns:p14="http://schemas.microsoft.com/office/powerpoint/2010/main" val="396824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0559A-4E66-4CBC-BAB6-DBAE516811F1}"/>
              </a:ext>
            </a:extLst>
          </p:cNvPr>
          <p:cNvSpPr>
            <a:spLocks noGrp="1"/>
          </p:cNvSpPr>
          <p:nvPr>
            <p:ph idx="1"/>
          </p:nvPr>
        </p:nvSpPr>
        <p:spPr>
          <a:xfrm>
            <a:off x="838200" y="1269033"/>
            <a:ext cx="10515600" cy="5118515"/>
          </a:xfrm>
        </p:spPr>
        <p:txBody>
          <a:bodyPr>
            <a:normAutofit/>
          </a:bodyPr>
          <a:lstStyle/>
          <a:p>
            <a:pPr>
              <a:lnSpc>
                <a:spcPct val="100000"/>
              </a:lnSpc>
            </a:pPr>
            <a:r>
              <a:rPr lang="en-US" sz="2400" b="1" dirty="0" err="1">
                <a:latin typeface="Arial" panose="020B0604020202020204" pitchFamily="34" charset="0"/>
                <a:cs typeface="Arial" panose="020B0604020202020204" pitchFamily="34" charset="0"/>
              </a:rPr>
              <a:t>Şəlalə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modeli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daha</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çox</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hansı</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layihələrdə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istifadə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olunur</a:t>
            </a:r>
            <a:r>
              <a:rPr lang="en-US" sz="2400" b="1" dirty="0">
                <a:latin typeface="Arial" panose="020B0604020202020204" pitchFamily="34" charset="0"/>
                <a:cs typeface="Arial" panose="020B0604020202020204" pitchFamily="34" charset="0"/>
              </a:rPr>
              <a:t>?</a:t>
            </a:r>
            <a:endParaRPr lang="az-Latn-AZ" sz="2400" b="1" dirty="0">
              <a:latin typeface="Arial" panose="020B0604020202020204" pitchFamily="34" charset="0"/>
              <a:cs typeface="Arial" panose="020B0604020202020204" pitchFamily="34" charset="0"/>
            </a:endParaRPr>
          </a:p>
          <a:p>
            <a:pPr marL="0" indent="0">
              <a:lnSpc>
                <a:spcPct val="100000"/>
              </a:lnSpc>
              <a:buNone/>
            </a:pPr>
            <a:r>
              <a:rPr lang="en-US" sz="2400" dirty="0" err="1">
                <a:latin typeface="Arial" panose="020B0604020202020204" pitchFamily="34" charset="0"/>
                <a:cs typeface="Arial" panose="020B0604020202020204" pitchFamily="34" charset="0"/>
              </a:rPr>
              <a:t>Şəlalə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modeli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daha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çox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hərbi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kimi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təhlil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dizaynın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çox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vacib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olduğu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səhv</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etmək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xərclərinin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çox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yüksək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olduğu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sektorlarda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uzunmüddətli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kritik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layihələrdə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istifadə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olunur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Məsələn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bəzi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hərbi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layihələrdə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modeldə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təhlil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dizayn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mərhələləri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neçə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çəkə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bilər</a:t>
            </a:r>
            <a:r>
              <a:rPr lang="en-US" sz="2400" dirty="0">
                <a:latin typeface="Arial" panose="020B0604020202020204" pitchFamily="34" charset="0"/>
                <a:cs typeface="Arial" panose="020B0604020202020204" pitchFamily="34" charset="0"/>
              </a:rPr>
              <a:t>.</a:t>
            </a:r>
            <a:endParaRPr lang="az-Latn-AZ" sz="2400" dirty="0">
              <a:latin typeface="Arial" panose="020B0604020202020204" pitchFamily="34" charset="0"/>
              <a:cs typeface="Arial" panose="020B0604020202020204" pitchFamily="34" charset="0"/>
            </a:endParaRPr>
          </a:p>
          <a:p>
            <a:pPr>
              <a:lnSpc>
                <a:spcPct val="100000"/>
              </a:lnSpc>
            </a:pPr>
            <a:r>
              <a:rPr lang="en-US" sz="2400" b="1" dirty="0" err="1">
                <a:latin typeface="Arial" panose="020B0604020202020204" pitchFamily="34" charset="0"/>
                <a:cs typeface="Arial" panose="020B0604020202020204" pitchFamily="34" charset="0"/>
              </a:rPr>
              <a:t>Şəlalə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modelinin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üstünlükləri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nələrdir</a:t>
            </a:r>
            <a:r>
              <a:rPr lang="en-US" sz="2400" b="1" dirty="0">
                <a:latin typeface="Arial" panose="020B0604020202020204" pitchFamily="34" charset="0"/>
                <a:cs typeface="Arial" panose="020B0604020202020204" pitchFamily="34" charset="0"/>
              </a:rPr>
              <a:t>?</a:t>
            </a:r>
            <a:endParaRPr lang="az-Latn-AZ" sz="2400" b="1" dirty="0">
              <a:latin typeface="Arial" panose="020B0604020202020204" pitchFamily="34" charset="0"/>
              <a:cs typeface="Arial" panose="020B0604020202020204" pitchFamily="34" charset="0"/>
            </a:endParaRPr>
          </a:p>
          <a:p>
            <a:pPr marL="0" indent="0">
              <a:lnSpc>
                <a:spcPct val="100000"/>
              </a:lnSpc>
              <a:buNone/>
            </a:pPr>
            <a:r>
              <a:rPr lang="en-US" sz="2400" dirty="0" err="1">
                <a:latin typeface="Arial" panose="020B0604020202020204" pitchFamily="34" charset="0"/>
                <a:cs typeface="Arial" panose="020B0604020202020204" pitchFamily="34" charset="0"/>
              </a:rPr>
              <a:t>Şəlalə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modelində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analiz</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dizayn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mərhələləri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çox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təfərrüatlı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şəkildə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edildiyi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üçün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addımlar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uzun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müddət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çəkir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Bununla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təhlil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dizayn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mərhələlərində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tələblər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dizayn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aydın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şəkildə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ifadə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edildiyi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üçün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kodlaşdırma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sınaq</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mərhələləri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çox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qısa</a:t>
            </a:r>
            <a:r>
              <a:rPr lang="en-US" sz="2400" dirty="0">
                <a:latin typeface="Arial" panose="020B0604020202020204" pitchFamily="34" charset="0"/>
                <a:cs typeface="Arial" panose="020B0604020202020204" pitchFamily="34" charset="0"/>
              </a:rPr>
              <a:t> zaman </a:t>
            </a:r>
            <a:r>
              <a:rPr lang="en-US" sz="2400" dirty="0" err="1">
                <a:latin typeface="Arial" panose="020B0604020202020204" pitchFamily="34" charset="0"/>
                <a:cs typeface="Arial" panose="020B0604020202020204" pitchFamily="34" charset="0"/>
              </a:rPr>
              <a:t>alır</a:t>
            </a:r>
            <a:r>
              <a:rPr lang="en-US" sz="2400" dirty="0">
                <a:latin typeface="Arial" panose="020B0604020202020204" pitchFamily="34" charset="0"/>
                <a:cs typeface="Arial" panose="020B0604020202020204" pitchFamily="34" charset="0"/>
              </a:rPr>
              <a:t>. Test </a:t>
            </a:r>
            <a:r>
              <a:rPr lang="en-US" sz="2400" dirty="0" err="1">
                <a:latin typeface="Arial" panose="020B0604020202020204" pitchFamily="34" charset="0"/>
                <a:cs typeface="Arial" panose="020B0604020202020204" pitchFamily="34" charset="0"/>
              </a:rPr>
              <a:t>mərhələsində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verən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səhvlərin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sayı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çox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azdır</a:t>
            </a:r>
            <a:r>
              <a:rPr lang="en-US" sz="2400" dirty="0">
                <a:latin typeface="Arial" panose="020B0604020202020204" pitchFamily="34" charset="0"/>
                <a:cs typeface="Arial" panose="020B0604020202020204" pitchFamily="34" charset="0"/>
              </a:rPr>
              <a:t>.</a:t>
            </a:r>
            <a:endParaRPr lang="az-Latn-AZ" sz="2400" dirty="0">
              <a:latin typeface="Arial" panose="020B0604020202020204" pitchFamily="34" charset="0"/>
              <a:cs typeface="Arial" panose="020B0604020202020204" pitchFamily="34" charset="0"/>
            </a:endParaRPr>
          </a:p>
          <a:p>
            <a:pPr marL="0" indent="0">
              <a:lnSpc>
                <a:spcPct val="100000"/>
              </a:lnSpc>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8625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0559A-4E66-4CBC-BAB6-DBAE516811F1}"/>
              </a:ext>
            </a:extLst>
          </p:cNvPr>
          <p:cNvSpPr>
            <a:spLocks noGrp="1"/>
          </p:cNvSpPr>
          <p:nvPr>
            <p:ph idx="1"/>
          </p:nvPr>
        </p:nvSpPr>
        <p:spPr>
          <a:xfrm>
            <a:off x="838200" y="1269033"/>
            <a:ext cx="10515600" cy="5118515"/>
          </a:xfrm>
        </p:spPr>
        <p:txBody>
          <a:bodyPr>
            <a:normAutofit/>
          </a:bodyPr>
          <a:lstStyle/>
          <a:p>
            <a:pPr>
              <a:lnSpc>
                <a:spcPct val="100000"/>
              </a:lnSpc>
            </a:pPr>
            <a:r>
              <a:rPr lang="en-US" sz="2400" b="1" dirty="0" err="1">
                <a:latin typeface="Arial" panose="020B0604020202020204" pitchFamily="34" charset="0"/>
                <a:cs typeface="Arial" panose="020B0604020202020204" pitchFamily="34" charset="0"/>
              </a:rPr>
              <a:t>Şəlalə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modelinin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çatışmazlıqları</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nələrdir</a:t>
            </a:r>
            <a:r>
              <a:rPr lang="en-US" sz="2400" b="1" dirty="0">
                <a:latin typeface="Arial" panose="020B0604020202020204" pitchFamily="34" charset="0"/>
                <a:cs typeface="Arial" panose="020B0604020202020204" pitchFamily="34" charset="0"/>
              </a:rPr>
              <a:t>?</a:t>
            </a:r>
            <a:endParaRPr lang="az-Latn-AZ" sz="2400" b="1" dirty="0">
              <a:latin typeface="Arial" panose="020B0604020202020204" pitchFamily="34" charset="0"/>
              <a:cs typeface="Arial" panose="020B0604020202020204" pitchFamily="34" charset="0"/>
            </a:endParaRPr>
          </a:p>
          <a:p>
            <a:pPr marL="0" indent="0">
              <a:lnSpc>
                <a:spcPct val="100000"/>
              </a:lnSpc>
              <a:buNone/>
            </a:pPr>
            <a:r>
              <a:rPr lang="en-US" sz="2400" dirty="0" err="1">
                <a:latin typeface="Arial" panose="020B0604020202020204" pitchFamily="34" charset="0"/>
                <a:cs typeface="Arial" panose="020B0604020202020204" pitchFamily="34" charset="0"/>
              </a:rPr>
              <a:t>Şəlalə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modelində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yuxarı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pillələrdə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edilən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səhvlərin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səbəb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olduğu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vaxt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itkisi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kifayət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qədər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yüksəkdir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Məsələn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sınaq</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mərhələsində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rast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gəlinən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xətanın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təhlil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nəticəsində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yarandığı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müəyyən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edilərsə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analiz</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dizayn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sınaq</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sənədləri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yenilənməli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kodda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düzəlişlər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edilməlidir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a:t>
            </a:r>
            <a:r>
              <a:rPr lang="en-US" sz="2400" dirty="0">
                <a:latin typeface="Arial" panose="020B0604020202020204" pitchFamily="34" charset="0"/>
                <a:cs typeface="Arial" panose="020B0604020202020204" pitchFamily="34" charset="0"/>
              </a:rPr>
              <a:t> da </a:t>
            </a:r>
            <a:r>
              <a:rPr lang="en-US" sz="2400" dirty="0" err="1">
                <a:latin typeface="Arial" panose="020B0604020202020204" pitchFamily="34" charset="0"/>
                <a:cs typeface="Arial" panose="020B0604020202020204" pitchFamily="34" charset="0"/>
              </a:rPr>
              <a:t>ciddi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vaxt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buna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görə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pul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itkisinə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səbəb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olur</a:t>
            </a:r>
            <a:r>
              <a:rPr lang="en-US" sz="2400" dirty="0">
                <a:latin typeface="Arial" panose="020B0604020202020204" pitchFamily="34" charset="0"/>
                <a:cs typeface="Arial" panose="020B0604020202020204" pitchFamily="34" charset="0"/>
              </a:rPr>
              <a:t>.</a:t>
            </a:r>
            <a:endParaRPr lang="az-Latn-AZ" sz="2400" dirty="0">
              <a:latin typeface="Arial" panose="020B0604020202020204" pitchFamily="34" charset="0"/>
              <a:cs typeface="Arial" panose="020B0604020202020204" pitchFamily="34" charset="0"/>
            </a:endParaRPr>
          </a:p>
          <a:p>
            <a:pPr marL="0" indent="0">
              <a:lnSpc>
                <a:spcPct val="100000"/>
              </a:lnSpc>
              <a:buNone/>
            </a:pPr>
            <a:r>
              <a:rPr lang="en-US" sz="2400" dirty="0" err="1">
                <a:latin typeface="Arial" panose="020B0604020202020204" pitchFamily="34" charset="0"/>
                <a:cs typeface="Arial" panose="020B0604020202020204" pitchFamily="34" charset="0"/>
              </a:rPr>
              <a:t>Şəlalə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modelinin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dezavantajlarından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biri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məhsulun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ortaya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çıxması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üçün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bütün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mərhələlərin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tamamlanmasını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gözləmək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məcburiyyətində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qalmamasıdır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Misal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üçün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a:t>
            </a:r>
            <a:r>
              <a:rPr lang="en-US" sz="2400" dirty="0">
                <a:latin typeface="Arial" panose="020B0604020202020204" pitchFamily="34" charset="0"/>
                <a:cs typeface="Arial" panose="020B0604020202020204" pitchFamily="34" charset="0"/>
              </a:rPr>
              <a:t> 4 </a:t>
            </a:r>
            <a:r>
              <a:rPr lang="en-US" sz="2400" dirty="0" err="1">
                <a:latin typeface="Arial" panose="020B0604020202020204" pitchFamily="34" charset="0"/>
                <a:cs typeface="Arial" panose="020B0604020202020204" pitchFamily="34" charset="0"/>
              </a:rPr>
              <a:t>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davam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edəcəksə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müştəri</a:t>
            </a:r>
            <a:r>
              <a:rPr lang="en-US" sz="2400" dirty="0">
                <a:latin typeface="Arial" panose="020B0604020202020204" pitchFamily="34" charset="0"/>
                <a:cs typeface="Arial" panose="020B0604020202020204" pitchFamily="34" charset="0"/>
              </a:rPr>
              <a:t> ilk </a:t>
            </a:r>
            <a:r>
              <a:rPr lang="en-US" sz="2400" dirty="0" err="1">
                <a:latin typeface="Arial" panose="020B0604020202020204" pitchFamily="34" charset="0"/>
                <a:cs typeface="Arial" panose="020B0604020202020204" pitchFamily="34" charset="0"/>
              </a:rPr>
              <a:t>prototipi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görmək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üçün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analiz</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dizayn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kodlaşdırma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mərhələlərinin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tamamlanmasını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yəni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azı</a:t>
            </a:r>
            <a:r>
              <a:rPr lang="en-US" sz="2400" dirty="0">
                <a:latin typeface="Arial" panose="020B0604020202020204" pitchFamily="34" charset="0"/>
                <a:cs typeface="Arial" panose="020B0604020202020204" pitchFamily="34" charset="0"/>
              </a:rPr>
              <a:t> 2-3 </a:t>
            </a:r>
            <a:r>
              <a:rPr lang="en-US" sz="2400" dirty="0" err="1">
                <a:latin typeface="Arial" panose="020B0604020202020204" pitchFamily="34" charset="0"/>
                <a:cs typeface="Arial" panose="020B0604020202020204" pitchFamily="34" charset="0"/>
              </a:rPr>
              <a:t>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gözləməli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olacaq</a:t>
            </a:r>
            <a:r>
              <a:rPr lang="en-US" sz="2400" dirty="0">
                <a:latin typeface="Arial" panose="020B0604020202020204" pitchFamily="34" charset="0"/>
                <a:cs typeface="Arial" panose="020B0604020202020204" pitchFamily="34" charset="0"/>
              </a:rPr>
              <a:t>. Bu </a:t>
            </a:r>
            <a:r>
              <a:rPr lang="en-US" sz="2400" dirty="0" err="1">
                <a:latin typeface="Arial" panose="020B0604020202020204" pitchFamily="34" charset="0"/>
                <a:cs typeface="Arial" panose="020B0604020202020204" pitchFamily="34" charset="0"/>
              </a:rPr>
              <a:t>vəziyyət</a:t>
            </a:r>
            <a:r>
              <a:rPr lang="az-Latn-AZ"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bəzi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səbirsiz</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müştərilər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üçün</a:t>
            </a:r>
            <a:r>
              <a:rPr lang="en-US" sz="2400" dirty="0">
                <a:latin typeface="Arial" panose="020B0604020202020204" pitchFamily="34" charset="0"/>
                <a:cs typeface="Arial" panose="020B0604020202020204" pitchFamily="34" charset="0"/>
              </a:rPr>
              <a:t> problem </a:t>
            </a:r>
            <a:r>
              <a:rPr lang="en-US" sz="2400" dirty="0" err="1">
                <a:latin typeface="Arial" panose="020B0604020202020204" pitchFamily="34" charset="0"/>
                <a:cs typeface="Arial" panose="020B0604020202020204" pitchFamily="34" charset="0"/>
              </a:rPr>
              <a:t>yarada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bilər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hallarda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çevik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üsullar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daha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faydalı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bilər</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24250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B801-FA96-46E9-B344-0BFB325455F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Agile</a:t>
            </a:r>
            <a:r>
              <a:rPr lang="az-Latn-AZ" dirty="0">
                <a:latin typeface="Arial" panose="020B0604020202020204" pitchFamily="34" charset="0"/>
                <a:cs typeface="Arial" panose="020B0604020202020204" pitchFamily="34" charset="0"/>
              </a:rPr>
              <a:t> nədir?</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67FD44A-DDF7-47CD-96D5-6DA2305E50F6}"/>
              </a:ext>
            </a:extLst>
          </p:cNvPr>
          <p:cNvSpPr>
            <a:spLocks noGrp="1"/>
          </p:cNvSpPr>
          <p:nvPr>
            <p:ph idx="1"/>
          </p:nvPr>
        </p:nvSpPr>
        <p:spPr/>
        <p:txBody>
          <a:bodyPr>
            <a:normAutofit fontScale="62500" lnSpcReduction="20000"/>
          </a:bodyPr>
          <a:lstStyle/>
          <a:p>
            <a:pPr fontAlgn="auto">
              <a:lnSpc>
                <a:spcPct val="120000"/>
              </a:lnSpc>
            </a:pPr>
            <a:r>
              <a:rPr lang="az-Latn-AZ" dirty="0">
                <a:latin typeface="Arial" panose="020B0604020202020204" pitchFamily="34" charset="0"/>
                <a:cs typeface="Arial" panose="020B0604020202020204" pitchFamily="34" charset="0"/>
              </a:rPr>
              <a:t>Agile’ menecmentin tarixinin daha qədim olmasına və prinsiplərinin layihələrin idarə olunmasına 70 ilə yaxındır tətbiq edilməsinə baxmayaraq, 2001-ci ildə 17 proqram təminatçısının </a:t>
            </a:r>
            <a:r>
              <a:rPr lang="az-Latn-AZ" b="1" dirty="0">
                <a:latin typeface="Arial" panose="020B0604020202020204" pitchFamily="34" charset="0"/>
                <a:cs typeface="Arial" panose="020B0604020202020204" pitchFamily="34" charset="0"/>
              </a:rPr>
              <a:t>‘Çevik Proqlamlaşdırma Manifesti’ni</a:t>
            </a:r>
            <a:r>
              <a:rPr lang="az-Latn-AZ" dirty="0">
                <a:latin typeface="Arial" panose="020B0604020202020204" pitchFamily="34" charset="0"/>
                <a:cs typeface="Arial" panose="020B0604020202020204" pitchFamily="34" charset="0"/>
              </a:rPr>
              <a:t> (Manifesto for Agile Software Development) imzalaması ilə metodologiya kimi qəbul edilməyə və yayılmağa başlamışdı.</a:t>
            </a:r>
          </a:p>
          <a:p>
            <a:pPr fontAlgn="auto">
              <a:lnSpc>
                <a:spcPct val="120000"/>
              </a:lnSpc>
            </a:pPr>
            <a:r>
              <a:rPr lang="az-Latn-AZ" dirty="0">
                <a:latin typeface="Arial" panose="020B0604020202020204" pitchFamily="34" charset="0"/>
                <a:cs typeface="Arial" panose="020B0604020202020204" pitchFamily="34" charset="0"/>
              </a:rPr>
              <a:t>Manifestin məğzi, dəyərləri və klassik layihə idarəedilməsi metodologiyalarından fərqi</a:t>
            </a:r>
            <a:r>
              <a:rPr lang="az-Latn-AZ" b="1" dirty="0">
                <a:latin typeface="Arial" panose="020B0604020202020204" pitchFamily="34" charset="0"/>
                <a:cs typeface="Arial" panose="020B0604020202020204" pitchFamily="34" charset="0"/>
              </a:rPr>
              <a:t> 4 bənddə</a:t>
            </a:r>
            <a:r>
              <a:rPr lang="az-Latn-AZ" dirty="0">
                <a:latin typeface="Arial" panose="020B0604020202020204" pitchFamily="34" charset="0"/>
                <a:cs typeface="Arial" panose="020B0604020202020204" pitchFamily="34" charset="0"/>
              </a:rPr>
              <a:t> ifadə edilmişdir:</a:t>
            </a:r>
          </a:p>
          <a:p>
            <a:pPr fontAlgn="auto">
              <a:lnSpc>
                <a:spcPct val="120000"/>
              </a:lnSpc>
            </a:pPr>
            <a:r>
              <a:rPr lang="az-Latn-AZ" dirty="0">
                <a:latin typeface="Arial" panose="020B0604020202020204" pitchFamily="34" charset="0"/>
                <a:cs typeface="Arial" panose="020B0604020202020204" pitchFamily="34" charset="0"/>
              </a:rPr>
              <a:t>• FƏRDLƏR VƏ ÜNSİYYƏT proses və alətlərdən üstündür.</a:t>
            </a:r>
          </a:p>
          <a:p>
            <a:pPr fontAlgn="auto">
              <a:lnSpc>
                <a:spcPct val="120000"/>
              </a:lnSpc>
            </a:pPr>
            <a:r>
              <a:rPr lang="az-Latn-AZ" dirty="0">
                <a:latin typeface="Arial" panose="020B0604020202020204" pitchFamily="34" charset="0"/>
                <a:cs typeface="Arial" panose="020B0604020202020204" pitchFamily="34" charset="0"/>
              </a:rPr>
              <a:t>• İŞLƏYƏN PROQRAM mürəkkəb sənədləşmədən üstündür.</a:t>
            </a:r>
          </a:p>
          <a:p>
            <a:pPr fontAlgn="auto">
              <a:lnSpc>
                <a:spcPct val="120000"/>
              </a:lnSpc>
            </a:pPr>
            <a:r>
              <a:rPr lang="az-Latn-AZ" dirty="0">
                <a:latin typeface="Arial" panose="020B0604020202020204" pitchFamily="34" charset="0"/>
                <a:cs typeface="Arial" panose="020B0604020202020204" pitchFamily="34" charset="0"/>
              </a:rPr>
              <a:t>• MÜŞTƏRİ İLƏ ƏMƏKDAŞLIQ müqavilə razılaşmalarından üstündür.</a:t>
            </a:r>
          </a:p>
          <a:p>
            <a:pPr fontAlgn="auto">
              <a:lnSpc>
                <a:spcPct val="120000"/>
              </a:lnSpc>
            </a:pPr>
            <a:r>
              <a:rPr lang="az-Latn-AZ" dirty="0">
                <a:latin typeface="Arial" panose="020B0604020202020204" pitchFamily="34" charset="0"/>
                <a:cs typeface="Arial" panose="020B0604020202020204" pitchFamily="34" charset="0"/>
              </a:rPr>
              <a:t>• DƏYİŞİKLİYƏ CAVAB VERMƏK plana əməl etməkdən üstündür.</a:t>
            </a:r>
          </a:p>
          <a:p>
            <a:pPr>
              <a:lnSpc>
                <a:spcPct val="120000"/>
              </a:lnSpc>
            </a:pPr>
            <a:endParaRPr lang="az-Latn-A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751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3E1E4-1358-4497-AC95-D71B62B4EF78}"/>
              </a:ext>
            </a:extLst>
          </p:cNvPr>
          <p:cNvSpPr>
            <a:spLocks noGrp="1"/>
          </p:cNvSpPr>
          <p:nvPr>
            <p:ph idx="1"/>
          </p:nvPr>
        </p:nvSpPr>
        <p:spPr>
          <a:xfrm>
            <a:off x="838200" y="738946"/>
            <a:ext cx="10515600" cy="5794375"/>
          </a:xfrm>
        </p:spPr>
        <p:txBody>
          <a:bodyPr>
            <a:normAutofit fontScale="62500" lnSpcReduction="20000"/>
          </a:bodyPr>
          <a:lstStyle/>
          <a:p>
            <a:pPr>
              <a:lnSpc>
                <a:spcPct val="120000"/>
              </a:lnSpc>
            </a:pPr>
            <a:r>
              <a:rPr lang="az-Latn-AZ" sz="3500" dirty="0">
                <a:latin typeface="Arial" panose="020B0604020202020204" pitchFamily="34" charset="0"/>
                <a:cs typeface="Arial" panose="020B0604020202020204" pitchFamily="34" charset="0"/>
              </a:rPr>
              <a:t>‘Agile’ menecment layihənin həyat dövrü ərzində layihəni </a:t>
            </a:r>
            <a:r>
              <a:rPr lang="az-Latn-AZ" sz="3500" b="1" dirty="0">
                <a:latin typeface="Arial" panose="020B0604020202020204" pitchFamily="34" charset="0"/>
                <a:cs typeface="Arial" panose="020B0604020202020204" pitchFamily="34" charset="0"/>
              </a:rPr>
              <a:t>‘iteration’ (təkrarlama)</a:t>
            </a:r>
            <a:r>
              <a:rPr lang="az-Latn-AZ" sz="3500" dirty="0">
                <a:latin typeface="Arial" panose="020B0604020202020204" pitchFamily="34" charset="0"/>
                <a:cs typeface="Arial" panose="020B0604020202020204" pitchFamily="34" charset="0"/>
              </a:rPr>
              <a:t> və </a:t>
            </a:r>
            <a:r>
              <a:rPr lang="az-Latn-AZ" sz="3500" b="1" dirty="0">
                <a:latin typeface="Arial" panose="020B0604020202020204" pitchFamily="34" charset="0"/>
                <a:cs typeface="Arial" panose="020B0604020202020204" pitchFamily="34" charset="0"/>
              </a:rPr>
              <a:t>‘incremental’ (artan) </a:t>
            </a:r>
            <a:r>
              <a:rPr lang="az-Latn-AZ" sz="3500" dirty="0">
                <a:latin typeface="Arial" panose="020B0604020202020204" pitchFamily="34" charset="0"/>
                <a:cs typeface="Arial" panose="020B0604020202020204" pitchFamily="34" charset="0"/>
              </a:rPr>
              <a:t>üsulla idarə edir. ‘Iteration’ o deməkdir ki, layihə müddəti adətən 2-4 həftəlik zaman dilimlərini bölünür və bu dilimlər layihə müddəti ərzində təkrarlanır. Hər bir ‘iteration’u mini layihə kimi təsəvvür edə bilərik və sonunda layihənin müəyyən bir işlək hissəsi təhvil verilir. Beləcə, layihə ‘incremental’ üsulla idarə edilir: davamlı olaraq, yəni hər təkrarlanmann sonunda layihənin son nəticəsinə müəyyən bir hissə artırılır.</a:t>
            </a:r>
          </a:p>
          <a:p>
            <a:pPr>
              <a:lnSpc>
                <a:spcPct val="120000"/>
              </a:lnSpc>
            </a:pPr>
            <a:r>
              <a:rPr lang="az-Latn-AZ" dirty="0">
                <a:latin typeface="Arial" panose="020B0604020202020204" pitchFamily="34" charset="0"/>
                <a:cs typeface="Arial" panose="020B0604020202020204" pitchFamily="34" charset="0"/>
              </a:rPr>
              <a:t>Layihənin belə idarə edilməsinə səbəb hər şeyin öncədən və detallı şəkildə planlaşdırmağın mümkünsüzlüyüdür. Yəni, ‘agile’ menecmentdə klassik layihə idarəedilməsi metodologiyasında olduğu kimi hansı funksiyanın kim tərəfindən, nə zaman və hansı resurslarla yaradılması layihənin əvvəlində planlaşdırılmır. Layihə hər ‘iteration’larla irəlilədikcə və qısa müddət üçün planlaşdırılır. Eyni zamanda, bu metodologiya riskləri və xərcləri daha yaxşı idarə etməyə, layihə tələblərində olan dəyişikələri nəzərə almağa və keyfiyyətə davamlı olara, nəzarət etməyə imkan verir.</a:t>
            </a:r>
            <a:endParaRPr lang="az-Latn-AZ"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23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7850-D2A9-43E1-BC12-E64FE3BFB328}"/>
              </a:ext>
            </a:extLst>
          </p:cNvPr>
          <p:cNvSpPr>
            <a:spLocks noGrp="1"/>
          </p:cNvSpPr>
          <p:nvPr>
            <p:ph type="title"/>
          </p:nvPr>
        </p:nvSpPr>
        <p:spPr/>
        <p:txBody>
          <a:bodyPr>
            <a:normAutofit fontScale="90000"/>
          </a:bodyPr>
          <a:lstStyle/>
          <a:p>
            <a:r>
              <a:rPr lang="en-US" dirty="0"/>
              <a:t>LAYİHƏ</a:t>
            </a:r>
            <a:r>
              <a:rPr lang="az-Latn-AZ" dirty="0"/>
              <a:t>NİN</a:t>
            </a:r>
            <a:r>
              <a:rPr lang="en-US" dirty="0"/>
              <a:t> HAZIRLANMA</a:t>
            </a:r>
            <a:r>
              <a:rPr lang="az-Latn-AZ" dirty="0"/>
              <a:t> MƏRHƏLƏSİ</a:t>
            </a:r>
            <a:endParaRPr lang="en-US" dirty="0"/>
          </a:p>
        </p:txBody>
      </p:sp>
      <p:sp>
        <p:nvSpPr>
          <p:cNvPr id="3" name="Content Placeholder 2">
            <a:extLst>
              <a:ext uri="{FF2B5EF4-FFF2-40B4-BE49-F238E27FC236}">
                <a16:creationId xmlns:a16="http://schemas.microsoft.com/office/drawing/2014/main" id="{E2FA48DC-23E3-41F4-9390-B442F239CC22}"/>
              </a:ext>
            </a:extLst>
          </p:cNvPr>
          <p:cNvSpPr>
            <a:spLocks noGrp="1"/>
          </p:cNvSpPr>
          <p:nvPr>
            <p:ph idx="1"/>
          </p:nvPr>
        </p:nvSpPr>
        <p:spPr/>
        <p:txBody>
          <a:bodyPr>
            <a:normAutofit/>
          </a:bodyPr>
          <a:lstStyle/>
          <a:p>
            <a:r>
              <a:rPr lang="az-Latn-AZ" sz="2400" dirty="0">
                <a:latin typeface="Arial" panose="020B0604020202020204" pitchFamily="34" charset="0"/>
                <a:cs typeface="Arial" panose="020B0604020202020204" pitchFamily="34" charset="0"/>
              </a:rPr>
              <a:t>Layihənin hazırlanması mərhələsində texniki-iqtisadi əsaslandırma aparılır. Başqa sözlə, layihənin həyata keçirilməsinin mümkünlüyü ehtiyaclar, xərclər, istifadəyə yararlılıq, metod və ya texnika və qanuna uyğunluq kimi bəzi meyarlara görə araşdırılır. Məsələn, müəllif hüquqlarına hörmət etməyən layihəni həyata keçirmək düzgün deyil, yaxud texniki cəhətdən mümkün olmayan layihəyə başlamaq mənasızdır. Bunlara bənzər neqativ halların qarşısı layihənin hazırlanması mərhələsində aparılacaq texniki-iqtisadi əsaslandırmada aşkar edilərək alına bilər.</a:t>
            </a:r>
          </a:p>
        </p:txBody>
      </p:sp>
    </p:spTree>
    <p:extLst>
      <p:ext uri="{BB962C8B-B14F-4D97-AF65-F5344CB8AC3E}">
        <p14:creationId xmlns:p14="http://schemas.microsoft.com/office/powerpoint/2010/main" val="197522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C4E9-82D7-41F3-99B0-D8981F0165C0}"/>
              </a:ext>
            </a:extLst>
          </p:cNvPr>
          <p:cNvSpPr>
            <a:spLocks noGrp="1"/>
          </p:cNvSpPr>
          <p:nvPr>
            <p:ph type="title"/>
          </p:nvPr>
        </p:nvSpPr>
        <p:spPr/>
        <p:txBody>
          <a:bodyPr>
            <a:normAutofit fontScale="90000"/>
          </a:bodyPr>
          <a:lstStyle/>
          <a:p>
            <a:r>
              <a:rPr lang="en-US" dirty="0" err="1"/>
              <a:t>Proqram</a:t>
            </a:r>
            <a:r>
              <a:rPr lang="en-US" dirty="0"/>
              <a:t> </a:t>
            </a:r>
            <a:r>
              <a:rPr lang="en-US" dirty="0" err="1"/>
              <a:t>təminatı</a:t>
            </a:r>
            <a:r>
              <a:rPr lang="en-US" dirty="0"/>
              <a:t> </a:t>
            </a:r>
            <a:r>
              <a:rPr lang="en-US" dirty="0" err="1"/>
              <a:t>layihəsinin</a:t>
            </a:r>
            <a:r>
              <a:rPr lang="en-US" dirty="0"/>
              <a:t> </a:t>
            </a:r>
            <a:r>
              <a:rPr lang="en-US" dirty="0" err="1"/>
              <a:t>icrası</a:t>
            </a:r>
            <a:r>
              <a:rPr lang="en-US" dirty="0"/>
              <a:t> </a:t>
            </a:r>
            <a:r>
              <a:rPr lang="en-US" dirty="0" err="1"/>
              <a:t>prosesi</a:t>
            </a:r>
            <a:endParaRPr lang="en-US" dirty="0"/>
          </a:p>
        </p:txBody>
      </p:sp>
      <p:sp>
        <p:nvSpPr>
          <p:cNvPr id="3" name="Content Placeholder 2">
            <a:extLst>
              <a:ext uri="{FF2B5EF4-FFF2-40B4-BE49-F238E27FC236}">
                <a16:creationId xmlns:a16="http://schemas.microsoft.com/office/drawing/2014/main" id="{79C75F88-2CCA-4B2D-97C4-4329EADFC9BA}"/>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Bir </a:t>
            </a:r>
            <a:r>
              <a:rPr lang="en-US" sz="2400" dirty="0" err="1">
                <a:latin typeface="Arial" panose="020B0604020202020204" pitchFamily="34" charset="0"/>
                <a:cs typeface="Arial" panose="020B0604020202020204" pitchFamily="34" charset="0"/>
              </a:rPr>
              <a:t>proqram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layihəsi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hazırlayarkən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istifadəçi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ehtiyaclarını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müəyyən</a:t>
            </a:r>
            <a:r>
              <a:rPr lang="az-Latn-AZ"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etməkdən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layihəni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hazır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vəziyyətə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gətirməyə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hətta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layihənin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sınaqdan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keçirilməsinə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az-Latn-AZ" sz="2400" dirty="0">
                <a:latin typeface="Arial" panose="020B0604020202020204" pitchFamily="34" charset="0"/>
                <a:cs typeface="Arial" panose="020B0604020202020204" pitchFamily="34" charset="0"/>
              </a:rPr>
              <a:t>texniki qulluğuna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qədər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bütün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əməliyyatları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əhatə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bir</a:t>
            </a:r>
            <a:r>
              <a:rPr lang="en-US" sz="2400" dirty="0">
                <a:latin typeface="Arial" panose="020B0604020202020204" pitchFamily="34" charset="0"/>
                <a:cs typeface="Arial" panose="020B0604020202020204" pitchFamily="34" charset="0"/>
              </a:rPr>
              <a:t> proses </a:t>
            </a:r>
            <a:r>
              <a:rPr lang="en-US" sz="2400" dirty="0" err="1">
                <a:latin typeface="Arial" panose="020B0604020202020204" pitchFamily="34" charset="0"/>
                <a:cs typeface="Arial" panose="020B0604020202020204" pitchFamily="34" charset="0"/>
              </a:rPr>
              <a:t>olaraq</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təyin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edilə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bilər</a:t>
            </a:r>
            <a:r>
              <a:rPr lang="az-Latn-AZ"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prosesinin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müvəffəqiyyətlə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başa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çatması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üçün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prosesdəki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bir</a:t>
            </a:r>
            <a:r>
              <a:rPr lang="en-US" sz="2400" dirty="0">
                <a:latin typeface="Arial" panose="020B0604020202020204" pitchFamily="34" charset="0"/>
                <a:cs typeface="Arial" panose="020B0604020202020204" pitchFamily="34" charset="0"/>
              </a:rPr>
              <a:t> proses tam </a:t>
            </a:r>
            <a:r>
              <a:rPr lang="en-US" sz="2400" dirty="0" err="1">
                <a:latin typeface="Arial" panose="020B0604020202020204" pitchFamily="34" charset="0"/>
                <a:cs typeface="Arial" panose="020B0604020202020204" pitchFamily="34" charset="0"/>
              </a:rPr>
              <a:t>şəkildə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tamamlanmalıdır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Düzgün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tamamlanmayan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addım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yenidən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həmin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addıma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qayıtmağınıza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layihənin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tamamlanma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müddətini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uzatmağınıza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səbəb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olacaq</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Bundan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əlavə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hansı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mərhələdə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edilən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səhv</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bütün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prosesə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təsir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edə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bilər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natamam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səhv</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proqram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məhsulu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ilə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nəticələnə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bilər</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5994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651C1EE-B1E9-EFE0-26AF-5EABEA9314CD}"/>
              </a:ext>
            </a:extLst>
          </p:cNvPr>
          <p:cNvSpPr>
            <a:spLocks noGrp="1"/>
          </p:cNvSpPr>
          <p:nvPr>
            <p:ph idx="1"/>
          </p:nvPr>
        </p:nvSpPr>
        <p:spPr>
          <a:xfrm>
            <a:off x="996116" y="1786436"/>
            <a:ext cx="10104116" cy="3238728"/>
          </a:xfrm>
        </p:spPr>
        <p:txBody>
          <a:bodyPr anchor="t">
            <a:normAutofit/>
          </a:bodyPr>
          <a:lstStyle/>
          <a:p>
            <a:r>
              <a:rPr lang="az-Latn-AZ" sz="2400">
                <a:latin typeface="Arial" panose="020B0604020202020204" pitchFamily="34" charset="0"/>
                <a:cs typeface="Arial" panose="020B0604020202020204" pitchFamily="34" charset="0"/>
              </a:rPr>
              <a:t>Proqram təminatı layihəsində istifadəçi ehtiyacları qısa müddətdə dəyişə bilər, layihənin hazırlanması prosesinin istənilən mərhələsində səhvlər baş verə bilər və ya proqram layihəsi dərc edildikdən sonra texniki xidmətə ehtiyac yarana bilər. Bu hallarda müvafiq addıma qayıtmaq və həmin mərhələdən yenidən bütün mərhələləri yerinə yetirmək lazımdır. Məsələn, proqram təminatı layihəsinin sınaq mərhələsinə gəldikdə, müştəri tələbləri dəyişə bilər. Belə olan halda planlaşdırma mərhələsindən başlayaraq proses yenidən tətbiq olunmalıdır.</a:t>
            </a: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20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BA7764-C572-771F-601F-9FD755D014F2}"/>
              </a:ext>
            </a:extLst>
          </p:cNvPr>
          <p:cNvSpPr>
            <a:spLocks noGrp="1"/>
          </p:cNvSpPr>
          <p:nvPr>
            <p:ph idx="1"/>
          </p:nvPr>
        </p:nvSpPr>
        <p:spPr>
          <a:xfrm>
            <a:off x="1106516" y="1962272"/>
            <a:ext cx="9792073" cy="2933456"/>
          </a:xfrm>
        </p:spPr>
        <p:txBody>
          <a:bodyPr anchor="t">
            <a:normAutofit/>
          </a:bodyPr>
          <a:lstStyle/>
          <a:p>
            <a:r>
              <a:rPr lang="az-Latn-AZ" sz="2400" dirty="0">
                <a:latin typeface="Arial" panose="020B0604020202020204" pitchFamily="34" charset="0"/>
                <a:cs typeface="Arial" panose="020B0604020202020204" pitchFamily="34" charset="0"/>
              </a:rPr>
              <a:t>Proqram təminatı layihəsinin həyata keçirilməsi prosesinin əsas məqsədi ən qısa müddətdə müştəri ehtiyaclarına cavab verən keyfiyyətli proqram məhsulu istehsal etməkdir. Bu, layihənin inkişafı prosesinin addımlarını düzgün həyata keçirməklə mümkündür. Proqram təminatı layihəsinin həyata keçirilməsi prosesi layihənin ölçüsündən və proqram təminatının inkişaf modelindən asılı olaraq dəyişsə də, ümumiyyətlə planlaşdırma, dizayn, kodlaşdırma, sınaq və texniki xidmət mərhələlərindən ibarətdir.</a:t>
            </a:r>
          </a:p>
        </p:txBody>
      </p:sp>
    </p:spTree>
    <p:extLst>
      <p:ext uri="{BB962C8B-B14F-4D97-AF65-F5344CB8AC3E}">
        <p14:creationId xmlns:p14="http://schemas.microsoft.com/office/powerpoint/2010/main" val="384139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D7D43-52FB-613F-91D7-CB7487BD88BC}"/>
              </a:ext>
            </a:extLst>
          </p:cNvPr>
          <p:cNvSpPr>
            <a:spLocks noGrp="1"/>
          </p:cNvSpPr>
          <p:nvPr>
            <p:ph type="title"/>
          </p:nvPr>
        </p:nvSpPr>
        <p:spPr>
          <a:xfrm>
            <a:off x="139148" y="329434"/>
            <a:ext cx="5501614" cy="5974414"/>
          </a:xfrm>
        </p:spPr>
        <p:txBody>
          <a:bodyPr anchor="ctr">
            <a:normAutofit/>
          </a:bodyPr>
          <a:lstStyle/>
          <a:p>
            <a:r>
              <a:rPr lang="az-Latn-AZ" sz="5000" b="1" dirty="0">
                <a:solidFill>
                  <a:schemeClr val="bg1"/>
                </a:solidFill>
              </a:rPr>
              <a:t>PLANLAŞDIRMA</a:t>
            </a:r>
            <a:endParaRPr lang="en-US" sz="5000" b="1"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A7F5D14-AAB8-2382-D91A-E1B8C68D72D4}"/>
              </a:ext>
            </a:extLst>
          </p:cNvPr>
          <p:cNvSpPr>
            <a:spLocks noGrp="1"/>
          </p:cNvSpPr>
          <p:nvPr>
            <p:ph idx="1"/>
          </p:nvPr>
        </p:nvSpPr>
        <p:spPr>
          <a:xfrm>
            <a:off x="6096000" y="381935"/>
            <a:ext cx="4986955" cy="5974415"/>
          </a:xfrm>
        </p:spPr>
        <p:txBody>
          <a:bodyPr anchor="ctr">
            <a:normAutofit/>
          </a:bodyPr>
          <a:lstStyle/>
          <a:p>
            <a:r>
              <a:rPr lang="az-Latn-AZ" sz="2000" dirty="0">
                <a:latin typeface="Arial" panose="020B0604020202020204" pitchFamily="34" charset="0"/>
                <a:cs typeface="Arial" panose="020B0604020202020204" pitchFamily="34" charset="0"/>
              </a:rPr>
              <a:t>Proqram təminatı layihəsinin hazırlanması prosesinin birinci mərhələsi olan planlaşdırma mərhələsində sorğuların qəbulu (müştəri ehtiyacları), tətbiq oluna bilmə, xərc hesablaması, resurs və vaxt planlaması, layihə təqviminin yaradılması kimi əməliyyatlar həyata keçirilir. Planlaşdırmanın həyata keçirilməsi üçün layihənin əsas ehtiyacları əvvəlcədən müəyyən edilməlidir. Layihənin nələri (həcmini) əhatə edəcəyi, hansı problemi həll edəcəyi və ya hansı rahatlığı təmin edəcəyi ümumi mənada müəyyən edilməli və buna uyğun planlaşdırma aparılmalıdır.</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95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A804D-A547-FE61-8D67-D7EB6DF39DF0}"/>
              </a:ext>
            </a:extLst>
          </p:cNvPr>
          <p:cNvSpPr>
            <a:spLocks noGrp="1"/>
          </p:cNvSpPr>
          <p:nvPr>
            <p:ph type="title"/>
          </p:nvPr>
        </p:nvSpPr>
        <p:spPr>
          <a:xfrm>
            <a:off x="646102" y="381934"/>
            <a:ext cx="10934055" cy="1990205"/>
          </a:xfrm>
        </p:spPr>
        <p:txBody>
          <a:bodyPr anchor="b">
            <a:noAutofit/>
          </a:bodyPr>
          <a:lstStyle/>
          <a:p>
            <a:r>
              <a:rPr lang="en-US" sz="4400" dirty="0" err="1">
                <a:latin typeface="Arial" panose="020B0604020202020204" pitchFamily="34" charset="0"/>
                <a:cs typeface="Arial" panose="020B0604020202020204" pitchFamily="34" charset="0"/>
              </a:rPr>
              <a:t>Planlaşdırma</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mərhələsində</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həyata</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keçirilə</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biləcək</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addımlar</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bunlardır</a:t>
            </a:r>
            <a:r>
              <a:rPr lang="en-US" sz="4400" dirty="0">
                <a:latin typeface="Arial" panose="020B0604020202020204" pitchFamily="34" charset="0"/>
                <a:cs typeface="Arial" panose="020B0604020202020204" pitchFamily="34" charset="0"/>
              </a:rPr>
              <a:t>:</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10"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2"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646102" y="2299004"/>
            <a:ext cx="10934053" cy="3269376"/>
          </a:xfrm>
        </p:spPr>
        <p:txBody>
          <a:bodyPr anchor="t">
            <a:normAutofit/>
          </a:bodyPr>
          <a:lstStyle/>
          <a:p>
            <a:r>
              <a:rPr lang="az-Latn-AZ" sz="1800" dirty="0">
                <a:latin typeface="Arial" panose="020B0604020202020204" pitchFamily="34" charset="0"/>
                <a:cs typeface="Arial" panose="020B0604020202020204" pitchFamily="34" charset="0"/>
              </a:rPr>
              <a:t>• Müştərinin əsas ehtiyaclarının müəyyən edilməsi</a:t>
            </a:r>
          </a:p>
          <a:p>
            <a:r>
              <a:rPr lang="az-Latn-AZ" sz="1800" dirty="0">
                <a:latin typeface="Arial" panose="020B0604020202020204" pitchFamily="34" charset="0"/>
                <a:cs typeface="Arial" panose="020B0604020202020204" pitchFamily="34" charset="0"/>
              </a:rPr>
              <a:t>• Layihənin sərhədlərinin müəyyən edilməsi</a:t>
            </a:r>
          </a:p>
          <a:p>
            <a:r>
              <a:rPr lang="az-Latn-AZ" sz="1800" dirty="0">
                <a:latin typeface="Arial" panose="020B0604020202020204" pitchFamily="34" charset="0"/>
                <a:cs typeface="Arial" panose="020B0604020202020204" pitchFamily="34" charset="0"/>
              </a:rPr>
              <a:t>• Layihə prosesini izləyəcək və koordinasiyanı təmin edəcək layihə rəhbərinin və komanda rəhbərinin müəyyən edilməsi.</a:t>
            </a:r>
          </a:p>
          <a:p>
            <a:r>
              <a:rPr lang="az-Latn-AZ" sz="1800" dirty="0">
                <a:latin typeface="Arial" panose="020B0604020202020204" pitchFamily="34" charset="0"/>
                <a:cs typeface="Arial" panose="020B0604020202020204" pitchFamily="34" charset="0"/>
              </a:rPr>
              <a:t>• Layihə qruplarının formalaşdırılması və işlərin bölünməsi</a:t>
            </a:r>
          </a:p>
          <a:p>
            <a:r>
              <a:rPr lang="az-Latn-AZ" sz="1800" dirty="0">
                <a:latin typeface="Arial" panose="020B0604020202020204" pitchFamily="34" charset="0"/>
                <a:cs typeface="Arial" panose="020B0604020202020204" pitchFamily="34" charset="0"/>
              </a:rPr>
              <a:t>• Vaxt və resursların planlaşdırılması</a:t>
            </a:r>
          </a:p>
          <a:p>
            <a:r>
              <a:rPr lang="az-Latn-AZ" sz="1800" dirty="0">
                <a:latin typeface="Arial" panose="020B0604020202020204" pitchFamily="34" charset="0"/>
                <a:cs typeface="Arial" panose="020B0604020202020204" pitchFamily="34" charset="0"/>
              </a:rPr>
              <a:t>• Layihənin dəyəri hesablamalarının aparılması</a:t>
            </a:r>
          </a:p>
          <a:p>
            <a:r>
              <a:rPr lang="az-Latn-AZ" sz="1800" dirty="0">
                <a:latin typeface="Arial" panose="020B0604020202020204" pitchFamily="34" charset="0"/>
                <a:cs typeface="Arial" panose="020B0604020202020204" pitchFamily="34" charset="0"/>
              </a:rPr>
              <a:t>• Risklərin idarə edilməsi və təhlilinin aparılması</a:t>
            </a:r>
          </a:p>
          <a:p>
            <a:r>
              <a:rPr lang="az-Latn-AZ" sz="1800" dirty="0">
                <a:latin typeface="Arial" panose="020B0604020202020204" pitchFamily="34" charset="0"/>
                <a:cs typeface="Arial" panose="020B0604020202020204" pitchFamily="34" charset="0"/>
              </a:rPr>
              <a:t>• Layihə təqvimi və ya layihə planının yaradılması</a:t>
            </a: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57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804D-A547-FE61-8D67-D7EB6DF39DF0}"/>
              </a:ext>
            </a:extLst>
          </p:cNvPr>
          <p:cNvSpPr>
            <a:spLocks noGrp="1"/>
          </p:cNvSpPr>
          <p:nvPr>
            <p:ph type="title"/>
          </p:nvPr>
        </p:nvSpPr>
        <p:spPr>
          <a:xfrm>
            <a:off x="1149685" y="395187"/>
            <a:ext cx="10379706" cy="1672152"/>
          </a:xfrm>
        </p:spPr>
        <p:txBody>
          <a:bodyPr anchor="b">
            <a:normAutofit/>
          </a:bodyPr>
          <a:lstStyle/>
          <a:p>
            <a:r>
              <a:rPr lang="en-US" sz="4900" dirty="0" err="1">
                <a:latin typeface="Arial" panose="020B0604020202020204" pitchFamily="34" charset="0"/>
                <a:cs typeface="Arial" panose="020B0604020202020204" pitchFamily="34" charset="0"/>
              </a:rPr>
              <a:t>Proqram</a:t>
            </a:r>
            <a:r>
              <a:rPr lang="en-US" sz="4900" dirty="0">
                <a:latin typeface="Arial" panose="020B0604020202020204" pitchFamily="34" charset="0"/>
                <a:cs typeface="Arial" panose="020B0604020202020204" pitchFamily="34" charset="0"/>
              </a:rPr>
              <a:t> </a:t>
            </a:r>
            <a:r>
              <a:rPr lang="en-US" sz="4900" dirty="0" err="1">
                <a:latin typeface="Arial" panose="020B0604020202020204" pitchFamily="34" charset="0"/>
                <a:cs typeface="Arial" panose="020B0604020202020204" pitchFamily="34" charset="0"/>
              </a:rPr>
              <a:t>təminatı</a:t>
            </a:r>
            <a:r>
              <a:rPr lang="en-US" sz="4900" dirty="0">
                <a:latin typeface="Arial" panose="020B0604020202020204" pitchFamily="34" charset="0"/>
                <a:cs typeface="Arial" panose="020B0604020202020204" pitchFamily="34" charset="0"/>
              </a:rPr>
              <a:t> </a:t>
            </a:r>
            <a:r>
              <a:rPr lang="en-US" sz="4900" dirty="0" err="1">
                <a:latin typeface="Arial" panose="020B0604020202020204" pitchFamily="34" charset="0"/>
                <a:cs typeface="Arial" panose="020B0604020202020204" pitchFamily="34" charset="0"/>
              </a:rPr>
              <a:t>layihəsində</a:t>
            </a:r>
            <a:r>
              <a:rPr lang="en-US" sz="4900" dirty="0">
                <a:latin typeface="Arial" panose="020B0604020202020204" pitchFamily="34" charset="0"/>
                <a:cs typeface="Arial" panose="020B0604020202020204" pitchFamily="34" charset="0"/>
              </a:rPr>
              <a:t> </a:t>
            </a:r>
            <a:r>
              <a:rPr lang="en-US" sz="4900" dirty="0" err="1">
                <a:latin typeface="Arial" panose="020B0604020202020204" pitchFamily="34" charset="0"/>
                <a:cs typeface="Arial" panose="020B0604020202020204" pitchFamily="34" charset="0"/>
              </a:rPr>
              <a:t>risklərin</a:t>
            </a:r>
            <a:r>
              <a:rPr lang="en-US" sz="4900" dirty="0">
                <a:latin typeface="Arial" panose="020B0604020202020204" pitchFamily="34" charset="0"/>
                <a:cs typeface="Arial" panose="020B0604020202020204" pitchFamily="34" charset="0"/>
              </a:rPr>
              <a:t> </a:t>
            </a:r>
            <a:r>
              <a:rPr lang="en-US" sz="4900" dirty="0" err="1">
                <a:latin typeface="Arial" panose="020B0604020202020204" pitchFamily="34" charset="0"/>
                <a:cs typeface="Arial" panose="020B0604020202020204" pitchFamily="34" charset="0"/>
              </a:rPr>
              <a:t>idarə</a:t>
            </a:r>
            <a:r>
              <a:rPr lang="en-US" sz="4900" dirty="0">
                <a:latin typeface="Arial" panose="020B0604020202020204" pitchFamily="34" charset="0"/>
                <a:cs typeface="Arial" panose="020B0604020202020204" pitchFamily="34" charset="0"/>
              </a:rPr>
              <a:t> </a:t>
            </a:r>
            <a:r>
              <a:rPr lang="en-US" sz="4900" dirty="0" err="1">
                <a:latin typeface="Arial" panose="020B0604020202020204" pitchFamily="34" charset="0"/>
                <a:cs typeface="Arial" panose="020B0604020202020204" pitchFamily="34" charset="0"/>
              </a:rPr>
              <a:t>edilməsi</a:t>
            </a:r>
            <a:endParaRPr lang="en-US" sz="7200" dirty="0"/>
          </a:p>
        </p:txBody>
      </p:sp>
      <p:sp>
        <p:nvSpPr>
          <p:cNvPr id="3" name="Content Placeholder 2">
            <a:extLst>
              <a:ext uri="{FF2B5EF4-FFF2-40B4-BE49-F238E27FC236}">
                <a16:creationId xmlns:a16="http://schemas.microsoft.com/office/drawing/2014/main" id="{0C241EC6-CC18-FE4D-3054-34D5CD3052C1}"/>
              </a:ext>
            </a:extLst>
          </p:cNvPr>
          <p:cNvSpPr>
            <a:spLocks noGrp="1"/>
          </p:cNvSpPr>
          <p:nvPr>
            <p:ph idx="1"/>
          </p:nvPr>
        </p:nvSpPr>
        <p:spPr>
          <a:xfrm>
            <a:off x="1149685" y="2327413"/>
            <a:ext cx="10883288" cy="2888627"/>
          </a:xfrm>
        </p:spPr>
        <p:txBody>
          <a:bodyPr anchor="t">
            <a:normAutofit fontScale="92500" lnSpcReduction="20000"/>
          </a:bodyPr>
          <a:lstStyle/>
          <a:p>
            <a:r>
              <a:rPr lang="az-Latn-AZ" sz="2400" dirty="0">
                <a:latin typeface="Arial" panose="020B0604020202020204" pitchFamily="34" charset="0"/>
                <a:cs typeface="Arial" panose="020B0604020202020204" pitchFamily="34" charset="0"/>
              </a:rPr>
              <a:t>Proqram layihəsinin işlənib hazırlanmasına və düzgün işləməsinə mənfi təsir göstərə bilən hadisə və vəziyyətlərə risklər deyilir. </a:t>
            </a:r>
            <a:r>
              <a:rPr lang="az-Latn-AZ" sz="2400" b="1" dirty="0">
                <a:latin typeface="Arial" panose="020B0604020202020204" pitchFamily="34" charset="0"/>
                <a:cs typeface="Arial" panose="020B0604020202020204" pitchFamily="34" charset="0"/>
              </a:rPr>
              <a:t>Risklərin idarə edilməsi: </a:t>
            </a:r>
            <a:r>
              <a:rPr lang="az-Latn-AZ" sz="2400" dirty="0">
                <a:latin typeface="Arial" panose="020B0604020202020204" pitchFamily="34" charset="0"/>
                <a:cs typeface="Arial" panose="020B0604020202020204" pitchFamily="34" charset="0"/>
              </a:rPr>
              <a:t>Proqram layihəsində yarana biləcək riskləri müəyyən etmək, müəyyən edilmiş riskləri təhlil etmək və bu risklərin mənfi təsirlərini minimuma endirmək üçün aparılan tədqiqatları adlandırmaq olar. Risklərin idarə edilməsinin əsas məqsədi riskləri baş verməzdən əvvəl aşkar etmək və lazımi tədbirləri görməkdir.</a:t>
            </a:r>
          </a:p>
          <a:p>
            <a:r>
              <a:rPr lang="az-Latn-AZ" sz="2400" dirty="0">
                <a:latin typeface="Arial" panose="020B0604020202020204" pitchFamily="34" charset="0"/>
                <a:cs typeface="Arial" panose="020B0604020202020204" pitchFamily="34" charset="0"/>
              </a:rPr>
              <a:t>Bütün proqram təminatı layihələrində səhv xərc və vaxt hesablamaları, layihə prosesi zamanı tələblərin dəyişməsi, kadr xüsusiyyətləri və çatışmazlıqlar, səhv dizayn və kodlaşdırma kimi mümkün risklər var. Bunlardan başqa hər bir layihənin öz riskləri var. Risklərin idarə edilməsi bu risklər nəzərə alınmaqla həyata keçirilməlidir.</a:t>
            </a:r>
          </a:p>
        </p:txBody>
      </p:sp>
    </p:spTree>
    <p:extLst>
      <p:ext uri="{BB962C8B-B14F-4D97-AF65-F5344CB8AC3E}">
        <p14:creationId xmlns:p14="http://schemas.microsoft.com/office/powerpoint/2010/main" val="2193102856"/>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2247</Words>
  <Application>Microsoft Office PowerPoint</Application>
  <PresentationFormat>Geniş ekran</PresentationFormat>
  <Paragraphs>107</Paragraphs>
  <Slides>27</Slides>
  <Notes>0</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GradientVTI</vt:lpstr>
      <vt:lpstr>Layihə idarəedilməsi</vt:lpstr>
      <vt:lpstr>LAYİHƏNİN HAZIRLANMASI</vt:lpstr>
      <vt:lpstr>LAYİHƏNİN HAZIRLANMA MƏRHƏLƏSİ</vt:lpstr>
      <vt:lpstr>Proqram təminatı layihəsinin icrası prosesi</vt:lpstr>
      <vt:lpstr>PowerPoint Sunusu</vt:lpstr>
      <vt:lpstr>PowerPoint Sunusu</vt:lpstr>
      <vt:lpstr>PLANLAŞDIRMA</vt:lpstr>
      <vt:lpstr>Planlaşdırma mərhələsində həyata keçirilə biləcək addımlar bunlardır: </vt:lpstr>
      <vt:lpstr>Proqram təminatı layihəsində risklərin idarə edilməsi</vt:lpstr>
      <vt:lpstr>Proqram layihələrində risklərin idarə edilməsi ümumiyyətlə aşağıdakı addımlardan ibarətdir: </vt:lpstr>
      <vt:lpstr>DİZAYN</vt:lpstr>
      <vt:lpstr>Tələblərin təhlilinin mərhələləri bunlardır: </vt:lpstr>
      <vt:lpstr>PowerPoint Sunusu</vt:lpstr>
      <vt:lpstr>Dizayn mərhələsində həyata keçirilə bilən əməliyyatlar aşağıdakılardır:</vt:lpstr>
      <vt:lpstr>KODLAŞDIRMA</vt:lpstr>
      <vt:lpstr>PowerPoint Sunusu</vt:lpstr>
      <vt:lpstr>Kodlaşdırma mərhələsində edilə bilən əməliyyatlar aşağıdakılardır:</vt:lpstr>
      <vt:lpstr>TEST</vt:lpstr>
      <vt:lpstr>PowerPoint Sunusu</vt:lpstr>
      <vt:lpstr>TEXNİKİ QULLUQ</vt:lpstr>
      <vt:lpstr>Proqram təminatının hazırlanması prosesi modelləri</vt:lpstr>
      <vt:lpstr>PowerPoint Sunusu</vt:lpstr>
      <vt:lpstr>Şəlalə modeli nədir? </vt:lpstr>
      <vt:lpstr>PowerPoint Sunusu</vt:lpstr>
      <vt:lpstr>PowerPoint Sunusu</vt:lpstr>
      <vt:lpstr>Agile nədir?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omer tapdiqov</cp:lastModifiedBy>
  <cp:revision>32</cp:revision>
  <dcterms:created xsi:type="dcterms:W3CDTF">2023-11-27T16:26:40Z</dcterms:created>
  <dcterms:modified xsi:type="dcterms:W3CDTF">2024-01-17T05:13:34Z</dcterms:modified>
</cp:coreProperties>
</file>