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Garet Light" panose="020B0604020202020204" charset="0"/>
      <p:regular r:id="rId16"/>
    </p:embeddedFont>
    <p:embeddedFont>
      <p:font typeface="Garet" panose="020B0604020202020204" charset="0"/>
      <p:regular r:id="rId17"/>
    </p:embeddedFont>
    <p:embeddedFont>
      <p:font typeface="Tomorrow Bold" panose="020B0604020202020204" charset="0"/>
      <p:regular r:id="rId18"/>
    </p:embeddedFont>
    <p:embeddedFont>
      <p:font typeface="Calibri" panose="020F0502020204030204" pitchFamily="34" charset="0"/>
      <p:regular r:id="rId19"/>
      <p:bold r:id="rId20"/>
      <p:italic r:id="rId21"/>
      <p:boldItalic r:id="rId22"/>
    </p:embeddedFont>
    <p:embeddedFont>
      <p:font typeface="Tomorrow" panose="020B0604020202020204" charset="0"/>
      <p:regular r:id="rId23"/>
    </p:embeddedFont>
    <p:embeddedFont>
      <p:font typeface="Garet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svg"/><Relationship Id="rId7"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8.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3.svg"/><Relationship Id="rId7"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8.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3.svg"/><Relationship Id="rId7"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8.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7.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7.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7.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7.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7.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3.svg"/><Relationship Id="rId7"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8.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16808141" y="2646717"/>
            <a:ext cx="2022321" cy="8460018"/>
            <a:chOff x="0" y="0"/>
            <a:chExt cx="532628" cy="2228153"/>
          </a:xfrm>
        </p:grpSpPr>
        <p:sp>
          <p:nvSpPr>
            <p:cNvPr id="4" name="Freeform 4"/>
            <p:cNvSpPr/>
            <p:nvPr/>
          </p:nvSpPr>
          <p:spPr>
            <a:xfrm>
              <a:off x="0" y="0"/>
              <a:ext cx="532628" cy="2228153"/>
            </a:xfrm>
            <a:custGeom>
              <a:avLst/>
              <a:gdLst/>
              <a:ahLst/>
              <a:cxnLst/>
              <a:rect l="l" t="t" r="r" b="b"/>
              <a:pathLst>
                <a:path w="532628" h="2228153">
                  <a:moveTo>
                    <a:pt x="0" y="0"/>
                  </a:moveTo>
                  <a:lnTo>
                    <a:pt x="532628" y="0"/>
                  </a:lnTo>
                  <a:lnTo>
                    <a:pt x="532628" y="2228153"/>
                  </a:lnTo>
                  <a:lnTo>
                    <a:pt x="0" y="2228153"/>
                  </a:lnTo>
                  <a:close/>
                </a:path>
              </a:pathLst>
            </a:custGeom>
            <a:solidFill>
              <a:srgbClr val="9F9F9F"/>
            </a:solidFill>
          </p:spPr>
        </p:sp>
        <p:sp>
          <p:nvSpPr>
            <p:cNvPr id="5" name="TextBox 5"/>
            <p:cNvSpPr txBox="1"/>
            <p:nvPr/>
          </p:nvSpPr>
          <p:spPr>
            <a:xfrm>
              <a:off x="0" y="-38100"/>
              <a:ext cx="532628" cy="2266253"/>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686387" y="-607424"/>
            <a:ext cx="3709695" cy="1015735"/>
            <a:chOff x="0" y="0"/>
            <a:chExt cx="977039" cy="267519"/>
          </a:xfrm>
        </p:grpSpPr>
        <p:sp>
          <p:nvSpPr>
            <p:cNvPr id="7" name="Freeform 7"/>
            <p:cNvSpPr/>
            <p:nvPr/>
          </p:nvSpPr>
          <p:spPr>
            <a:xfrm>
              <a:off x="0" y="0"/>
              <a:ext cx="977039" cy="267519"/>
            </a:xfrm>
            <a:custGeom>
              <a:avLst/>
              <a:gdLst/>
              <a:ahLst/>
              <a:cxnLst/>
              <a:rect l="l" t="t" r="r" b="b"/>
              <a:pathLst>
                <a:path w="977039" h="267519">
                  <a:moveTo>
                    <a:pt x="0" y="0"/>
                  </a:moveTo>
                  <a:lnTo>
                    <a:pt x="977039" y="0"/>
                  </a:lnTo>
                  <a:lnTo>
                    <a:pt x="977039" y="267519"/>
                  </a:lnTo>
                  <a:lnTo>
                    <a:pt x="0" y="267519"/>
                  </a:lnTo>
                  <a:close/>
                </a:path>
              </a:pathLst>
            </a:custGeom>
            <a:solidFill>
              <a:srgbClr val="9F9F9F"/>
            </a:solidFill>
          </p:spPr>
        </p:sp>
        <p:sp>
          <p:nvSpPr>
            <p:cNvPr id="8" name="TextBox 8"/>
            <p:cNvSpPr txBox="1"/>
            <p:nvPr/>
          </p:nvSpPr>
          <p:spPr>
            <a:xfrm>
              <a:off x="0" y="-38100"/>
              <a:ext cx="977039" cy="305619"/>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988599" y="7022439"/>
            <a:ext cx="738450" cy="1015735"/>
            <a:chOff x="0" y="0"/>
            <a:chExt cx="194489" cy="267519"/>
          </a:xfrm>
        </p:grpSpPr>
        <p:sp>
          <p:nvSpPr>
            <p:cNvPr id="10" name="Freeform 10"/>
            <p:cNvSpPr/>
            <p:nvPr/>
          </p:nvSpPr>
          <p:spPr>
            <a:xfrm>
              <a:off x="0" y="0"/>
              <a:ext cx="194489" cy="267519"/>
            </a:xfrm>
            <a:custGeom>
              <a:avLst/>
              <a:gdLst/>
              <a:ahLst/>
              <a:cxnLst/>
              <a:rect l="l" t="t" r="r" b="b"/>
              <a:pathLst>
                <a:path w="194489" h="267519">
                  <a:moveTo>
                    <a:pt x="0" y="0"/>
                  </a:moveTo>
                  <a:lnTo>
                    <a:pt x="194489" y="0"/>
                  </a:lnTo>
                  <a:lnTo>
                    <a:pt x="194489" y="267519"/>
                  </a:lnTo>
                  <a:lnTo>
                    <a:pt x="0" y="267519"/>
                  </a:lnTo>
                  <a:close/>
                </a:path>
              </a:pathLst>
            </a:custGeom>
            <a:solidFill>
              <a:srgbClr val="9F9F9F"/>
            </a:solidFill>
          </p:spPr>
        </p:sp>
        <p:sp>
          <p:nvSpPr>
            <p:cNvPr id="11" name="TextBox 11"/>
            <p:cNvSpPr txBox="1"/>
            <p:nvPr/>
          </p:nvSpPr>
          <p:spPr>
            <a:xfrm>
              <a:off x="0" y="-38100"/>
              <a:ext cx="194489" cy="305619"/>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1028700" y="3322961"/>
            <a:ext cx="16230600" cy="2034257"/>
          </a:xfrm>
          <a:prstGeom prst="rect">
            <a:avLst/>
          </a:prstGeom>
        </p:spPr>
        <p:txBody>
          <a:bodyPr lIns="0" tIns="0" rIns="0" bIns="0" rtlCol="0" anchor="t">
            <a:spAutoFit/>
          </a:bodyPr>
          <a:lstStyle/>
          <a:p>
            <a:pPr>
              <a:lnSpc>
                <a:spcPts val="8100"/>
              </a:lnSpc>
            </a:pPr>
            <a:r>
              <a:rPr lang="en-US" sz="5786">
                <a:solidFill>
                  <a:srgbClr val="E60909"/>
                </a:solidFill>
                <a:latin typeface="Tomorrow Bold"/>
              </a:rPr>
              <a:t>Prévision de la qualité du lait par </a:t>
            </a:r>
          </a:p>
          <a:p>
            <a:pPr>
              <a:lnSpc>
                <a:spcPts val="8100"/>
              </a:lnSpc>
            </a:pPr>
            <a:r>
              <a:rPr lang="en-US" sz="5786">
                <a:solidFill>
                  <a:srgbClr val="E60909"/>
                </a:solidFill>
                <a:latin typeface="Tomorrow Bold"/>
              </a:rPr>
              <a:t>Modélisation ML</a:t>
            </a:r>
          </a:p>
        </p:txBody>
      </p:sp>
      <p:sp>
        <p:nvSpPr>
          <p:cNvPr id="13" name="TextBox 13"/>
          <p:cNvSpPr txBox="1"/>
          <p:nvPr/>
        </p:nvSpPr>
        <p:spPr>
          <a:xfrm>
            <a:off x="11557973" y="7435056"/>
            <a:ext cx="5482450" cy="1872307"/>
          </a:xfrm>
          <a:prstGeom prst="rect">
            <a:avLst/>
          </a:prstGeom>
        </p:spPr>
        <p:txBody>
          <a:bodyPr lIns="0" tIns="0" rIns="0" bIns="0" rtlCol="0" anchor="t">
            <a:spAutoFit/>
          </a:bodyPr>
          <a:lstStyle/>
          <a:p>
            <a:pPr>
              <a:lnSpc>
                <a:spcPts val="7279"/>
              </a:lnSpc>
            </a:pPr>
            <a:r>
              <a:rPr lang="en-US" sz="5199" dirty="0">
                <a:solidFill>
                  <a:srgbClr val="000000"/>
                </a:solidFill>
                <a:latin typeface="Garet Bold"/>
              </a:rPr>
              <a:t>Amina </a:t>
            </a:r>
            <a:r>
              <a:rPr lang="en-US" sz="5199" dirty="0" err="1">
                <a:solidFill>
                  <a:srgbClr val="000000"/>
                </a:solidFill>
                <a:latin typeface="Garet Bold"/>
              </a:rPr>
              <a:t>Bouhari</a:t>
            </a:r>
            <a:r>
              <a:rPr lang="en-US" sz="5199" dirty="0">
                <a:solidFill>
                  <a:srgbClr val="000000"/>
                </a:solidFill>
                <a:latin typeface="Garet Bold"/>
              </a:rPr>
              <a:t> </a:t>
            </a:r>
          </a:p>
          <a:p>
            <a:pPr>
              <a:lnSpc>
                <a:spcPts val="7279"/>
              </a:lnSpc>
            </a:pPr>
            <a:endParaRPr lang="en-US" sz="5199" dirty="0">
              <a:solidFill>
                <a:srgbClr val="000000"/>
              </a:solidFill>
              <a:latin typeface="Garet Bold"/>
            </a:endParaRPr>
          </a:p>
        </p:txBody>
      </p:sp>
      <p:sp>
        <p:nvSpPr>
          <p:cNvPr id="14" name="TextBox 14"/>
          <p:cNvSpPr txBox="1"/>
          <p:nvPr/>
        </p:nvSpPr>
        <p:spPr>
          <a:xfrm>
            <a:off x="12065492" y="962025"/>
            <a:ext cx="5193808" cy="580390"/>
          </a:xfrm>
          <a:prstGeom prst="rect">
            <a:avLst/>
          </a:prstGeom>
        </p:spPr>
        <p:txBody>
          <a:bodyPr lIns="0" tIns="0" rIns="0" bIns="0" rtlCol="0" anchor="t">
            <a:spAutoFit/>
          </a:bodyPr>
          <a:lstStyle/>
          <a:p>
            <a:pPr algn="r">
              <a:lnSpc>
                <a:spcPts val="4759"/>
              </a:lnSpc>
            </a:pPr>
            <a:r>
              <a:rPr lang="en-US" sz="3399">
                <a:solidFill>
                  <a:srgbClr val="000000"/>
                </a:solidFill>
                <a:latin typeface="Garet Light"/>
              </a:rPr>
              <a:t>November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2671500" y="2063360"/>
            <a:ext cx="10765995" cy="8186061"/>
          </a:xfrm>
          <a:custGeom>
            <a:avLst/>
            <a:gdLst/>
            <a:ahLst/>
            <a:cxnLst/>
            <a:rect l="l" t="t" r="r" b="b"/>
            <a:pathLst>
              <a:path w="10765995" h="8186061">
                <a:moveTo>
                  <a:pt x="0" y="0"/>
                </a:moveTo>
                <a:lnTo>
                  <a:pt x="10765995" y="0"/>
                </a:lnTo>
                <a:lnTo>
                  <a:pt x="10765995" y="8186061"/>
                </a:lnTo>
                <a:lnTo>
                  <a:pt x="0" y="8186061"/>
                </a:lnTo>
                <a:lnTo>
                  <a:pt x="0" y="0"/>
                </a:lnTo>
                <a:close/>
              </a:path>
            </a:pathLst>
          </a:custGeom>
          <a:blipFill>
            <a:blip r:embed="rId8"/>
            <a:stretch>
              <a:fillRect/>
            </a:stretch>
          </a:blipFill>
        </p:spPr>
      </p:sp>
      <p:sp>
        <p:nvSpPr>
          <p:cNvPr id="12" name="TextBox 12"/>
          <p:cNvSpPr txBox="1"/>
          <p:nvPr/>
        </p:nvSpPr>
        <p:spPr>
          <a:xfrm>
            <a:off x="1028700" y="857250"/>
            <a:ext cx="14051595" cy="2774170"/>
          </a:xfrm>
          <a:prstGeom prst="rect">
            <a:avLst/>
          </a:prstGeom>
        </p:spPr>
        <p:txBody>
          <a:bodyPr lIns="0" tIns="0" rIns="0" bIns="0" rtlCol="0" anchor="t">
            <a:spAutoFit/>
          </a:bodyPr>
          <a:lstStyle/>
          <a:p>
            <a:pPr>
              <a:lnSpc>
                <a:spcPts val="7172"/>
              </a:lnSpc>
            </a:pPr>
            <a:endParaRPr/>
          </a:p>
          <a:p>
            <a:pPr>
              <a:lnSpc>
                <a:spcPts val="4200"/>
              </a:lnSpc>
            </a:pPr>
            <a:r>
              <a:rPr lang="en-US" sz="3000">
                <a:solidFill>
                  <a:srgbClr val="000000"/>
                </a:solidFill>
                <a:latin typeface="Garet Light"/>
              </a:rPr>
              <a:t>la répartition du nombre d'exemples pour chaque grade en utilisant un graphique :</a:t>
            </a:r>
          </a:p>
          <a:p>
            <a:pPr algn="ctr">
              <a:lnSpc>
                <a:spcPts val="6440"/>
              </a:lnSpc>
            </a:pPr>
            <a:r>
              <a:rPr lang="en-US" sz="4600">
                <a:solidFill>
                  <a:srgbClr val="000000"/>
                </a:solidFill>
                <a:latin typeface="Garet Light"/>
              </a:rPr>
              <a:t> </a:t>
            </a:r>
          </a:p>
        </p:txBody>
      </p:sp>
      <p:sp>
        <p:nvSpPr>
          <p:cNvPr id="13" name="TextBox 13"/>
          <p:cNvSpPr txBox="1"/>
          <p:nvPr/>
        </p:nvSpPr>
        <p:spPr>
          <a:xfrm>
            <a:off x="2642728" y="2972464"/>
            <a:ext cx="3497094"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1</a:t>
            </a:r>
          </a:p>
        </p:txBody>
      </p:sp>
      <p:sp>
        <p:nvSpPr>
          <p:cNvPr id="14" name="TextBox 14"/>
          <p:cNvSpPr txBox="1"/>
          <p:nvPr/>
        </p:nvSpPr>
        <p:spPr>
          <a:xfrm>
            <a:off x="11968724" y="2972464"/>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2</a:t>
            </a:r>
          </a:p>
        </p:txBody>
      </p:sp>
      <p:sp>
        <p:nvSpPr>
          <p:cNvPr id="15" name="TextBox 15"/>
          <p:cNvSpPr txBox="1"/>
          <p:nvPr/>
        </p:nvSpPr>
        <p:spPr>
          <a:xfrm>
            <a:off x="11968724" y="6387042"/>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4019420" y="2627728"/>
            <a:ext cx="10249161" cy="7695327"/>
          </a:xfrm>
          <a:custGeom>
            <a:avLst/>
            <a:gdLst/>
            <a:ahLst/>
            <a:cxnLst/>
            <a:rect l="l" t="t" r="r" b="b"/>
            <a:pathLst>
              <a:path w="10249161" h="7695327">
                <a:moveTo>
                  <a:pt x="0" y="0"/>
                </a:moveTo>
                <a:lnTo>
                  <a:pt x="10249160" y="0"/>
                </a:lnTo>
                <a:lnTo>
                  <a:pt x="10249160" y="7695327"/>
                </a:lnTo>
                <a:lnTo>
                  <a:pt x="0" y="7695327"/>
                </a:lnTo>
                <a:lnTo>
                  <a:pt x="0" y="0"/>
                </a:lnTo>
                <a:close/>
              </a:path>
            </a:pathLst>
          </a:custGeom>
          <a:blipFill>
            <a:blip r:embed="rId8"/>
            <a:stretch>
              <a:fillRect/>
            </a:stretch>
          </a:blipFill>
        </p:spPr>
      </p:sp>
      <p:sp>
        <p:nvSpPr>
          <p:cNvPr id="12" name="TextBox 12"/>
          <p:cNvSpPr txBox="1"/>
          <p:nvPr/>
        </p:nvSpPr>
        <p:spPr>
          <a:xfrm>
            <a:off x="1028700" y="914400"/>
            <a:ext cx="14051595" cy="1676126"/>
          </a:xfrm>
          <a:prstGeom prst="rect">
            <a:avLst/>
          </a:prstGeom>
        </p:spPr>
        <p:txBody>
          <a:bodyPr lIns="0" tIns="0" rIns="0" bIns="0" rtlCol="0" anchor="t">
            <a:spAutoFit/>
          </a:bodyPr>
          <a:lstStyle/>
          <a:p>
            <a:pPr>
              <a:lnSpc>
                <a:spcPts val="4564"/>
              </a:lnSpc>
            </a:pPr>
            <a:r>
              <a:rPr lang="en-US" sz="2800">
                <a:solidFill>
                  <a:srgbClr val="000000"/>
                </a:solidFill>
                <a:latin typeface="Garet Light"/>
              </a:rPr>
              <a:t>la répartition du nombre d'exemples pour chaque grade en fonction de la variable Odor en utilisant un graphique :</a:t>
            </a:r>
          </a:p>
          <a:p>
            <a:pPr algn="ctr">
              <a:lnSpc>
                <a:spcPts val="4200"/>
              </a:lnSpc>
            </a:pPr>
            <a:endParaRPr lang="en-US" sz="2800">
              <a:solidFill>
                <a:srgbClr val="000000"/>
              </a:solidFill>
              <a:latin typeface="Garet Light"/>
            </a:endParaRPr>
          </a:p>
        </p:txBody>
      </p:sp>
      <p:sp>
        <p:nvSpPr>
          <p:cNvPr id="13" name="TextBox 13"/>
          <p:cNvSpPr txBox="1"/>
          <p:nvPr/>
        </p:nvSpPr>
        <p:spPr>
          <a:xfrm>
            <a:off x="2642728" y="2972464"/>
            <a:ext cx="3497094"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1</a:t>
            </a:r>
          </a:p>
        </p:txBody>
      </p:sp>
      <p:sp>
        <p:nvSpPr>
          <p:cNvPr id="14" name="TextBox 14"/>
          <p:cNvSpPr txBox="1"/>
          <p:nvPr/>
        </p:nvSpPr>
        <p:spPr>
          <a:xfrm>
            <a:off x="11968724" y="2972464"/>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2</a:t>
            </a:r>
          </a:p>
        </p:txBody>
      </p:sp>
      <p:sp>
        <p:nvSpPr>
          <p:cNvPr id="15" name="TextBox 15"/>
          <p:cNvSpPr txBox="1"/>
          <p:nvPr/>
        </p:nvSpPr>
        <p:spPr>
          <a:xfrm>
            <a:off x="11968724" y="6387042"/>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5439125" y="2096168"/>
            <a:ext cx="7409750" cy="8190832"/>
          </a:xfrm>
          <a:custGeom>
            <a:avLst/>
            <a:gdLst/>
            <a:ahLst/>
            <a:cxnLst/>
            <a:rect l="l" t="t" r="r" b="b"/>
            <a:pathLst>
              <a:path w="7409750" h="8190832">
                <a:moveTo>
                  <a:pt x="0" y="0"/>
                </a:moveTo>
                <a:lnTo>
                  <a:pt x="7409750" y="0"/>
                </a:lnTo>
                <a:lnTo>
                  <a:pt x="7409750" y="8190832"/>
                </a:lnTo>
                <a:lnTo>
                  <a:pt x="0" y="8190832"/>
                </a:lnTo>
                <a:lnTo>
                  <a:pt x="0" y="0"/>
                </a:lnTo>
                <a:close/>
              </a:path>
            </a:pathLst>
          </a:custGeom>
          <a:blipFill>
            <a:blip r:embed="rId8"/>
            <a:stretch>
              <a:fillRect t="-1882" r="-3240" b="-2118"/>
            </a:stretch>
          </a:blipFill>
        </p:spPr>
      </p:sp>
      <p:sp>
        <p:nvSpPr>
          <p:cNvPr id="12" name="TextBox 12"/>
          <p:cNvSpPr txBox="1"/>
          <p:nvPr/>
        </p:nvSpPr>
        <p:spPr>
          <a:xfrm>
            <a:off x="1028700" y="264630"/>
            <a:ext cx="14051595" cy="2240770"/>
          </a:xfrm>
          <a:prstGeom prst="rect">
            <a:avLst/>
          </a:prstGeom>
        </p:spPr>
        <p:txBody>
          <a:bodyPr lIns="0" tIns="0" rIns="0" bIns="0" rtlCol="0" anchor="t">
            <a:spAutoFit/>
          </a:bodyPr>
          <a:lstStyle/>
          <a:p>
            <a:pPr>
              <a:lnSpc>
                <a:spcPts val="7172"/>
              </a:lnSpc>
            </a:pPr>
            <a:endParaRPr/>
          </a:p>
          <a:p>
            <a:pPr>
              <a:lnSpc>
                <a:spcPts val="4200"/>
              </a:lnSpc>
            </a:pPr>
            <a:r>
              <a:rPr lang="en-US" sz="3000">
                <a:solidFill>
                  <a:srgbClr val="000000"/>
                </a:solidFill>
                <a:latin typeface="Garet Light"/>
              </a:rPr>
              <a:t>la matrice de correlation : </a:t>
            </a:r>
          </a:p>
          <a:p>
            <a:pPr algn="ctr">
              <a:lnSpc>
                <a:spcPts val="6440"/>
              </a:lnSpc>
            </a:pPr>
            <a:r>
              <a:rPr lang="en-US" sz="4600">
                <a:solidFill>
                  <a:srgbClr val="000000"/>
                </a:solidFill>
                <a:latin typeface="Garet Light"/>
              </a:rPr>
              <a:t> </a:t>
            </a:r>
          </a:p>
        </p:txBody>
      </p:sp>
      <p:sp>
        <p:nvSpPr>
          <p:cNvPr id="13" name="TextBox 13"/>
          <p:cNvSpPr txBox="1"/>
          <p:nvPr/>
        </p:nvSpPr>
        <p:spPr>
          <a:xfrm>
            <a:off x="2642728" y="2972464"/>
            <a:ext cx="3497094"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1</a:t>
            </a:r>
          </a:p>
        </p:txBody>
      </p:sp>
      <p:sp>
        <p:nvSpPr>
          <p:cNvPr id="14" name="TextBox 14"/>
          <p:cNvSpPr txBox="1"/>
          <p:nvPr/>
        </p:nvSpPr>
        <p:spPr>
          <a:xfrm>
            <a:off x="11968724" y="2972464"/>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2</a:t>
            </a:r>
          </a:p>
        </p:txBody>
      </p:sp>
      <p:sp>
        <p:nvSpPr>
          <p:cNvPr id="15" name="TextBox 15"/>
          <p:cNvSpPr txBox="1"/>
          <p:nvPr/>
        </p:nvSpPr>
        <p:spPr>
          <a:xfrm>
            <a:off x="11968724" y="6387042"/>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86089" y="906997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707853" y="549541"/>
            <a:ext cx="1160293" cy="3086100"/>
            <a:chOff x="0" y="0"/>
            <a:chExt cx="305592" cy="812800"/>
          </a:xfrm>
        </p:grpSpPr>
        <p:sp>
          <p:nvSpPr>
            <p:cNvPr id="5" name="Freeform 5"/>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6" name="TextBox 6"/>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9718737" y="8960063"/>
            <a:ext cx="1893934" cy="1765547"/>
            <a:chOff x="0" y="0"/>
            <a:chExt cx="498814" cy="465000"/>
          </a:xfrm>
        </p:grpSpPr>
        <p:sp>
          <p:nvSpPr>
            <p:cNvPr id="8" name="Freeform 8"/>
            <p:cNvSpPr/>
            <p:nvPr/>
          </p:nvSpPr>
          <p:spPr>
            <a:xfrm>
              <a:off x="0" y="0"/>
              <a:ext cx="498814" cy="465000"/>
            </a:xfrm>
            <a:custGeom>
              <a:avLst/>
              <a:gdLst/>
              <a:ahLst/>
              <a:cxnLst/>
              <a:rect l="l" t="t" r="r" b="b"/>
              <a:pathLst>
                <a:path w="498814" h="465000">
                  <a:moveTo>
                    <a:pt x="0" y="0"/>
                  </a:moveTo>
                  <a:lnTo>
                    <a:pt x="498814" y="0"/>
                  </a:lnTo>
                  <a:lnTo>
                    <a:pt x="498814" y="465000"/>
                  </a:lnTo>
                  <a:lnTo>
                    <a:pt x="0" y="465000"/>
                  </a:lnTo>
                  <a:close/>
                </a:path>
              </a:pathLst>
            </a:custGeom>
            <a:solidFill>
              <a:srgbClr val="9F9F9F"/>
            </a:solidFill>
          </p:spPr>
        </p:sp>
        <p:sp>
          <p:nvSpPr>
            <p:cNvPr id="9" name="TextBox 9"/>
            <p:cNvSpPr txBox="1"/>
            <p:nvPr/>
          </p:nvSpPr>
          <p:spPr>
            <a:xfrm>
              <a:off x="0" y="-38100"/>
              <a:ext cx="498814" cy="5031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580147" y="4945031"/>
            <a:ext cx="1160293" cy="940201"/>
            <a:chOff x="0" y="0"/>
            <a:chExt cx="305592" cy="247625"/>
          </a:xfrm>
        </p:grpSpPr>
        <p:sp>
          <p:nvSpPr>
            <p:cNvPr id="11" name="Freeform 11"/>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12" name="TextBox 12"/>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1692360" y="3283163"/>
            <a:ext cx="5750608" cy="5750608"/>
          </a:xfrm>
          <a:custGeom>
            <a:avLst/>
            <a:gdLst/>
            <a:ahLst/>
            <a:cxnLst/>
            <a:rect l="l" t="t" r="r" b="b"/>
            <a:pathLst>
              <a:path w="5750608" h="5750608">
                <a:moveTo>
                  <a:pt x="0" y="0"/>
                </a:moveTo>
                <a:lnTo>
                  <a:pt x="5750608" y="0"/>
                </a:lnTo>
                <a:lnTo>
                  <a:pt x="5750608" y="5750608"/>
                </a:lnTo>
                <a:lnTo>
                  <a:pt x="0" y="5750608"/>
                </a:lnTo>
                <a:lnTo>
                  <a:pt x="0" y="0"/>
                </a:lnTo>
                <a:close/>
              </a:path>
            </a:pathLst>
          </a:custGeom>
          <a:blipFill>
            <a:blip r:embed="rId6"/>
            <a:stretch>
              <a:fillRect/>
            </a:stretch>
          </a:blipFill>
        </p:spPr>
      </p:sp>
      <p:sp>
        <p:nvSpPr>
          <p:cNvPr id="14" name="TextBox 14"/>
          <p:cNvSpPr txBox="1"/>
          <p:nvPr/>
        </p:nvSpPr>
        <p:spPr>
          <a:xfrm>
            <a:off x="1290890" y="1060185"/>
            <a:ext cx="15706220" cy="1665972"/>
          </a:xfrm>
          <a:prstGeom prst="rect">
            <a:avLst/>
          </a:prstGeom>
        </p:spPr>
        <p:txBody>
          <a:bodyPr lIns="0" tIns="0" rIns="0" bIns="0" rtlCol="0" anchor="t">
            <a:spAutoFit/>
          </a:bodyPr>
          <a:lstStyle/>
          <a:p>
            <a:pPr algn="ctr">
              <a:lnSpc>
                <a:spcPts val="13699"/>
              </a:lnSpc>
            </a:pPr>
            <a:r>
              <a:rPr lang="en-US" sz="9785">
                <a:solidFill>
                  <a:srgbClr val="E60909"/>
                </a:solidFill>
                <a:latin typeface="Garet Bold"/>
              </a:rPr>
              <a:t>Conclusion</a:t>
            </a:r>
          </a:p>
        </p:txBody>
      </p:sp>
      <p:sp>
        <p:nvSpPr>
          <p:cNvPr id="15" name="TextBox 15"/>
          <p:cNvSpPr txBox="1"/>
          <p:nvPr/>
        </p:nvSpPr>
        <p:spPr>
          <a:xfrm>
            <a:off x="580147" y="2946637"/>
            <a:ext cx="9715272" cy="6356986"/>
          </a:xfrm>
          <a:prstGeom prst="rect">
            <a:avLst/>
          </a:prstGeom>
        </p:spPr>
        <p:txBody>
          <a:bodyPr lIns="0" tIns="0" rIns="0" bIns="0" rtlCol="0" anchor="t">
            <a:spAutoFit/>
          </a:bodyPr>
          <a:lstStyle/>
          <a:p>
            <a:pPr algn="just">
              <a:lnSpc>
                <a:spcPts val="5039"/>
              </a:lnSpc>
            </a:pPr>
            <a:r>
              <a:rPr lang="en-US" sz="3599">
                <a:solidFill>
                  <a:srgbClr val="000000"/>
                </a:solidFill>
                <a:latin typeface="Garet Light"/>
              </a:rPr>
              <a:t>   Ce projet s'est concentré sur l'application de l'apprentissage automatique pour la classification de la qualité du lait. Les informations détaillées sur la façon dont les modèles se sont comportés nous ont beaucoup aidés à résoudre le problème que nous avions. Ce projet démontre le potentiel de l'apprentissage automatique dans le  secteur alimentaire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sp>
      <p:sp>
        <p:nvSpPr>
          <p:cNvPr id="3" name="Freeform 3"/>
          <p:cNvSpPr/>
          <p:nvPr/>
        </p:nvSpPr>
        <p:spPr>
          <a:xfrm>
            <a:off x="8296639" y="2433499"/>
            <a:ext cx="1694723" cy="844474"/>
          </a:xfrm>
          <a:custGeom>
            <a:avLst/>
            <a:gdLst/>
            <a:ahLst/>
            <a:cxnLst/>
            <a:rect l="l" t="t" r="r" b="b"/>
            <a:pathLst>
              <a:path w="1694723" h="844474">
                <a:moveTo>
                  <a:pt x="0" y="0"/>
                </a:moveTo>
                <a:lnTo>
                  <a:pt x="1694722" y="0"/>
                </a:lnTo>
                <a:lnTo>
                  <a:pt x="1694722" y="844474"/>
                </a:lnTo>
                <a:lnTo>
                  <a:pt x="0" y="84447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10980410" y="-1685680"/>
            <a:ext cx="1896900" cy="2554923"/>
            <a:chOff x="0" y="0"/>
            <a:chExt cx="499595" cy="672901"/>
          </a:xfrm>
        </p:grpSpPr>
        <p:sp>
          <p:nvSpPr>
            <p:cNvPr id="5" name="Freeform 5"/>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sp>
        <p:sp>
          <p:nvSpPr>
            <p:cNvPr id="6" name="TextBox 6"/>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691099" y="8741867"/>
            <a:ext cx="1896900" cy="2554923"/>
            <a:chOff x="0" y="0"/>
            <a:chExt cx="499595" cy="672901"/>
          </a:xfrm>
        </p:grpSpPr>
        <p:sp>
          <p:nvSpPr>
            <p:cNvPr id="8" name="Freeform 8"/>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sp>
        <p:sp>
          <p:nvSpPr>
            <p:cNvPr id="9" name="TextBox 9"/>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7259300" y="2482059"/>
            <a:ext cx="1896900" cy="6259808"/>
            <a:chOff x="0" y="0"/>
            <a:chExt cx="499595" cy="1648674"/>
          </a:xfrm>
        </p:grpSpPr>
        <p:sp>
          <p:nvSpPr>
            <p:cNvPr id="11" name="Freeform 11"/>
            <p:cNvSpPr/>
            <p:nvPr/>
          </p:nvSpPr>
          <p:spPr>
            <a:xfrm>
              <a:off x="0" y="0"/>
              <a:ext cx="499595" cy="1648674"/>
            </a:xfrm>
            <a:custGeom>
              <a:avLst/>
              <a:gdLst/>
              <a:ahLst/>
              <a:cxnLst/>
              <a:rect l="l" t="t" r="r" b="b"/>
              <a:pathLst>
                <a:path w="499595" h="1648674">
                  <a:moveTo>
                    <a:pt x="0" y="0"/>
                  </a:moveTo>
                  <a:lnTo>
                    <a:pt x="499595" y="0"/>
                  </a:lnTo>
                  <a:lnTo>
                    <a:pt x="499595" y="1648674"/>
                  </a:lnTo>
                  <a:lnTo>
                    <a:pt x="0" y="1648674"/>
                  </a:lnTo>
                  <a:close/>
                </a:path>
              </a:pathLst>
            </a:custGeom>
            <a:solidFill>
              <a:srgbClr val="9F9F9F"/>
            </a:solidFill>
          </p:spPr>
        </p:sp>
        <p:sp>
          <p:nvSpPr>
            <p:cNvPr id="12" name="TextBox 12"/>
            <p:cNvSpPr txBox="1"/>
            <p:nvPr/>
          </p:nvSpPr>
          <p:spPr>
            <a:xfrm>
              <a:off x="0" y="-38100"/>
              <a:ext cx="499595" cy="1686774"/>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028700" y="3812083"/>
            <a:ext cx="16187556" cy="2386608"/>
          </a:xfrm>
          <a:prstGeom prst="rect">
            <a:avLst/>
          </a:prstGeom>
        </p:spPr>
        <p:txBody>
          <a:bodyPr lIns="0" tIns="0" rIns="0" bIns="0" rtlCol="0" anchor="t">
            <a:spAutoFit/>
          </a:bodyPr>
          <a:lstStyle/>
          <a:p>
            <a:pPr algn="ctr">
              <a:lnSpc>
                <a:spcPts val="19451"/>
              </a:lnSpc>
            </a:pPr>
            <a:r>
              <a:rPr lang="en-US" sz="13894">
                <a:solidFill>
                  <a:srgbClr val="000000"/>
                </a:solidFill>
                <a:latin typeface="Tomorrow"/>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a:off x="3028075" y="5527243"/>
            <a:ext cx="3778503" cy="0"/>
          </a:xfrm>
          <a:prstGeom prst="line">
            <a:avLst/>
          </a:prstGeom>
          <a:ln w="38100" cap="flat">
            <a:solidFill>
              <a:srgbClr val="000000"/>
            </a:solidFill>
            <a:prstDash val="solid"/>
            <a:headEnd type="oval" w="lg" len="lg"/>
            <a:tailEnd type="oval" w="lg" len="lg"/>
          </a:ln>
        </p:spPr>
      </p:sp>
      <p:sp>
        <p:nvSpPr>
          <p:cNvPr id="5" name="AutoShape 5"/>
          <p:cNvSpPr/>
          <p:nvPr/>
        </p:nvSpPr>
        <p:spPr>
          <a:xfrm>
            <a:off x="10782060" y="5527243"/>
            <a:ext cx="4477864" cy="0"/>
          </a:xfrm>
          <a:prstGeom prst="line">
            <a:avLst/>
          </a:prstGeom>
          <a:ln w="38100" cap="flat">
            <a:solidFill>
              <a:srgbClr val="000000"/>
            </a:solidFill>
            <a:prstDash val="solid"/>
            <a:headEnd type="oval" w="lg" len="lg"/>
            <a:tailEnd type="oval" w="lg" len="lg"/>
          </a:ln>
        </p:spPr>
      </p:sp>
      <p:sp>
        <p:nvSpPr>
          <p:cNvPr id="6" name="AutoShape 6"/>
          <p:cNvSpPr/>
          <p:nvPr/>
        </p:nvSpPr>
        <p:spPr>
          <a:xfrm>
            <a:off x="6806579" y="5527243"/>
            <a:ext cx="3975481" cy="0"/>
          </a:xfrm>
          <a:prstGeom prst="line">
            <a:avLst/>
          </a:prstGeom>
          <a:ln w="38100" cap="flat">
            <a:solidFill>
              <a:srgbClr val="000000"/>
            </a:solidFill>
            <a:prstDash val="solid"/>
            <a:headEnd type="none" w="sm" len="sm"/>
            <a:tailEnd type="none" w="sm" len="sm"/>
          </a:ln>
        </p:spPr>
      </p:sp>
      <p:sp>
        <p:nvSpPr>
          <p:cNvPr id="7" name="Freeform 7"/>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710908" y="1408112"/>
            <a:ext cx="5105622" cy="523322"/>
            <a:chOff x="0" y="0"/>
            <a:chExt cx="1344691" cy="137830"/>
          </a:xfrm>
        </p:grpSpPr>
        <p:sp>
          <p:nvSpPr>
            <p:cNvPr id="9" name="Freeform 9"/>
            <p:cNvSpPr/>
            <p:nvPr/>
          </p:nvSpPr>
          <p:spPr>
            <a:xfrm>
              <a:off x="0" y="0"/>
              <a:ext cx="1344691" cy="137830"/>
            </a:xfrm>
            <a:custGeom>
              <a:avLst/>
              <a:gdLst/>
              <a:ahLst/>
              <a:cxnLst/>
              <a:rect l="l" t="t" r="r" b="b"/>
              <a:pathLst>
                <a:path w="1344691" h="137830">
                  <a:moveTo>
                    <a:pt x="0" y="0"/>
                  </a:moveTo>
                  <a:lnTo>
                    <a:pt x="1344691" y="0"/>
                  </a:lnTo>
                  <a:lnTo>
                    <a:pt x="1344691" y="137830"/>
                  </a:lnTo>
                  <a:lnTo>
                    <a:pt x="0" y="137830"/>
                  </a:lnTo>
                  <a:close/>
                </a:path>
              </a:pathLst>
            </a:custGeom>
            <a:solidFill>
              <a:srgbClr val="9F9F9F"/>
            </a:solidFill>
          </p:spPr>
        </p:sp>
        <p:sp>
          <p:nvSpPr>
            <p:cNvPr id="10" name="TextBox 10"/>
            <p:cNvSpPr txBox="1"/>
            <p:nvPr/>
          </p:nvSpPr>
          <p:spPr>
            <a:xfrm>
              <a:off x="0" y="-38100"/>
              <a:ext cx="1344691" cy="175930"/>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475264" y="9878611"/>
            <a:ext cx="2552811" cy="816778"/>
            <a:chOff x="0" y="0"/>
            <a:chExt cx="672345" cy="215118"/>
          </a:xfrm>
        </p:grpSpPr>
        <p:sp>
          <p:nvSpPr>
            <p:cNvPr id="12" name="Freeform 12"/>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sp>
        <p:sp>
          <p:nvSpPr>
            <p:cNvPr id="13" name="TextBox 13"/>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4" name="Group 14"/>
          <p:cNvGrpSpPr/>
          <p:nvPr/>
        </p:nvGrpSpPr>
        <p:grpSpPr>
          <a:xfrm>
            <a:off x="16828340" y="224496"/>
            <a:ext cx="2552811" cy="1563029"/>
            <a:chOff x="0" y="0"/>
            <a:chExt cx="672345" cy="411662"/>
          </a:xfrm>
        </p:grpSpPr>
        <p:sp>
          <p:nvSpPr>
            <p:cNvPr id="15" name="Freeform 15"/>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sp>
        <p:sp>
          <p:nvSpPr>
            <p:cNvPr id="16" name="TextBox 16"/>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7" name="Freeform 17"/>
          <p:cNvSpPr/>
          <p:nvPr/>
        </p:nvSpPr>
        <p:spPr>
          <a:xfrm>
            <a:off x="236830" y="5835172"/>
            <a:ext cx="1583740" cy="1583740"/>
          </a:xfrm>
          <a:custGeom>
            <a:avLst/>
            <a:gdLst/>
            <a:ahLst/>
            <a:cxnLst/>
            <a:rect l="l" t="t" r="r" b="b"/>
            <a:pathLst>
              <a:path w="1583740" h="1583740">
                <a:moveTo>
                  <a:pt x="0" y="0"/>
                </a:moveTo>
                <a:lnTo>
                  <a:pt x="1583740" y="0"/>
                </a:lnTo>
                <a:lnTo>
                  <a:pt x="1583740" y="1583739"/>
                </a:lnTo>
                <a:lnTo>
                  <a:pt x="0" y="158373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8" name="Freeform 18"/>
          <p:cNvSpPr/>
          <p:nvPr/>
        </p:nvSpPr>
        <p:spPr>
          <a:xfrm>
            <a:off x="3049485" y="3559760"/>
            <a:ext cx="1583740" cy="1583740"/>
          </a:xfrm>
          <a:custGeom>
            <a:avLst/>
            <a:gdLst/>
            <a:ahLst/>
            <a:cxnLst/>
            <a:rect l="l" t="t" r="r" b="b"/>
            <a:pathLst>
              <a:path w="1583740" h="1583740">
                <a:moveTo>
                  <a:pt x="0" y="0"/>
                </a:moveTo>
                <a:lnTo>
                  <a:pt x="1583739" y="0"/>
                </a:lnTo>
                <a:lnTo>
                  <a:pt x="1583739" y="1583740"/>
                </a:lnTo>
                <a:lnTo>
                  <a:pt x="0" y="158374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9" name="Freeform 19"/>
          <p:cNvSpPr/>
          <p:nvPr/>
        </p:nvSpPr>
        <p:spPr>
          <a:xfrm>
            <a:off x="6323642" y="5835172"/>
            <a:ext cx="1583740" cy="1583740"/>
          </a:xfrm>
          <a:custGeom>
            <a:avLst/>
            <a:gdLst/>
            <a:ahLst/>
            <a:cxnLst/>
            <a:rect l="l" t="t" r="r" b="b"/>
            <a:pathLst>
              <a:path w="1583740" h="1583740">
                <a:moveTo>
                  <a:pt x="0" y="0"/>
                </a:moveTo>
                <a:lnTo>
                  <a:pt x="1583740" y="0"/>
                </a:lnTo>
                <a:lnTo>
                  <a:pt x="1583740" y="1583739"/>
                </a:lnTo>
                <a:lnTo>
                  <a:pt x="0" y="1583739"/>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0" name="Freeform 20"/>
          <p:cNvSpPr/>
          <p:nvPr/>
        </p:nvSpPr>
        <p:spPr>
          <a:xfrm>
            <a:off x="10954903" y="3495829"/>
            <a:ext cx="1583740" cy="1583740"/>
          </a:xfrm>
          <a:custGeom>
            <a:avLst/>
            <a:gdLst/>
            <a:ahLst/>
            <a:cxnLst/>
            <a:rect l="l" t="t" r="r" b="b"/>
            <a:pathLst>
              <a:path w="1583740" h="1583740">
                <a:moveTo>
                  <a:pt x="0" y="0"/>
                </a:moveTo>
                <a:lnTo>
                  <a:pt x="1583740" y="0"/>
                </a:lnTo>
                <a:lnTo>
                  <a:pt x="1583740" y="1583739"/>
                </a:lnTo>
                <a:lnTo>
                  <a:pt x="0" y="1583739"/>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1" name="TextBox 21"/>
          <p:cNvSpPr txBox="1"/>
          <p:nvPr/>
        </p:nvSpPr>
        <p:spPr>
          <a:xfrm>
            <a:off x="1028700" y="923925"/>
            <a:ext cx="8821402" cy="863600"/>
          </a:xfrm>
          <a:prstGeom prst="rect">
            <a:avLst/>
          </a:prstGeom>
        </p:spPr>
        <p:txBody>
          <a:bodyPr lIns="0" tIns="0" rIns="0" bIns="0" rtlCol="0" anchor="t">
            <a:spAutoFit/>
          </a:bodyPr>
          <a:lstStyle/>
          <a:p>
            <a:pPr>
              <a:lnSpc>
                <a:spcPts val="7000"/>
              </a:lnSpc>
            </a:pPr>
            <a:r>
              <a:rPr lang="en-US" sz="5000">
                <a:solidFill>
                  <a:srgbClr val="E60909"/>
                </a:solidFill>
                <a:latin typeface="Garet Bold"/>
              </a:rPr>
              <a:t>Plan de projet :</a:t>
            </a:r>
          </a:p>
        </p:txBody>
      </p:sp>
      <p:sp>
        <p:nvSpPr>
          <p:cNvPr id="22" name="TextBox 22"/>
          <p:cNvSpPr txBox="1"/>
          <p:nvPr/>
        </p:nvSpPr>
        <p:spPr>
          <a:xfrm>
            <a:off x="851300" y="6004107"/>
            <a:ext cx="3274157"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Introduction</a:t>
            </a:r>
          </a:p>
        </p:txBody>
      </p:sp>
      <p:sp>
        <p:nvSpPr>
          <p:cNvPr id="23" name="TextBox 23"/>
          <p:cNvSpPr txBox="1"/>
          <p:nvPr/>
        </p:nvSpPr>
        <p:spPr>
          <a:xfrm>
            <a:off x="6970140" y="5936818"/>
            <a:ext cx="4347721"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Méthode proposé</a:t>
            </a:r>
          </a:p>
        </p:txBody>
      </p:sp>
      <p:sp>
        <p:nvSpPr>
          <p:cNvPr id="24" name="TextBox 24"/>
          <p:cNvSpPr txBox="1"/>
          <p:nvPr/>
        </p:nvSpPr>
        <p:spPr>
          <a:xfrm>
            <a:off x="12204605" y="4457149"/>
            <a:ext cx="4477864"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Resultat</a:t>
            </a:r>
          </a:p>
        </p:txBody>
      </p:sp>
      <p:sp>
        <p:nvSpPr>
          <p:cNvPr id="25" name="TextBox 25"/>
          <p:cNvSpPr txBox="1"/>
          <p:nvPr/>
        </p:nvSpPr>
        <p:spPr>
          <a:xfrm>
            <a:off x="3834148" y="4485941"/>
            <a:ext cx="4208444"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Etat de l’art</a:t>
            </a:r>
          </a:p>
        </p:txBody>
      </p:sp>
      <p:sp>
        <p:nvSpPr>
          <p:cNvPr id="26" name="Freeform 26"/>
          <p:cNvSpPr/>
          <p:nvPr/>
        </p:nvSpPr>
        <p:spPr>
          <a:xfrm>
            <a:off x="13676185" y="5835172"/>
            <a:ext cx="1583740" cy="1583740"/>
          </a:xfrm>
          <a:custGeom>
            <a:avLst/>
            <a:gdLst/>
            <a:ahLst/>
            <a:cxnLst/>
            <a:rect l="l" t="t" r="r" b="b"/>
            <a:pathLst>
              <a:path w="1583740" h="1583740">
                <a:moveTo>
                  <a:pt x="0" y="0"/>
                </a:moveTo>
                <a:lnTo>
                  <a:pt x="1583740" y="0"/>
                </a:lnTo>
                <a:lnTo>
                  <a:pt x="1583740" y="1583739"/>
                </a:lnTo>
                <a:lnTo>
                  <a:pt x="0" y="1583739"/>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7" name="TextBox 27"/>
          <p:cNvSpPr txBox="1"/>
          <p:nvPr/>
        </p:nvSpPr>
        <p:spPr>
          <a:xfrm>
            <a:off x="13676185" y="6004107"/>
            <a:ext cx="4477864"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Concl</a:t>
            </a:r>
            <a:r>
              <a:rPr lang="en-US" sz="3600">
                <a:solidFill>
                  <a:srgbClr val="000000"/>
                </a:solidFill>
                <a:latin typeface="Garet Light"/>
              </a:rPr>
              <a:t>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86089" y="906997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707853" y="549541"/>
            <a:ext cx="1160293" cy="3086100"/>
            <a:chOff x="0" y="0"/>
            <a:chExt cx="305592" cy="812800"/>
          </a:xfrm>
        </p:grpSpPr>
        <p:sp>
          <p:nvSpPr>
            <p:cNvPr id="5" name="Freeform 5"/>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6" name="TextBox 6"/>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9718737" y="8960063"/>
            <a:ext cx="1893934" cy="1765547"/>
            <a:chOff x="0" y="0"/>
            <a:chExt cx="498814" cy="465000"/>
          </a:xfrm>
        </p:grpSpPr>
        <p:sp>
          <p:nvSpPr>
            <p:cNvPr id="8" name="Freeform 8"/>
            <p:cNvSpPr/>
            <p:nvPr/>
          </p:nvSpPr>
          <p:spPr>
            <a:xfrm>
              <a:off x="0" y="0"/>
              <a:ext cx="498814" cy="465000"/>
            </a:xfrm>
            <a:custGeom>
              <a:avLst/>
              <a:gdLst/>
              <a:ahLst/>
              <a:cxnLst/>
              <a:rect l="l" t="t" r="r" b="b"/>
              <a:pathLst>
                <a:path w="498814" h="465000">
                  <a:moveTo>
                    <a:pt x="0" y="0"/>
                  </a:moveTo>
                  <a:lnTo>
                    <a:pt x="498814" y="0"/>
                  </a:lnTo>
                  <a:lnTo>
                    <a:pt x="498814" y="465000"/>
                  </a:lnTo>
                  <a:lnTo>
                    <a:pt x="0" y="465000"/>
                  </a:lnTo>
                  <a:close/>
                </a:path>
              </a:pathLst>
            </a:custGeom>
            <a:solidFill>
              <a:srgbClr val="9F9F9F"/>
            </a:solidFill>
          </p:spPr>
        </p:sp>
        <p:sp>
          <p:nvSpPr>
            <p:cNvPr id="9" name="TextBox 9"/>
            <p:cNvSpPr txBox="1"/>
            <p:nvPr/>
          </p:nvSpPr>
          <p:spPr>
            <a:xfrm>
              <a:off x="0" y="-38100"/>
              <a:ext cx="498814" cy="5031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580147" y="4945031"/>
            <a:ext cx="1160293" cy="940201"/>
            <a:chOff x="0" y="0"/>
            <a:chExt cx="305592" cy="247625"/>
          </a:xfrm>
        </p:grpSpPr>
        <p:sp>
          <p:nvSpPr>
            <p:cNvPr id="11" name="Freeform 11"/>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12" name="TextBox 12"/>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2229983" y="3537169"/>
            <a:ext cx="5029317" cy="5029317"/>
          </a:xfrm>
          <a:custGeom>
            <a:avLst/>
            <a:gdLst/>
            <a:ahLst/>
            <a:cxnLst/>
            <a:rect l="l" t="t" r="r" b="b"/>
            <a:pathLst>
              <a:path w="5029317" h="5029317">
                <a:moveTo>
                  <a:pt x="0" y="0"/>
                </a:moveTo>
                <a:lnTo>
                  <a:pt x="5029317" y="0"/>
                </a:lnTo>
                <a:lnTo>
                  <a:pt x="5029317" y="5029317"/>
                </a:lnTo>
                <a:lnTo>
                  <a:pt x="0" y="5029317"/>
                </a:lnTo>
                <a:lnTo>
                  <a:pt x="0" y="0"/>
                </a:lnTo>
                <a:close/>
              </a:path>
            </a:pathLst>
          </a:custGeom>
          <a:blipFill>
            <a:blip r:embed="rId6"/>
            <a:stretch>
              <a:fillRect/>
            </a:stretch>
          </a:blipFill>
        </p:spPr>
      </p:sp>
      <p:sp>
        <p:nvSpPr>
          <p:cNvPr id="14" name="TextBox 14"/>
          <p:cNvSpPr txBox="1"/>
          <p:nvPr/>
        </p:nvSpPr>
        <p:spPr>
          <a:xfrm>
            <a:off x="1290890" y="1060185"/>
            <a:ext cx="15706220" cy="1665972"/>
          </a:xfrm>
          <a:prstGeom prst="rect">
            <a:avLst/>
          </a:prstGeom>
        </p:spPr>
        <p:txBody>
          <a:bodyPr lIns="0" tIns="0" rIns="0" bIns="0" rtlCol="0" anchor="t">
            <a:spAutoFit/>
          </a:bodyPr>
          <a:lstStyle/>
          <a:p>
            <a:pPr algn="ctr">
              <a:lnSpc>
                <a:spcPts val="13699"/>
              </a:lnSpc>
            </a:pPr>
            <a:r>
              <a:rPr lang="en-US" sz="9785">
                <a:solidFill>
                  <a:srgbClr val="E60909"/>
                </a:solidFill>
                <a:latin typeface="Garet Bold"/>
              </a:rPr>
              <a:t>Introduction </a:t>
            </a:r>
          </a:p>
        </p:txBody>
      </p:sp>
      <p:sp>
        <p:nvSpPr>
          <p:cNvPr id="15" name="TextBox 15"/>
          <p:cNvSpPr txBox="1"/>
          <p:nvPr/>
        </p:nvSpPr>
        <p:spPr>
          <a:xfrm>
            <a:off x="580147" y="3485850"/>
            <a:ext cx="9715272" cy="5080636"/>
          </a:xfrm>
          <a:prstGeom prst="rect">
            <a:avLst/>
          </a:prstGeom>
        </p:spPr>
        <p:txBody>
          <a:bodyPr lIns="0" tIns="0" rIns="0" bIns="0" rtlCol="0" anchor="t">
            <a:spAutoFit/>
          </a:bodyPr>
          <a:lstStyle/>
          <a:p>
            <a:pPr algn="just">
              <a:lnSpc>
                <a:spcPts val="5039"/>
              </a:lnSpc>
            </a:pPr>
            <a:r>
              <a:rPr lang="en-US" sz="3599">
                <a:solidFill>
                  <a:srgbClr val="000000"/>
                </a:solidFill>
                <a:latin typeface="Garet Light"/>
              </a:rPr>
              <a:t>    Dans l'industrie laitière, assurer la qualité du lait revêt une importance cruciale. Cette qualité est soumise à l'influence de divers facteurs. La précision de la classification du lait en fonction de ces caractéristiques est essentielle pour maintenir des normes élevées dans cette industrie.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86089" y="906997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707853" y="549541"/>
            <a:ext cx="1160293" cy="3086100"/>
            <a:chOff x="0" y="0"/>
            <a:chExt cx="305592" cy="812800"/>
          </a:xfrm>
        </p:grpSpPr>
        <p:sp>
          <p:nvSpPr>
            <p:cNvPr id="5" name="Freeform 5"/>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6" name="TextBox 6"/>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9718737" y="8960063"/>
            <a:ext cx="1893934" cy="1765547"/>
            <a:chOff x="0" y="0"/>
            <a:chExt cx="498814" cy="465000"/>
          </a:xfrm>
        </p:grpSpPr>
        <p:sp>
          <p:nvSpPr>
            <p:cNvPr id="8" name="Freeform 8"/>
            <p:cNvSpPr/>
            <p:nvPr/>
          </p:nvSpPr>
          <p:spPr>
            <a:xfrm>
              <a:off x="0" y="0"/>
              <a:ext cx="498814" cy="465000"/>
            </a:xfrm>
            <a:custGeom>
              <a:avLst/>
              <a:gdLst/>
              <a:ahLst/>
              <a:cxnLst/>
              <a:rect l="l" t="t" r="r" b="b"/>
              <a:pathLst>
                <a:path w="498814" h="465000">
                  <a:moveTo>
                    <a:pt x="0" y="0"/>
                  </a:moveTo>
                  <a:lnTo>
                    <a:pt x="498814" y="0"/>
                  </a:lnTo>
                  <a:lnTo>
                    <a:pt x="498814" y="465000"/>
                  </a:lnTo>
                  <a:lnTo>
                    <a:pt x="0" y="465000"/>
                  </a:lnTo>
                  <a:close/>
                </a:path>
              </a:pathLst>
            </a:custGeom>
            <a:solidFill>
              <a:srgbClr val="9F9F9F"/>
            </a:solidFill>
          </p:spPr>
        </p:sp>
        <p:sp>
          <p:nvSpPr>
            <p:cNvPr id="9" name="TextBox 9"/>
            <p:cNvSpPr txBox="1"/>
            <p:nvPr/>
          </p:nvSpPr>
          <p:spPr>
            <a:xfrm>
              <a:off x="0" y="-38100"/>
              <a:ext cx="498814" cy="5031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580147" y="4945031"/>
            <a:ext cx="1160293" cy="940201"/>
            <a:chOff x="0" y="0"/>
            <a:chExt cx="305592" cy="247625"/>
          </a:xfrm>
        </p:grpSpPr>
        <p:sp>
          <p:nvSpPr>
            <p:cNvPr id="11" name="Freeform 11"/>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12" name="TextBox 12"/>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1293389" y="3370574"/>
            <a:ext cx="5965911" cy="5029317"/>
          </a:xfrm>
          <a:custGeom>
            <a:avLst/>
            <a:gdLst/>
            <a:ahLst/>
            <a:cxnLst/>
            <a:rect l="l" t="t" r="r" b="b"/>
            <a:pathLst>
              <a:path w="5965911" h="5029317">
                <a:moveTo>
                  <a:pt x="0" y="0"/>
                </a:moveTo>
                <a:lnTo>
                  <a:pt x="5965911" y="0"/>
                </a:lnTo>
                <a:lnTo>
                  <a:pt x="5965911" y="5029316"/>
                </a:lnTo>
                <a:lnTo>
                  <a:pt x="0" y="5029316"/>
                </a:lnTo>
                <a:lnTo>
                  <a:pt x="0" y="0"/>
                </a:lnTo>
                <a:close/>
              </a:path>
            </a:pathLst>
          </a:custGeom>
          <a:blipFill>
            <a:blip r:embed="rId6"/>
            <a:stretch>
              <a:fillRect t="-9311" b="-9311"/>
            </a:stretch>
          </a:blipFill>
        </p:spPr>
      </p:sp>
      <p:sp>
        <p:nvSpPr>
          <p:cNvPr id="14" name="TextBox 14"/>
          <p:cNvSpPr txBox="1"/>
          <p:nvPr/>
        </p:nvSpPr>
        <p:spPr>
          <a:xfrm>
            <a:off x="1290890" y="1060185"/>
            <a:ext cx="15706220" cy="1665972"/>
          </a:xfrm>
          <a:prstGeom prst="rect">
            <a:avLst/>
          </a:prstGeom>
        </p:spPr>
        <p:txBody>
          <a:bodyPr lIns="0" tIns="0" rIns="0" bIns="0" rtlCol="0" anchor="t">
            <a:spAutoFit/>
          </a:bodyPr>
          <a:lstStyle/>
          <a:p>
            <a:pPr algn="ctr">
              <a:lnSpc>
                <a:spcPts val="13699"/>
              </a:lnSpc>
            </a:pPr>
            <a:r>
              <a:rPr lang="en-US" sz="9785">
                <a:solidFill>
                  <a:srgbClr val="E60909"/>
                </a:solidFill>
                <a:latin typeface="Garet Bold"/>
              </a:rPr>
              <a:t>Problématique  </a:t>
            </a:r>
          </a:p>
        </p:txBody>
      </p:sp>
      <p:sp>
        <p:nvSpPr>
          <p:cNvPr id="15" name="TextBox 15"/>
          <p:cNvSpPr txBox="1"/>
          <p:nvPr/>
        </p:nvSpPr>
        <p:spPr>
          <a:xfrm>
            <a:off x="950432" y="3584322"/>
            <a:ext cx="9715272" cy="5080636"/>
          </a:xfrm>
          <a:prstGeom prst="rect">
            <a:avLst/>
          </a:prstGeom>
        </p:spPr>
        <p:txBody>
          <a:bodyPr lIns="0" tIns="0" rIns="0" bIns="0" rtlCol="0" anchor="t">
            <a:spAutoFit/>
          </a:bodyPr>
          <a:lstStyle/>
          <a:p>
            <a:pPr algn="just">
              <a:lnSpc>
                <a:spcPts val="5039"/>
              </a:lnSpc>
            </a:pPr>
            <a:r>
              <a:rPr lang="en-US" sz="3599">
                <a:solidFill>
                  <a:srgbClr val="000000"/>
                </a:solidFill>
                <a:latin typeface="Garet Light"/>
              </a:rPr>
              <a:t>     Le défi majeur consiste à élaborer un modèle robuste capable de classifier automatiquement la qualité du lait en se fondant sur ses caractéristiques.Car Les méthodes traditionnelles peuvent prendre beaucoup de temps et être influencées par des interprétations personnelles.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86089" y="906997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707853" y="549541"/>
            <a:ext cx="1160293" cy="3086100"/>
            <a:chOff x="0" y="0"/>
            <a:chExt cx="305592" cy="812800"/>
          </a:xfrm>
        </p:grpSpPr>
        <p:sp>
          <p:nvSpPr>
            <p:cNvPr id="5" name="Freeform 5"/>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6" name="TextBox 6"/>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9718737" y="8960063"/>
            <a:ext cx="1893934" cy="1765547"/>
            <a:chOff x="0" y="0"/>
            <a:chExt cx="498814" cy="465000"/>
          </a:xfrm>
        </p:grpSpPr>
        <p:sp>
          <p:nvSpPr>
            <p:cNvPr id="8" name="Freeform 8"/>
            <p:cNvSpPr/>
            <p:nvPr/>
          </p:nvSpPr>
          <p:spPr>
            <a:xfrm>
              <a:off x="0" y="0"/>
              <a:ext cx="498814" cy="465000"/>
            </a:xfrm>
            <a:custGeom>
              <a:avLst/>
              <a:gdLst/>
              <a:ahLst/>
              <a:cxnLst/>
              <a:rect l="l" t="t" r="r" b="b"/>
              <a:pathLst>
                <a:path w="498814" h="465000">
                  <a:moveTo>
                    <a:pt x="0" y="0"/>
                  </a:moveTo>
                  <a:lnTo>
                    <a:pt x="498814" y="0"/>
                  </a:lnTo>
                  <a:lnTo>
                    <a:pt x="498814" y="465000"/>
                  </a:lnTo>
                  <a:lnTo>
                    <a:pt x="0" y="465000"/>
                  </a:lnTo>
                  <a:close/>
                </a:path>
              </a:pathLst>
            </a:custGeom>
            <a:solidFill>
              <a:srgbClr val="9F9F9F"/>
            </a:solidFill>
          </p:spPr>
        </p:sp>
        <p:sp>
          <p:nvSpPr>
            <p:cNvPr id="9" name="TextBox 9"/>
            <p:cNvSpPr txBox="1"/>
            <p:nvPr/>
          </p:nvSpPr>
          <p:spPr>
            <a:xfrm>
              <a:off x="0" y="-38100"/>
              <a:ext cx="498814" cy="5031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580147" y="4945031"/>
            <a:ext cx="1160293" cy="940201"/>
            <a:chOff x="0" y="0"/>
            <a:chExt cx="305592" cy="247625"/>
          </a:xfrm>
        </p:grpSpPr>
        <p:sp>
          <p:nvSpPr>
            <p:cNvPr id="11" name="Freeform 11"/>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12" name="TextBox 12"/>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9724019" y="2992953"/>
            <a:ext cx="8563981" cy="4856754"/>
          </a:xfrm>
          <a:custGeom>
            <a:avLst/>
            <a:gdLst/>
            <a:ahLst/>
            <a:cxnLst/>
            <a:rect l="l" t="t" r="r" b="b"/>
            <a:pathLst>
              <a:path w="8563981" h="4856754">
                <a:moveTo>
                  <a:pt x="0" y="0"/>
                </a:moveTo>
                <a:lnTo>
                  <a:pt x="8563981" y="0"/>
                </a:lnTo>
                <a:lnTo>
                  <a:pt x="8563981" y="4856755"/>
                </a:lnTo>
                <a:lnTo>
                  <a:pt x="0" y="4856755"/>
                </a:lnTo>
                <a:lnTo>
                  <a:pt x="0" y="0"/>
                </a:lnTo>
                <a:close/>
              </a:path>
            </a:pathLst>
          </a:custGeom>
          <a:blipFill>
            <a:blip r:embed="rId6"/>
            <a:stretch>
              <a:fillRect/>
            </a:stretch>
          </a:blipFill>
        </p:spPr>
      </p:sp>
      <p:sp>
        <p:nvSpPr>
          <p:cNvPr id="14" name="TextBox 14"/>
          <p:cNvSpPr txBox="1"/>
          <p:nvPr/>
        </p:nvSpPr>
        <p:spPr>
          <a:xfrm>
            <a:off x="1290890" y="1060185"/>
            <a:ext cx="15706220" cy="1665972"/>
          </a:xfrm>
          <a:prstGeom prst="rect">
            <a:avLst/>
          </a:prstGeom>
        </p:spPr>
        <p:txBody>
          <a:bodyPr lIns="0" tIns="0" rIns="0" bIns="0" rtlCol="0" anchor="t">
            <a:spAutoFit/>
          </a:bodyPr>
          <a:lstStyle/>
          <a:p>
            <a:pPr algn="ctr">
              <a:lnSpc>
                <a:spcPts val="13699"/>
              </a:lnSpc>
            </a:pPr>
            <a:r>
              <a:rPr lang="en-US" sz="9785">
                <a:solidFill>
                  <a:srgbClr val="E60909"/>
                </a:solidFill>
                <a:latin typeface="Garet Bold"/>
              </a:rPr>
              <a:t>Objectif </a:t>
            </a:r>
          </a:p>
        </p:txBody>
      </p:sp>
      <p:sp>
        <p:nvSpPr>
          <p:cNvPr id="15" name="TextBox 15"/>
          <p:cNvSpPr txBox="1"/>
          <p:nvPr/>
        </p:nvSpPr>
        <p:spPr>
          <a:xfrm>
            <a:off x="561097" y="3485850"/>
            <a:ext cx="9715272" cy="3804286"/>
          </a:xfrm>
          <a:prstGeom prst="rect">
            <a:avLst/>
          </a:prstGeom>
        </p:spPr>
        <p:txBody>
          <a:bodyPr lIns="0" tIns="0" rIns="0" bIns="0" rtlCol="0" anchor="t">
            <a:spAutoFit/>
          </a:bodyPr>
          <a:lstStyle/>
          <a:p>
            <a:pPr algn="just">
              <a:lnSpc>
                <a:spcPts val="5039"/>
              </a:lnSpc>
            </a:pPr>
            <a:r>
              <a:rPr lang="en-US" sz="3599">
                <a:solidFill>
                  <a:srgbClr val="000000"/>
                </a:solidFill>
                <a:latin typeface="Garet Light"/>
              </a:rPr>
              <a:t>       L'objectif principal de ce projet est de mettre au point un modèle d'apprentissage automatique capable de classifier de manière efficiente la qualité du lait en se basant sur ses caractéristiques intrinsèques.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761177" y="6336597"/>
            <a:ext cx="6015894" cy="5319938"/>
          </a:xfrm>
          <a:custGeom>
            <a:avLst/>
            <a:gdLst/>
            <a:ahLst/>
            <a:cxnLst/>
            <a:rect l="l" t="t" r="r" b="b"/>
            <a:pathLst>
              <a:path w="6015894" h="5319938">
                <a:moveTo>
                  <a:pt x="0" y="0"/>
                </a:moveTo>
                <a:lnTo>
                  <a:pt x="6015894" y="0"/>
                </a:lnTo>
                <a:lnTo>
                  <a:pt x="6015894" y="5319938"/>
                </a:lnTo>
                <a:lnTo>
                  <a:pt x="0" y="53199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351365"/>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261981" y="-769745"/>
            <a:ext cx="5420032" cy="5114540"/>
          </a:xfrm>
          <a:custGeom>
            <a:avLst/>
            <a:gdLst/>
            <a:ahLst/>
            <a:cxnLst/>
            <a:rect l="l" t="t" r="r" b="b"/>
            <a:pathLst>
              <a:path w="5420032" h="5114540">
                <a:moveTo>
                  <a:pt x="0" y="0"/>
                </a:moveTo>
                <a:lnTo>
                  <a:pt x="5420032" y="0"/>
                </a:lnTo>
                <a:lnTo>
                  <a:pt x="5420032" y="5114540"/>
                </a:lnTo>
                <a:lnTo>
                  <a:pt x="0" y="511454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5" name="Group 5"/>
          <p:cNvGrpSpPr/>
          <p:nvPr/>
        </p:nvGrpSpPr>
        <p:grpSpPr>
          <a:xfrm>
            <a:off x="8953920" y="8996566"/>
            <a:ext cx="1896900" cy="619874"/>
            <a:chOff x="0" y="0"/>
            <a:chExt cx="499595" cy="163259"/>
          </a:xfrm>
        </p:grpSpPr>
        <p:sp>
          <p:nvSpPr>
            <p:cNvPr id="6" name="Freeform 6"/>
            <p:cNvSpPr/>
            <p:nvPr/>
          </p:nvSpPr>
          <p:spPr>
            <a:xfrm>
              <a:off x="0" y="0"/>
              <a:ext cx="499595" cy="163259"/>
            </a:xfrm>
            <a:custGeom>
              <a:avLst/>
              <a:gdLst/>
              <a:ahLst/>
              <a:cxnLst/>
              <a:rect l="l" t="t" r="r" b="b"/>
              <a:pathLst>
                <a:path w="499595" h="163259">
                  <a:moveTo>
                    <a:pt x="0" y="0"/>
                  </a:moveTo>
                  <a:lnTo>
                    <a:pt x="499595" y="0"/>
                  </a:lnTo>
                  <a:lnTo>
                    <a:pt x="499595" y="163259"/>
                  </a:lnTo>
                  <a:lnTo>
                    <a:pt x="0" y="163259"/>
                  </a:lnTo>
                  <a:close/>
                </a:path>
              </a:pathLst>
            </a:custGeom>
            <a:solidFill>
              <a:srgbClr val="9F9F9F"/>
            </a:solidFill>
          </p:spPr>
        </p:sp>
        <p:sp>
          <p:nvSpPr>
            <p:cNvPr id="7" name="TextBox 7"/>
            <p:cNvSpPr txBox="1"/>
            <p:nvPr/>
          </p:nvSpPr>
          <p:spPr>
            <a:xfrm>
              <a:off x="0" y="-38100"/>
              <a:ext cx="499595" cy="201359"/>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88662" y="3724920"/>
            <a:ext cx="1896900" cy="2554923"/>
            <a:chOff x="0" y="0"/>
            <a:chExt cx="499595" cy="672901"/>
          </a:xfrm>
        </p:grpSpPr>
        <p:sp>
          <p:nvSpPr>
            <p:cNvPr id="9" name="Freeform 9"/>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sp>
        <p:sp>
          <p:nvSpPr>
            <p:cNvPr id="10" name="TextBox 10"/>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0980410" y="-1685680"/>
            <a:ext cx="1896900" cy="2554923"/>
            <a:chOff x="0" y="0"/>
            <a:chExt cx="499595" cy="672901"/>
          </a:xfrm>
        </p:grpSpPr>
        <p:sp>
          <p:nvSpPr>
            <p:cNvPr id="12" name="Freeform 12"/>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sp>
        <p:sp>
          <p:nvSpPr>
            <p:cNvPr id="13" name="TextBox 13"/>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4752813" y="1425550"/>
            <a:ext cx="8772695" cy="863600"/>
          </a:xfrm>
          <a:prstGeom prst="rect">
            <a:avLst/>
          </a:prstGeom>
        </p:spPr>
        <p:txBody>
          <a:bodyPr lIns="0" tIns="0" rIns="0" bIns="0" rtlCol="0" anchor="t">
            <a:spAutoFit/>
          </a:bodyPr>
          <a:lstStyle/>
          <a:p>
            <a:pPr algn="ctr">
              <a:lnSpc>
                <a:spcPts val="7000"/>
              </a:lnSpc>
            </a:pPr>
            <a:r>
              <a:rPr lang="en-US" sz="5000">
                <a:solidFill>
                  <a:srgbClr val="004AAD"/>
                </a:solidFill>
                <a:latin typeface="Garet Bold"/>
              </a:rPr>
              <a:t>Apprentissage</a:t>
            </a:r>
          </a:p>
        </p:txBody>
      </p:sp>
      <p:sp>
        <p:nvSpPr>
          <p:cNvPr id="15" name="TextBox 15"/>
          <p:cNvSpPr txBox="1"/>
          <p:nvPr/>
        </p:nvSpPr>
        <p:spPr>
          <a:xfrm>
            <a:off x="329731" y="3734327"/>
            <a:ext cx="7379485" cy="622935"/>
          </a:xfrm>
          <a:prstGeom prst="rect">
            <a:avLst/>
          </a:prstGeom>
        </p:spPr>
        <p:txBody>
          <a:bodyPr lIns="0" tIns="0" rIns="0" bIns="0" rtlCol="0" anchor="t">
            <a:spAutoFit/>
          </a:bodyPr>
          <a:lstStyle/>
          <a:p>
            <a:pPr algn="ctr">
              <a:lnSpc>
                <a:spcPts val="5040"/>
              </a:lnSpc>
            </a:pPr>
            <a:r>
              <a:rPr lang="en-US" sz="3600">
                <a:solidFill>
                  <a:srgbClr val="0097B2"/>
                </a:solidFill>
                <a:latin typeface="Garet Bold"/>
              </a:rPr>
              <a:t>supervisée</a:t>
            </a:r>
          </a:p>
        </p:txBody>
      </p:sp>
      <p:sp>
        <p:nvSpPr>
          <p:cNvPr id="16" name="TextBox 16"/>
          <p:cNvSpPr txBox="1"/>
          <p:nvPr/>
        </p:nvSpPr>
        <p:spPr>
          <a:xfrm>
            <a:off x="10359419" y="3721860"/>
            <a:ext cx="7379485" cy="622935"/>
          </a:xfrm>
          <a:prstGeom prst="rect">
            <a:avLst/>
          </a:prstGeom>
        </p:spPr>
        <p:txBody>
          <a:bodyPr lIns="0" tIns="0" rIns="0" bIns="0" rtlCol="0" anchor="t">
            <a:spAutoFit/>
          </a:bodyPr>
          <a:lstStyle/>
          <a:p>
            <a:pPr algn="ctr">
              <a:lnSpc>
                <a:spcPts val="5040"/>
              </a:lnSpc>
            </a:pPr>
            <a:r>
              <a:rPr lang="en-US" sz="3600">
                <a:solidFill>
                  <a:srgbClr val="0097B2"/>
                </a:solidFill>
                <a:latin typeface="Garet Bold"/>
              </a:rPr>
              <a:t>non supervisée</a:t>
            </a:r>
          </a:p>
        </p:txBody>
      </p:sp>
      <p:sp>
        <p:nvSpPr>
          <p:cNvPr id="17" name="TextBox 17"/>
          <p:cNvSpPr txBox="1"/>
          <p:nvPr/>
        </p:nvSpPr>
        <p:spPr>
          <a:xfrm>
            <a:off x="708238" y="7629584"/>
            <a:ext cx="2676190"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KNN</a:t>
            </a:r>
          </a:p>
        </p:txBody>
      </p:sp>
      <p:sp>
        <p:nvSpPr>
          <p:cNvPr id="18" name="TextBox 18"/>
          <p:cNvSpPr txBox="1"/>
          <p:nvPr/>
        </p:nvSpPr>
        <p:spPr>
          <a:xfrm>
            <a:off x="14852243" y="7629584"/>
            <a:ext cx="2676190"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K_means</a:t>
            </a:r>
          </a:p>
        </p:txBody>
      </p:sp>
      <p:sp>
        <p:nvSpPr>
          <p:cNvPr id="19" name="TextBox 19"/>
          <p:cNvSpPr txBox="1"/>
          <p:nvPr/>
        </p:nvSpPr>
        <p:spPr>
          <a:xfrm>
            <a:off x="9774014" y="7629584"/>
            <a:ext cx="2676190"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CAH</a:t>
            </a:r>
          </a:p>
        </p:txBody>
      </p:sp>
      <p:sp>
        <p:nvSpPr>
          <p:cNvPr id="20" name="TextBox 20"/>
          <p:cNvSpPr txBox="1"/>
          <p:nvPr/>
        </p:nvSpPr>
        <p:spPr>
          <a:xfrm>
            <a:off x="5240449" y="7629584"/>
            <a:ext cx="2676190" cy="622935"/>
          </a:xfrm>
          <a:prstGeom prst="rect">
            <a:avLst/>
          </a:prstGeom>
        </p:spPr>
        <p:txBody>
          <a:bodyPr lIns="0" tIns="0" rIns="0" bIns="0" rtlCol="0" anchor="t">
            <a:spAutoFit/>
          </a:bodyPr>
          <a:lstStyle/>
          <a:p>
            <a:pPr algn="ctr">
              <a:lnSpc>
                <a:spcPts val="5040"/>
              </a:lnSpc>
            </a:pPr>
            <a:r>
              <a:rPr lang="en-US" sz="3600">
                <a:solidFill>
                  <a:srgbClr val="000000"/>
                </a:solidFill>
                <a:latin typeface="Garet Bold"/>
              </a:rPr>
              <a:t>SVM</a:t>
            </a:r>
          </a:p>
        </p:txBody>
      </p:sp>
      <p:sp>
        <p:nvSpPr>
          <p:cNvPr id="21" name="AutoShape 21"/>
          <p:cNvSpPr/>
          <p:nvPr/>
        </p:nvSpPr>
        <p:spPr>
          <a:xfrm>
            <a:off x="9139161" y="2289150"/>
            <a:ext cx="4910001" cy="1508910"/>
          </a:xfrm>
          <a:prstGeom prst="line">
            <a:avLst/>
          </a:prstGeom>
          <a:ln w="38100" cap="flat">
            <a:solidFill>
              <a:srgbClr val="000000"/>
            </a:solidFill>
            <a:prstDash val="solid"/>
            <a:headEnd type="none" w="sm" len="sm"/>
            <a:tailEnd type="arrow" w="med" len="sm"/>
          </a:ln>
        </p:spPr>
      </p:sp>
      <p:sp>
        <p:nvSpPr>
          <p:cNvPr id="22" name="AutoShape 22"/>
          <p:cNvSpPr/>
          <p:nvPr/>
        </p:nvSpPr>
        <p:spPr>
          <a:xfrm flipH="1">
            <a:off x="4752813" y="2289150"/>
            <a:ext cx="4386348" cy="1521377"/>
          </a:xfrm>
          <a:prstGeom prst="line">
            <a:avLst/>
          </a:prstGeom>
          <a:ln w="38100" cap="flat">
            <a:solidFill>
              <a:srgbClr val="000000"/>
            </a:solidFill>
            <a:prstDash val="solid"/>
            <a:headEnd type="none" w="sm" len="sm"/>
            <a:tailEnd type="arrow" w="med" len="sm"/>
          </a:ln>
        </p:spPr>
      </p:sp>
      <p:sp>
        <p:nvSpPr>
          <p:cNvPr id="23" name="AutoShape 23"/>
          <p:cNvSpPr/>
          <p:nvPr/>
        </p:nvSpPr>
        <p:spPr>
          <a:xfrm>
            <a:off x="14049162" y="4344795"/>
            <a:ext cx="2141176" cy="3360989"/>
          </a:xfrm>
          <a:prstGeom prst="line">
            <a:avLst/>
          </a:prstGeom>
          <a:ln w="38100" cap="flat">
            <a:solidFill>
              <a:srgbClr val="000000"/>
            </a:solidFill>
            <a:prstDash val="solid"/>
            <a:headEnd type="none" w="sm" len="sm"/>
            <a:tailEnd type="arrow" w="med" len="sm"/>
          </a:ln>
        </p:spPr>
      </p:sp>
      <p:sp>
        <p:nvSpPr>
          <p:cNvPr id="24" name="AutoShape 24"/>
          <p:cNvSpPr/>
          <p:nvPr/>
        </p:nvSpPr>
        <p:spPr>
          <a:xfrm flipH="1">
            <a:off x="11112109" y="4344795"/>
            <a:ext cx="2937053" cy="3360989"/>
          </a:xfrm>
          <a:prstGeom prst="line">
            <a:avLst/>
          </a:prstGeom>
          <a:ln w="38100" cap="flat">
            <a:solidFill>
              <a:srgbClr val="000000"/>
            </a:solidFill>
            <a:prstDash val="solid"/>
            <a:headEnd type="none" w="sm" len="sm"/>
            <a:tailEnd type="arrow" w="med" len="sm"/>
          </a:ln>
        </p:spPr>
      </p:sp>
      <p:sp>
        <p:nvSpPr>
          <p:cNvPr id="25" name="AutoShape 25"/>
          <p:cNvSpPr/>
          <p:nvPr/>
        </p:nvSpPr>
        <p:spPr>
          <a:xfrm>
            <a:off x="4019473" y="4357262"/>
            <a:ext cx="2559071" cy="3348521"/>
          </a:xfrm>
          <a:prstGeom prst="line">
            <a:avLst/>
          </a:prstGeom>
          <a:ln w="38100" cap="flat">
            <a:solidFill>
              <a:srgbClr val="000000"/>
            </a:solidFill>
            <a:prstDash val="solid"/>
            <a:headEnd type="none" w="sm" len="sm"/>
            <a:tailEnd type="arrow" w="med" len="sm"/>
          </a:ln>
        </p:spPr>
      </p:sp>
      <p:sp>
        <p:nvSpPr>
          <p:cNvPr id="26" name="AutoShape 26"/>
          <p:cNvSpPr/>
          <p:nvPr/>
        </p:nvSpPr>
        <p:spPr>
          <a:xfrm flipH="1">
            <a:off x="1671114" y="4357262"/>
            <a:ext cx="2348359" cy="3075154"/>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286089" y="9069973"/>
            <a:ext cx="3153958" cy="2976190"/>
          </a:xfrm>
          <a:custGeom>
            <a:avLst/>
            <a:gdLst/>
            <a:ahLst/>
            <a:cxnLst/>
            <a:rect l="l" t="t" r="r" b="b"/>
            <a:pathLst>
              <a:path w="3153958" h="2976190">
                <a:moveTo>
                  <a:pt x="0" y="0"/>
                </a:moveTo>
                <a:lnTo>
                  <a:pt x="3153958" y="0"/>
                </a:lnTo>
                <a:lnTo>
                  <a:pt x="3153958" y="2976190"/>
                </a:lnTo>
                <a:lnTo>
                  <a:pt x="0" y="29761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707853" y="549541"/>
            <a:ext cx="1160293" cy="3086100"/>
            <a:chOff x="0" y="0"/>
            <a:chExt cx="305592" cy="812800"/>
          </a:xfrm>
        </p:grpSpPr>
        <p:sp>
          <p:nvSpPr>
            <p:cNvPr id="5" name="Freeform 5"/>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6" name="TextBox 6"/>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580147" y="4945031"/>
            <a:ext cx="1160293" cy="940201"/>
            <a:chOff x="0" y="0"/>
            <a:chExt cx="305592" cy="247625"/>
          </a:xfrm>
        </p:grpSpPr>
        <p:sp>
          <p:nvSpPr>
            <p:cNvPr id="8" name="Freeform 8"/>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9" name="TextBox 9"/>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10" name="Freeform 10"/>
          <p:cNvSpPr/>
          <p:nvPr/>
        </p:nvSpPr>
        <p:spPr>
          <a:xfrm>
            <a:off x="10295419" y="6081276"/>
            <a:ext cx="6503332" cy="3280647"/>
          </a:xfrm>
          <a:custGeom>
            <a:avLst/>
            <a:gdLst/>
            <a:ahLst/>
            <a:cxnLst/>
            <a:rect l="l" t="t" r="r" b="b"/>
            <a:pathLst>
              <a:path w="6503332" h="3280647">
                <a:moveTo>
                  <a:pt x="0" y="0"/>
                </a:moveTo>
                <a:lnTo>
                  <a:pt x="6503332" y="0"/>
                </a:lnTo>
                <a:lnTo>
                  <a:pt x="6503332" y="3280647"/>
                </a:lnTo>
                <a:lnTo>
                  <a:pt x="0" y="3280647"/>
                </a:lnTo>
                <a:lnTo>
                  <a:pt x="0" y="0"/>
                </a:lnTo>
                <a:close/>
              </a:path>
            </a:pathLst>
          </a:custGeom>
          <a:blipFill>
            <a:blip r:embed="rId6"/>
            <a:stretch>
              <a:fillRect/>
            </a:stretch>
          </a:blipFill>
        </p:spPr>
      </p:sp>
      <p:sp>
        <p:nvSpPr>
          <p:cNvPr id="11" name="Freeform 11"/>
          <p:cNvSpPr/>
          <p:nvPr/>
        </p:nvSpPr>
        <p:spPr>
          <a:xfrm>
            <a:off x="1729630" y="6067157"/>
            <a:ext cx="3879878" cy="3191143"/>
          </a:xfrm>
          <a:custGeom>
            <a:avLst/>
            <a:gdLst/>
            <a:ahLst/>
            <a:cxnLst/>
            <a:rect l="l" t="t" r="r" b="b"/>
            <a:pathLst>
              <a:path w="3879878" h="3191143">
                <a:moveTo>
                  <a:pt x="0" y="0"/>
                </a:moveTo>
                <a:lnTo>
                  <a:pt x="3879879" y="0"/>
                </a:lnTo>
                <a:lnTo>
                  <a:pt x="3879879" y="3191143"/>
                </a:lnTo>
                <a:lnTo>
                  <a:pt x="0" y="3191143"/>
                </a:lnTo>
                <a:lnTo>
                  <a:pt x="0" y="0"/>
                </a:lnTo>
                <a:close/>
              </a:path>
            </a:pathLst>
          </a:custGeom>
          <a:blipFill>
            <a:blip r:embed="rId7"/>
            <a:stretch>
              <a:fillRect/>
            </a:stretch>
          </a:blipFill>
        </p:spPr>
      </p:sp>
      <p:sp>
        <p:nvSpPr>
          <p:cNvPr id="12" name="TextBox 12"/>
          <p:cNvSpPr txBox="1"/>
          <p:nvPr/>
        </p:nvSpPr>
        <p:spPr>
          <a:xfrm>
            <a:off x="1290890" y="1079235"/>
            <a:ext cx="15706220" cy="1434823"/>
          </a:xfrm>
          <a:prstGeom prst="rect">
            <a:avLst/>
          </a:prstGeom>
        </p:spPr>
        <p:txBody>
          <a:bodyPr lIns="0" tIns="0" rIns="0" bIns="0" rtlCol="0" anchor="t">
            <a:spAutoFit/>
          </a:bodyPr>
          <a:lstStyle/>
          <a:p>
            <a:pPr algn="ctr">
              <a:lnSpc>
                <a:spcPts val="11740"/>
              </a:lnSpc>
            </a:pPr>
            <a:r>
              <a:rPr lang="en-US" sz="8385">
                <a:solidFill>
                  <a:srgbClr val="004AAD"/>
                </a:solidFill>
                <a:latin typeface="Garet Light"/>
              </a:rPr>
              <a:t>Non supervisé</a:t>
            </a:r>
          </a:p>
        </p:txBody>
      </p:sp>
      <p:sp>
        <p:nvSpPr>
          <p:cNvPr id="13" name="TextBox 13"/>
          <p:cNvSpPr txBox="1"/>
          <p:nvPr/>
        </p:nvSpPr>
        <p:spPr>
          <a:xfrm>
            <a:off x="-286089" y="3147328"/>
            <a:ext cx="14609204" cy="488314"/>
          </a:xfrm>
          <a:prstGeom prst="rect">
            <a:avLst/>
          </a:prstGeom>
        </p:spPr>
        <p:txBody>
          <a:bodyPr lIns="0" tIns="0" rIns="0" bIns="0" rtlCol="0" anchor="t">
            <a:spAutoFit/>
          </a:bodyPr>
          <a:lstStyle/>
          <a:p>
            <a:pPr>
              <a:lnSpc>
                <a:spcPts val="4060"/>
              </a:lnSpc>
            </a:pPr>
            <a:r>
              <a:rPr lang="en-US" sz="2900">
                <a:solidFill>
                  <a:srgbClr val="000000"/>
                </a:solidFill>
                <a:latin typeface="Garet Light"/>
              </a:rPr>
              <a:t>            Les etapes de la Classification automatique :</a:t>
            </a:r>
          </a:p>
        </p:txBody>
      </p:sp>
      <p:sp>
        <p:nvSpPr>
          <p:cNvPr id="14" name="TextBox 14"/>
          <p:cNvSpPr txBox="1"/>
          <p:nvPr/>
        </p:nvSpPr>
        <p:spPr>
          <a:xfrm>
            <a:off x="580147" y="3736975"/>
            <a:ext cx="9715272" cy="1989455"/>
          </a:xfrm>
          <a:prstGeom prst="rect">
            <a:avLst/>
          </a:prstGeom>
        </p:spPr>
        <p:txBody>
          <a:bodyPr lIns="0" tIns="0" rIns="0" bIns="0" rtlCol="0" anchor="t">
            <a:spAutoFit/>
          </a:bodyPr>
          <a:lstStyle/>
          <a:p>
            <a:pPr algn="just">
              <a:lnSpc>
                <a:spcPts val="3220"/>
              </a:lnSpc>
            </a:pPr>
            <a:r>
              <a:rPr lang="en-US" sz="2300">
                <a:solidFill>
                  <a:srgbClr val="000000"/>
                </a:solidFill>
                <a:latin typeface="Garet Bold"/>
              </a:rPr>
              <a:t>1/</a:t>
            </a:r>
            <a:r>
              <a:rPr lang="en-US" sz="2300">
                <a:solidFill>
                  <a:srgbClr val="000000"/>
                </a:solidFill>
                <a:latin typeface="Garet Light"/>
              </a:rPr>
              <a:t>Choix des données . </a:t>
            </a:r>
          </a:p>
          <a:p>
            <a:pPr algn="just">
              <a:lnSpc>
                <a:spcPts val="3220"/>
              </a:lnSpc>
            </a:pPr>
            <a:r>
              <a:rPr lang="en-US" sz="2300">
                <a:solidFill>
                  <a:srgbClr val="000000"/>
                </a:solidFill>
                <a:latin typeface="Garet Bold"/>
              </a:rPr>
              <a:t>2/</a:t>
            </a:r>
            <a:r>
              <a:rPr lang="en-US" sz="2300">
                <a:solidFill>
                  <a:srgbClr val="000000"/>
                </a:solidFill>
                <a:latin typeface="Garet Light"/>
              </a:rPr>
              <a:t>Calcul des dissimilarités entre les n individus à partir du tableau initial. </a:t>
            </a:r>
          </a:p>
          <a:p>
            <a:pPr algn="just">
              <a:lnSpc>
                <a:spcPts val="3220"/>
              </a:lnSpc>
            </a:pPr>
            <a:r>
              <a:rPr lang="en-US" sz="2300">
                <a:solidFill>
                  <a:srgbClr val="000000"/>
                </a:solidFill>
                <a:latin typeface="Garet Bold"/>
              </a:rPr>
              <a:t>3/</a:t>
            </a:r>
            <a:r>
              <a:rPr lang="en-US" sz="2300">
                <a:solidFill>
                  <a:srgbClr val="000000"/>
                </a:solidFill>
                <a:latin typeface="Garet Light"/>
              </a:rPr>
              <a:t>Choix d'un algorithme(CAH ou K-means). </a:t>
            </a:r>
          </a:p>
          <a:p>
            <a:pPr algn="just">
              <a:lnSpc>
                <a:spcPts val="3220"/>
              </a:lnSpc>
            </a:pPr>
            <a:r>
              <a:rPr lang="en-US" sz="2300">
                <a:solidFill>
                  <a:srgbClr val="000000"/>
                </a:solidFill>
                <a:latin typeface="Garet Bold"/>
              </a:rPr>
              <a:t>4/</a:t>
            </a:r>
            <a:r>
              <a:rPr lang="en-US" sz="2300">
                <a:solidFill>
                  <a:srgbClr val="000000"/>
                </a:solidFill>
                <a:latin typeface="Garet Light"/>
              </a:rPr>
              <a:t>L'interprétation des résultats .</a:t>
            </a:r>
          </a:p>
        </p:txBody>
      </p:sp>
      <p:sp>
        <p:nvSpPr>
          <p:cNvPr id="15" name="TextBox 15"/>
          <p:cNvSpPr txBox="1"/>
          <p:nvPr/>
        </p:nvSpPr>
        <p:spPr>
          <a:xfrm>
            <a:off x="12764908" y="9640569"/>
            <a:ext cx="2240905" cy="646431"/>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Garet Light"/>
              </a:rPr>
              <a:t>K-means</a:t>
            </a:r>
          </a:p>
        </p:txBody>
      </p:sp>
      <p:sp>
        <p:nvSpPr>
          <p:cNvPr id="16" name="TextBox 16"/>
          <p:cNvSpPr txBox="1"/>
          <p:nvPr/>
        </p:nvSpPr>
        <p:spPr>
          <a:xfrm>
            <a:off x="3123519" y="9355454"/>
            <a:ext cx="1092101" cy="646431"/>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Garet Light"/>
              </a:rPr>
              <a:t>CAH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28700" y="549541"/>
            <a:ext cx="5281739" cy="998729"/>
          </a:xfrm>
          <a:custGeom>
            <a:avLst/>
            <a:gdLst/>
            <a:ahLst/>
            <a:cxnLst/>
            <a:rect l="l" t="t" r="r" b="b"/>
            <a:pathLst>
              <a:path w="5281739" h="998729">
                <a:moveTo>
                  <a:pt x="0" y="0"/>
                </a:moveTo>
                <a:lnTo>
                  <a:pt x="5281739" y="0"/>
                </a:lnTo>
                <a:lnTo>
                  <a:pt x="5281739" y="998729"/>
                </a:lnTo>
                <a:lnTo>
                  <a:pt x="0" y="9987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707853" y="549541"/>
            <a:ext cx="1160293" cy="3086100"/>
            <a:chOff x="0" y="0"/>
            <a:chExt cx="305592" cy="812800"/>
          </a:xfrm>
        </p:grpSpPr>
        <p:sp>
          <p:nvSpPr>
            <p:cNvPr id="4" name="Freeform 4"/>
            <p:cNvSpPr/>
            <p:nvPr/>
          </p:nvSpPr>
          <p:spPr>
            <a:xfrm>
              <a:off x="0" y="0"/>
              <a:ext cx="305592" cy="812800"/>
            </a:xfrm>
            <a:custGeom>
              <a:avLst/>
              <a:gdLst/>
              <a:ahLst/>
              <a:cxnLst/>
              <a:rect l="l" t="t" r="r" b="b"/>
              <a:pathLst>
                <a:path w="305592" h="812800">
                  <a:moveTo>
                    <a:pt x="0" y="0"/>
                  </a:moveTo>
                  <a:lnTo>
                    <a:pt x="305592" y="0"/>
                  </a:lnTo>
                  <a:lnTo>
                    <a:pt x="305592" y="812800"/>
                  </a:lnTo>
                  <a:lnTo>
                    <a:pt x="0" y="812800"/>
                  </a:lnTo>
                  <a:close/>
                </a:path>
              </a:pathLst>
            </a:custGeom>
            <a:solidFill>
              <a:srgbClr val="9F9F9F"/>
            </a:solidFill>
          </p:spPr>
        </p:sp>
        <p:sp>
          <p:nvSpPr>
            <p:cNvPr id="5" name="TextBox 5"/>
            <p:cNvSpPr txBox="1"/>
            <p:nvPr/>
          </p:nvSpPr>
          <p:spPr>
            <a:xfrm>
              <a:off x="0" y="-38100"/>
              <a:ext cx="305592" cy="8509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580147" y="4945031"/>
            <a:ext cx="1160293" cy="940201"/>
            <a:chOff x="0" y="0"/>
            <a:chExt cx="305592" cy="247625"/>
          </a:xfrm>
        </p:grpSpPr>
        <p:sp>
          <p:nvSpPr>
            <p:cNvPr id="7" name="Freeform 7"/>
            <p:cNvSpPr/>
            <p:nvPr/>
          </p:nvSpPr>
          <p:spPr>
            <a:xfrm>
              <a:off x="0" y="0"/>
              <a:ext cx="305592" cy="247625"/>
            </a:xfrm>
            <a:custGeom>
              <a:avLst/>
              <a:gdLst/>
              <a:ahLst/>
              <a:cxnLst/>
              <a:rect l="l" t="t" r="r" b="b"/>
              <a:pathLst>
                <a:path w="305592" h="247625">
                  <a:moveTo>
                    <a:pt x="0" y="0"/>
                  </a:moveTo>
                  <a:lnTo>
                    <a:pt x="305592" y="0"/>
                  </a:lnTo>
                  <a:lnTo>
                    <a:pt x="305592" y="247625"/>
                  </a:lnTo>
                  <a:lnTo>
                    <a:pt x="0" y="247625"/>
                  </a:lnTo>
                  <a:close/>
                </a:path>
              </a:pathLst>
            </a:custGeom>
            <a:solidFill>
              <a:srgbClr val="9F9F9F"/>
            </a:solidFill>
          </p:spPr>
        </p:sp>
        <p:sp>
          <p:nvSpPr>
            <p:cNvPr id="8" name="TextBox 8"/>
            <p:cNvSpPr txBox="1"/>
            <p:nvPr/>
          </p:nvSpPr>
          <p:spPr>
            <a:xfrm>
              <a:off x="0" y="-38100"/>
              <a:ext cx="305592" cy="28572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1839398" y="1199973"/>
            <a:ext cx="14609204" cy="629919"/>
          </a:xfrm>
          <a:prstGeom prst="rect">
            <a:avLst/>
          </a:prstGeom>
        </p:spPr>
        <p:txBody>
          <a:bodyPr lIns="0" tIns="0" rIns="0" bIns="0" rtlCol="0" anchor="t">
            <a:spAutoFit/>
          </a:bodyPr>
          <a:lstStyle/>
          <a:p>
            <a:pPr algn="ctr">
              <a:lnSpc>
                <a:spcPts val="5180"/>
              </a:lnSpc>
            </a:pPr>
            <a:r>
              <a:rPr lang="en-US" sz="3700">
                <a:solidFill>
                  <a:srgbClr val="004AAD"/>
                </a:solidFill>
                <a:latin typeface="Garet Bold"/>
              </a:rPr>
              <a:t>Méthode Proposé : </a:t>
            </a:r>
          </a:p>
        </p:txBody>
      </p:sp>
      <p:sp>
        <p:nvSpPr>
          <p:cNvPr id="10" name="TextBox 10"/>
          <p:cNvSpPr txBox="1"/>
          <p:nvPr/>
        </p:nvSpPr>
        <p:spPr>
          <a:xfrm>
            <a:off x="815191" y="2333593"/>
            <a:ext cx="6989412" cy="521335"/>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Garet Bold"/>
              </a:rPr>
              <a:t>Apprentissage supervisé:</a:t>
            </a:r>
          </a:p>
        </p:txBody>
      </p:sp>
      <p:sp>
        <p:nvSpPr>
          <p:cNvPr id="11" name="AutoShape 11"/>
          <p:cNvSpPr/>
          <p:nvPr/>
        </p:nvSpPr>
        <p:spPr>
          <a:xfrm flipH="1">
            <a:off x="5724827" y="1829892"/>
            <a:ext cx="3419173" cy="560851"/>
          </a:xfrm>
          <a:prstGeom prst="line">
            <a:avLst/>
          </a:prstGeom>
          <a:ln w="38100" cap="flat">
            <a:solidFill>
              <a:srgbClr val="000000"/>
            </a:solidFill>
            <a:prstDash val="solid"/>
            <a:headEnd type="none" w="sm" len="sm"/>
            <a:tailEnd type="arrow" w="med" len="sm"/>
          </a:ln>
        </p:spPr>
      </p:sp>
      <p:sp>
        <p:nvSpPr>
          <p:cNvPr id="12" name="TextBox 12"/>
          <p:cNvSpPr txBox="1"/>
          <p:nvPr/>
        </p:nvSpPr>
        <p:spPr>
          <a:xfrm>
            <a:off x="13418945" y="2068480"/>
            <a:ext cx="3489871" cy="587376"/>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Garet Light"/>
              </a:rPr>
              <a:t>Apprentissage </a:t>
            </a:r>
          </a:p>
        </p:txBody>
      </p:sp>
      <p:sp>
        <p:nvSpPr>
          <p:cNvPr id="13" name="TextBox 13"/>
          <p:cNvSpPr txBox="1"/>
          <p:nvPr/>
        </p:nvSpPr>
        <p:spPr>
          <a:xfrm>
            <a:off x="13418945" y="3359753"/>
            <a:ext cx="2747962" cy="587376"/>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Garet"/>
              </a:rPr>
              <a:t>Classement</a:t>
            </a:r>
          </a:p>
        </p:txBody>
      </p:sp>
      <p:sp>
        <p:nvSpPr>
          <p:cNvPr id="14" name="AutoShape 14"/>
          <p:cNvSpPr/>
          <p:nvPr/>
        </p:nvSpPr>
        <p:spPr>
          <a:xfrm>
            <a:off x="7804602" y="2622836"/>
            <a:ext cx="5614343" cy="1059181"/>
          </a:xfrm>
          <a:prstGeom prst="line">
            <a:avLst/>
          </a:prstGeom>
          <a:ln w="38100" cap="flat">
            <a:solidFill>
              <a:srgbClr val="000000"/>
            </a:solidFill>
            <a:prstDash val="solid"/>
            <a:headEnd type="none" w="sm" len="sm"/>
            <a:tailEnd type="arrow" w="med" len="sm"/>
          </a:ln>
        </p:spPr>
      </p:sp>
      <p:sp>
        <p:nvSpPr>
          <p:cNvPr id="15" name="AutoShape 15"/>
          <p:cNvSpPr/>
          <p:nvPr/>
        </p:nvSpPr>
        <p:spPr>
          <a:xfrm flipV="1">
            <a:off x="7804602" y="2390743"/>
            <a:ext cx="5614343" cy="232093"/>
          </a:xfrm>
          <a:prstGeom prst="line">
            <a:avLst/>
          </a:prstGeom>
          <a:ln w="38100" cap="flat">
            <a:solidFill>
              <a:srgbClr val="000000"/>
            </a:solidFill>
            <a:prstDash val="solid"/>
            <a:headEnd type="none" w="sm" len="sm"/>
            <a:tailEnd type="arrow" w="med" len="sm"/>
          </a:ln>
        </p:spPr>
      </p:sp>
      <p:sp>
        <p:nvSpPr>
          <p:cNvPr id="16" name="Freeform 16"/>
          <p:cNvSpPr/>
          <p:nvPr/>
        </p:nvSpPr>
        <p:spPr>
          <a:xfrm>
            <a:off x="1237216" y="3135916"/>
            <a:ext cx="3780955" cy="3308336"/>
          </a:xfrm>
          <a:custGeom>
            <a:avLst/>
            <a:gdLst/>
            <a:ahLst/>
            <a:cxnLst/>
            <a:rect l="l" t="t" r="r" b="b"/>
            <a:pathLst>
              <a:path w="3780955" h="3308336">
                <a:moveTo>
                  <a:pt x="0" y="0"/>
                </a:moveTo>
                <a:lnTo>
                  <a:pt x="3780955" y="0"/>
                </a:lnTo>
                <a:lnTo>
                  <a:pt x="3780955" y="3308336"/>
                </a:lnTo>
                <a:lnTo>
                  <a:pt x="0" y="3308336"/>
                </a:lnTo>
                <a:lnTo>
                  <a:pt x="0" y="0"/>
                </a:lnTo>
                <a:close/>
              </a:path>
            </a:pathLst>
          </a:custGeom>
          <a:blipFill>
            <a:blip r:embed="rId4"/>
            <a:stretch>
              <a:fillRect/>
            </a:stretch>
          </a:blipFill>
        </p:spPr>
      </p:sp>
      <p:sp>
        <p:nvSpPr>
          <p:cNvPr id="17" name="Freeform 17"/>
          <p:cNvSpPr/>
          <p:nvPr/>
        </p:nvSpPr>
        <p:spPr>
          <a:xfrm>
            <a:off x="580147" y="6957332"/>
            <a:ext cx="4438025" cy="2533061"/>
          </a:xfrm>
          <a:custGeom>
            <a:avLst/>
            <a:gdLst/>
            <a:ahLst/>
            <a:cxnLst/>
            <a:rect l="l" t="t" r="r" b="b"/>
            <a:pathLst>
              <a:path w="4438025" h="2533061">
                <a:moveTo>
                  <a:pt x="0" y="0"/>
                </a:moveTo>
                <a:lnTo>
                  <a:pt x="4438024" y="0"/>
                </a:lnTo>
                <a:lnTo>
                  <a:pt x="4438024" y="2533061"/>
                </a:lnTo>
                <a:lnTo>
                  <a:pt x="0" y="2533061"/>
                </a:lnTo>
                <a:lnTo>
                  <a:pt x="0" y="0"/>
                </a:lnTo>
                <a:close/>
              </a:path>
            </a:pathLst>
          </a:custGeom>
          <a:blipFill>
            <a:blip r:embed="rId5"/>
            <a:stretch>
              <a:fillRect r="-18291" b="-3625"/>
            </a:stretch>
          </a:blipFill>
        </p:spPr>
      </p:sp>
      <p:sp>
        <p:nvSpPr>
          <p:cNvPr id="18" name="TextBox 18"/>
          <p:cNvSpPr txBox="1"/>
          <p:nvPr/>
        </p:nvSpPr>
        <p:spPr>
          <a:xfrm>
            <a:off x="5675241" y="3359753"/>
            <a:ext cx="1270397" cy="521335"/>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Garet Bold"/>
              </a:rPr>
              <a:t>-KNN :</a:t>
            </a:r>
          </a:p>
        </p:txBody>
      </p:sp>
      <p:sp>
        <p:nvSpPr>
          <p:cNvPr id="19" name="TextBox 19"/>
          <p:cNvSpPr txBox="1"/>
          <p:nvPr/>
        </p:nvSpPr>
        <p:spPr>
          <a:xfrm>
            <a:off x="4309896" y="7111002"/>
            <a:ext cx="4223147" cy="521335"/>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Garet Bold"/>
              </a:rPr>
              <a:t>-SVM :</a:t>
            </a:r>
          </a:p>
        </p:txBody>
      </p:sp>
      <p:sp>
        <p:nvSpPr>
          <p:cNvPr id="20" name="TextBox 20"/>
          <p:cNvSpPr txBox="1"/>
          <p:nvPr/>
        </p:nvSpPr>
        <p:spPr>
          <a:xfrm>
            <a:off x="5675396" y="4221124"/>
            <a:ext cx="6729412" cy="1090296"/>
          </a:xfrm>
          <a:prstGeom prst="rect">
            <a:avLst/>
          </a:prstGeom>
        </p:spPr>
        <p:txBody>
          <a:bodyPr lIns="0" tIns="0" rIns="0" bIns="0" rtlCol="0" anchor="t">
            <a:spAutoFit/>
          </a:bodyPr>
          <a:lstStyle/>
          <a:p>
            <a:pPr algn="ctr">
              <a:lnSpc>
                <a:spcPts val="4479"/>
              </a:lnSpc>
            </a:pPr>
            <a:r>
              <a:rPr lang="en-US" sz="3199">
                <a:solidFill>
                  <a:srgbClr val="000000"/>
                </a:solidFill>
                <a:latin typeface="Garet Light"/>
              </a:rPr>
              <a:t>+ s'adapte rapidement aux </a:t>
            </a:r>
          </a:p>
          <a:p>
            <a:pPr algn="ctr">
              <a:lnSpc>
                <a:spcPts val="4479"/>
              </a:lnSpc>
              <a:spcBef>
                <a:spcPct val="0"/>
              </a:spcBef>
            </a:pPr>
            <a:r>
              <a:rPr lang="en-US" sz="3199">
                <a:solidFill>
                  <a:srgbClr val="000000"/>
                </a:solidFill>
                <a:latin typeface="Garet Light"/>
              </a:rPr>
              <a:t>changements dans les données</a:t>
            </a:r>
          </a:p>
        </p:txBody>
      </p:sp>
      <p:sp>
        <p:nvSpPr>
          <p:cNvPr id="21" name="TextBox 21"/>
          <p:cNvSpPr txBox="1"/>
          <p:nvPr/>
        </p:nvSpPr>
        <p:spPr>
          <a:xfrm>
            <a:off x="5133975" y="7975237"/>
            <a:ext cx="8020050" cy="1090296"/>
          </a:xfrm>
          <a:prstGeom prst="rect">
            <a:avLst/>
          </a:prstGeom>
        </p:spPr>
        <p:txBody>
          <a:bodyPr lIns="0" tIns="0" rIns="0" bIns="0" rtlCol="0" anchor="t">
            <a:spAutoFit/>
          </a:bodyPr>
          <a:lstStyle/>
          <a:p>
            <a:pPr algn="ctr">
              <a:lnSpc>
                <a:spcPts val="4479"/>
              </a:lnSpc>
            </a:pPr>
            <a:r>
              <a:rPr lang="en-US" sz="3199">
                <a:solidFill>
                  <a:srgbClr val="000000"/>
                </a:solidFill>
                <a:latin typeface="Garet Light"/>
              </a:rPr>
              <a:t>           + Efficacité en Haute Dimension </a:t>
            </a:r>
          </a:p>
          <a:p>
            <a:pPr algn="ctr">
              <a:lnSpc>
                <a:spcPts val="4479"/>
              </a:lnSpc>
              <a:spcBef>
                <a:spcPct val="0"/>
              </a:spcBef>
            </a:pPr>
            <a:r>
              <a:rPr lang="en-US" sz="3199">
                <a:solidFill>
                  <a:srgbClr val="000000"/>
                </a:solidFill>
                <a:latin typeface="Garet Light"/>
              </a:rPr>
              <a:t>+Optimisation de la Marge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866600" y="8776440"/>
            <a:ext cx="421400" cy="1940898"/>
            <a:chOff x="0" y="0"/>
            <a:chExt cx="110986" cy="511183"/>
          </a:xfrm>
        </p:grpSpPr>
        <p:sp>
          <p:nvSpPr>
            <p:cNvPr id="3" name="Freeform 3"/>
            <p:cNvSpPr/>
            <p:nvPr/>
          </p:nvSpPr>
          <p:spPr>
            <a:xfrm>
              <a:off x="0" y="0"/>
              <a:ext cx="110986" cy="511183"/>
            </a:xfrm>
            <a:custGeom>
              <a:avLst/>
              <a:gdLst/>
              <a:ahLst/>
              <a:cxnLst/>
              <a:rect l="l" t="t" r="r" b="b"/>
              <a:pathLst>
                <a:path w="110986" h="511183">
                  <a:moveTo>
                    <a:pt x="0" y="0"/>
                  </a:moveTo>
                  <a:lnTo>
                    <a:pt x="110986" y="0"/>
                  </a:lnTo>
                  <a:lnTo>
                    <a:pt x="110986" y="511183"/>
                  </a:lnTo>
                  <a:lnTo>
                    <a:pt x="0" y="511183"/>
                  </a:lnTo>
                  <a:close/>
                </a:path>
              </a:pathLst>
            </a:custGeom>
            <a:solidFill>
              <a:srgbClr val="9F9F9F"/>
            </a:solidFill>
          </p:spPr>
        </p:sp>
        <p:sp>
          <p:nvSpPr>
            <p:cNvPr id="4" name="TextBox 4"/>
            <p:cNvSpPr txBox="1"/>
            <p:nvPr/>
          </p:nvSpPr>
          <p:spPr>
            <a:xfrm>
              <a:off x="0" y="-38100"/>
              <a:ext cx="110986" cy="549283"/>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87611" y="436080"/>
            <a:ext cx="421400" cy="712050"/>
            <a:chOff x="0" y="0"/>
            <a:chExt cx="110986" cy="187536"/>
          </a:xfrm>
        </p:grpSpPr>
        <p:sp>
          <p:nvSpPr>
            <p:cNvPr id="6" name="Freeform 6"/>
            <p:cNvSpPr/>
            <p:nvPr/>
          </p:nvSpPr>
          <p:spPr>
            <a:xfrm>
              <a:off x="0" y="0"/>
              <a:ext cx="110986" cy="187536"/>
            </a:xfrm>
            <a:custGeom>
              <a:avLst/>
              <a:gdLst/>
              <a:ahLst/>
              <a:cxnLst/>
              <a:rect l="l" t="t" r="r" b="b"/>
              <a:pathLst>
                <a:path w="110986" h="187536">
                  <a:moveTo>
                    <a:pt x="0" y="0"/>
                  </a:moveTo>
                  <a:lnTo>
                    <a:pt x="110986" y="0"/>
                  </a:lnTo>
                  <a:lnTo>
                    <a:pt x="110986" y="187536"/>
                  </a:lnTo>
                  <a:lnTo>
                    <a:pt x="0" y="187536"/>
                  </a:lnTo>
                  <a:close/>
                </a:path>
              </a:pathLst>
            </a:custGeom>
            <a:solidFill>
              <a:srgbClr val="9F9F9F"/>
            </a:solidFill>
          </p:spPr>
        </p:sp>
        <p:sp>
          <p:nvSpPr>
            <p:cNvPr id="7" name="TextBox 7"/>
            <p:cNvSpPr txBox="1"/>
            <p:nvPr/>
          </p:nvSpPr>
          <p:spPr>
            <a:xfrm>
              <a:off x="0" y="-38100"/>
              <a:ext cx="110986" cy="225636"/>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472572" y="7682569"/>
            <a:ext cx="2945144" cy="2604431"/>
          </a:xfrm>
          <a:custGeom>
            <a:avLst/>
            <a:gdLst/>
            <a:ahLst/>
            <a:cxnLst/>
            <a:rect l="l" t="t" r="r" b="b"/>
            <a:pathLst>
              <a:path w="2945144" h="2604431">
                <a:moveTo>
                  <a:pt x="0" y="0"/>
                </a:moveTo>
                <a:lnTo>
                  <a:pt x="2945144" y="0"/>
                </a:lnTo>
                <a:lnTo>
                  <a:pt x="2945144" y="2604431"/>
                </a:lnTo>
                <a:lnTo>
                  <a:pt x="0" y="26044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5542983" y="-792768"/>
            <a:ext cx="3867912" cy="4114800"/>
          </a:xfrm>
          <a:custGeom>
            <a:avLst/>
            <a:gdLst/>
            <a:ahLst/>
            <a:cxnLst/>
            <a:rect l="l" t="t" r="r" b="b"/>
            <a:pathLst>
              <a:path w="3867912" h="4114800">
                <a:moveTo>
                  <a:pt x="0" y="0"/>
                </a:moveTo>
                <a:lnTo>
                  <a:pt x="3867912" y="0"/>
                </a:lnTo>
                <a:lnTo>
                  <a:pt x="3867912"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369067" y="1570980"/>
            <a:ext cx="5961141" cy="2113495"/>
          </a:xfrm>
          <a:custGeom>
            <a:avLst/>
            <a:gdLst/>
            <a:ahLst/>
            <a:cxnLst/>
            <a:rect l="l" t="t" r="r" b="b"/>
            <a:pathLst>
              <a:path w="5961141" h="2113495">
                <a:moveTo>
                  <a:pt x="0" y="0"/>
                </a:moveTo>
                <a:lnTo>
                  <a:pt x="5961141" y="0"/>
                </a:lnTo>
                <a:lnTo>
                  <a:pt x="5961141" y="2113495"/>
                </a:lnTo>
                <a:lnTo>
                  <a:pt x="0" y="21134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3315929" y="2633606"/>
            <a:ext cx="9477138" cy="7659272"/>
          </a:xfrm>
          <a:custGeom>
            <a:avLst/>
            <a:gdLst/>
            <a:ahLst/>
            <a:cxnLst/>
            <a:rect l="l" t="t" r="r" b="b"/>
            <a:pathLst>
              <a:path w="9477138" h="7659272">
                <a:moveTo>
                  <a:pt x="0" y="0"/>
                </a:moveTo>
                <a:lnTo>
                  <a:pt x="9477137" y="0"/>
                </a:lnTo>
                <a:lnTo>
                  <a:pt x="9477137" y="7659272"/>
                </a:lnTo>
                <a:lnTo>
                  <a:pt x="0" y="7659272"/>
                </a:lnTo>
                <a:lnTo>
                  <a:pt x="0" y="0"/>
                </a:lnTo>
                <a:close/>
              </a:path>
            </a:pathLst>
          </a:custGeom>
          <a:blipFill>
            <a:blip r:embed="rId8"/>
            <a:stretch>
              <a:fillRect/>
            </a:stretch>
          </a:blipFill>
        </p:spPr>
      </p:sp>
      <p:sp>
        <p:nvSpPr>
          <p:cNvPr id="12" name="TextBox 12"/>
          <p:cNvSpPr txBox="1"/>
          <p:nvPr/>
        </p:nvSpPr>
        <p:spPr>
          <a:xfrm>
            <a:off x="1028700" y="857250"/>
            <a:ext cx="14051595" cy="2240770"/>
          </a:xfrm>
          <a:prstGeom prst="rect">
            <a:avLst/>
          </a:prstGeom>
        </p:spPr>
        <p:txBody>
          <a:bodyPr lIns="0" tIns="0" rIns="0" bIns="0" rtlCol="0" anchor="t">
            <a:spAutoFit/>
          </a:bodyPr>
          <a:lstStyle/>
          <a:p>
            <a:pPr>
              <a:lnSpc>
                <a:spcPts val="7172"/>
              </a:lnSpc>
            </a:pPr>
            <a:r>
              <a:rPr lang="en-US" sz="4400">
                <a:solidFill>
                  <a:srgbClr val="E60909"/>
                </a:solidFill>
                <a:latin typeface="Garet Bold"/>
              </a:rPr>
              <a:t>Resultats:</a:t>
            </a:r>
          </a:p>
          <a:p>
            <a:pPr>
              <a:lnSpc>
                <a:spcPts val="4200"/>
              </a:lnSpc>
            </a:pPr>
            <a:r>
              <a:rPr lang="en-US" sz="3000">
                <a:solidFill>
                  <a:srgbClr val="000000"/>
                </a:solidFill>
                <a:latin typeface="Garet Light"/>
              </a:rPr>
              <a:t>histogramme pour le niveau de pH dans la base de données "milk" :</a:t>
            </a:r>
          </a:p>
          <a:p>
            <a:pPr algn="ctr">
              <a:lnSpc>
                <a:spcPts val="6440"/>
              </a:lnSpc>
            </a:pPr>
            <a:endParaRPr lang="en-US" sz="3000">
              <a:solidFill>
                <a:srgbClr val="000000"/>
              </a:solidFill>
              <a:latin typeface="Garet Light"/>
            </a:endParaRPr>
          </a:p>
        </p:txBody>
      </p:sp>
      <p:sp>
        <p:nvSpPr>
          <p:cNvPr id="13" name="TextBox 13"/>
          <p:cNvSpPr txBox="1"/>
          <p:nvPr/>
        </p:nvSpPr>
        <p:spPr>
          <a:xfrm>
            <a:off x="2642728" y="2972464"/>
            <a:ext cx="3497094"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1</a:t>
            </a:r>
          </a:p>
        </p:txBody>
      </p:sp>
      <p:sp>
        <p:nvSpPr>
          <p:cNvPr id="14" name="TextBox 14"/>
          <p:cNvSpPr txBox="1"/>
          <p:nvPr/>
        </p:nvSpPr>
        <p:spPr>
          <a:xfrm>
            <a:off x="11968724" y="2972464"/>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2</a:t>
            </a:r>
          </a:p>
        </p:txBody>
      </p:sp>
      <p:sp>
        <p:nvSpPr>
          <p:cNvPr id="15" name="TextBox 15"/>
          <p:cNvSpPr txBox="1"/>
          <p:nvPr/>
        </p:nvSpPr>
        <p:spPr>
          <a:xfrm>
            <a:off x="11968724" y="6387042"/>
            <a:ext cx="3856002" cy="622935"/>
          </a:xfrm>
          <a:prstGeom prst="rect">
            <a:avLst/>
          </a:prstGeom>
        </p:spPr>
        <p:txBody>
          <a:bodyPr lIns="0" tIns="0" rIns="0" bIns="0" rtlCol="0" anchor="t">
            <a:spAutoFit/>
          </a:bodyPr>
          <a:lstStyle/>
          <a:p>
            <a:pPr algn="ctr">
              <a:lnSpc>
                <a:spcPts val="5040"/>
              </a:lnSpc>
            </a:pPr>
            <a:r>
              <a:rPr lang="en-US" sz="3600">
                <a:solidFill>
                  <a:srgbClr val="FFFFFF"/>
                </a:solidFill>
                <a:latin typeface="Garet Light"/>
              </a:rPr>
              <a:t>Stages 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Personnalisé</PresentationFormat>
  <Paragraphs>65</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Garet Light</vt:lpstr>
      <vt:lpstr>Garet</vt:lpstr>
      <vt:lpstr>Arial</vt:lpstr>
      <vt:lpstr>Tomorrow Bold</vt:lpstr>
      <vt:lpstr>Calibri</vt:lpstr>
      <vt:lpstr>Tomorrow</vt:lpstr>
      <vt:lpstr>Garet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November 2023</dc:title>
  <dc:creator>Admin</dc:creator>
  <cp:lastModifiedBy>Admin</cp:lastModifiedBy>
  <cp:revision>2</cp:revision>
  <dcterms:created xsi:type="dcterms:W3CDTF">2006-08-16T00:00:00Z</dcterms:created>
  <dcterms:modified xsi:type="dcterms:W3CDTF">2023-12-21T22:01:30Z</dcterms:modified>
  <dc:identifier>DAF1YCCtivo</dc:identifier>
</cp:coreProperties>
</file>