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0" r:id="rId31"/>
    <p:sldId id="289" r:id="rId32"/>
    <p:sldId id="288" r:id="rId33"/>
    <p:sldId id="286" r:id="rId34"/>
    <p:sldId id="287" r:id="rId35"/>
  </p:sldIdLst>
  <p:sldSz cx="12192000" cy="6858000"/>
  <p:notesSz cx="6858000" cy="9144000"/>
  <p:embeddedFontLst>
    <p:embeddedFont>
      <p:font typeface="Garamond" panose="020204040303010108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1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Google Shape;1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Google Shape;20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Google Shape;2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ec494f54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ec494f5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ec494f54a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ec494f5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ec494f54a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ec494f5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ec494f54a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ec494f54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ec494f54a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ec494f54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ec494f54a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ec494f54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ec494f54a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ec494f54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ec494f54a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ec494f54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 name="Google Shape;16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Google Shape;16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3" name="Google Shape;17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9" name="Google Shape;17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5" name="Google Shape;1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1" name="Google Shape;1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7" name="Google Shape;19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rgbClr val="262626"/>
              </a:buClr>
              <a:buSzPts val="5400"/>
              <a:buFont typeface="Garamond"/>
              <a:buNone/>
              <a:defRPr sz="5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lstStyle>
            <a:lvl1pPr marR="0" lvl="0" algn="ctr" rtl="0">
              <a:spcBef>
                <a:spcPts val="420"/>
              </a:spcBef>
              <a:spcAft>
                <a:spcPts val="0"/>
              </a:spcAft>
              <a:buClr>
                <a:schemeClr val="accent1"/>
              </a:buClr>
              <a:buSzPts val="2415"/>
              <a:buFont typeface="Arial"/>
              <a:buNone/>
              <a:defRPr sz="2100" b="0" i="0" u="none" strike="noStrike" cap="none">
                <a:solidFill>
                  <a:schemeClr val="dk1"/>
                </a:solidFill>
                <a:latin typeface="Garamond"/>
                <a:ea typeface="Garamond"/>
                <a:cs typeface="Garamond"/>
                <a:sym typeface="Garamond"/>
              </a:defRPr>
            </a:lvl1pPr>
            <a:lvl2pPr marR="0" lvl="1" algn="ctr" rtl="0">
              <a:spcBef>
                <a:spcPts val="600"/>
              </a:spcBef>
              <a:spcAft>
                <a:spcPts val="0"/>
              </a:spcAft>
              <a:buClr>
                <a:schemeClr val="accent1"/>
              </a:buClr>
              <a:buSzPts val="2300"/>
              <a:buFont typeface="Arial"/>
              <a:buNone/>
              <a:defRPr sz="2000" b="0" i="0" u="none" strike="noStrike" cap="none">
                <a:solidFill>
                  <a:srgbClr val="888888"/>
                </a:solidFill>
                <a:latin typeface="Garamond"/>
                <a:ea typeface="Garamond"/>
                <a:cs typeface="Garamond"/>
                <a:sym typeface="Garamond"/>
              </a:defRPr>
            </a:lvl2pPr>
            <a:lvl3pPr marR="0" lvl="2" algn="ctr"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3pPr>
            <a:lvl4pPr marR="0" lvl="3" algn="ctr"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4pPr>
            <a:lvl5pPr marR="0" lvl="4" algn="ctr"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R="0" lvl="5" algn="ctr"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R="0" lvl="6" algn="ctr"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R="0" lvl="7" algn="ctr"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R="0" lvl="8" algn="ctr"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rgbClr val="262626"/>
              </a:buClr>
              <a:buSzPts val="2400"/>
              <a:buFont typeface="Garamond"/>
              <a:buNone/>
              <a:defRPr sz="2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lstStyle>
            <a:lvl1pPr marL="457200" marR="0" lvl="0" indent="-228600" algn="ctr" rtl="0">
              <a:spcBef>
                <a:spcPts val="280"/>
              </a:spcBef>
              <a:spcAft>
                <a:spcPts val="0"/>
              </a:spcAft>
              <a:buClr>
                <a:schemeClr val="accent1"/>
              </a:buClr>
              <a:buSzPts val="1610"/>
              <a:buFont typeface="Arial"/>
              <a:buNone/>
              <a:defRPr sz="1400" b="0" i="0" u="none" strike="noStrike" cap="none">
                <a:solidFill>
                  <a:srgbClr val="262626"/>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1380"/>
              <a:buFont typeface="Arial"/>
              <a:buNone/>
              <a:defRPr sz="1200" b="0" i="0" u="none" strike="noStrike" cap="none">
                <a:solidFill>
                  <a:srgbClr val="262626"/>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150"/>
              <a:buFont typeface="Arial"/>
              <a:buNone/>
              <a:defRPr sz="1000" b="0" i="0" u="none" strike="noStrike" cap="none">
                <a:solidFill>
                  <a:srgbClr val="262626"/>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3200"/>
              <a:buFont typeface="Garamond"/>
              <a:buNone/>
              <a:defRPr sz="32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300"/>
              <a:buFont typeface="Arial"/>
              <a:buNone/>
              <a:defRPr sz="20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3200"/>
              <a:buFont typeface="Garamond"/>
              <a:buNone/>
              <a:defRPr sz="3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lstStyle>
            <a:lvl1pPr marL="457200" marR="0" lvl="0" indent="-228600" algn="r" rtl="0">
              <a:spcBef>
                <a:spcPts val="400"/>
              </a:spcBef>
              <a:spcAft>
                <a:spcPts val="0"/>
              </a:spcAft>
              <a:buClr>
                <a:schemeClr val="accent1"/>
              </a:buClr>
              <a:buSzPts val="2300"/>
              <a:buFont typeface="Arial"/>
              <a:buNone/>
              <a:defRPr sz="2000" b="0" i="0" u="none" strike="noStrike" cap="none">
                <a:solidFill>
                  <a:srgbClr val="262626"/>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300"/>
              <a:buFont typeface="Arial"/>
              <a:buNone/>
              <a:defRPr sz="2000" b="0" i="0" u="none" strike="noStrike" cap="none">
                <a:solidFill>
                  <a:srgbClr val="262626"/>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2070"/>
              <a:buFont typeface="Arial"/>
              <a:buNone/>
              <a:defRPr sz="1800" b="0" i="0" u="none" strike="noStrike" cap="none">
                <a:solidFill>
                  <a:srgbClr val="262626"/>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300"/>
              <a:buFont typeface="Arial"/>
              <a:buNone/>
              <a:defRPr sz="20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3200"/>
              <a:buFont typeface="Garamond"/>
              <a:buNone/>
              <a:defRPr sz="32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accent1"/>
              </a:buClr>
              <a:buSzPts val="2300"/>
              <a:buFont typeface="Arial"/>
              <a:buNone/>
              <a:defRPr sz="20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3200"/>
              <a:buFont typeface="Garamond"/>
              <a:buNone/>
              <a:defRPr sz="3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lstStyle>
            <a:lvl1pPr marL="457200" marR="0" lvl="0" indent="-228600" algn="l" rtl="0">
              <a:spcBef>
                <a:spcPts val="0"/>
              </a:spcBef>
              <a:spcAft>
                <a:spcPts val="0"/>
              </a:spcAft>
              <a:buClr>
                <a:schemeClr val="accent1"/>
              </a:buClr>
              <a:buSzPts val="2760"/>
              <a:buFont typeface="Arial"/>
              <a:buNone/>
              <a:defRPr sz="24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chemeClr val="accent1"/>
              </a:buClr>
              <a:buSzPts val="2070"/>
              <a:buFont typeface="Arial"/>
              <a:buNone/>
              <a:defRPr sz="18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lstStyle>
            <a:lvl1pPr marL="457200" marR="0" lvl="0" indent="-228600" algn="l" rtl="0">
              <a:spcBef>
                <a:spcPts val="0"/>
              </a:spcBef>
              <a:spcAft>
                <a:spcPts val="0"/>
              </a:spcAft>
              <a:buClr>
                <a:schemeClr val="accent1"/>
              </a:buClr>
              <a:buSzPts val="3220"/>
              <a:buFont typeface="Arial"/>
              <a:buNone/>
              <a:defRPr sz="28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chemeClr val="accent1"/>
              </a:buClr>
              <a:buSzPts val="2070"/>
              <a:buFont typeface="Arial"/>
              <a:buNone/>
              <a:defRPr sz="18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lstStyle>
            <a:lvl1pPr marL="457200" marR="0" lvl="0" indent="-228600" algn="ctr" rtl="0">
              <a:spcBef>
                <a:spcPts val="480"/>
              </a:spcBef>
              <a:spcAft>
                <a:spcPts val="0"/>
              </a:spcAft>
              <a:buClr>
                <a:schemeClr val="accent1"/>
              </a:buClr>
              <a:buSzPts val="2760"/>
              <a:buFont typeface="Arial"/>
              <a:buNone/>
              <a:defRPr sz="2400" b="0" i="0" u="none" strike="noStrike" cap="none">
                <a:solidFill>
                  <a:schemeClr val="dk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070"/>
              <a:buFont typeface="Arial"/>
              <a:buNone/>
              <a:defRPr sz="1800" b="0" i="0" u="none" strike="noStrike" cap="none">
                <a:solidFill>
                  <a:srgbClr val="888888"/>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840"/>
              <a:buFont typeface="Arial"/>
              <a:buNone/>
              <a:defRPr sz="1600" b="0" i="0" u="none" strike="noStrike" cap="none">
                <a:solidFill>
                  <a:srgbClr val="888888"/>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610"/>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lstStyle>
            <a:lvl1pPr marL="457200" marR="0" lvl="0" indent="-228600" algn="l" rtl="0">
              <a:spcBef>
                <a:spcPts val="672"/>
              </a:spcBef>
              <a:spcAft>
                <a:spcPts val="0"/>
              </a:spcAft>
              <a:buClr>
                <a:schemeClr val="accent1"/>
              </a:buClr>
              <a:buSzPts val="3220"/>
              <a:buFont typeface="Arial"/>
              <a:buNone/>
              <a:defRPr sz="2800" b="0" i="0" u="none" strike="noStrike" cap="none">
                <a:solidFill>
                  <a:schemeClr val="accent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300"/>
              <a:buFont typeface="Arial"/>
              <a:buNone/>
              <a:defRPr sz="2000" b="1" i="0" u="none" strike="noStrike" cap="none">
                <a:solidFill>
                  <a:srgbClr val="262626"/>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2070"/>
              <a:buFont typeface="Arial"/>
              <a:buNone/>
              <a:defRPr sz="1800" b="1" i="0" u="none" strike="noStrike" cap="none">
                <a:solidFill>
                  <a:srgbClr val="262626"/>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lstStyle>
            <a:lvl1pPr marL="457200" marR="0" lvl="0" indent="-228600" algn="l" rtl="0">
              <a:spcBef>
                <a:spcPts val="672"/>
              </a:spcBef>
              <a:spcAft>
                <a:spcPts val="0"/>
              </a:spcAft>
              <a:buClr>
                <a:schemeClr val="accent1"/>
              </a:buClr>
              <a:buSzPts val="3220"/>
              <a:buFont typeface="Arial"/>
              <a:buNone/>
              <a:defRPr sz="2800" b="0" i="0" u="none" strike="noStrike" cap="none">
                <a:solidFill>
                  <a:schemeClr val="accent1"/>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2300"/>
              <a:buFont typeface="Arial"/>
              <a:buNone/>
              <a:defRPr sz="2000" b="1" i="0" u="none" strike="noStrike" cap="none">
                <a:solidFill>
                  <a:srgbClr val="262626"/>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2070"/>
              <a:buFont typeface="Arial"/>
              <a:buNone/>
              <a:defRPr sz="1800" b="1" i="0" u="none" strike="noStrike" cap="none">
                <a:solidFill>
                  <a:srgbClr val="262626"/>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840"/>
              <a:buFont typeface="Arial"/>
              <a:buNone/>
              <a:defRPr sz="1600" b="1" i="0" u="none" strike="noStrike" cap="none">
                <a:solidFill>
                  <a:srgbClr val="262626"/>
                </a:solidFill>
                <a:latin typeface="Garamond"/>
                <a:ea typeface="Garamond"/>
                <a:cs typeface="Garamond"/>
                <a:sym typeface="Garamond"/>
              </a:defRPr>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rgbClr val="262626"/>
              </a:buClr>
              <a:buSzPts val="2400"/>
              <a:buFont typeface="Garamond"/>
              <a:buNone/>
              <a:defRPr sz="2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lstStyle>
            <a:lvl1pPr marL="457200" marR="0" lvl="0" indent="-22860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1380"/>
              <a:buFont typeface="Arial"/>
              <a:buNone/>
              <a:defRPr sz="1200" b="0" i="0" u="none" strike="noStrike" cap="none">
                <a:solidFill>
                  <a:srgbClr val="262626"/>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150"/>
              <a:buFont typeface="Arial"/>
              <a:buNone/>
              <a:defRPr sz="1000" b="0" i="0" u="none" strike="noStrike" cap="none">
                <a:solidFill>
                  <a:srgbClr val="262626"/>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rgbClr val="262626"/>
              </a:buClr>
              <a:buSzPts val="2800"/>
              <a:buFont typeface="Garamond"/>
              <a:buNone/>
              <a:defRPr sz="28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lstStyle>
            <a:lvl1pPr marL="457200" marR="0" lvl="0" indent="-228600" algn="ctr" rtl="0">
              <a:spcBef>
                <a:spcPts val="360"/>
              </a:spcBef>
              <a:spcAft>
                <a:spcPts val="0"/>
              </a:spcAft>
              <a:buClr>
                <a:schemeClr val="accent1"/>
              </a:buClr>
              <a:buSzPts val="2070"/>
              <a:buFont typeface="Arial"/>
              <a:buNone/>
              <a:defRPr sz="1800" b="0" i="0" u="none" strike="noStrike" cap="none">
                <a:solidFill>
                  <a:srgbClr val="262626"/>
                </a:solidFill>
                <a:latin typeface="Garamond"/>
                <a:ea typeface="Garamond"/>
                <a:cs typeface="Garamond"/>
                <a:sym typeface="Garamond"/>
              </a:defRPr>
            </a:lvl1pPr>
            <a:lvl2pPr marL="914400" marR="0" lvl="1" indent="-228600" algn="l" rtl="0">
              <a:spcBef>
                <a:spcPts val="600"/>
              </a:spcBef>
              <a:spcAft>
                <a:spcPts val="0"/>
              </a:spcAft>
              <a:buClr>
                <a:schemeClr val="accent1"/>
              </a:buClr>
              <a:buSzPts val="1380"/>
              <a:buFont typeface="Arial"/>
              <a:buNone/>
              <a:defRPr sz="1200" b="0" i="0" u="none" strike="noStrike" cap="none">
                <a:solidFill>
                  <a:srgbClr val="262626"/>
                </a:solidFill>
                <a:latin typeface="Garamond"/>
                <a:ea typeface="Garamond"/>
                <a:cs typeface="Garamond"/>
                <a:sym typeface="Garamond"/>
              </a:defRPr>
            </a:lvl2pPr>
            <a:lvl3pPr marL="1371600" marR="0" lvl="2" indent="-228600" algn="l" rtl="0">
              <a:spcBef>
                <a:spcPts val="600"/>
              </a:spcBef>
              <a:spcAft>
                <a:spcPts val="0"/>
              </a:spcAft>
              <a:buClr>
                <a:schemeClr val="accent1"/>
              </a:buClr>
              <a:buSzPts val="1150"/>
              <a:buFont typeface="Arial"/>
              <a:buNone/>
              <a:defRPr sz="1000" b="0" i="0" u="none" strike="noStrike" cap="none">
                <a:solidFill>
                  <a:srgbClr val="262626"/>
                </a:solidFill>
                <a:latin typeface="Garamond"/>
                <a:ea typeface="Garamond"/>
                <a:cs typeface="Garamond"/>
                <a:sym typeface="Garamond"/>
              </a:defRPr>
            </a:lvl3pPr>
            <a:lvl4pPr marL="1828800" marR="0" lvl="3"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4pPr>
            <a:lvl5pPr marL="2286000" marR="0" lvl="4"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5pPr>
            <a:lvl6pPr marL="2743200" marR="0" lvl="5"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6pPr>
            <a:lvl7pPr marL="3200400" marR="0" lvl="6"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7pPr>
            <a:lvl8pPr marL="3657600" marR="0" lvl="7" indent="-228600" algn="l" rtl="0">
              <a:spcBef>
                <a:spcPts val="600"/>
              </a:spcBef>
              <a:spcAft>
                <a:spcPts val="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8pPr>
            <a:lvl9pPr marL="4114800" marR="0" lvl="8" indent="-228600" algn="l" rtl="0">
              <a:spcBef>
                <a:spcPts val="600"/>
              </a:spcBef>
              <a:spcAft>
                <a:spcPts val="600"/>
              </a:spcAft>
              <a:buClr>
                <a:schemeClr val="accent1"/>
              </a:buClr>
              <a:buSzPts val="1035"/>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262626"/>
              </a:buClr>
              <a:buSzPts val="5400"/>
              <a:buFont typeface="Garamond"/>
              <a:buNone/>
            </a:pPr>
            <a:r>
              <a:rPr lang="en-US" sz="5400" b="0" i="0" u="none" strike="noStrike" cap="none">
                <a:solidFill>
                  <a:srgbClr val="262626"/>
                </a:solidFill>
                <a:latin typeface="Garamond"/>
                <a:ea typeface="Garamond"/>
                <a:cs typeface="Garamond"/>
                <a:sym typeface="Garamond"/>
              </a:rPr>
              <a:t>Smart Greenhouse</a:t>
            </a:r>
            <a:endParaRPr sz="5400" b="0" i="0" u="none" strike="noStrike" cap="none">
              <a:solidFill>
                <a:srgbClr val="262626"/>
              </a:solidFill>
              <a:latin typeface="Garamond"/>
              <a:ea typeface="Garamond"/>
              <a:cs typeface="Garamond"/>
              <a:sym typeface="Garamond"/>
            </a:endParaRPr>
          </a:p>
        </p:txBody>
      </p:sp>
      <p:sp>
        <p:nvSpPr>
          <p:cNvPr id="152" name="Google Shape;152;p1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2415"/>
              <a:buFont typeface="Arial"/>
              <a:buNone/>
            </a:pPr>
            <a:r>
              <a:rPr lang="en-US" sz="2100" b="0" i="0" u="none" strike="noStrike" cap="none">
                <a:solidFill>
                  <a:schemeClr val="dk1"/>
                </a:solidFill>
                <a:latin typeface="Garamond"/>
                <a:ea typeface="Garamond"/>
                <a:cs typeface="Garamond"/>
                <a:sym typeface="Garamond"/>
              </a:rPr>
              <a:t>A quick review on some of published papers</a:t>
            </a:r>
            <a:endParaRPr sz="21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sz="4400" b="0" i="0" u="none" strike="noStrike" cap="none">
                <a:solidFill>
                  <a:srgbClr val="262626"/>
                </a:solidFill>
                <a:latin typeface="Garamond"/>
                <a:ea typeface="Garamond"/>
                <a:cs typeface="Garamond"/>
                <a:sym typeface="Garamond"/>
              </a:rPr>
              <a:t>Outputs</a:t>
            </a:r>
            <a:endParaRPr sz="4400" b="0" i="0" u="none" strike="noStrike" cap="none">
              <a:solidFill>
                <a:srgbClr val="262626"/>
              </a:solidFill>
              <a:latin typeface="Garamond"/>
              <a:ea typeface="Garamond"/>
              <a:cs typeface="Garamond"/>
              <a:sym typeface="Garamond"/>
            </a:endParaRPr>
          </a:p>
        </p:txBody>
      </p:sp>
      <p:sp>
        <p:nvSpPr>
          <p:cNvPr id="206" name="Google Shape;206;p2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accent1"/>
              </a:buClr>
              <a:buSzPts val="1518"/>
              <a:buFont typeface="Arial"/>
              <a:buNone/>
            </a:pPr>
            <a:r>
              <a:rPr lang="en-US" sz="1320" b="1" i="0" u="none" strike="noStrike" cap="none">
                <a:solidFill>
                  <a:srgbClr val="262626"/>
                </a:solidFill>
                <a:latin typeface="Garamond"/>
                <a:ea typeface="Garamond"/>
                <a:cs typeface="Garamond"/>
                <a:sym typeface="Garamond"/>
              </a:rPr>
              <a:t>Shutter :</a:t>
            </a:r>
            <a:r>
              <a:rPr lang="en-US" sz="1320" b="0" i="0" u="none" strike="noStrike" cap="none">
                <a:solidFill>
                  <a:srgbClr val="262626"/>
                </a:solidFill>
                <a:latin typeface="Garamond"/>
                <a:ea typeface="Garamond"/>
                <a:cs typeface="Garamond"/>
                <a:sym typeface="Garamond"/>
              </a:rPr>
              <a:t> The light and temperature inside greenhouse has been controlled by shutter which operated using servo motor. as soon as the value set of light  reaches different values will control device to open or close the shutter by moves the servo to the angle based on the value of light intensity.</a:t>
            </a:r>
            <a:endParaRPr/>
          </a:p>
          <a:p>
            <a:pPr marL="0" marR="0" lvl="0" indent="0" algn="l" rtl="0">
              <a:lnSpc>
                <a:spcPct val="80000"/>
              </a:lnSpc>
              <a:spcBef>
                <a:spcPts val="864"/>
              </a:spcBef>
              <a:spcAft>
                <a:spcPts val="0"/>
              </a:spcAft>
              <a:buClr>
                <a:schemeClr val="accent1"/>
              </a:buClr>
              <a:buSzPts val="1518"/>
              <a:buFont typeface="Arial"/>
              <a:buNone/>
            </a:pPr>
            <a:r>
              <a:rPr lang="en-US" sz="1320" b="1" i="0" u="none" strike="noStrike" cap="none">
                <a:solidFill>
                  <a:srgbClr val="262626"/>
                </a:solidFill>
                <a:latin typeface="Garamond"/>
                <a:ea typeface="Garamond"/>
                <a:cs typeface="Garamond"/>
                <a:sym typeface="Garamond"/>
              </a:rPr>
              <a:t>Fan Control :</a:t>
            </a:r>
            <a:r>
              <a:rPr lang="en-US" sz="1320" b="0" i="0" u="none" strike="noStrike" cap="none">
                <a:solidFill>
                  <a:srgbClr val="262626"/>
                </a:solidFill>
                <a:latin typeface="Garamond"/>
                <a:ea typeface="Garamond"/>
                <a:cs typeface="Garamond"/>
                <a:sym typeface="Garamond"/>
              </a:rPr>
              <a:t> In the proposal design, if the temperature inside the greenhouse rise above 50 degree,  there are two fans will be run. One if the fan operated to exhaust the heated air from inside greenhouse, meanwhile, other fun will operate to let the fresh air get inside the greenhouse.</a:t>
            </a:r>
            <a:endParaRPr/>
          </a:p>
          <a:p>
            <a:pPr marL="0" marR="0" lvl="0" indent="0" algn="l" rtl="0">
              <a:lnSpc>
                <a:spcPct val="80000"/>
              </a:lnSpc>
              <a:spcBef>
                <a:spcPts val="864"/>
              </a:spcBef>
              <a:spcAft>
                <a:spcPts val="0"/>
              </a:spcAft>
              <a:buClr>
                <a:schemeClr val="accent1"/>
              </a:buClr>
              <a:buSzPts val="1518"/>
              <a:buFont typeface="Arial"/>
              <a:buNone/>
            </a:pPr>
            <a:r>
              <a:rPr lang="en-US" sz="1320" b="1" i="0" u="none" strike="noStrike" cap="none">
                <a:solidFill>
                  <a:srgbClr val="262626"/>
                </a:solidFill>
                <a:latin typeface="Garamond"/>
                <a:ea typeface="Garamond"/>
                <a:cs typeface="Garamond"/>
                <a:sym typeface="Garamond"/>
              </a:rPr>
              <a:t>Solenoid Valve Control :</a:t>
            </a:r>
            <a:r>
              <a:rPr lang="en-US" sz="1320" b="0" i="0" u="none" strike="noStrike" cap="none">
                <a:solidFill>
                  <a:srgbClr val="262626"/>
                </a:solidFill>
                <a:latin typeface="Garamond"/>
                <a:ea typeface="Garamond"/>
                <a:cs typeface="Garamond"/>
                <a:sym typeface="Garamond"/>
              </a:rPr>
              <a:t> In the proposed design, we've used moisture soil sensor to measure if the soil needs to be irrigated or not, If the soil dries less than (50%), the solenoid valve will be operate to flow the water to soil from a water tank.</a:t>
            </a:r>
            <a:endParaRPr sz="1320" b="1" i="0" u="none" strike="noStrike" cap="none">
              <a:solidFill>
                <a:srgbClr val="262626"/>
              </a:solidFill>
              <a:latin typeface="Garamond"/>
              <a:ea typeface="Garamond"/>
              <a:cs typeface="Garamond"/>
              <a:sym typeface="Garamond"/>
            </a:endParaRPr>
          </a:p>
          <a:p>
            <a:pPr marL="0" marR="0" lvl="0" indent="0" algn="l" rtl="0">
              <a:lnSpc>
                <a:spcPct val="80000"/>
              </a:lnSpc>
              <a:spcBef>
                <a:spcPts val="908"/>
              </a:spcBef>
              <a:spcAft>
                <a:spcPts val="0"/>
              </a:spcAft>
              <a:buClr>
                <a:schemeClr val="accent1"/>
              </a:buClr>
              <a:buSzPts val="1771"/>
              <a:buFont typeface="Arial"/>
              <a:buNone/>
            </a:pPr>
            <a:r>
              <a:rPr lang="en-US" sz="1540" b="1" i="0" u="none" strike="noStrike" cap="none">
                <a:solidFill>
                  <a:srgbClr val="262626"/>
                </a:solidFill>
                <a:latin typeface="Garamond"/>
                <a:ea typeface="Garamond"/>
                <a:cs typeface="Garamond"/>
                <a:sym typeface="Garamond"/>
              </a:rPr>
              <a:t>System Monitoring Design : </a:t>
            </a:r>
            <a:r>
              <a:rPr lang="en-US" sz="1320" b="0" i="0" u="none" strike="noStrike" cap="none">
                <a:solidFill>
                  <a:srgbClr val="262626"/>
                </a:solidFill>
                <a:latin typeface="Garamond"/>
                <a:ea typeface="Garamond"/>
                <a:cs typeface="Garamond"/>
                <a:sym typeface="Garamond"/>
              </a:rPr>
              <a:t>In client side (data logger interface) has been designed a Windows application to display data of sensors and transceiver the data to/from web server. The system monitoring designed to monitor different real-time data transmitted via interfaced electronic circuit deigned to get data of various sensors. The system monitoring design in client side has been designed using Microsoft Visual Studio 2012 .NET</a:t>
            </a:r>
            <a:endParaRPr/>
          </a:p>
          <a:p>
            <a:pPr marL="0" marR="0" lvl="0" indent="0" algn="l" rtl="0">
              <a:lnSpc>
                <a:spcPct val="80000"/>
              </a:lnSpc>
              <a:spcBef>
                <a:spcPts val="908"/>
              </a:spcBef>
              <a:spcAft>
                <a:spcPts val="0"/>
              </a:spcAft>
              <a:buClr>
                <a:schemeClr val="accent1"/>
              </a:buClr>
              <a:buSzPts val="1771"/>
              <a:buFont typeface="Arial"/>
              <a:buNone/>
            </a:pPr>
            <a:r>
              <a:rPr lang="en-US" sz="1540" b="1" i="0" u="none" strike="noStrike" cap="none">
                <a:solidFill>
                  <a:srgbClr val="262626"/>
                </a:solidFill>
                <a:latin typeface="Garamond"/>
                <a:ea typeface="Garamond"/>
                <a:cs typeface="Garamond"/>
                <a:sym typeface="Garamond"/>
              </a:rPr>
              <a:t>Server Database Design : </a:t>
            </a:r>
            <a:r>
              <a:rPr lang="en-US" sz="1320" b="0" i="0" u="none" strike="noStrike" cap="none">
                <a:solidFill>
                  <a:srgbClr val="262626"/>
                </a:solidFill>
                <a:latin typeface="Garamond"/>
                <a:ea typeface="Garamond"/>
                <a:cs typeface="Garamond"/>
                <a:sym typeface="Garamond"/>
              </a:rPr>
              <a:t>The design of the server in this project used to publish the data of sensors and control commands uploaded by remote system monitoring. Google Docs server has provides several types of documents (word, spreadsheet, and presentation documents). In this project, we've design a spreadsheet to upload and retrieve data from master system monitoring and remote system monitoring.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3959"/>
              <a:buFont typeface="Garamond"/>
              <a:buNone/>
            </a:pPr>
            <a:r>
              <a:rPr lang="en-US" sz="3959" b="0" i="0" u="none" strike="noStrike" cap="none">
                <a:solidFill>
                  <a:srgbClr val="262626"/>
                </a:solidFill>
                <a:latin typeface="Garamond"/>
                <a:ea typeface="Garamond"/>
                <a:cs typeface="Garamond"/>
                <a:sym typeface="Garamond"/>
              </a:rPr>
              <a:t>Sample Diagram</a:t>
            </a:r>
            <a:br>
              <a:rPr lang="en-US" sz="3959" b="0" i="0" u="none" strike="noStrike" cap="none">
                <a:solidFill>
                  <a:srgbClr val="262626"/>
                </a:solidFill>
                <a:latin typeface="Garamond"/>
                <a:ea typeface="Garamond"/>
                <a:cs typeface="Garamond"/>
                <a:sym typeface="Garamond"/>
              </a:rPr>
            </a:br>
            <a:endParaRPr sz="3959" b="0" i="0" u="none" strike="noStrike" cap="none">
              <a:solidFill>
                <a:srgbClr val="262626"/>
              </a:solidFill>
              <a:latin typeface="Garamond"/>
              <a:ea typeface="Garamond"/>
              <a:cs typeface="Garamond"/>
              <a:sym typeface="Garamond"/>
            </a:endParaRPr>
          </a:p>
        </p:txBody>
      </p:sp>
      <p:pic>
        <p:nvPicPr>
          <p:cNvPr id="212" name="Google Shape;212;p29"/>
          <p:cNvPicPr preferRelativeResize="0">
            <a:picLocks noGrp="1"/>
          </p:cNvPicPr>
          <p:nvPr>
            <p:ph type="body" idx="1"/>
          </p:nvPr>
        </p:nvPicPr>
        <p:blipFill rotWithShape="1">
          <a:blip r:embed="rId3">
            <a:alphaModFix/>
          </a:blip>
          <a:srcRect/>
          <a:stretch/>
        </p:blipFill>
        <p:spPr>
          <a:xfrm>
            <a:off x="3710259" y="2557463"/>
            <a:ext cx="4771482" cy="331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a:t>The Last Paper!</a:t>
            </a:r>
            <a:endParaRPr sz="4400" b="0" i="0" u="none" strike="noStrike" cap="none">
              <a:solidFill>
                <a:srgbClr val="262626"/>
              </a:solidFill>
              <a:latin typeface="Garamond"/>
              <a:ea typeface="Garamond"/>
              <a:cs typeface="Garamond"/>
              <a:sym typeface="Garamond"/>
            </a:endParaRPr>
          </a:p>
        </p:txBody>
      </p:sp>
      <p:sp>
        <p:nvSpPr>
          <p:cNvPr id="218" name="Google Shape;218;p30"/>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908"/>
              </a:spcBef>
              <a:spcAft>
                <a:spcPts val="0"/>
              </a:spcAft>
              <a:buClr>
                <a:schemeClr val="dk1"/>
              </a:buClr>
              <a:buSzPts val="1100"/>
              <a:buFont typeface="Arial"/>
              <a:buNone/>
            </a:pPr>
            <a:r>
              <a:rPr lang="en-US" sz="1320"/>
              <a:t>	 	 	 	</a:t>
            </a:r>
            <a:endParaRPr sz="1320"/>
          </a:p>
          <a:p>
            <a:pPr marL="0" lvl="0" indent="0" rtl="0">
              <a:lnSpc>
                <a:spcPct val="108000"/>
              </a:lnSpc>
              <a:spcBef>
                <a:spcPts val="0"/>
              </a:spcBef>
              <a:spcAft>
                <a:spcPts val="0"/>
              </a:spcAft>
              <a:buClr>
                <a:schemeClr val="dk1"/>
              </a:buClr>
              <a:buSzPts val="1100"/>
              <a:buFont typeface="Arial"/>
              <a:buNone/>
            </a:pPr>
            <a:r>
              <a:rPr lang="en-US" sz="1320"/>
              <a:t>This paper analyzes the IoT intelligent networking system technical architecture, the network structure of the variation of the potential failure types. Put forward agriculture IoT and automatic control system of combined application of the principle and implementation method. Proposed pump frequency regulator PID control algorithm, analyzes information systems and networking basic framework of automatic control system and on this basis to achieve agricultural Things agricultural park system integrated application and demonstration.</a:t>
            </a:r>
            <a:endParaRPr sz="1320"/>
          </a:p>
          <a:p>
            <a:pPr marL="0" lvl="0" indent="0" rtl="0">
              <a:lnSpc>
                <a:spcPct val="108000"/>
              </a:lnSpc>
              <a:spcBef>
                <a:spcPts val="0"/>
              </a:spcBef>
              <a:spcAft>
                <a:spcPts val="0"/>
              </a:spcAft>
              <a:buClr>
                <a:schemeClr val="dk1"/>
              </a:buClr>
              <a:buSzPts val="1100"/>
              <a:buFont typeface="Arial"/>
              <a:buNone/>
            </a:pPr>
            <a:endParaRPr sz="1320"/>
          </a:p>
          <a:p>
            <a:pPr marL="0" lvl="0" indent="0" rtl="0">
              <a:lnSpc>
                <a:spcPct val="108000"/>
              </a:lnSpc>
              <a:spcBef>
                <a:spcPts val="0"/>
              </a:spcBef>
              <a:spcAft>
                <a:spcPts val="0"/>
              </a:spcAft>
              <a:buClr>
                <a:schemeClr val="dk1"/>
              </a:buClr>
              <a:buSzPts val="1100"/>
              <a:buFont typeface="Arial"/>
              <a:buNone/>
            </a:pPr>
            <a:endParaRPr sz="1320"/>
          </a:p>
          <a:p>
            <a:pPr marL="0" lvl="0" indent="0" rtl="0">
              <a:lnSpc>
                <a:spcPct val="108000"/>
              </a:lnSpc>
              <a:spcBef>
                <a:spcPts val="0"/>
              </a:spcBef>
              <a:spcAft>
                <a:spcPts val="0"/>
              </a:spcAft>
              <a:buClr>
                <a:schemeClr val="dk1"/>
              </a:buClr>
              <a:buSzPts val="1100"/>
              <a:buFont typeface="Arial"/>
              <a:buNone/>
            </a:pPr>
            <a:r>
              <a:rPr lang="en-US" sz="1320"/>
              <a:t>agriculture IoT technology includes not only the digital agriculture sensing technology, including agricultural technology farming practices, important wireless information network transmission, it is to reverse the traditional scientific means to save resources, protect environment, is the main direction of the future development of agriculture.</a:t>
            </a:r>
            <a:endParaRPr sz="1320"/>
          </a:p>
          <a:p>
            <a:pPr marL="0" marR="0" lvl="0" indent="0" algn="l" rtl="0">
              <a:lnSpc>
                <a:spcPct val="80000"/>
              </a:lnSpc>
              <a:spcBef>
                <a:spcPts val="908"/>
              </a:spcBef>
              <a:spcAft>
                <a:spcPts val="0"/>
              </a:spcAft>
              <a:buClr>
                <a:schemeClr val="accent1"/>
              </a:buClr>
              <a:buSzPts val="1771"/>
              <a:buFont typeface="Arial"/>
              <a:buNone/>
            </a:pPr>
            <a:endParaRPr sz="132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a:t>Data Collection System Architecture</a:t>
            </a:r>
            <a:endParaRPr sz="4400" b="0" i="0" u="none" strike="noStrike" cap="none">
              <a:solidFill>
                <a:srgbClr val="262626"/>
              </a:solidFill>
              <a:latin typeface="Garamond"/>
              <a:ea typeface="Garamond"/>
              <a:cs typeface="Garamond"/>
              <a:sym typeface="Garamond"/>
            </a:endParaRPr>
          </a:p>
        </p:txBody>
      </p:sp>
      <p:pic>
        <p:nvPicPr>
          <p:cNvPr id="224" name="Google Shape;224;p31"/>
          <p:cNvPicPr preferRelativeResize="0"/>
          <p:nvPr/>
        </p:nvPicPr>
        <p:blipFill rotWithShape="1">
          <a:blip r:embed="rId3">
            <a:alphaModFix/>
          </a:blip>
          <a:srcRect l="9725" t="13968" r="14945" b="5243"/>
          <a:stretch/>
        </p:blipFill>
        <p:spPr>
          <a:xfrm>
            <a:off x="6185275" y="3038200"/>
            <a:ext cx="5232274" cy="3156424"/>
          </a:xfrm>
          <a:prstGeom prst="rect">
            <a:avLst/>
          </a:prstGeom>
          <a:noFill/>
          <a:ln>
            <a:noFill/>
          </a:ln>
        </p:spPr>
      </p:pic>
      <p:sp>
        <p:nvSpPr>
          <p:cNvPr id="225" name="Google Shape;225;p31"/>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908"/>
              </a:spcBef>
              <a:spcAft>
                <a:spcPts val="0"/>
              </a:spcAft>
              <a:buClr>
                <a:schemeClr val="dk1"/>
              </a:buClr>
              <a:buSzPts val="1100"/>
              <a:buFont typeface="Arial"/>
              <a:buNone/>
            </a:pPr>
            <a:r>
              <a:rPr lang="en-US" sz="1320"/>
              <a:t>	 	 	 	</a:t>
            </a:r>
            <a:endParaRPr sz="1320"/>
          </a:p>
          <a:p>
            <a:pPr marL="0" lvl="0" indent="0" rtl="0">
              <a:lnSpc>
                <a:spcPct val="108000"/>
              </a:lnSpc>
              <a:spcBef>
                <a:spcPts val="0"/>
              </a:spcBef>
              <a:spcAft>
                <a:spcPts val="0"/>
              </a:spcAft>
              <a:buClr>
                <a:schemeClr val="dk1"/>
              </a:buClr>
              <a:buSzPts val="1100"/>
              <a:buFont typeface="Arial"/>
              <a:buNone/>
            </a:pPr>
            <a:r>
              <a:rPr lang="en-US" sz="1320"/>
              <a:t>Each sensor nodes deployed in the farmland production site are responsible for collecting environmental information, agricultural meteorological soil water content, soil temperature and crop nutrition information, physiological information around itself Get through the network transmission to the rear of the computer, data processing and data storage</a:t>
            </a:r>
            <a:endParaRPr sz="1320"/>
          </a:p>
          <a:p>
            <a:pPr marL="0" marR="0" lvl="0" indent="0" algn="l" rtl="0">
              <a:lnSpc>
                <a:spcPct val="80000"/>
              </a:lnSpc>
              <a:spcBef>
                <a:spcPts val="908"/>
              </a:spcBef>
              <a:spcAft>
                <a:spcPts val="0"/>
              </a:spcAft>
              <a:buClr>
                <a:schemeClr val="accent1"/>
              </a:buClr>
              <a:buSzPts val="1771"/>
              <a:buFont typeface="Arial"/>
              <a:buNone/>
            </a:pPr>
            <a:endParaRPr sz="13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a:t>IOT Data Storage and Remote Access Model Analysis</a:t>
            </a:r>
            <a:endParaRPr sz="4400" b="0" i="0" u="none" strike="noStrike" cap="none">
              <a:solidFill>
                <a:srgbClr val="262626"/>
              </a:solidFill>
              <a:latin typeface="Garamond"/>
              <a:ea typeface="Garamond"/>
              <a:cs typeface="Garamond"/>
              <a:sym typeface="Garamond"/>
            </a:endParaRPr>
          </a:p>
        </p:txBody>
      </p:sp>
      <p:sp>
        <p:nvSpPr>
          <p:cNvPr id="231" name="Google Shape;231;p32"/>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908"/>
              </a:spcBef>
              <a:spcAft>
                <a:spcPts val="0"/>
              </a:spcAft>
              <a:buClr>
                <a:schemeClr val="dk1"/>
              </a:buClr>
              <a:buSzPts val="1100"/>
              <a:buFont typeface="Arial"/>
              <a:buNone/>
            </a:pPr>
            <a:r>
              <a:rPr lang="en-US" sz="1320"/>
              <a:t>	 	 	 	</a:t>
            </a:r>
            <a:endParaRPr sz="1320"/>
          </a:p>
          <a:p>
            <a:pPr marL="0" lvl="0" indent="0" rtl="0">
              <a:lnSpc>
                <a:spcPct val="108000"/>
              </a:lnSpc>
              <a:spcBef>
                <a:spcPts val="0"/>
              </a:spcBef>
              <a:spcAft>
                <a:spcPts val="0"/>
              </a:spcAft>
              <a:buClr>
                <a:schemeClr val="dk1"/>
              </a:buClr>
              <a:buSzPts val="1100"/>
              <a:buFont typeface="Arial"/>
              <a:buNone/>
            </a:pPr>
            <a:r>
              <a:rPr lang="en-US" sz="1320"/>
              <a:t>On site data collecting need carries on the scene debugging on the system, researchers can live through the PDA query network data content, direct sensor nodes running parameters in the system as well as other debugging,</a:t>
            </a:r>
            <a:endParaRPr sz="1320"/>
          </a:p>
          <a:p>
            <a:pPr marL="0" marR="0" lvl="0" indent="0" algn="l" rtl="0">
              <a:lnSpc>
                <a:spcPct val="80000"/>
              </a:lnSpc>
              <a:spcBef>
                <a:spcPts val="908"/>
              </a:spcBef>
              <a:spcAft>
                <a:spcPts val="0"/>
              </a:spcAft>
              <a:buClr>
                <a:schemeClr val="dk1"/>
              </a:buClr>
              <a:buSzPts val="1100"/>
              <a:buFont typeface="Arial"/>
              <a:buNone/>
            </a:pPr>
            <a:r>
              <a:rPr lang="en-US" sz="1320"/>
              <a:t>	 	 	 	</a:t>
            </a:r>
            <a:endParaRPr sz="1320"/>
          </a:p>
          <a:p>
            <a:pPr marL="0" lvl="0" indent="0" rtl="0">
              <a:lnSpc>
                <a:spcPct val="108000"/>
              </a:lnSpc>
              <a:spcBef>
                <a:spcPts val="0"/>
              </a:spcBef>
              <a:spcAft>
                <a:spcPts val="0"/>
              </a:spcAft>
              <a:buClr>
                <a:schemeClr val="dk1"/>
              </a:buClr>
              <a:buSzPts val="1100"/>
              <a:buFont typeface="Arial"/>
              <a:buNone/>
            </a:pPr>
            <a:r>
              <a:rPr lang="en-US" sz="1320"/>
              <a:t>Remote control site can access via Internet/Intranet and control of sensor nodes, in addition to install and mobile nodes do not need to manage and maintain The IoT information collection interface and network interface.</a:t>
            </a:r>
            <a:endParaRPr sz="1320"/>
          </a:p>
          <a:p>
            <a:pPr marL="0" marR="0" lvl="0" indent="0" algn="l" rtl="0">
              <a:lnSpc>
                <a:spcPct val="80000"/>
              </a:lnSpc>
              <a:spcBef>
                <a:spcPts val="908"/>
              </a:spcBef>
              <a:spcAft>
                <a:spcPts val="0"/>
              </a:spcAft>
              <a:buClr>
                <a:schemeClr val="accent1"/>
              </a:buClr>
              <a:buSzPts val="1771"/>
              <a:buFont typeface="Arial"/>
              <a:buNone/>
            </a:pPr>
            <a:endParaRPr sz="132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a:t>Agriculture IoT Backend</a:t>
            </a:r>
            <a:endParaRPr/>
          </a:p>
        </p:txBody>
      </p:sp>
      <p:sp>
        <p:nvSpPr>
          <p:cNvPr id="237" name="Google Shape;237;p33"/>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Autofit/>
          </a:bodyPr>
          <a:lstStyle/>
          <a:p>
            <a:pPr marL="0" lvl="0" indent="0" rtl="0">
              <a:spcBef>
                <a:spcPts val="480"/>
              </a:spcBef>
              <a:spcAft>
                <a:spcPts val="0"/>
              </a:spcAft>
              <a:buClr>
                <a:schemeClr val="dk1"/>
              </a:buClr>
              <a:buSzPts val="1100"/>
              <a:buFont typeface="Arial"/>
              <a:buNone/>
            </a:pPr>
            <a:r>
              <a:rPr lang="en-US" sz="1600"/>
              <a:t>	 	 	 	</a:t>
            </a:r>
            <a:endParaRPr sz="1600"/>
          </a:p>
          <a:p>
            <a:pPr marL="0" lvl="0" indent="0" rtl="0">
              <a:lnSpc>
                <a:spcPct val="108000"/>
              </a:lnSpc>
              <a:spcBef>
                <a:spcPts val="600"/>
              </a:spcBef>
              <a:spcAft>
                <a:spcPts val="0"/>
              </a:spcAft>
              <a:buClr>
                <a:schemeClr val="dk1"/>
              </a:buClr>
              <a:buSzPts val="1100"/>
              <a:buFont typeface="Arial"/>
              <a:buNone/>
            </a:pPr>
            <a:r>
              <a:rPr lang="en-US" sz="1600"/>
              <a:t>The agricultural production mainly includes automatic irrigation control, automatic control, automatic spraying fertilizer control and intelligent control of greenhouse environment control. Different control modes of several are from the information to the data processing, and then to the decision system sends commands to control.</a:t>
            </a:r>
            <a:endParaRPr sz="1600"/>
          </a:p>
          <a:p>
            <a:pPr marL="0" lvl="0" indent="0" rtl="0">
              <a:lnSpc>
                <a:spcPct val="108000"/>
              </a:lnSpc>
              <a:spcBef>
                <a:spcPts val="0"/>
              </a:spcBef>
              <a:spcAft>
                <a:spcPts val="0"/>
              </a:spcAft>
              <a:buClr>
                <a:schemeClr val="dk1"/>
              </a:buClr>
              <a:buSzPts val="1100"/>
              <a:buFont typeface="Arial"/>
              <a:buNone/>
            </a:pPr>
            <a:endParaRPr sz="1600"/>
          </a:p>
          <a:p>
            <a:pPr marL="0" lvl="0" indent="0" rtl="0">
              <a:lnSpc>
                <a:spcPct val="108000"/>
              </a:lnSpc>
              <a:spcBef>
                <a:spcPts val="0"/>
              </a:spcBef>
              <a:spcAft>
                <a:spcPts val="0"/>
              </a:spcAft>
              <a:buClr>
                <a:schemeClr val="dk1"/>
              </a:buClr>
              <a:buSzPts val="1100"/>
              <a:buFont typeface="Arial"/>
              <a:buNone/>
            </a:pPr>
            <a:endParaRPr sz="1600"/>
          </a:p>
          <a:p>
            <a:pPr marL="0" lvl="0" indent="0" rtl="0">
              <a:lnSpc>
                <a:spcPct val="108000"/>
              </a:lnSpc>
              <a:spcBef>
                <a:spcPts val="0"/>
              </a:spcBef>
              <a:spcAft>
                <a:spcPts val="0"/>
              </a:spcAft>
              <a:buClr>
                <a:schemeClr val="dk1"/>
              </a:buClr>
              <a:buSzPts val="1100"/>
              <a:buFont typeface="Arial"/>
              <a:buNone/>
            </a:pPr>
            <a:r>
              <a:rPr lang="en-US" sz="1600"/>
              <a:t>Network control system in the back by the PLC programmable controller as the core. the control terminal of PLC has two, namely the control cabinet of the industrial touch operation state can control the whole system, the computer can also control the running state of the system.</a:t>
            </a:r>
            <a:endParaRPr sz="1600"/>
          </a:p>
          <a:p>
            <a:pPr marL="0" lvl="0" indent="0">
              <a:spcBef>
                <a:spcPts val="480"/>
              </a:spcBef>
              <a:spcAft>
                <a:spcPts val="60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US"/>
              <a:t>PID Control Algorithm </a:t>
            </a:r>
            <a:endParaRPr/>
          </a:p>
        </p:txBody>
      </p:sp>
      <p:sp>
        <p:nvSpPr>
          <p:cNvPr id="243" name="Google Shape;243;p34"/>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Autofit/>
          </a:bodyPr>
          <a:lstStyle/>
          <a:p>
            <a:pPr marL="0" lvl="0" indent="0" rtl="0">
              <a:spcBef>
                <a:spcPts val="480"/>
              </a:spcBef>
              <a:spcAft>
                <a:spcPts val="0"/>
              </a:spcAft>
              <a:buClr>
                <a:schemeClr val="dk1"/>
              </a:buClr>
              <a:buSzPts val="1100"/>
              <a:buFont typeface="Arial"/>
              <a:buNone/>
            </a:pPr>
            <a:r>
              <a:rPr lang="en-US" sz="1600"/>
              <a:t>	 	 	 	</a:t>
            </a:r>
            <a:endParaRPr sz="1600"/>
          </a:p>
          <a:p>
            <a:pPr marL="0" lvl="0" indent="0" rtl="0">
              <a:lnSpc>
                <a:spcPct val="108000"/>
              </a:lnSpc>
              <a:spcBef>
                <a:spcPts val="600"/>
              </a:spcBef>
              <a:spcAft>
                <a:spcPts val="0"/>
              </a:spcAft>
              <a:buClr>
                <a:schemeClr val="dk1"/>
              </a:buClr>
              <a:buSzPts val="1100"/>
              <a:buFont typeface="Arial"/>
              <a:buNone/>
            </a:pPr>
            <a:r>
              <a:rPr lang="en-US" sz="1600"/>
              <a:t>Traditional water pump switch control line pressure often prone to leaving the motor overloading and excessive damage or burst pipe to happen farmland, seriously affecting agricultural safety.</a:t>
            </a:r>
            <a:endParaRPr sz="1600"/>
          </a:p>
          <a:p>
            <a:pPr marL="0" lvl="0" indent="0" rtl="0">
              <a:lnSpc>
                <a:spcPct val="108000"/>
              </a:lnSpc>
              <a:spcBef>
                <a:spcPts val="0"/>
              </a:spcBef>
              <a:spcAft>
                <a:spcPts val="0"/>
              </a:spcAft>
              <a:buClr>
                <a:schemeClr val="dk1"/>
              </a:buClr>
              <a:buSzPts val="1100"/>
              <a:buFont typeface="Arial"/>
              <a:buNone/>
            </a:pPr>
            <a:r>
              <a:rPr lang="en-US" sz="1600"/>
              <a:t>this paper uses PID control algorithm pump for frequency control. Frequency applications in the fields of water supply environment, to improve the pump motor speed control sensitivity, accuracy and stability in the conventional position paper on the basis of type PID formula has been improved.</a:t>
            </a:r>
            <a:endParaRPr sz="1600"/>
          </a:p>
          <a:p>
            <a:pPr marL="0" lvl="0" indent="0" rtl="0">
              <a:lnSpc>
                <a:spcPct val="108000"/>
              </a:lnSpc>
              <a:spcBef>
                <a:spcPts val="0"/>
              </a:spcBef>
              <a:spcAft>
                <a:spcPts val="0"/>
              </a:spcAft>
              <a:buClr>
                <a:schemeClr val="dk1"/>
              </a:buClr>
              <a:buSzPts val="1100"/>
              <a:buFont typeface="Arial"/>
              <a:buNone/>
            </a:pPr>
            <a:r>
              <a:rPr lang="en-US" sz="1600"/>
              <a:t>K is the sampling number, u(k) calculate the output k sampling time counter ; e(k) is the deviation of the k sampling input values; e(k-1) is the k deviation of sampling time input the value;ki = KpT/Tj , K is the deffrential coeficient Kd=KpTd/Tj.</a:t>
            </a:r>
            <a:endParaRPr sz="1600"/>
          </a:p>
          <a:p>
            <a:pPr marL="0" lvl="0" indent="0" rtl="0">
              <a:spcBef>
                <a:spcPts val="480"/>
              </a:spcBef>
              <a:spcAft>
                <a:spcPts val="60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a:t>PID Control Algorithm</a:t>
            </a:r>
            <a:endParaRPr/>
          </a:p>
        </p:txBody>
      </p:sp>
      <p:pic>
        <p:nvPicPr>
          <p:cNvPr id="249" name="Google Shape;249;p35"/>
          <p:cNvPicPr preferRelativeResize="0"/>
          <p:nvPr/>
        </p:nvPicPr>
        <p:blipFill rotWithShape="1">
          <a:blip r:embed="rId3">
            <a:alphaModFix/>
          </a:blip>
          <a:srcRect l="50314" t="27466" r="11780" b="21518"/>
          <a:stretch/>
        </p:blipFill>
        <p:spPr>
          <a:xfrm>
            <a:off x="2205025" y="2821675"/>
            <a:ext cx="3662602" cy="2772749"/>
          </a:xfrm>
          <a:prstGeom prst="rect">
            <a:avLst/>
          </a:prstGeom>
          <a:noFill/>
          <a:ln>
            <a:noFill/>
          </a:ln>
        </p:spPr>
      </p:pic>
      <p:pic>
        <p:nvPicPr>
          <p:cNvPr id="250" name="Google Shape;250;p35"/>
          <p:cNvPicPr preferRelativeResize="0"/>
          <p:nvPr/>
        </p:nvPicPr>
        <p:blipFill rotWithShape="1">
          <a:blip r:embed="rId4">
            <a:alphaModFix/>
          </a:blip>
          <a:srcRect l="17749" t="14338" r="49159" b="10275"/>
          <a:stretch/>
        </p:blipFill>
        <p:spPr>
          <a:xfrm>
            <a:off x="6801925" y="2520650"/>
            <a:ext cx="2801275" cy="3589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a:t>Automatic Control Mode of Agriculture Irrigation</a:t>
            </a:r>
            <a:endParaRPr/>
          </a:p>
        </p:txBody>
      </p:sp>
      <p:sp>
        <p:nvSpPr>
          <p:cNvPr id="256" name="Google Shape;256;p36"/>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Autofit/>
          </a:bodyPr>
          <a:lstStyle/>
          <a:p>
            <a:pPr marL="0" lvl="0" indent="0" rtl="0">
              <a:spcBef>
                <a:spcPts val="480"/>
              </a:spcBef>
              <a:spcAft>
                <a:spcPts val="0"/>
              </a:spcAft>
              <a:buClr>
                <a:schemeClr val="dk1"/>
              </a:buClr>
              <a:buSzPts val="1100"/>
              <a:buFont typeface="Arial"/>
              <a:buNone/>
            </a:pPr>
            <a:r>
              <a:rPr lang="en-US" sz="1700"/>
              <a:t>	 	 	 	</a:t>
            </a:r>
            <a:endParaRPr sz="1700"/>
          </a:p>
          <a:p>
            <a:pPr marL="0" lvl="0" indent="0" rtl="0">
              <a:lnSpc>
                <a:spcPct val="108000"/>
              </a:lnSpc>
              <a:spcBef>
                <a:spcPts val="600"/>
              </a:spcBef>
              <a:spcAft>
                <a:spcPts val="0"/>
              </a:spcAft>
              <a:buClr>
                <a:schemeClr val="dk1"/>
              </a:buClr>
              <a:buSzPts val="1100"/>
              <a:buFont typeface="Arial"/>
              <a:buNone/>
            </a:pPr>
            <a:r>
              <a:rPr lang="en-US" sz="1700"/>
              <a:t>Automatic irrigation system is a complex control system, which is not the only input variable soil moisture, but also time, temperature, humidity, crop varieties, crop seasons. This article focuses on networking information under automatic irrigation control methods.</a:t>
            </a:r>
            <a:endParaRPr sz="1700"/>
          </a:p>
          <a:p>
            <a:pPr marL="0" lvl="0" indent="0">
              <a:spcBef>
                <a:spcPts val="480"/>
              </a:spcBef>
              <a:spcAft>
                <a:spcPts val="600"/>
              </a:spcAft>
              <a:buNone/>
            </a:pP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dirty="0"/>
              <a:t>Block Diagram </a:t>
            </a:r>
            <a:endParaRPr dirty="0"/>
          </a:p>
        </p:txBody>
      </p:sp>
      <p:pic>
        <p:nvPicPr>
          <p:cNvPr id="262" name="Google Shape;262;p37"/>
          <p:cNvPicPr preferRelativeResize="0"/>
          <p:nvPr/>
        </p:nvPicPr>
        <p:blipFill rotWithShape="1">
          <a:blip r:embed="rId3">
            <a:alphaModFix/>
          </a:blip>
          <a:srcRect l="50951" t="22341" r="19120" b="19855"/>
          <a:stretch/>
        </p:blipFill>
        <p:spPr>
          <a:xfrm>
            <a:off x="4400187" y="2463175"/>
            <a:ext cx="3391627" cy="3684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2800"/>
              <a:buFont typeface="Garamond"/>
              <a:buNone/>
            </a:pPr>
            <a:r>
              <a:rPr lang="en-US" sz="2800" b="1" i="0" u="none" strike="noStrike" cap="none" dirty="0">
                <a:solidFill>
                  <a:srgbClr val="262626"/>
                </a:solidFill>
                <a:latin typeface="Garamond"/>
                <a:ea typeface="Garamond"/>
                <a:cs typeface="Garamond"/>
                <a:sym typeface="Garamond"/>
              </a:rPr>
              <a:t>A ROADMAP FROM INTERNET OF THINGS TO</a:t>
            </a:r>
            <a:br>
              <a:rPr lang="en-US" sz="2800" b="1" i="0" u="none" strike="noStrike" cap="none" dirty="0">
                <a:solidFill>
                  <a:srgbClr val="262626"/>
                </a:solidFill>
                <a:latin typeface="Garamond"/>
                <a:ea typeface="Garamond"/>
                <a:cs typeface="Garamond"/>
                <a:sym typeface="Garamond"/>
              </a:rPr>
            </a:br>
            <a:r>
              <a:rPr lang="en-US" sz="2800" b="1" i="0" u="none" strike="noStrike" cap="none" dirty="0">
                <a:solidFill>
                  <a:srgbClr val="262626"/>
                </a:solidFill>
                <a:latin typeface="Garamond"/>
                <a:ea typeface="Garamond"/>
                <a:cs typeface="Garamond"/>
                <a:sym typeface="Garamond"/>
              </a:rPr>
              <a:t>INTELLIGENT AGRICULTURE </a:t>
            </a:r>
            <a:r>
              <a:rPr lang="en-US" sz="2800" b="0" i="0" u="none" strike="noStrike" cap="none" dirty="0">
                <a:solidFill>
                  <a:srgbClr val="262626"/>
                </a:solidFill>
                <a:latin typeface="Garamond"/>
                <a:ea typeface="Garamond"/>
                <a:cs typeface="Garamond"/>
                <a:sym typeface="Garamond"/>
              </a:rPr>
              <a:t/>
            </a:r>
            <a:br>
              <a:rPr lang="en-US" sz="2800" b="0" i="0" u="none" strike="noStrike" cap="none" dirty="0">
                <a:solidFill>
                  <a:srgbClr val="262626"/>
                </a:solidFill>
                <a:latin typeface="Garamond"/>
                <a:ea typeface="Garamond"/>
                <a:cs typeface="Garamond"/>
                <a:sym typeface="Garamond"/>
              </a:rPr>
            </a:br>
            <a:endParaRPr sz="2800" b="0" i="0" u="none" strike="noStrike" cap="none" dirty="0">
              <a:solidFill>
                <a:srgbClr val="262626"/>
              </a:solidFill>
              <a:latin typeface="Garamond"/>
              <a:ea typeface="Garamond"/>
              <a:cs typeface="Garamond"/>
              <a:sym typeface="Garamond"/>
            </a:endParaRPr>
          </a:p>
        </p:txBody>
      </p:sp>
      <p:sp>
        <p:nvSpPr>
          <p:cNvPr id="158" name="Google Shape;158;p2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60"/>
              <a:buFont typeface="Arial"/>
              <a:buNone/>
            </a:pPr>
            <a:r>
              <a:rPr lang="en-US" sz="2400" b="0" i="0" u="none" strike="noStrike" cap="none">
                <a:solidFill>
                  <a:srgbClr val="262626"/>
                </a:solidFill>
                <a:latin typeface="Garamond"/>
                <a:ea typeface="Garamond"/>
                <a:cs typeface="Garamond"/>
                <a:sym typeface="Garamond"/>
              </a:rPr>
              <a:t>The Technology Roadmap (TRM) concept is a consultative process that is designed to help industry, its supply-chain, academic and research groups, and governments come together to jointly identify and prioritize the technologies needed to support strategic R&amp;D, marketing and investment decisions. </a:t>
            </a:r>
            <a:br>
              <a:rPr lang="en-US" sz="2400" b="0" i="0" u="none" strike="noStrike" cap="none">
                <a:solidFill>
                  <a:srgbClr val="262626"/>
                </a:solidFill>
                <a:latin typeface="Garamond"/>
                <a:ea typeface="Garamond"/>
                <a:cs typeface="Garamond"/>
                <a:sym typeface="Garamond"/>
              </a:rPr>
            </a:br>
            <a:endParaRPr sz="2400" b="0" i="0" u="none" strike="noStrike" cap="none">
              <a:solidFill>
                <a:srgbClr val="262626"/>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Applied machine vision of plants – a review with</a:t>
            </a:r>
            <a:br>
              <a:rPr lang="en-US" sz="2800" b="1" dirty="0"/>
            </a:br>
            <a:r>
              <a:rPr lang="en-US" sz="2800" b="1" dirty="0"/>
              <a:t>implications for field deployment in automated</a:t>
            </a:r>
            <a:br>
              <a:rPr lang="en-US" sz="2800" b="1" dirty="0"/>
            </a:br>
            <a:r>
              <a:rPr lang="en-US" sz="2800" b="1" dirty="0"/>
              <a:t>farming operations</a:t>
            </a:r>
            <a:r>
              <a:rPr lang="en-US" sz="2800" dirty="0"/>
              <a:t> </a:t>
            </a:r>
            <a:br>
              <a:rPr lang="en-US" sz="2800" dirty="0"/>
            </a:br>
            <a:endParaRPr lang="en-US" sz="2800" dirty="0"/>
          </a:p>
        </p:txBody>
      </p:sp>
      <p:sp>
        <p:nvSpPr>
          <p:cNvPr id="3" name="Text Placeholder 2"/>
          <p:cNvSpPr>
            <a:spLocks noGrp="1"/>
          </p:cNvSpPr>
          <p:nvPr>
            <p:ph type="body" idx="1"/>
          </p:nvPr>
        </p:nvSpPr>
        <p:spPr/>
        <p:txBody>
          <a:bodyPr/>
          <a:lstStyle/>
          <a:p>
            <a:pPr marL="53340" indent="0">
              <a:buNone/>
            </a:pPr>
            <a:r>
              <a:rPr lang="en-US" sz="1800" dirty="0"/>
              <a:t>Automated visual assessment of plant condition, specifically foliage wilting, reflectance and</a:t>
            </a:r>
            <a:br>
              <a:rPr lang="en-US" sz="1800" dirty="0"/>
            </a:br>
            <a:r>
              <a:rPr lang="en-US" sz="1800" dirty="0"/>
              <a:t>growth parameters, using machine vision has potential use as input for real-time variable-rate</a:t>
            </a:r>
            <a:br>
              <a:rPr lang="en-US" sz="1800" dirty="0"/>
            </a:br>
            <a:r>
              <a:rPr lang="en-US" sz="1800" dirty="0"/>
              <a:t>irrigation and </a:t>
            </a:r>
            <a:r>
              <a:rPr lang="en-US" sz="1800" dirty="0" smtClean="0"/>
              <a:t>fustigation </a:t>
            </a:r>
            <a:r>
              <a:rPr lang="en-US" sz="1800" dirty="0"/>
              <a:t>systems in precision agriculture. This paper reviews the research</a:t>
            </a:r>
            <a:br>
              <a:rPr lang="en-US" sz="1800" dirty="0"/>
            </a:br>
            <a:r>
              <a:rPr lang="en-US" sz="1800" dirty="0"/>
              <a:t>literature for both outdoor and indoor applications of machine vision of plants, which reveals</a:t>
            </a:r>
            <a:br>
              <a:rPr lang="en-US" sz="1800" dirty="0"/>
            </a:br>
            <a:r>
              <a:rPr lang="en-US" sz="1800" dirty="0"/>
              <a:t>that different environments necessitate varying levels of complexity in both apparatus and</a:t>
            </a:r>
            <a:br>
              <a:rPr lang="en-US" sz="1800" dirty="0"/>
            </a:br>
            <a:r>
              <a:rPr lang="en-US" sz="1800" dirty="0"/>
              <a:t>nature of plant measurement which can be achieved. Deployment of systems to the field</a:t>
            </a:r>
            <a:br>
              <a:rPr lang="en-US" sz="1800" dirty="0"/>
            </a:br>
            <a:r>
              <a:rPr lang="en-US" sz="1800" dirty="0"/>
              <a:t>environment in precision agriculture applications presents the challenge of overcoming image</a:t>
            </a:r>
            <a:br>
              <a:rPr lang="en-US" sz="1800" dirty="0"/>
            </a:br>
            <a:r>
              <a:rPr lang="en-US" sz="1800" dirty="0"/>
              <a:t>variation caused by the diurnal and seasonal variation of sunlight.</a:t>
            </a:r>
          </a:p>
        </p:txBody>
      </p:sp>
    </p:spTree>
    <p:extLst>
      <p:ext uri="{BB962C8B-B14F-4D97-AF65-F5344CB8AC3E}">
        <p14:creationId xmlns:p14="http://schemas.microsoft.com/office/powerpoint/2010/main" val="269896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r>
              <a:rPr lang="en-US" sz="2800" b="1" dirty="0"/>
              <a:t>Outdoor vision systems</a:t>
            </a:r>
            <a:r>
              <a:rPr lang="en-US" dirty="0"/>
              <a:t/>
            </a:r>
            <a:br>
              <a:rPr lang="en-US" dirty="0"/>
            </a:br>
            <a:endParaRPr lang="en-US" dirty="0"/>
          </a:p>
        </p:txBody>
      </p:sp>
      <p:sp>
        <p:nvSpPr>
          <p:cNvPr id="3" name="Text Placeholder 2"/>
          <p:cNvSpPr>
            <a:spLocks noGrp="1"/>
          </p:cNvSpPr>
          <p:nvPr>
            <p:ph type="body" idx="1"/>
          </p:nvPr>
        </p:nvSpPr>
        <p:spPr/>
        <p:txBody>
          <a:bodyPr/>
          <a:lstStyle/>
          <a:p>
            <a:pPr marL="53340" indent="0">
              <a:buNone/>
            </a:pPr>
            <a:r>
              <a:rPr lang="en-US" sz="2000" dirty="0"/>
              <a:t>The outdoor agricultural environment </a:t>
            </a:r>
            <a:r>
              <a:rPr lang="en-US" sz="2000" dirty="0" smtClean="0"/>
              <a:t>presents</a:t>
            </a:r>
            <a:r>
              <a:rPr lang="en-US" sz="2000" b="1" dirty="0"/>
              <a:t> </a:t>
            </a:r>
            <a:r>
              <a:rPr lang="en-US" sz="2000" dirty="0" smtClean="0"/>
              <a:t>complexities </a:t>
            </a:r>
            <a:r>
              <a:rPr lang="en-US" sz="2000" dirty="0"/>
              <a:t>that make such automation challenging. These complexities include </a:t>
            </a:r>
            <a:r>
              <a:rPr lang="en-US" sz="2000" dirty="0" smtClean="0"/>
              <a:t>variable</a:t>
            </a:r>
            <a:r>
              <a:rPr lang="en-US" sz="2000" b="1" dirty="0"/>
              <a:t> </a:t>
            </a:r>
            <a:r>
              <a:rPr lang="en-US" sz="2000" dirty="0" smtClean="0"/>
              <a:t>natural </a:t>
            </a:r>
            <a:r>
              <a:rPr lang="en-US" sz="2000" dirty="0"/>
              <a:t>lighting, both intensity and direction, and the occlusion and obscuration of </a:t>
            </a:r>
            <a:r>
              <a:rPr lang="en-US" sz="2000" dirty="0" smtClean="0"/>
              <a:t>plant</a:t>
            </a:r>
            <a:r>
              <a:rPr lang="en-US" sz="2000" b="1" dirty="0"/>
              <a:t> </a:t>
            </a:r>
            <a:r>
              <a:rPr lang="en-US" sz="2000" dirty="0" smtClean="0"/>
              <a:t>features </a:t>
            </a:r>
            <a:r>
              <a:rPr lang="en-US" sz="2000" dirty="0"/>
              <a:t>by foliage from neighboring plants and background material.</a:t>
            </a:r>
          </a:p>
          <a:p>
            <a:endParaRPr lang="en-US" dirty="0"/>
          </a:p>
        </p:txBody>
      </p:sp>
    </p:spTree>
    <p:extLst>
      <p:ext uri="{BB962C8B-B14F-4D97-AF65-F5344CB8AC3E}">
        <p14:creationId xmlns:p14="http://schemas.microsoft.com/office/powerpoint/2010/main" val="76803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r>
              <a:rPr lang="en-US" sz="2800" b="1" dirty="0"/>
              <a:t>Indoor vision systems</a:t>
            </a:r>
            <a:endParaRPr lang="en-US" sz="2800" dirty="0"/>
          </a:p>
        </p:txBody>
      </p:sp>
      <p:sp>
        <p:nvSpPr>
          <p:cNvPr id="3" name="Text Placeholder 2"/>
          <p:cNvSpPr>
            <a:spLocks noGrp="1"/>
          </p:cNvSpPr>
          <p:nvPr>
            <p:ph type="body" idx="1"/>
          </p:nvPr>
        </p:nvSpPr>
        <p:spPr/>
        <p:txBody>
          <a:bodyPr/>
          <a:lstStyle/>
          <a:p>
            <a:pPr marL="53340" indent="0">
              <a:buNone/>
            </a:pPr>
            <a:r>
              <a:rPr lang="en-US" sz="2000" dirty="0"/>
              <a:t>Controlled indoor environments (e.g. laboratories and factories) remove many of the</a:t>
            </a:r>
            <a:r>
              <a:rPr lang="en-US" sz="2000" b="1" dirty="0"/>
              <a:t/>
            </a:r>
            <a:br>
              <a:rPr lang="en-US" sz="2000" b="1" dirty="0"/>
            </a:br>
            <a:r>
              <a:rPr lang="en-US" sz="2000" dirty="0"/>
              <a:t>variables that complicate outdoor agricultural machine vision systems. Applications of</a:t>
            </a:r>
            <a:r>
              <a:rPr lang="en-US" sz="2000" b="1" dirty="0"/>
              <a:t/>
            </a:r>
            <a:br>
              <a:rPr lang="en-US" sz="2000" b="1" dirty="0"/>
            </a:br>
            <a:r>
              <a:rPr lang="en-US" sz="2000" dirty="0"/>
              <a:t>machine vision systems to plants in the greenhouse/laboratory environment include automatic</a:t>
            </a:r>
            <a:r>
              <a:rPr lang="en-US" sz="2000" b="1" dirty="0"/>
              <a:t/>
            </a:r>
            <a:br>
              <a:rPr lang="en-US" sz="2000" b="1" dirty="0"/>
            </a:br>
            <a:r>
              <a:rPr lang="en-US" sz="2000" dirty="0"/>
              <a:t>irrigation management, fruit harvesting and flower grading.</a:t>
            </a:r>
          </a:p>
          <a:p>
            <a:pPr marL="53340" indent="0">
              <a:buNone/>
            </a:pPr>
            <a:endParaRPr lang="en-US" sz="2000" dirty="0"/>
          </a:p>
        </p:txBody>
      </p:sp>
    </p:spTree>
    <p:extLst>
      <p:ext uri="{BB962C8B-B14F-4D97-AF65-F5344CB8AC3E}">
        <p14:creationId xmlns:p14="http://schemas.microsoft.com/office/powerpoint/2010/main" val="383068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r>
              <a:rPr lang="en-US" sz="2800" b="1" dirty="0"/>
              <a:t>Paper overview</a:t>
            </a:r>
            <a:endParaRPr lang="en-US" sz="2800" dirty="0"/>
          </a:p>
        </p:txBody>
      </p:sp>
      <p:sp>
        <p:nvSpPr>
          <p:cNvPr id="3" name="Text Placeholder 2"/>
          <p:cNvSpPr>
            <a:spLocks noGrp="1"/>
          </p:cNvSpPr>
          <p:nvPr>
            <p:ph type="body" idx="1"/>
          </p:nvPr>
        </p:nvSpPr>
        <p:spPr/>
        <p:txBody>
          <a:bodyPr/>
          <a:lstStyle/>
          <a:p>
            <a:pPr marL="53340" indent="0">
              <a:buNone/>
            </a:pPr>
            <a:r>
              <a:rPr lang="en-US" b="1" dirty="0">
                <a:sym typeface="Symbol" panose="05050102010706020507" pitchFamily="18" charset="2"/>
              </a:rPr>
              <a:t></a:t>
            </a:r>
            <a:r>
              <a:rPr lang="en-US" b="1" dirty="0"/>
              <a:t> </a:t>
            </a:r>
            <a:r>
              <a:rPr lang="en-US" dirty="0" smtClean="0"/>
              <a:t>Monocular </a:t>
            </a:r>
            <a:r>
              <a:rPr lang="en-US" dirty="0"/>
              <a:t>vision with an RGB camera;</a:t>
            </a:r>
            <a:r>
              <a:rPr lang="en-US" b="1" dirty="0"/>
              <a:t/>
            </a:r>
            <a:br>
              <a:rPr lang="en-US" b="1" dirty="0"/>
            </a:br>
            <a:r>
              <a:rPr lang="en-US" b="1" dirty="0">
                <a:sym typeface="Symbol" panose="05050102010706020507" pitchFamily="18" charset="2"/>
              </a:rPr>
              <a:t></a:t>
            </a:r>
            <a:r>
              <a:rPr lang="en-US" b="1" dirty="0"/>
              <a:t> </a:t>
            </a:r>
            <a:r>
              <a:rPr lang="en-US" dirty="0" smtClean="0"/>
              <a:t>Stereo </a:t>
            </a:r>
            <a:r>
              <a:rPr lang="en-US" dirty="0"/>
              <a:t>vision and 3D structure;</a:t>
            </a:r>
            <a:r>
              <a:rPr lang="en-US" b="1" dirty="0"/>
              <a:t/>
            </a:r>
            <a:br>
              <a:rPr lang="en-US" b="1" dirty="0"/>
            </a:br>
            <a:r>
              <a:rPr lang="en-US" b="1" dirty="0">
                <a:sym typeface="Symbol" panose="05050102010706020507" pitchFamily="18" charset="2"/>
              </a:rPr>
              <a:t></a:t>
            </a:r>
            <a:r>
              <a:rPr lang="en-US" b="1" dirty="0"/>
              <a:t> </a:t>
            </a:r>
            <a:r>
              <a:rPr lang="en-US" dirty="0"/>
              <a:t>M</a:t>
            </a:r>
            <a:r>
              <a:rPr lang="en-US" dirty="0" smtClean="0"/>
              <a:t>ultispectral </a:t>
            </a:r>
            <a:r>
              <a:rPr lang="en-US" dirty="0"/>
              <a:t>imaging; and</a:t>
            </a:r>
            <a:r>
              <a:rPr lang="en-US" b="1" dirty="0"/>
              <a:t/>
            </a:r>
            <a:br>
              <a:rPr lang="en-US" b="1" dirty="0"/>
            </a:br>
            <a:r>
              <a:rPr lang="en-US" b="1" dirty="0">
                <a:sym typeface="Symbol" panose="05050102010706020507" pitchFamily="18" charset="2"/>
              </a:rPr>
              <a:t></a:t>
            </a:r>
            <a:r>
              <a:rPr lang="en-US" b="1" dirty="0"/>
              <a:t> </a:t>
            </a:r>
            <a:r>
              <a:rPr lang="en-US" dirty="0" smtClean="0"/>
              <a:t>Range </a:t>
            </a:r>
            <a:r>
              <a:rPr lang="en-US" dirty="0"/>
              <a:t>sensing</a:t>
            </a:r>
          </a:p>
        </p:txBody>
      </p:sp>
    </p:spTree>
    <p:extLst>
      <p:ext uri="{BB962C8B-B14F-4D97-AF65-F5344CB8AC3E}">
        <p14:creationId xmlns:p14="http://schemas.microsoft.com/office/powerpoint/2010/main" val="3734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Monocular vision with an RGB camera</a:t>
            </a:r>
            <a:r>
              <a:rPr lang="en-US" sz="3600" dirty="0"/>
              <a:t/>
            </a:r>
            <a:br>
              <a:rPr lang="en-US" sz="3600" dirty="0"/>
            </a:br>
            <a:endParaRPr lang="en-US" sz="3600" dirty="0"/>
          </a:p>
        </p:txBody>
      </p:sp>
      <p:sp>
        <p:nvSpPr>
          <p:cNvPr id="3" name="Text Placeholder 2"/>
          <p:cNvSpPr>
            <a:spLocks noGrp="1"/>
          </p:cNvSpPr>
          <p:nvPr>
            <p:ph type="body" idx="1"/>
          </p:nvPr>
        </p:nvSpPr>
        <p:spPr/>
        <p:txBody>
          <a:bodyPr/>
          <a:lstStyle/>
          <a:p>
            <a:r>
              <a:rPr lang="en-US" dirty="0"/>
              <a:t>Single-camera systems can potentially identify small</a:t>
            </a:r>
            <a:r>
              <a:rPr lang="en-US" b="1" dirty="0"/>
              <a:t> </a:t>
            </a:r>
            <a:r>
              <a:rPr lang="en-US" dirty="0"/>
              <a:t>changes to foliage orientation and color in plant canopies.  The average petiole angle was extracted from</a:t>
            </a:r>
            <a:r>
              <a:rPr lang="en-US" b="1" dirty="0"/>
              <a:t> </a:t>
            </a:r>
            <a:r>
              <a:rPr lang="en-US" dirty="0"/>
              <a:t>greyscale vine images using line detection techniques and results from images with the light</a:t>
            </a:r>
            <a:r>
              <a:rPr lang="en-US" b="1" dirty="0"/>
              <a:t> </a:t>
            </a:r>
            <a:r>
              <a:rPr lang="en-US" dirty="0"/>
              <a:t>source in different positions were combined in order to reduce occlusion by shadows.</a:t>
            </a:r>
          </a:p>
          <a:p>
            <a:r>
              <a:rPr lang="en-US" dirty="0"/>
              <a:t>Color distribution in plant leaves to identify paleness, and hence the onset of stress. </a:t>
            </a:r>
          </a:p>
          <a:p>
            <a:endParaRPr lang="en-US" dirty="0"/>
          </a:p>
        </p:txBody>
      </p:sp>
    </p:spTree>
    <p:extLst>
      <p:ext uri="{BB962C8B-B14F-4D97-AF65-F5344CB8AC3E}">
        <p14:creationId xmlns:p14="http://schemas.microsoft.com/office/powerpoint/2010/main" val="257685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Stereo vision and 3D structure</a:t>
            </a:r>
            <a:r>
              <a:rPr lang="en-US" sz="3600" dirty="0"/>
              <a:t/>
            </a:r>
            <a:br>
              <a:rPr lang="en-US" sz="3600" dirty="0"/>
            </a:br>
            <a:endParaRPr lang="en-US" dirty="0"/>
          </a:p>
        </p:txBody>
      </p:sp>
      <p:sp>
        <p:nvSpPr>
          <p:cNvPr id="3" name="Text Placeholder 2"/>
          <p:cNvSpPr>
            <a:spLocks noGrp="1"/>
          </p:cNvSpPr>
          <p:nvPr>
            <p:ph type="body" idx="1"/>
          </p:nvPr>
        </p:nvSpPr>
        <p:spPr/>
        <p:txBody>
          <a:bodyPr/>
          <a:lstStyle/>
          <a:p>
            <a:r>
              <a:rPr lang="en-US" sz="1800" dirty="0"/>
              <a:t>Stereo vision can be used to monitor plant parameters including height, leaf shape and leaf</a:t>
            </a:r>
            <a:r>
              <a:rPr lang="en-US" sz="1800" b="1" dirty="0"/>
              <a:t/>
            </a:r>
            <a:br>
              <a:rPr lang="en-US" sz="1800" b="1" dirty="0"/>
            </a:br>
            <a:r>
              <a:rPr lang="en-US" sz="1800" dirty="0"/>
              <a:t>area for young plants and overall canopy dimensions for larger crops. Automated</a:t>
            </a:r>
            <a:r>
              <a:rPr lang="en-US" sz="1800" b="1" dirty="0"/>
              <a:t/>
            </a:r>
            <a:br>
              <a:rPr lang="en-US" sz="1800" b="1" dirty="0"/>
            </a:br>
            <a:r>
              <a:rPr lang="en-US" sz="1800" dirty="0"/>
              <a:t>measurement of 3D plant structure has application to crop and plant growth monitoring and</a:t>
            </a:r>
            <a:r>
              <a:rPr lang="en-US" sz="1800" b="1" dirty="0"/>
              <a:t/>
            </a:r>
            <a:br>
              <a:rPr lang="en-US" sz="1800" b="1" dirty="0"/>
            </a:br>
            <a:r>
              <a:rPr lang="en-US" sz="1800" dirty="0"/>
              <a:t>species discrimination.</a:t>
            </a:r>
          </a:p>
          <a:p>
            <a:r>
              <a:rPr lang="en-US" sz="1800" dirty="0"/>
              <a:t>Typically smaller plants with less dense canopies have greater success of detailed automated</a:t>
            </a:r>
            <a:r>
              <a:rPr lang="en-US" sz="1800" b="1" dirty="0"/>
              <a:t/>
            </a:r>
            <a:br>
              <a:rPr lang="en-US" sz="1800" b="1" dirty="0"/>
            </a:br>
            <a:r>
              <a:rPr lang="en-US" sz="1800" dirty="0"/>
              <a:t>3D measurement.</a:t>
            </a:r>
          </a:p>
          <a:p>
            <a:r>
              <a:rPr lang="en-US" sz="1800" dirty="0"/>
              <a:t>As with monocular imaging, identification of plant structure using stereo vision enjoys</a:t>
            </a:r>
            <a:r>
              <a:rPr lang="en-US" sz="1800" b="1" dirty="0"/>
              <a:t/>
            </a:r>
            <a:br>
              <a:rPr lang="en-US" sz="1800" b="1" dirty="0"/>
            </a:br>
            <a:r>
              <a:rPr lang="en-US" sz="1800" dirty="0"/>
              <a:t>greater success for smaller plants. Applications in the outdoor environment typically provide</a:t>
            </a:r>
            <a:r>
              <a:rPr lang="en-US" sz="1800" b="1" dirty="0"/>
              <a:t/>
            </a:r>
            <a:br>
              <a:rPr lang="en-US" sz="1800" b="1" dirty="0"/>
            </a:br>
            <a:r>
              <a:rPr lang="en-US" sz="1800" dirty="0"/>
              <a:t>overall canopy geometry which is useful for monitoring crop growth in areas of a paddock or</a:t>
            </a:r>
            <a:r>
              <a:rPr lang="en-US" sz="1800" b="1" dirty="0"/>
              <a:t/>
            </a:r>
            <a:br>
              <a:rPr lang="en-US" sz="1800" b="1" dirty="0"/>
            </a:br>
            <a:r>
              <a:rPr lang="en-US" sz="1800" dirty="0"/>
              <a:t>identifying plant height changes, for example between different species (i.e. weed and crop).</a:t>
            </a:r>
          </a:p>
        </p:txBody>
      </p:sp>
    </p:spTree>
    <p:extLst>
      <p:ext uri="{BB962C8B-B14F-4D97-AF65-F5344CB8AC3E}">
        <p14:creationId xmlns:p14="http://schemas.microsoft.com/office/powerpoint/2010/main" val="4130417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Multispectral imaging</a:t>
            </a:r>
            <a:r>
              <a:rPr lang="en-US" dirty="0"/>
              <a:t/>
            </a:r>
            <a:br>
              <a:rPr lang="en-US" dirty="0"/>
            </a:br>
            <a:r>
              <a:rPr lang="en-US" sz="2800" b="1" dirty="0"/>
              <a:t>Species identification</a:t>
            </a:r>
            <a:r>
              <a:rPr lang="en-US" sz="2800" dirty="0"/>
              <a:t/>
            </a:r>
            <a:br>
              <a:rPr lang="en-US" sz="2800" dirty="0"/>
            </a:br>
            <a:endParaRPr lang="en-US" dirty="0"/>
          </a:p>
        </p:txBody>
      </p:sp>
      <p:sp>
        <p:nvSpPr>
          <p:cNvPr id="3" name="Text Placeholder 2"/>
          <p:cNvSpPr>
            <a:spLocks noGrp="1"/>
          </p:cNvSpPr>
          <p:nvPr>
            <p:ph type="body" idx="1"/>
          </p:nvPr>
        </p:nvSpPr>
        <p:spPr/>
        <p:txBody>
          <a:bodyPr/>
          <a:lstStyle/>
          <a:p>
            <a:r>
              <a:rPr lang="en-US" dirty="0"/>
              <a:t>Whilst LEDs provide</a:t>
            </a:r>
            <a:r>
              <a:rPr lang="en-US" b="1" dirty="0"/>
              <a:t> </a:t>
            </a:r>
            <a:r>
              <a:rPr lang="en-US" dirty="0"/>
              <a:t>monochromatic light, halogen lamps provide a continuous spectrum of light from visible to</a:t>
            </a:r>
            <a:r>
              <a:rPr lang="en-US" b="1" dirty="0"/>
              <a:t> </a:t>
            </a:r>
            <a:r>
              <a:rPr lang="en-US" dirty="0"/>
              <a:t>near-infrared wavelengths, thereby making it a suitable illuminator for spectral</a:t>
            </a:r>
            <a:r>
              <a:rPr lang="en-US" b="1" dirty="0"/>
              <a:t/>
            </a:r>
            <a:br>
              <a:rPr lang="en-US" b="1" dirty="0"/>
            </a:br>
            <a:r>
              <a:rPr lang="en-US" dirty="0"/>
              <a:t>measurements.</a:t>
            </a:r>
          </a:p>
        </p:txBody>
      </p:sp>
    </p:spTree>
    <p:extLst>
      <p:ext uri="{BB962C8B-B14F-4D97-AF65-F5344CB8AC3E}">
        <p14:creationId xmlns:p14="http://schemas.microsoft.com/office/powerpoint/2010/main" val="89713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Multispectral imaging</a:t>
            </a:r>
            <a:r>
              <a:rPr lang="en-US" dirty="0"/>
              <a:t/>
            </a:r>
            <a:br>
              <a:rPr lang="en-US" dirty="0"/>
            </a:br>
            <a:r>
              <a:rPr lang="en-US" sz="2800" b="1" dirty="0"/>
              <a:t>Plant material identification</a:t>
            </a:r>
            <a:r>
              <a:rPr lang="en-US" sz="2800" dirty="0"/>
              <a:t/>
            </a:r>
            <a:br>
              <a:rPr lang="en-US" sz="2800" dirty="0"/>
            </a:br>
            <a:endParaRPr lang="en-US" sz="2800" dirty="0"/>
          </a:p>
        </p:txBody>
      </p:sp>
      <p:sp>
        <p:nvSpPr>
          <p:cNvPr id="3" name="Text Placeholder 2"/>
          <p:cNvSpPr>
            <a:spLocks noGrp="1"/>
          </p:cNvSpPr>
          <p:nvPr>
            <p:ph type="body" idx="1"/>
          </p:nvPr>
        </p:nvSpPr>
        <p:spPr/>
        <p:txBody>
          <a:bodyPr/>
          <a:lstStyle/>
          <a:p>
            <a:r>
              <a:rPr lang="en-US" sz="1800" dirty="0"/>
              <a:t>A differential two-waveband infrared vision system was designed and tested</a:t>
            </a:r>
            <a:r>
              <a:rPr lang="en-US" sz="1800" b="1" dirty="0"/>
              <a:t/>
            </a:r>
            <a:br>
              <a:rPr lang="en-US" sz="1800" b="1" dirty="0"/>
            </a:br>
            <a:r>
              <a:rPr lang="en-US" sz="1800" dirty="0"/>
              <a:t>that made use of the spectral differences in fruit and leaves at 850 and 970 nm wavelengths to</a:t>
            </a:r>
            <a:r>
              <a:rPr lang="en-US" sz="1800" b="1" dirty="0"/>
              <a:t/>
            </a:r>
            <a:br>
              <a:rPr lang="en-US" sz="1800" b="1" dirty="0"/>
            </a:br>
            <a:r>
              <a:rPr lang="en-US" sz="1800" dirty="0"/>
              <a:t>identify cucumbers on a vine (van </a:t>
            </a:r>
            <a:r>
              <a:rPr lang="en-US" sz="1800" dirty="0" err="1"/>
              <a:t>Henten</a:t>
            </a:r>
            <a:r>
              <a:rPr lang="en-US" sz="1800" dirty="0"/>
              <a:t> et al., 2002</a:t>
            </a:r>
            <a:r>
              <a:rPr lang="en-US" sz="1800" dirty="0" smtClean="0"/>
              <a:t>).</a:t>
            </a:r>
            <a:r>
              <a:rPr lang="en-US" sz="1800" dirty="0"/>
              <a:t> </a:t>
            </a:r>
          </a:p>
          <a:p>
            <a:r>
              <a:rPr lang="en-US" sz="1800" dirty="0" err="1"/>
              <a:t>Noordam</a:t>
            </a:r>
            <a:r>
              <a:rPr lang="en-US" sz="1800" dirty="0"/>
              <a:t> et al. (2005) presented a comparison of a variety of methods for locating a cutting</a:t>
            </a:r>
            <a:br>
              <a:rPr lang="en-US" sz="1800" dirty="0"/>
            </a:br>
            <a:r>
              <a:rPr lang="en-US" sz="1800" dirty="0"/>
              <a:t>position on a rose stem, for the purpose of automation in the cut flowers industry. One of the</a:t>
            </a:r>
            <a:br>
              <a:rPr lang="en-US" sz="1800" dirty="0"/>
            </a:br>
            <a:r>
              <a:rPr lang="en-US" sz="1800" dirty="0"/>
              <a:t>methods evaluated was X-ray imaging and it was demonstrated that thin leaves were</a:t>
            </a:r>
            <a:br>
              <a:rPr lang="en-US" sz="1800" dirty="0"/>
            </a:br>
            <a:r>
              <a:rPr lang="en-US" sz="1800" dirty="0"/>
              <a:t>completely invisible in X-ray images.</a:t>
            </a:r>
          </a:p>
          <a:p>
            <a:endParaRPr lang="en-US" dirty="0"/>
          </a:p>
        </p:txBody>
      </p:sp>
    </p:spTree>
    <p:extLst>
      <p:ext uri="{BB962C8B-B14F-4D97-AF65-F5344CB8AC3E}">
        <p14:creationId xmlns:p14="http://schemas.microsoft.com/office/powerpoint/2010/main" val="305487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dirty="0"/>
              <a:t>Multispectral imaging</a:t>
            </a:r>
            <a:r>
              <a:rPr lang="en-US" dirty="0"/>
              <a:t/>
            </a:r>
            <a:br>
              <a:rPr lang="en-US" dirty="0"/>
            </a:br>
            <a:r>
              <a:rPr lang="en-US" sz="3200" b="1" dirty="0"/>
              <a:t>Stress detection</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Potential multispectral imaging technologies for detecting plant water stress include </a:t>
            </a:r>
            <a:r>
              <a:rPr lang="en-US" dirty="0" smtClean="0"/>
              <a:t>visible,</a:t>
            </a:r>
            <a:r>
              <a:rPr lang="en-US" b="1" dirty="0"/>
              <a:t> </a:t>
            </a:r>
            <a:r>
              <a:rPr lang="en-US" dirty="0" smtClean="0"/>
              <a:t>IR</a:t>
            </a:r>
            <a:r>
              <a:rPr lang="en-US" dirty="0"/>
              <a:t>, NIR, UV and microwave radiation.</a:t>
            </a:r>
          </a:p>
          <a:p>
            <a:pPr marL="53340" indent="0">
              <a:buNone/>
            </a:pPr>
            <a:endParaRPr lang="en-US" dirty="0"/>
          </a:p>
        </p:txBody>
      </p:sp>
    </p:spTree>
    <p:extLst>
      <p:ext uri="{BB962C8B-B14F-4D97-AF65-F5344CB8AC3E}">
        <p14:creationId xmlns:p14="http://schemas.microsoft.com/office/powerpoint/2010/main" val="4288144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Discussion </a:t>
            </a:r>
            <a:endParaRPr lang="en-US" dirty="0"/>
          </a:p>
        </p:txBody>
      </p:sp>
      <p:sp>
        <p:nvSpPr>
          <p:cNvPr id="3" name="Text Placeholder 2"/>
          <p:cNvSpPr>
            <a:spLocks noGrp="1"/>
          </p:cNvSpPr>
          <p:nvPr>
            <p:ph type="body" idx="1"/>
          </p:nvPr>
        </p:nvSpPr>
        <p:spPr/>
        <p:txBody>
          <a:bodyPr/>
          <a:lstStyle/>
          <a:p>
            <a:pPr marL="53340" indent="0">
              <a:buNone/>
            </a:pPr>
            <a:r>
              <a:rPr lang="en-US" sz="2000" dirty="0" smtClean="0"/>
              <a:t>Multispectral </a:t>
            </a:r>
            <a:r>
              <a:rPr lang="en-US" sz="2000" dirty="0"/>
              <a:t>imaging provides information about properties of plants that are not visible to</a:t>
            </a:r>
            <a:r>
              <a:rPr lang="en-US" sz="2000" b="1" dirty="0"/>
              <a:t/>
            </a:r>
            <a:br>
              <a:rPr lang="en-US" sz="2000" b="1" dirty="0"/>
            </a:br>
            <a:r>
              <a:rPr lang="en-US" sz="2000" dirty="0"/>
              <a:t>humans. The techniques potentially discern stress level or plant materials without requiring</a:t>
            </a:r>
            <a:r>
              <a:rPr lang="en-US" sz="2000" b="1" dirty="0"/>
              <a:t/>
            </a:r>
            <a:br>
              <a:rPr lang="en-US" sz="2000" b="1" dirty="0"/>
            </a:br>
            <a:r>
              <a:rPr lang="en-US" sz="2000" dirty="0"/>
              <a:t>complex image analysis algorithms to replicate a human’s visual appraisal of plant</a:t>
            </a:r>
            <a:r>
              <a:rPr lang="en-US" sz="2000" b="1" dirty="0"/>
              <a:t/>
            </a:r>
            <a:br>
              <a:rPr lang="en-US" sz="2000" b="1" dirty="0"/>
            </a:br>
            <a:r>
              <a:rPr lang="en-US" sz="2000" dirty="0"/>
              <a:t>appearance. However, the expense of systems such as X-ray, tunable filters and thermal</a:t>
            </a:r>
            <a:r>
              <a:rPr lang="en-US" sz="2000" b="1" dirty="0"/>
              <a:t/>
            </a:r>
            <a:br>
              <a:rPr lang="en-US" sz="2000" b="1" dirty="0"/>
            </a:br>
            <a:r>
              <a:rPr lang="en-US" sz="2000" dirty="0"/>
              <a:t>cameras restricts their application on-farm. Low-cost cameras are potentially sensitive to the</a:t>
            </a:r>
            <a:r>
              <a:rPr lang="en-US" sz="2000" b="1" dirty="0"/>
              <a:t/>
            </a:r>
            <a:br>
              <a:rPr lang="en-US" sz="2000" b="1" dirty="0"/>
            </a:br>
            <a:r>
              <a:rPr lang="en-US" sz="2000" dirty="0"/>
              <a:t>visible and near infrared regions of the electromagnetic spectrum. Therefore, the addition of</a:t>
            </a:r>
            <a:r>
              <a:rPr lang="en-US" sz="2000" b="1" dirty="0"/>
              <a:t/>
            </a:r>
            <a:br>
              <a:rPr lang="en-US" sz="2000" b="1" dirty="0"/>
            </a:br>
            <a:r>
              <a:rPr lang="en-US" sz="2000" dirty="0"/>
              <a:t>narrowband illumination or interference filters to a low-cost vision system has potential to</a:t>
            </a:r>
            <a:r>
              <a:rPr lang="en-US" sz="2000" b="1" dirty="0"/>
              <a:t/>
            </a:r>
            <a:br>
              <a:rPr lang="en-US" sz="2000" b="1" dirty="0"/>
            </a:br>
            <a:r>
              <a:rPr lang="en-US" sz="2000" dirty="0"/>
              <a:t>accentuate plant features of interest at discriminatory wavelengths.</a:t>
            </a:r>
          </a:p>
          <a:p>
            <a:endParaRPr lang="en-US" sz="2000" dirty="0"/>
          </a:p>
        </p:txBody>
      </p:sp>
    </p:spTree>
    <p:extLst>
      <p:ext uri="{BB962C8B-B14F-4D97-AF65-F5344CB8AC3E}">
        <p14:creationId xmlns:p14="http://schemas.microsoft.com/office/powerpoint/2010/main" val="157885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sz="4400" b="0" i="0" u="none" strike="noStrike" cap="none">
                <a:solidFill>
                  <a:srgbClr val="262626"/>
                </a:solidFill>
                <a:latin typeface="Garamond"/>
                <a:ea typeface="Garamond"/>
                <a:cs typeface="Garamond"/>
                <a:sym typeface="Garamond"/>
              </a:rPr>
              <a:t>IOT Definition</a:t>
            </a:r>
            <a:endParaRPr sz="4400" b="0" i="0" u="none" strike="noStrike" cap="none">
              <a:solidFill>
                <a:srgbClr val="262626"/>
              </a:solidFill>
              <a:latin typeface="Garamond"/>
              <a:ea typeface="Garamond"/>
              <a:cs typeface="Garamond"/>
              <a:sym typeface="Garamond"/>
            </a:endParaRPr>
          </a:p>
        </p:txBody>
      </p:sp>
      <p:sp>
        <p:nvSpPr>
          <p:cNvPr id="164" name="Google Shape;164;p2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60"/>
              <a:buFont typeface="Arial"/>
              <a:buNone/>
            </a:pPr>
            <a:r>
              <a:rPr lang="en-US" sz="2400" b="0" i="0" u="none" strike="noStrike" cap="none">
                <a:solidFill>
                  <a:srgbClr val="262626"/>
                </a:solidFill>
                <a:latin typeface="Garamond"/>
                <a:ea typeface="Garamond"/>
                <a:cs typeface="Garamond"/>
                <a:sym typeface="Garamond"/>
              </a:rPr>
              <a:t>A global ICT infrastructure linking physical objects and virtual objects (as the informational counterparts of physical objects) through the exploitation of sensor and actuator data capture, processing and transmission capabilities. As such, the IOT  is an overlay above the ‘generic’ Internet, offering federated physical-object-related services (including, if relevant, identification, monitoring and control of these objects) to all kinds of applications. </a:t>
            </a:r>
            <a:br>
              <a:rPr lang="en-US" sz="2400" b="0" i="0" u="none" strike="noStrike" cap="none">
                <a:solidFill>
                  <a:srgbClr val="262626"/>
                </a:solidFill>
                <a:latin typeface="Garamond"/>
                <a:ea typeface="Garamond"/>
                <a:cs typeface="Garamond"/>
                <a:sym typeface="Garamond"/>
              </a:rPr>
            </a:br>
            <a:endParaRPr sz="2400" b="0" i="0" u="none" strike="noStrike" cap="none">
              <a:solidFill>
                <a:srgbClr val="262626"/>
              </a:solidFill>
              <a:latin typeface="Garamond"/>
              <a:ea typeface="Garamond"/>
              <a:cs typeface="Garamond"/>
              <a:sym typeface="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Design and implementation of a computer vision-guided greenhouse crop diagnostics system</a:t>
            </a:r>
          </a:p>
        </p:txBody>
      </p:sp>
      <p:sp>
        <p:nvSpPr>
          <p:cNvPr id="3" name="Text Placeholder 2"/>
          <p:cNvSpPr>
            <a:spLocks noGrp="1"/>
          </p:cNvSpPr>
          <p:nvPr>
            <p:ph type="body" idx="1"/>
          </p:nvPr>
        </p:nvSpPr>
        <p:spPr/>
        <p:txBody>
          <a:bodyPr/>
          <a:lstStyle/>
          <a:p>
            <a:r>
              <a:rPr lang="en-US" dirty="0" smtClean="0"/>
              <a:t>The </a:t>
            </a:r>
            <a:r>
              <a:rPr lang="en-US" dirty="0"/>
              <a:t>system consisted of five main components including (1) a stepper motor-driven camera positioning system, (2) an image acquisition system, (3) a data logger monitoring root and aerial zone of the growing environment, (4) a dynamic SQL database module for data storage, and (5) a host computer running the collection, processing, storage, and analysis functions.</a:t>
            </a:r>
          </a:p>
          <a:p>
            <a:endParaRPr lang="en-US" sz="2800" b="1" dirty="0"/>
          </a:p>
          <a:p>
            <a:endParaRPr lang="en-US" dirty="0"/>
          </a:p>
        </p:txBody>
      </p:sp>
    </p:spTree>
    <p:extLst>
      <p:ext uri="{BB962C8B-B14F-4D97-AF65-F5344CB8AC3E}">
        <p14:creationId xmlns:p14="http://schemas.microsoft.com/office/powerpoint/2010/main" val="1098450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3412" y="773568"/>
            <a:ext cx="10529325" cy="3318936"/>
          </a:xfrm>
        </p:spPr>
        <p:txBody>
          <a:bodyPr/>
          <a:lstStyle/>
          <a:p>
            <a:r>
              <a:rPr lang="en-US" sz="1800" b="1" dirty="0" smtClean="0"/>
              <a:t>Introduction</a:t>
            </a:r>
            <a:r>
              <a:rPr lang="en-US" sz="1600" b="1" dirty="0" smtClean="0"/>
              <a:t> </a:t>
            </a:r>
            <a:r>
              <a:rPr lang="en-US" sz="1600" b="1" dirty="0"/>
              <a:t>: </a:t>
            </a:r>
            <a:r>
              <a:rPr lang="en-US" sz="1600" dirty="0"/>
              <a:t>Computer vision can be used to extract various information from a targeted object including morphological (size, shape, texture), spectral (color, temperature, moisture), and temporal data (growth rate, development, dynamic change of spectral and morphological states). it is more advantageous to develop a real-time plant canopy health, growth and quality monitoring system with multi-sensor platforms.</a:t>
            </a:r>
          </a:p>
          <a:p>
            <a:r>
              <a:rPr lang="en-US" sz="1600" b="1" dirty="0"/>
              <a:t>1.1 Overall system hardware, layout and signal processing : </a:t>
            </a:r>
            <a:r>
              <a:rPr lang="en-US" sz="1600" dirty="0"/>
              <a:t>Figure 1 illustrates the connectivity of the system components and Fig. 2 identifies the flow diagram of the system developed for plant sensing and monitoring.</a:t>
            </a:r>
          </a:p>
          <a:p>
            <a:r>
              <a:rPr lang="en-US" sz="1600" b="1" dirty="0"/>
              <a:t>1.2 Robotic camera positioning system : </a:t>
            </a:r>
            <a:r>
              <a:rPr lang="en-US" sz="1600" dirty="0"/>
              <a:t>The robotic camera positioning system consisted of three joined rails. Two parallel beams defined the </a:t>
            </a:r>
            <a:r>
              <a:rPr lang="en-US" sz="1600" i="1" dirty="0"/>
              <a:t>y</a:t>
            </a:r>
            <a:r>
              <a:rPr lang="en-US" sz="1600" dirty="0"/>
              <a:t>-axis coordinate and the third beam crossing perpendicular on top of the two </a:t>
            </a:r>
            <a:r>
              <a:rPr lang="en-US" sz="1600" i="1" dirty="0"/>
              <a:t>y</a:t>
            </a:r>
            <a:r>
              <a:rPr lang="en-US" sz="1600" dirty="0"/>
              <a:t>-axis beams formed the </a:t>
            </a:r>
            <a:r>
              <a:rPr lang="en-US" sz="1600" i="1" dirty="0"/>
              <a:t>x</a:t>
            </a:r>
            <a:r>
              <a:rPr lang="en-US" sz="1600" dirty="0"/>
              <a:t>-axis coordinate allowing </a:t>
            </a:r>
            <a:r>
              <a:rPr lang="en-US" sz="1600" dirty="0" smtClean="0"/>
              <a:t>the camera </a:t>
            </a:r>
            <a:r>
              <a:rPr lang="en-US" sz="1600" dirty="0"/>
              <a:t>platform to be positioned anywhere within this </a:t>
            </a:r>
            <a:r>
              <a:rPr lang="en-US" sz="1600" i="1" dirty="0"/>
              <a:t>x-y </a:t>
            </a:r>
            <a:r>
              <a:rPr lang="en-US" sz="1600" dirty="0"/>
              <a:t>coordinate system, above the crop canopy in the NFT system.</a:t>
            </a:r>
            <a:endParaRPr lang="en-US" sz="1600" b="1" dirty="0"/>
          </a:p>
          <a:p>
            <a:r>
              <a:rPr lang="en-US" sz="1600" b="1" dirty="0"/>
              <a:t>1.3 Image acquisition : </a:t>
            </a:r>
            <a:r>
              <a:rPr lang="en-US" sz="1600" dirty="0"/>
              <a:t>The imaging unit consisted of three GigE vision cameras (tri-cameras</a:t>
            </a:r>
            <a:r>
              <a:rPr lang="en-US" sz="1600" dirty="0" smtClean="0"/>
              <a:t>): (</a:t>
            </a:r>
            <a:r>
              <a:rPr lang="en-US" sz="1600" dirty="0"/>
              <a:t>1) color camera with a built-in NIR blocker ,(2) grayscale with NIR 850 nm band pass-filter, and (3) thermal camera.</a:t>
            </a:r>
          </a:p>
          <a:p>
            <a:r>
              <a:rPr lang="en-US" sz="1600" b="1" dirty="0"/>
              <a:t>1.4 Panoramic image stitching : </a:t>
            </a:r>
            <a:r>
              <a:rPr lang="en-US" sz="1600" dirty="0"/>
              <a:t>All images with their respective displaced </a:t>
            </a:r>
            <a:r>
              <a:rPr lang="en-US" sz="1600" i="1" dirty="0"/>
              <a:t>x</a:t>
            </a:r>
            <a:r>
              <a:rPr lang="en-US" sz="1600" dirty="0"/>
              <a:t>–</a:t>
            </a:r>
            <a:r>
              <a:rPr lang="en-US" sz="1600" i="1" dirty="0"/>
              <a:t>y </a:t>
            </a:r>
            <a:r>
              <a:rPr lang="en-US" sz="1600" dirty="0"/>
              <a:t>location were applied to a stitching </a:t>
            </a:r>
            <a:r>
              <a:rPr lang="en-US" sz="1600" dirty="0" smtClean="0"/>
              <a:t>function, which </a:t>
            </a:r>
            <a:r>
              <a:rPr lang="en-US" sz="1600" dirty="0"/>
              <a:t>automatically blended the images together forming a single large panoramic image.</a:t>
            </a:r>
            <a:endParaRPr lang="en-US" sz="1600" b="1" dirty="0"/>
          </a:p>
          <a:p>
            <a:r>
              <a:rPr lang="en-US" sz="1600" b="1" dirty="0"/>
              <a:t>1.5 Image analysis and feature extraction :</a:t>
            </a:r>
            <a:r>
              <a:rPr lang="en-US" sz="1600" dirty="0"/>
              <a:t>image. Therefore, the </a:t>
            </a:r>
            <a:r>
              <a:rPr lang="en-US" sz="1600" dirty="0" smtClean="0"/>
              <a:t>only plant </a:t>
            </a:r>
            <a:r>
              <a:rPr lang="en-US" sz="1600" dirty="0"/>
              <a:t>(or</a:t>
            </a:r>
            <a:r>
              <a:rPr lang="en-US" sz="1600" b="1" dirty="0"/>
              <a:t> </a:t>
            </a:r>
            <a:r>
              <a:rPr lang="en-US" sz="1600" dirty="0"/>
              <a:t>plant canopy) portion of the image was segmented </a:t>
            </a:r>
            <a:r>
              <a:rPr lang="en-US" sz="1600" dirty="0" smtClean="0"/>
              <a:t>from the </a:t>
            </a:r>
            <a:r>
              <a:rPr lang="en-US" sz="1600" dirty="0"/>
              <a:t>overall panoramic image. The extraction method </a:t>
            </a:r>
            <a:r>
              <a:rPr lang="en-US" sz="1600" dirty="0" smtClean="0"/>
              <a:t>used was </a:t>
            </a:r>
            <a:r>
              <a:rPr lang="en-US" sz="1600" dirty="0"/>
              <a:t>a Hue–Saturation–Luminance (H–S–L) filtering </a:t>
            </a:r>
            <a:r>
              <a:rPr lang="en-US" sz="1600" dirty="0" smtClean="0"/>
              <a:t>which actively </a:t>
            </a:r>
            <a:r>
              <a:rPr lang="en-US" sz="1600" dirty="0"/>
              <a:t>selects the plant’s green color as foreground </a:t>
            </a:r>
            <a:r>
              <a:rPr lang="en-US" sz="1600" dirty="0" smtClean="0"/>
              <a:t>from the </a:t>
            </a:r>
            <a:r>
              <a:rPr lang="en-US" sz="1600" dirty="0"/>
              <a:t>rest of the image as background, which was never </a:t>
            </a:r>
            <a:r>
              <a:rPr lang="en-US" sz="1600" dirty="0" smtClean="0"/>
              <a:t>green in </a:t>
            </a:r>
            <a:r>
              <a:rPr lang="en-US" sz="1600" dirty="0"/>
              <a:t>color.</a:t>
            </a:r>
            <a:endParaRPr lang="en-US" sz="1600" b="1" dirty="0"/>
          </a:p>
          <a:p>
            <a:endParaRPr lang="en-US" sz="1600" dirty="0"/>
          </a:p>
        </p:txBody>
      </p:sp>
    </p:spTree>
    <p:extLst>
      <p:ext uri="{BB962C8B-B14F-4D97-AF65-F5344CB8AC3E}">
        <p14:creationId xmlns:p14="http://schemas.microsoft.com/office/powerpoint/2010/main" val="3182676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Diagrams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524" y="2598733"/>
            <a:ext cx="3361258" cy="31755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724" y="2598733"/>
            <a:ext cx="3242957" cy="3501265"/>
          </a:xfrm>
          <a:prstGeom prst="rect">
            <a:avLst/>
          </a:prstGeom>
        </p:spPr>
      </p:pic>
    </p:spTree>
    <p:extLst>
      <p:ext uri="{BB962C8B-B14F-4D97-AF65-F5344CB8AC3E}">
        <p14:creationId xmlns:p14="http://schemas.microsoft.com/office/powerpoint/2010/main" val="68215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437" y="637309"/>
            <a:ext cx="10933903" cy="6858000"/>
          </a:xfrm>
        </p:spPr>
        <p:txBody>
          <a:bodyPr>
            <a:normAutofit/>
          </a:bodyPr>
          <a:lstStyle/>
          <a:p>
            <a:pPr marL="0" indent="0" algn="just">
              <a:buNone/>
            </a:pPr>
            <a:r>
              <a:rPr lang="en-US" sz="1400" dirty="0"/>
              <a:t>With the image segmented into two regions, the </a:t>
            </a:r>
            <a:r>
              <a:rPr lang="en-US" sz="1400" dirty="0" smtClean="0"/>
              <a:t>image was </a:t>
            </a:r>
            <a:r>
              <a:rPr lang="en-US" sz="1400" dirty="0"/>
              <a:t>again processed to remove small noises</a:t>
            </a:r>
            <a:r>
              <a:rPr lang="en-US" sz="1400" dirty="0" smtClean="0"/>
              <a:t>. </a:t>
            </a:r>
            <a:r>
              <a:rPr lang="en-US" sz="1400" dirty="0" err="1"/>
              <a:t>Agray</a:t>
            </a:r>
            <a:r>
              <a:rPr lang="en-US" sz="1400" dirty="0"/>
              <a:t>-level co-occurrence </a:t>
            </a:r>
            <a:r>
              <a:rPr lang="en-US" sz="1400" dirty="0" smtClean="0"/>
              <a:t>matrix was </a:t>
            </a:r>
            <a:r>
              <a:rPr lang="en-US" sz="1400" dirty="0"/>
              <a:t>created by </a:t>
            </a:r>
            <a:endParaRPr lang="en-US" sz="1400" dirty="0"/>
          </a:p>
          <a:p>
            <a:pPr marL="0" indent="0" algn="just">
              <a:buNone/>
            </a:pPr>
            <a:r>
              <a:rPr lang="en-US" sz="1400" dirty="0" smtClean="0"/>
              <a:t>converting </a:t>
            </a:r>
            <a:r>
              <a:rPr lang="en-US" sz="1400" dirty="0" smtClean="0"/>
              <a:t>the </a:t>
            </a:r>
            <a:r>
              <a:rPr lang="en-US" sz="1400" dirty="0"/>
              <a:t>color plant image to grayscale, capturing the </a:t>
            </a:r>
            <a:r>
              <a:rPr lang="en-US" sz="1400" dirty="0" smtClean="0"/>
              <a:t>spatial dependence </a:t>
            </a:r>
            <a:r>
              <a:rPr lang="en-US" sz="1400" dirty="0"/>
              <a:t>of gray-level values contributing to the </a:t>
            </a:r>
            <a:r>
              <a:rPr lang="en-US" sz="1400" dirty="0" smtClean="0"/>
              <a:t>perception of </a:t>
            </a:r>
            <a:r>
              <a:rPr lang="en-US" sz="1400" dirty="0"/>
              <a:t>the plant’s </a:t>
            </a:r>
            <a:r>
              <a:rPr lang="en-US" sz="1400" dirty="0" smtClean="0"/>
              <a:t>texture.</a:t>
            </a:r>
          </a:p>
          <a:p>
            <a:pPr marL="0" indent="0" algn="just">
              <a:buNone/>
            </a:pPr>
            <a:r>
              <a:rPr lang="en-US" sz="1400" dirty="0"/>
              <a:t>Analyzing a plant’s </a:t>
            </a:r>
            <a:r>
              <a:rPr lang="en-US" sz="1400" dirty="0" smtClean="0"/>
              <a:t>temperature or </a:t>
            </a:r>
            <a:r>
              <a:rPr lang="en-US" sz="1400" dirty="0"/>
              <a:t>mainly the plant’s temperature regulating </a:t>
            </a:r>
            <a:r>
              <a:rPr lang="en-US" sz="1400" dirty="0" smtClean="0"/>
              <a:t>mechanism (the </a:t>
            </a:r>
            <a:r>
              <a:rPr lang="en-US" sz="1400" dirty="0"/>
              <a:t>stomata cells) through transpiration, one can </a:t>
            </a:r>
            <a:r>
              <a:rPr lang="en-US" sz="1400" dirty="0" smtClean="0"/>
              <a:t>identify</a:t>
            </a:r>
          </a:p>
          <a:p>
            <a:pPr marL="0" indent="0" algn="just">
              <a:buNone/>
            </a:pPr>
            <a:r>
              <a:rPr lang="en-US" sz="1400" dirty="0" smtClean="0"/>
              <a:t> </a:t>
            </a:r>
            <a:r>
              <a:rPr lang="en-US" sz="1400" dirty="0" smtClean="0"/>
              <a:t>the </a:t>
            </a:r>
            <a:r>
              <a:rPr lang="en-US" sz="1400" dirty="0"/>
              <a:t>plant’s health and specifically responses to water </a:t>
            </a:r>
            <a:r>
              <a:rPr lang="en-US" sz="1400" dirty="0" smtClean="0"/>
              <a:t>stress. </a:t>
            </a:r>
            <a:r>
              <a:rPr lang="en-US" sz="1400" dirty="0"/>
              <a:t>When the stomata cells are open, carbon dioxide </a:t>
            </a:r>
            <a:r>
              <a:rPr lang="en-US" sz="1400" dirty="0" smtClean="0"/>
              <a:t>enters the </a:t>
            </a:r>
            <a:r>
              <a:rPr lang="en-US" sz="1400" dirty="0"/>
              <a:t>plant while oxygen and </a:t>
            </a:r>
            <a:r>
              <a:rPr lang="en-US" sz="1400" dirty="0" smtClean="0"/>
              <a:t>water</a:t>
            </a:r>
          </a:p>
          <a:p>
            <a:pPr marL="0" indent="0" algn="just">
              <a:buNone/>
            </a:pPr>
            <a:r>
              <a:rPr lang="en-US" sz="1400" dirty="0" smtClean="0"/>
              <a:t> </a:t>
            </a:r>
            <a:r>
              <a:rPr lang="en-US" sz="1400" dirty="0"/>
              <a:t>vapor leave the plant. </a:t>
            </a:r>
            <a:r>
              <a:rPr lang="en-US" sz="1400" dirty="0" smtClean="0"/>
              <a:t>The exiting </a:t>
            </a:r>
            <a:r>
              <a:rPr lang="en-US" sz="1400" dirty="0"/>
              <a:t>of the water vapor provides two internal functions</a:t>
            </a:r>
            <a:r>
              <a:rPr lang="en-US" sz="1400" dirty="0" smtClean="0"/>
              <a:t>: (</a:t>
            </a:r>
            <a:r>
              <a:rPr lang="en-US" sz="1400" dirty="0"/>
              <a:t>1) the process cools the plant and (2) the process </a:t>
            </a:r>
            <a:r>
              <a:rPr lang="en-US" sz="1400" dirty="0" smtClean="0"/>
              <a:t>causes suction</a:t>
            </a:r>
            <a:r>
              <a:rPr lang="en-US" sz="1400" dirty="0" smtClean="0"/>
              <a:t>,</a:t>
            </a:r>
          </a:p>
          <a:p>
            <a:pPr marL="0" indent="0" algn="just">
              <a:buNone/>
            </a:pPr>
            <a:r>
              <a:rPr lang="en-US" sz="1400" dirty="0" smtClean="0"/>
              <a:t> </a:t>
            </a:r>
            <a:r>
              <a:rPr lang="en-US" sz="1400" dirty="0"/>
              <a:t>drawing up more water and nutrients from the </a:t>
            </a:r>
            <a:r>
              <a:rPr lang="en-US" sz="1400" dirty="0" smtClean="0"/>
              <a:t>root </a:t>
            </a:r>
            <a:r>
              <a:rPr lang="en-US" sz="1400" dirty="0"/>
              <a:t>system. When the plant is under stress, the function of </a:t>
            </a:r>
            <a:r>
              <a:rPr lang="en-US" sz="1400" dirty="0" smtClean="0"/>
              <a:t>the stomata </a:t>
            </a:r>
            <a:r>
              <a:rPr lang="en-US" sz="1400" dirty="0"/>
              <a:t>cells reflects this stress and in turn alters the </a:t>
            </a:r>
            <a:r>
              <a:rPr lang="en-US" sz="1400" dirty="0" smtClean="0"/>
              <a:t>plant’s overall </a:t>
            </a:r>
            <a:r>
              <a:rPr lang="en-US" sz="1400" dirty="0"/>
              <a:t>temperature</a:t>
            </a:r>
            <a:r>
              <a:rPr lang="en-US" sz="1400" dirty="0" smtClean="0"/>
              <a:t>.</a:t>
            </a:r>
          </a:p>
          <a:p>
            <a:pPr marL="0" indent="0" algn="just">
              <a:buNone/>
            </a:pPr>
            <a:endParaRPr lang="en-US" sz="1600" b="1" dirty="0" smtClean="0"/>
          </a:p>
          <a:p>
            <a:pPr marL="0" indent="0" algn="just">
              <a:buNone/>
            </a:pPr>
            <a:r>
              <a:rPr lang="en-US" sz="1600" b="1" dirty="0" smtClean="0"/>
              <a:t>2_Camera </a:t>
            </a:r>
            <a:r>
              <a:rPr lang="en-US" sz="1600" b="1" dirty="0"/>
              <a:t>positioning, image processing and </a:t>
            </a:r>
            <a:r>
              <a:rPr lang="en-US" sz="1600" b="1" dirty="0" smtClean="0"/>
              <a:t>feature extraction : </a:t>
            </a:r>
            <a:endParaRPr lang="en-US" sz="1600" dirty="0" smtClean="0"/>
          </a:p>
          <a:p>
            <a:pPr marL="0" indent="0" algn="just">
              <a:buNone/>
            </a:pPr>
            <a:r>
              <a:rPr lang="en-US" sz="1400" b="1" dirty="0"/>
              <a:t>2.1 Positioning system’s </a:t>
            </a:r>
            <a:r>
              <a:rPr lang="en-US" sz="1400" b="1" dirty="0" smtClean="0"/>
              <a:t>movement : </a:t>
            </a:r>
            <a:r>
              <a:rPr lang="en-US" sz="1400" dirty="0" smtClean="0"/>
              <a:t>the </a:t>
            </a:r>
            <a:r>
              <a:rPr lang="en-US" sz="1400" dirty="0"/>
              <a:t>best movement pattern to execute </a:t>
            </a:r>
            <a:r>
              <a:rPr lang="en-US" sz="1400" dirty="0" smtClean="0"/>
              <a:t>was a </a:t>
            </a:r>
            <a:r>
              <a:rPr lang="en-US" sz="1400" dirty="0"/>
              <a:t>zigzag </a:t>
            </a:r>
            <a:r>
              <a:rPr lang="en-US" sz="1400" dirty="0" smtClean="0"/>
              <a:t>pattern.</a:t>
            </a:r>
          </a:p>
          <a:p>
            <a:pPr marL="0" indent="0" algn="just">
              <a:buNone/>
            </a:pPr>
            <a:r>
              <a:rPr lang="en-US" sz="1400" b="1" dirty="0"/>
              <a:t>2.2 Image processing and feature </a:t>
            </a:r>
            <a:r>
              <a:rPr lang="en-US" sz="1400" b="1" dirty="0" smtClean="0"/>
              <a:t>extraction :</a:t>
            </a:r>
            <a:r>
              <a:rPr lang="en-US" sz="1400" dirty="0" smtClean="0"/>
              <a:t> </a:t>
            </a:r>
            <a:r>
              <a:rPr lang="en-US" sz="1400" dirty="0"/>
              <a:t>After the camera system acquired the targeted 49 </a:t>
            </a:r>
            <a:r>
              <a:rPr lang="en-US" sz="1400" dirty="0" smtClean="0"/>
              <a:t>images, the </a:t>
            </a:r>
            <a:r>
              <a:rPr lang="en-US" sz="1400" dirty="0"/>
              <a:t>host computer then stitched the images together to </a:t>
            </a:r>
            <a:r>
              <a:rPr lang="en-US" sz="1400" dirty="0" smtClean="0"/>
              <a:t>generate a </a:t>
            </a:r>
            <a:r>
              <a:rPr lang="en-US" sz="1400" dirty="0"/>
              <a:t>large panoramic image</a:t>
            </a:r>
            <a:r>
              <a:rPr lang="en-US" sz="1400" dirty="0" smtClean="0"/>
              <a:t>.</a:t>
            </a:r>
            <a:r>
              <a:rPr lang="en-US" sz="1400" dirty="0"/>
              <a:t> it is necessary to </a:t>
            </a:r>
            <a:r>
              <a:rPr lang="en-US" sz="1400" dirty="0" smtClean="0"/>
              <a:t>segment the </a:t>
            </a:r>
            <a:r>
              <a:rPr lang="en-US" sz="1400" dirty="0"/>
              <a:t>plant image into two regions: the focused plant as </a:t>
            </a:r>
            <a:r>
              <a:rPr lang="en-US" sz="1400" dirty="0" smtClean="0"/>
              <a:t>the foreground </a:t>
            </a:r>
            <a:r>
              <a:rPr lang="en-US" sz="1400" dirty="0"/>
              <a:t>and everything else as the background</a:t>
            </a:r>
            <a:r>
              <a:rPr lang="en-US" sz="1400" dirty="0" smtClean="0"/>
              <a:t>. </a:t>
            </a:r>
            <a:r>
              <a:rPr lang="en-US" sz="1400" dirty="0"/>
              <a:t>Feature </a:t>
            </a:r>
            <a:r>
              <a:rPr lang="en-US" sz="1400" dirty="0" smtClean="0"/>
              <a:t>normalization or </a:t>
            </a:r>
            <a:r>
              <a:rPr lang="en-US" sz="1400" dirty="0"/>
              <a:t>adjustment (i.e., shadow removal) based on </a:t>
            </a:r>
            <a:r>
              <a:rPr lang="en-US" sz="1400" dirty="0" smtClean="0"/>
              <a:t>the environmental </a:t>
            </a:r>
            <a:r>
              <a:rPr lang="en-US" sz="1400" dirty="0"/>
              <a:t>conditions can be used to improve the </a:t>
            </a:r>
            <a:r>
              <a:rPr lang="en-US" sz="1400" dirty="0" smtClean="0"/>
              <a:t>feature’s quality.</a:t>
            </a:r>
          </a:p>
          <a:p>
            <a:pPr marL="0" indent="0" algn="just">
              <a:buNone/>
            </a:pPr>
            <a:r>
              <a:rPr lang="en-US" sz="1400" b="1" dirty="0"/>
              <a:t>2.3 Crop monitoring application in </a:t>
            </a:r>
            <a:r>
              <a:rPr lang="en-US" sz="1400" b="1" dirty="0" smtClean="0"/>
              <a:t>greenhouse : </a:t>
            </a:r>
            <a:r>
              <a:rPr lang="en-US" sz="1400" dirty="0" smtClean="0"/>
              <a:t>a </a:t>
            </a:r>
            <a:r>
              <a:rPr lang="en-US" sz="1400" dirty="0"/>
              <a:t>final canopy output image which indicated the level </a:t>
            </a:r>
            <a:r>
              <a:rPr lang="en-US" sz="1400" dirty="0" smtClean="0"/>
              <a:t>of water stress </a:t>
            </a:r>
            <a:r>
              <a:rPr lang="en-US" sz="1400" dirty="0"/>
              <a:t>observation and locality with color coding (i.e., </a:t>
            </a:r>
            <a:r>
              <a:rPr lang="en-US" sz="1400" dirty="0" smtClean="0"/>
              <a:t>red-severe, orange-moderate</a:t>
            </a:r>
            <a:r>
              <a:rPr lang="en-US" sz="1400" dirty="0"/>
              <a:t>, and yellow-low level</a:t>
            </a:r>
            <a:r>
              <a:rPr lang="en-US" sz="1400" dirty="0" smtClean="0"/>
              <a:t>)</a:t>
            </a:r>
          </a:p>
          <a:p>
            <a:pPr marL="0" indent="0" algn="just">
              <a:buNone/>
            </a:pPr>
            <a:endParaRPr lang="en-US" sz="1600" b="1" dirty="0" smtClean="0"/>
          </a:p>
          <a:p>
            <a:pPr marL="0" indent="0" algn="just">
              <a:buNone/>
            </a:pPr>
            <a:r>
              <a:rPr lang="en-US" sz="1600" b="1" dirty="0" smtClean="0"/>
              <a:t>3 Conclusion</a:t>
            </a:r>
            <a:r>
              <a:rPr lang="en-US" sz="1400" dirty="0"/>
              <a:t> </a:t>
            </a:r>
            <a:r>
              <a:rPr lang="en-US" sz="1400" b="1" dirty="0" smtClean="0"/>
              <a:t>: </a:t>
            </a:r>
            <a:r>
              <a:rPr lang="en-US" sz="1400" dirty="0"/>
              <a:t>A machine vision-guided plant sensing and monitoring </a:t>
            </a:r>
            <a:r>
              <a:rPr lang="en-US" sz="1400" dirty="0" smtClean="0"/>
              <a:t>system was </a:t>
            </a:r>
            <a:r>
              <a:rPr lang="en-US" sz="1400" dirty="0"/>
              <a:t>constructed to continuously monitor color, </a:t>
            </a:r>
            <a:r>
              <a:rPr lang="en-US" sz="1400" dirty="0" smtClean="0"/>
              <a:t>morphological, textural</a:t>
            </a:r>
            <a:r>
              <a:rPr lang="en-US" sz="1400" dirty="0"/>
              <a:t>, and spectral (crop indices and </a:t>
            </a:r>
            <a:r>
              <a:rPr lang="en-US" sz="1400" dirty="0" smtClean="0"/>
              <a:t>temperature) features </a:t>
            </a:r>
            <a:r>
              <a:rPr lang="en-US" sz="1400" dirty="0"/>
              <a:t>from a crop canopy</a:t>
            </a:r>
            <a:r>
              <a:rPr lang="en-US" sz="1400" dirty="0" smtClean="0"/>
              <a:t>. </a:t>
            </a:r>
            <a:r>
              <a:rPr lang="en-US" sz="1400" dirty="0"/>
              <a:t>The machine </a:t>
            </a:r>
            <a:r>
              <a:rPr lang="en-US" sz="1400" dirty="0" smtClean="0"/>
              <a:t>vision system </a:t>
            </a:r>
            <a:r>
              <a:rPr lang="en-US" sz="1400" dirty="0"/>
              <a:t>extracted these identified plant features which can </a:t>
            </a:r>
            <a:r>
              <a:rPr lang="en-US" sz="1400" dirty="0" smtClean="0"/>
              <a:t>be used </a:t>
            </a:r>
            <a:r>
              <a:rPr lang="en-US" sz="1400" dirty="0"/>
              <a:t>to determine the overall plant growth and health </a:t>
            </a:r>
            <a:r>
              <a:rPr lang="en-US" sz="1400" dirty="0" smtClean="0"/>
              <a:t>status.</a:t>
            </a:r>
          </a:p>
        </p:txBody>
      </p:sp>
    </p:spTree>
    <p:extLst>
      <p:ext uri="{BB962C8B-B14F-4D97-AF65-F5344CB8AC3E}">
        <p14:creationId xmlns:p14="http://schemas.microsoft.com/office/powerpoint/2010/main" val="1248242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778" y="2580030"/>
            <a:ext cx="4043153" cy="3480000"/>
          </a:xfrm>
          <a:prstGeom prst="rect">
            <a:avLst/>
          </a:prstGeom>
        </p:spPr>
      </p:pic>
    </p:spTree>
    <p:extLst>
      <p:ext uri="{BB962C8B-B14F-4D97-AF65-F5344CB8AC3E}">
        <p14:creationId xmlns:p14="http://schemas.microsoft.com/office/powerpoint/2010/main" val="102068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sz="4400" b="0" i="0" u="none" strike="noStrike" cap="none">
                <a:solidFill>
                  <a:srgbClr val="262626"/>
                </a:solidFill>
                <a:latin typeface="Garamond"/>
                <a:ea typeface="Garamond"/>
                <a:cs typeface="Garamond"/>
                <a:sym typeface="Garamond"/>
              </a:rPr>
              <a:t>Suitable Infrastructure </a:t>
            </a:r>
            <a:endParaRPr/>
          </a:p>
        </p:txBody>
      </p:sp>
      <p:sp>
        <p:nvSpPr>
          <p:cNvPr id="170" name="Google Shape;170;p2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5G</a:t>
            </a:r>
            <a:endParaRPr/>
          </a:p>
          <a:p>
            <a:pPr marL="285750" marR="0" lvl="0" indent="-285750" algn="l" rtl="0">
              <a:spcBef>
                <a:spcPts val="108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Low Power Wireless Sensors</a:t>
            </a:r>
            <a:endParaRPr/>
          </a:p>
          <a:p>
            <a:pPr marL="285750" marR="0" lvl="0" indent="-285750" algn="l" rtl="0">
              <a:spcBef>
                <a:spcPts val="108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IPV6</a:t>
            </a:r>
            <a:endParaRPr/>
          </a:p>
          <a:p>
            <a:pPr marL="285750" marR="0" lvl="0" indent="-285750" algn="l" rtl="0">
              <a:spcBef>
                <a:spcPts val="108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Web of Things</a:t>
            </a:r>
            <a:br>
              <a:rPr lang="en-US" sz="2400" b="0" i="0" u="none" strike="noStrike" cap="none">
                <a:solidFill>
                  <a:srgbClr val="262626"/>
                </a:solidFill>
                <a:latin typeface="Garamond"/>
                <a:ea typeface="Garamond"/>
                <a:cs typeface="Garamond"/>
                <a:sym typeface="Garamond"/>
              </a:rPr>
            </a:br>
            <a:endParaRPr sz="2400" b="0" i="0" u="none" strike="noStrike" cap="none">
              <a:solidFill>
                <a:srgbClr val="262626"/>
              </a:solidFill>
              <a:latin typeface="Garamond"/>
              <a:ea typeface="Garamond"/>
              <a:cs typeface="Garamond"/>
              <a:sym typeface="Garamond"/>
            </a:endParaRPr>
          </a:p>
          <a:p>
            <a:pPr marL="285750" marR="0" lvl="0" indent="-110490" algn="l" rtl="0">
              <a:spcBef>
                <a:spcPts val="1080"/>
              </a:spcBef>
              <a:spcAft>
                <a:spcPts val="0"/>
              </a:spcAft>
              <a:buClr>
                <a:schemeClr val="accent1"/>
              </a:buClr>
              <a:buSzPts val="2760"/>
              <a:buFont typeface="Arial"/>
              <a:buNone/>
            </a:pPr>
            <a:endParaRPr sz="2400" b="0" i="0" u="none" strike="noStrike" cap="none">
              <a:solidFill>
                <a:srgbClr val="262626"/>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sz="4400" b="0" i="0" u="none" strike="noStrike" cap="none">
                <a:solidFill>
                  <a:srgbClr val="262626"/>
                </a:solidFill>
                <a:latin typeface="Garamond"/>
                <a:ea typeface="Garamond"/>
                <a:cs typeface="Garamond"/>
                <a:sym typeface="Garamond"/>
              </a:rPr>
              <a:t>Intelligence is Needed!</a:t>
            </a:r>
            <a:endParaRPr sz="4400" b="0" i="0" u="none" strike="noStrike" cap="none">
              <a:solidFill>
                <a:srgbClr val="262626"/>
              </a:solidFill>
              <a:latin typeface="Garamond"/>
              <a:ea typeface="Garamond"/>
              <a:cs typeface="Garamond"/>
              <a:sym typeface="Garamond"/>
            </a:endParaRPr>
          </a:p>
        </p:txBody>
      </p:sp>
      <p:sp>
        <p:nvSpPr>
          <p:cNvPr id="176" name="Google Shape;176;p2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1"/>
              </a:buClr>
              <a:buSzPts val="2760"/>
              <a:buFont typeface="Arial"/>
              <a:buChar char="•"/>
            </a:pPr>
            <a:r>
              <a:rPr lang="en-US" sz="2400" b="1" i="0" u="none" strike="noStrike" cap="none">
                <a:solidFill>
                  <a:srgbClr val="262626"/>
                </a:solidFill>
                <a:latin typeface="Garamond"/>
                <a:ea typeface="Garamond"/>
                <a:cs typeface="Garamond"/>
                <a:sym typeface="Garamond"/>
              </a:rPr>
              <a:t>Web intelligence</a:t>
            </a:r>
            <a:endParaRPr/>
          </a:p>
          <a:p>
            <a:pPr marL="0" marR="0" lvl="0" indent="0" algn="l" rtl="0">
              <a:spcBef>
                <a:spcPts val="1080"/>
              </a:spcBef>
              <a:spcAft>
                <a:spcPts val="0"/>
              </a:spcAft>
              <a:buClr>
                <a:schemeClr val="accent1"/>
              </a:buClr>
              <a:buSzPts val="2760"/>
              <a:buFont typeface="Arial"/>
              <a:buNone/>
            </a:pPr>
            <a:r>
              <a:rPr lang="en-US" sz="2400" b="0" i="0" u="none" strike="noStrike" cap="none">
                <a:solidFill>
                  <a:srgbClr val="262626"/>
                </a:solidFill>
                <a:latin typeface="Garamond"/>
                <a:ea typeface="Garamond"/>
                <a:cs typeface="Garamond"/>
                <a:sym typeface="Garamond"/>
              </a:rPr>
              <a:t>    “What, where, when, how” </a:t>
            </a:r>
            <a:br>
              <a:rPr lang="en-US" sz="2400" b="0" i="0" u="none" strike="noStrike" cap="none">
                <a:solidFill>
                  <a:srgbClr val="262626"/>
                </a:solidFill>
                <a:latin typeface="Garamond"/>
                <a:ea typeface="Garamond"/>
                <a:cs typeface="Garamond"/>
                <a:sym typeface="Garamond"/>
              </a:rPr>
            </a:br>
            <a:r>
              <a:rPr lang="en-US" sz="2400" b="0" i="0" u="none" strike="noStrike" cap="none">
                <a:solidFill>
                  <a:srgbClr val="262626"/>
                </a:solidFill>
                <a:latin typeface="Garamond"/>
                <a:ea typeface="Garamond"/>
                <a:cs typeface="Garamond"/>
                <a:sym typeface="Garamond"/>
              </a:rPr>
              <a:t>    “Web services” and can be hosted on “cloud like” infrastructures </a:t>
            </a:r>
            <a:br>
              <a:rPr lang="en-US" sz="2400" b="0" i="0" u="none" strike="noStrike" cap="none">
                <a:solidFill>
                  <a:srgbClr val="262626"/>
                </a:solidFill>
                <a:latin typeface="Garamond"/>
                <a:ea typeface="Garamond"/>
                <a:cs typeface="Garamond"/>
                <a:sym typeface="Garamond"/>
              </a:rPr>
            </a:br>
            <a:endParaRPr sz="2400" b="0" i="0" u="none" strike="noStrike" cap="none">
              <a:solidFill>
                <a:srgbClr val="262626"/>
              </a:solidFill>
              <a:latin typeface="Garamond"/>
              <a:ea typeface="Garamond"/>
              <a:cs typeface="Garamond"/>
              <a:sym typeface="Garamond"/>
            </a:endParaRPr>
          </a:p>
          <a:p>
            <a:pPr marL="285750" marR="0" lvl="0" indent="-285750" algn="l" rtl="0">
              <a:spcBef>
                <a:spcPts val="1080"/>
              </a:spcBef>
              <a:spcAft>
                <a:spcPts val="0"/>
              </a:spcAft>
              <a:buClr>
                <a:schemeClr val="accent1"/>
              </a:buClr>
              <a:buSzPts val="2760"/>
              <a:buFont typeface="Arial"/>
              <a:buChar char="•"/>
            </a:pPr>
            <a:r>
              <a:rPr lang="en-US" sz="2400" b="1" i="0" u="none" strike="noStrike" cap="none">
                <a:solidFill>
                  <a:srgbClr val="262626"/>
                </a:solidFill>
                <a:latin typeface="Garamond"/>
                <a:ea typeface="Garamond"/>
                <a:cs typeface="Garamond"/>
                <a:sym typeface="Garamond"/>
              </a:rPr>
              <a:t>Embedded intelligence</a:t>
            </a:r>
            <a:endParaRPr sz="2400" b="1" i="0" u="none" strike="noStrike" cap="none">
              <a:solidFill>
                <a:srgbClr val="262626"/>
              </a:solidFill>
              <a:latin typeface="Garamond"/>
              <a:ea typeface="Garamond"/>
              <a:cs typeface="Garamond"/>
              <a:sym typeface="Garamond"/>
            </a:endParaRPr>
          </a:p>
          <a:p>
            <a:pPr marL="0" marR="0" lvl="0" indent="0" algn="l" rtl="0">
              <a:spcBef>
                <a:spcPts val="1160"/>
              </a:spcBef>
              <a:spcAft>
                <a:spcPts val="0"/>
              </a:spcAft>
              <a:buClr>
                <a:schemeClr val="accent1"/>
              </a:buClr>
              <a:buSzPts val="2300"/>
              <a:buFont typeface="Arial"/>
              <a:buNone/>
            </a:pPr>
            <a:r>
              <a:rPr lang="en-US" sz="2000" b="0" i="0" u="none" strike="noStrike" cap="none">
                <a:solidFill>
                  <a:srgbClr val="262626"/>
                </a:solidFill>
                <a:latin typeface="Garamond"/>
                <a:ea typeface="Garamond"/>
                <a:cs typeface="Garamond"/>
                <a:sym typeface="Garamond"/>
              </a:rPr>
              <a:t>      “</a:t>
            </a:r>
            <a:r>
              <a:rPr lang="en-US" sz="2400" b="0" i="0" u="none" strike="noStrike" cap="none">
                <a:solidFill>
                  <a:srgbClr val="262626"/>
                </a:solidFill>
                <a:latin typeface="Garamond"/>
                <a:ea typeface="Garamond"/>
                <a:cs typeface="Garamond"/>
                <a:sym typeface="Garamond"/>
              </a:rPr>
              <a:t>Encoded </a:t>
            </a:r>
            <a:r>
              <a:rPr lang="en-US" sz="2800" b="0" i="0" u="none" strike="noStrike" cap="none">
                <a:solidFill>
                  <a:srgbClr val="262626"/>
                </a:solidFill>
                <a:latin typeface="Garamond"/>
                <a:ea typeface="Garamond"/>
                <a:cs typeface="Garamond"/>
                <a:sym typeface="Garamond"/>
              </a:rPr>
              <a:t>existing</a:t>
            </a:r>
            <a:r>
              <a:rPr lang="en-US" sz="2400" b="0" i="0" u="none" strike="noStrike" cap="none">
                <a:solidFill>
                  <a:srgbClr val="262626"/>
                </a:solidFill>
                <a:latin typeface="Garamond"/>
                <a:ea typeface="Garamond"/>
                <a:cs typeface="Garamond"/>
                <a:sym typeface="Garamond"/>
              </a:rPr>
              <a:t> knowledge. “</a:t>
            </a:r>
            <a:br>
              <a:rPr lang="en-US" sz="2400" b="0" i="0" u="none" strike="noStrike" cap="none">
                <a:solidFill>
                  <a:srgbClr val="262626"/>
                </a:solidFill>
                <a:latin typeface="Garamond"/>
                <a:ea typeface="Garamond"/>
                <a:cs typeface="Garamond"/>
                <a:sym typeface="Garamond"/>
              </a:rPr>
            </a:br>
            <a:r>
              <a:rPr lang="en-US" sz="2400" b="0" i="0" u="none" strike="noStrike" cap="none">
                <a:solidFill>
                  <a:srgbClr val="262626"/>
                </a:solidFill>
                <a:latin typeface="Garamond"/>
                <a:ea typeface="Garamond"/>
                <a:cs typeface="Garamond"/>
                <a:sym typeface="Garamond"/>
              </a:rPr>
              <a:t>	“Algorithms (data mining) that can analyze data records.“</a:t>
            </a:r>
            <a:endParaRPr sz="2400" b="1" i="0" u="none" strike="noStrike" cap="none">
              <a:solidFill>
                <a:srgbClr val="262626"/>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3600"/>
              <a:buFont typeface="Garamond"/>
              <a:buNone/>
            </a:pPr>
            <a:r>
              <a:rPr lang="en-US" sz="3600" b="0" i="0" u="none" strike="noStrike" cap="none">
                <a:solidFill>
                  <a:srgbClr val="262626"/>
                </a:solidFill>
                <a:latin typeface="Garamond"/>
                <a:ea typeface="Garamond"/>
                <a:cs typeface="Garamond"/>
                <a:sym typeface="Garamond"/>
              </a:rPr>
              <a:t>Design and Implementation a Smart Greenhouse </a:t>
            </a:r>
            <a:endParaRPr/>
          </a:p>
        </p:txBody>
      </p:sp>
      <p:sp>
        <p:nvSpPr>
          <p:cNvPr id="182" name="Google Shape;182;p2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marR="0" lvl="0" indent="-285750" algn="l" rtl="0">
              <a:lnSpc>
                <a:spcPct val="80000"/>
              </a:lnSpc>
              <a:spcBef>
                <a:spcPts val="0"/>
              </a:spcBef>
              <a:spcAft>
                <a:spcPts val="0"/>
              </a:spcAft>
              <a:buClr>
                <a:schemeClr val="accent1"/>
              </a:buClr>
              <a:buSzPts val="2553"/>
              <a:buFont typeface="Arial"/>
              <a:buChar char="•"/>
            </a:pPr>
            <a:r>
              <a:rPr lang="en-US" sz="2220" b="0" i="0" u="none" strike="noStrike" cap="none">
                <a:solidFill>
                  <a:srgbClr val="262626"/>
                </a:solidFill>
                <a:latin typeface="Garamond"/>
                <a:ea typeface="Garamond"/>
                <a:cs typeface="Garamond"/>
                <a:sym typeface="Garamond"/>
              </a:rPr>
              <a:t>This paper proposes an efficient automatic irrigation system based on computing various changes necessary in green house using wireless sensor network and using server and client web service for control and monitoring. Our model has two main factors which are reduces the power and controlling and monitoring over long distances ---- Plants found in greenhouse is affected by various factors, such as water in soil, and climatic conditions (temperature, humidity,..etc.). In this work, we've been focused on design and implementation for monitored climate conditions and to control the different devices on output (shutter, solenoid valve, and fan). Various inputs (sensors) and output (motors) are installed and connected to PC via controller circuit (Arduino UNO) determined as data acquisition. A graphical user interface has been designed using MS Visual Basic 2012 to retrieve and display the condition of climate by sensing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sz="4400" b="0" i="0" u="none" strike="noStrike" cap="none">
                <a:solidFill>
                  <a:srgbClr val="262626"/>
                </a:solidFill>
                <a:latin typeface="Garamond"/>
                <a:ea typeface="Garamond"/>
                <a:cs typeface="Garamond"/>
                <a:sym typeface="Garamond"/>
              </a:rPr>
              <a:t>Introduction</a:t>
            </a:r>
            <a:endParaRPr sz="4400" b="0" i="0" u="none" strike="noStrike" cap="none">
              <a:solidFill>
                <a:srgbClr val="262626"/>
              </a:solidFill>
              <a:latin typeface="Garamond"/>
              <a:ea typeface="Garamond"/>
              <a:cs typeface="Garamond"/>
              <a:sym typeface="Garamond"/>
            </a:endParaRPr>
          </a:p>
        </p:txBody>
      </p:sp>
      <p:sp>
        <p:nvSpPr>
          <p:cNvPr id="188" name="Google Shape;188;p2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The governor of temperature, air humidity, light intensity, soil moisture, amount of carbon dioxide and wind velocity by specialists influence productivity. These parameters are related to each other --- It is intended to variety of monitoring for automation by using input parameter (temperature, light intensity, soil moisture, and the amount of carbon dioxide) in intended system based on Android devices[2]. Also, the input and output parameters used in greenhouse control were displayed within Android device. Finally, process of the input and output parameters of the system were measured and information was given about the rule 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3600"/>
              <a:buFont typeface="Garamond"/>
              <a:buNone/>
            </a:pPr>
            <a:r>
              <a:rPr lang="en-US" sz="3600" b="0" i="0" u="none" strike="noStrike" cap="none">
                <a:solidFill>
                  <a:srgbClr val="262626"/>
                </a:solidFill>
                <a:latin typeface="Garamond"/>
                <a:ea typeface="Garamond"/>
                <a:cs typeface="Garamond"/>
                <a:sym typeface="Garamond"/>
              </a:rPr>
              <a:t>Sensors used in Greenhouses</a:t>
            </a:r>
            <a:endParaRPr/>
          </a:p>
        </p:txBody>
      </p:sp>
      <p:sp>
        <p:nvSpPr>
          <p:cNvPr id="194" name="Google Shape;194;p2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There are five sensors adapted in the proposed design system, soil moisture, humidity, temperature, CO2, and light sensor, each of these sensors has measure changes in environment inside the greenhouse. Since, irrigation always starts when depletion different ratios available of all sensors to operate the devices plugged for different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4400"/>
              <a:buFont typeface="Garamond"/>
              <a:buNone/>
            </a:pPr>
            <a:r>
              <a:rPr lang="en-US" sz="4400" b="0" i="0" u="none" strike="noStrike" cap="none">
                <a:solidFill>
                  <a:srgbClr val="262626"/>
                </a:solidFill>
                <a:latin typeface="Garamond"/>
                <a:ea typeface="Garamond"/>
                <a:cs typeface="Garamond"/>
                <a:sym typeface="Garamond"/>
              </a:rPr>
              <a:t>Inputs</a:t>
            </a:r>
            <a:endParaRPr sz="4400" b="0" i="0" u="none" strike="noStrike" cap="none">
              <a:solidFill>
                <a:srgbClr val="262626"/>
              </a:solidFill>
              <a:latin typeface="Garamond"/>
              <a:ea typeface="Garamond"/>
              <a:cs typeface="Garamond"/>
              <a:sym typeface="Garamond"/>
            </a:endParaRPr>
          </a:p>
        </p:txBody>
      </p:sp>
      <p:sp>
        <p:nvSpPr>
          <p:cNvPr id="200" name="Google Shape;200;p2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marR="0" lvl="0" indent="-273050" algn="l" rtl="0">
              <a:lnSpc>
                <a:spcPct val="80000"/>
              </a:lnSpc>
              <a:spcBef>
                <a:spcPts val="0"/>
              </a:spcBef>
              <a:spcAft>
                <a:spcPts val="0"/>
              </a:spcAft>
              <a:buClr>
                <a:schemeClr val="accent1"/>
              </a:buClr>
              <a:buSzPts val="1939"/>
              <a:buFont typeface="Arial"/>
              <a:buChar char="•"/>
            </a:pPr>
            <a:r>
              <a:rPr lang="en-US" sz="1660" b="1" i="0" u="none" strike="noStrike" cap="none">
                <a:solidFill>
                  <a:srgbClr val="262626"/>
                </a:solidFill>
                <a:latin typeface="Garamond"/>
                <a:ea typeface="Garamond"/>
                <a:cs typeface="Garamond"/>
                <a:sym typeface="Garamond"/>
              </a:rPr>
              <a:t>DHT11 (Humidity and Temperature Sensor) : </a:t>
            </a:r>
            <a:r>
              <a:rPr lang="en-US" sz="1660" b="0" i="0" u="none" strike="noStrike" cap="none">
                <a:solidFill>
                  <a:srgbClr val="262626"/>
                </a:solidFill>
                <a:latin typeface="Garamond"/>
                <a:ea typeface="Garamond"/>
                <a:cs typeface="Garamond"/>
                <a:sym typeface="Garamond"/>
              </a:rPr>
              <a:t>DHT11 sensor is used to measure temperature and humidity values. Data form of DHT11 is 8bit integral RH data + 8bit decimal RH data + 8bit integral T data + 8bit decimal T data + 8bit check sum</a:t>
            </a:r>
            <a:endParaRPr sz="2200"/>
          </a:p>
          <a:p>
            <a:pPr marL="285750" marR="0" lvl="0" indent="-273050" algn="l" rtl="0">
              <a:lnSpc>
                <a:spcPct val="80000"/>
              </a:lnSpc>
              <a:spcBef>
                <a:spcPts val="972"/>
              </a:spcBef>
              <a:spcAft>
                <a:spcPts val="0"/>
              </a:spcAft>
              <a:buClr>
                <a:schemeClr val="accent1"/>
              </a:buClr>
              <a:buSzPts val="1939"/>
              <a:buFont typeface="Arial"/>
              <a:buChar char="•"/>
            </a:pPr>
            <a:r>
              <a:rPr lang="en-US" sz="1660" b="1" i="0" u="none" strike="noStrike" cap="none">
                <a:solidFill>
                  <a:srgbClr val="262626"/>
                </a:solidFill>
                <a:latin typeface="Garamond"/>
                <a:ea typeface="Garamond"/>
                <a:cs typeface="Garamond"/>
                <a:sym typeface="Garamond"/>
              </a:rPr>
              <a:t>LDR : </a:t>
            </a:r>
            <a:r>
              <a:rPr lang="en-US" sz="1660" b="0" i="0" u="none" strike="noStrike" cap="none">
                <a:solidFill>
                  <a:srgbClr val="262626"/>
                </a:solidFill>
                <a:latin typeface="Garamond"/>
                <a:ea typeface="Garamond"/>
                <a:cs typeface="Garamond"/>
                <a:sym typeface="Garamond"/>
              </a:rPr>
              <a:t>This sensor has located on outside of the greenhouse to receive the “sun” light. The receives flux (light intensity) and feedback loop moves the servo motor into the direction to close or open the shutter.</a:t>
            </a:r>
            <a:endParaRPr sz="2200"/>
          </a:p>
          <a:p>
            <a:pPr marL="285750" marR="0" lvl="0" indent="-273050" algn="l" rtl="0">
              <a:lnSpc>
                <a:spcPct val="80000"/>
              </a:lnSpc>
              <a:spcBef>
                <a:spcPts val="972"/>
              </a:spcBef>
              <a:spcAft>
                <a:spcPts val="0"/>
              </a:spcAft>
              <a:buClr>
                <a:schemeClr val="accent1"/>
              </a:buClr>
              <a:buSzPts val="1939"/>
              <a:buFont typeface="Arial"/>
              <a:buChar char="•"/>
            </a:pPr>
            <a:r>
              <a:rPr lang="en-US" sz="1660" b="1" i="0" u="none" strike="noStrike" cap="none">
                <a:solidFill>
                  <a:srgbClr val="262626"/>
                </a:solidFill>
                <a:latin typeface="Garamond"/>
                <a:ea typeface="Garamond"/>
                <a:cs typeface="Garamond"/>
                <a:sym typeface="Garamond"/>
              </a:rPr>
              <a:t>CO2 Gas Sensor :</a:t>
            </a:r>
            <a:r>
              <a:rPr lang="en-US" sz="1660" b="0" i="0" u="none" strike="noStrike" cap="none">
                <a:solidFill>
                  <a:srgbClr val="262626"/>
                </a:solidFill>
                <a:latin typeface="Garamond"/>
                <a:ea typeface="Garamond"/>
                <a:cs typeface="Garamond"/>
                <a:sym typeface="Garamond"/>
              </a:rPr>
              <a:t> . The detection range of CO2 sensor is 0-5000ppm. When concentration of CO2 is too high, then the design system will operate circulation fan. </a:t>
            </a:r>
            <a:endParaRPr sz="2200"/>
          </a:p>
          <a:p>
            <a:pPr marL="285750" marR="0" lvl="0" indent="-273050" algn="l" rtl="0">
              <a:lnSpc>
                <a:spcPct val="80000"/>
              </a:lnSpc>
              <a:spcBef>
                <a:spcPts val="972"/>
              </a:spcBef>
              <a:spcAft>
                <a:spcPts val="0"/>
              </a:spcAft>
              <a:buClr>
                <a:schemeClr val="accent1"/>
              </a:buClr>
              <a:buSzPts val="1939"/>
              <a:buFont typeface="Arial"/>
              <a:buChar char="•"/>
            </a:pPr>
            <a:r>
              <a:rPr lang="en-US" sz="1660" b="1" i="0" u="none" strike="noStrike" cap="none">
                <a:solidFill>
                  <a:srgbClr val="262626"/>
                </a:solidFill>
                <a:latin typeface="Garamond"/>
                <a:ea typeface="Garamond"/>
                <a:cs typeface="Garamond"/>
                <a:sym typeface="Garamond"/>
              </a:rPr>
              <a:t>Moisture sensor : </a:t>
            </a:r>
            <a:r>
              <a:rPr lang="en-US" sz="1660" b="0" i="0" u="none" strike="noStrike" cap="none">
                <a:solidFill>
                  <a:srgbClr val="262626"/>
                </a:solidFill>
                <a:latin typeface="Garamond"/>
                <a:ea typeface="Garamond"/>
                <a:cs typeface="Garamond"/>
                <a:sym typeface="Garamond"/>
              </a:rPr>
              <a:t>The set threshold value of sensing data of moisture soil sensor has been conditioned to switch the solenoid valve on output port. When the soil has get dry (less than 50%), will send a command to output port to operates the solenoid valve to start irrigating the soil.</a:t>
            </a:r>
            <a:endParaRPr sz="2200"/>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2055</Words>
  <Application>Microsoft Office PowerPoint</Application>
  <PresentationFormat>Widescreen</PresentationFormat>
  <Paragraphs>111</Paragraphs>
  <Slides>34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Symbol</vt:lpstr>
      <vt:lpstr>Garamond</vt:lpstr>
      <vt:lpstr>Organic</vt:lpstr>
      <vt:lpstr>Smart Greenhouse</vt:lpstr>
      <vt:lpstr>A ROADMAP FROM INTERNET OF THINGS TO INTELLIGENT AGRICULTURE  </vt:lpstr>
      <vt:lpstr>IOT Definition</vt:lpstr>
      <vt:lpstr>Suitable Infrastructure </vt:lpstr>
      <vt:lpstr>Intelligence is Needed!</vt:lpstr>
      <vt:lpstr>Design and Implementation a Smart Greenhouse </vt:lpstr>
      <vt:lpstr>Introduction</vt:lpstr>
      <vt:lpstr>Sensors used in Greenhouses</vt:lpstr>
      <vt:lpstr>Inputs</vt:lpstr>
      <vt:lpstr>Outputs</vt:lpstr>
      <vt:lpstr>Sample Diagram </vt:lpstr>
      <vt:lpstr>The Last Paper!</vt:lpstr>
      <vt:lpstr>Data Collection System Architecture</vt:lpstr>
      <vt:lpstr>IOT Data Storage and Remote Access Model Analysis</vt:lpstr>
      <vt:lpstr>Agriculture IoT Backend</vt:lpstr>
      <vt:lpstr>PID Control Algorithm </vt:lpstr>
      <vt:lpstr>PID Control Algorithm</vt:lpstr>
      <vt:lpstr>Automatic Control Mode of Agriculture Irrigation</vt:lpstr>
      <vt:lpstr>Block Diagram </vt:lpstr>
      <vt:lpstr>Applied machine vision of plants – a review with implications for field deployment in automated farming operations  </vt:lpstr>
      <vt:lpstr>Introduction Outdoor vision systems </vt:lpstr>
      <vt:lpstr>Introduction Indoor vision systems</vt:lpstr>
      <vt:lpstr>Introduction Paper overview</vt:lpstr>
      <vt:lpstr>Monocular vision with an RGB camera </vt:lpstr>
      <vt:lpstr>Stereo vision and 3D structure </vt:lpstr>
      <vt:lpstr>Multispectral imaging Species identification </vt:lpstr>
      <vt:lpstr>Multispectral imaging Plant material identification </vt:lpstr>
      <vt:lpstr>  Multispectral imaging Stress detection </vt:lpstr>
      <vt:lpstr>Discussion </vt:lpstr>
      <vt:lpstr>Design and implementation of a computer vision-guided greenhouse crop diagnostics system</vt:lpstr>
      <vt:lpstr>PowerPoint Presentation</vt:lpstr>
      <vt:lpstr>Visual Diagrams</vt:lpstr>
      <vt:lpstr>PowerPoint Presentation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Greenhouse</dc:title>
  <cp:lastModifiedBy>amin abyaneh</cp:lastModifiedBy>
  <cp:revision>20</cp:revision>
  <dcterms:modified xsi:type="dcterms:W3CDTF">2018-08-25T04:07:48Z</dcterms:modified>
</cp:coreProperties>
</file>