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Garamon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aramond-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aramond-italic.fntdata"/><Relationship Id="rId25" Type="http://schemas.openxmlformats.org/officeDocument/2006/relationships/font" Target="fonts/Garamond-bold.fntdata"/><Relationship Id="rId27"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ec494f5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ec494f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ec494f54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ec494f5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ec494f54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ec494f54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ec494f54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ec494f5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ec494f54a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ec494f54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ec494f54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ec494f54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ec494f54a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ec494f54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ec494f54a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ec494f54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9" name="Google Shape;1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descr="HD-PanelTitleR1.png" id="18" name="Google Shape;18;p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HDRibbonTitle-UniformTrim.png" id="20" name="Google Shape;20;p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rgbClr val="262626"/>
              </a:buClr>
              <a:buSzPts val="5400"/>
              <a:buFont typeface="Garamond"/>
              <a:buNone/>
              <a:defRPr b="0" i="0" sz="5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 name="Google Shape;23;p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lstStyle>
            <a:lvl1pPr lvl="0" marR="0" rtl="0" algn="ctr">
              <a:spcBef>
                <a:spcPts val="420"/>
              </a:spcBef>
              <a:spcAft>
                <a:spcPts val="0"/>
              </a:spcAft>
              <a:buClr>
                <a:schemeClr val="accent1"/>
              </a:buClr>
              <a:buSzPts val="2415"/>
              <a:buFont typeface="Arial"/>
              <a:buNone/>
              <a:defRPr b="0" i="0" sz="2100" u="none" cap="none" strike="noStrike">
                <a:solidFill>
                  <a:schemeClr val="dk1"/>
                </a:solidFill>
                <a:latin typeface="Garamond"/>
                <a:ea typeface="Garamond"/>
                <a:cs typeface="Garamond"/>
                <a:sym typeface="Garamond"/>
              </a:defRPr>
            </a:lvl1pPr>
            <a:lvl2pPr lvl="1" marR="0" rtl="0" algn="ctr">
              <a:spcBef>
                <a:spcPts val="600"/>
              </a:spcBef>
              <a:spcAft>
                <a:spcPts val="0"/>
              </a:spcAft>
              <a:buClr>
                <a:schemeClr val="accent1"/>
              </a:buClr>
              <a:buSzPts val="2300"/>
              <a:buFont typeface="Arial"/>
              <a:buNone/>
              <a:defRPr b="0" i="0" sz="2000" u="none" cap="none" strike="noStrike">
                <a:solidFill>
                  <a:srgbClr val="888888"/>
                </a:solidFill>
                <a:latin typeface="Garamond"/>
                <a:ea typeface="Garamond"/>
                <a:cs typeface="Garamond"/>
                <a:sym typeface="Garamond"/>
              </a:defRPr>
            </a:lvl2pPr>
            <a:lvl3pPr lvl="2" marR="0" rtl="0" algn="ctr">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3pPr>
            <a:lvl4pPr lvl="3" marR="0" rtl="0" algn="ctr">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4pPr>
            <a:lvl5pPr lvl="4" marR="0" rtl="0" algn="ctr">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lvl="5" marR="0" rtl="0" algn="ctr">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lvl="6" marR="0" rtl="0" algn="ctr">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lvl="7" marR="0" rtl="0" algn="ctr">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lvl="8" marR="0" rtl="0" algn="ctr">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24" name="Google Shape;24;p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5" name="Google Shape;25;p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6" name="Google Shape;26;p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27" name="Google Shape;27;p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1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rgbClr val="262626"/>
              </a:buClr>
              <a:buSzPts val="2400"/>
              <a:buFont typeface="Garamond"/>
              <a:buNone/>
              <a:defRPr b="0" i="0" sz="2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7" name="Google Shape;87;p1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1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lstStyle>
            <a:lvl1pPr indent="-228600" lvl="0" marL="457200" marR="0" rtl="0" algn="ctr">
              <a:spcBef>
                <a:spcPts val="280"/>
              </a:spcBef>
              <a:spcAft>
                <a:spcPts val="0"/>
              </a:spcAft>
              <a:buClr>
                <a:schemeClr val="accent1"/>
              </a:buClr>
              <a:buSzPts val="1610"/>
              <a:buFont typeface="Arial"/>
              <a:buNone/>
              <a:defRPr b="0" i="0" sz="1400" u="none" cap="none" strike="noStrike">
                <a:solidFill>
                  <a:srgbClr val="262626"/>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150"/>
              <a:buFont typeface="Arial"/>
              <a:buNone/>
              <a:defRPr b="0" i="0" sz="10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9pPr>
          </a:lstStyle>
          <a:p/>
        </p:txBody>
      </p:sp>
      <p:sp>
        <p:nvSpPr>
          <p:cNvPr id="89" name="Google Shape;89;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0" name="Google Shape;90;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1" name="Google Shape;91;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2" name="Shape 92"/>
        <p:cNvGrpSpPr/>
        <p:nvPr/>
      </p:nvGrpSpPr>
      <p:grpSpPr>
        <a:xfrm>
          <a:off x="0" y="0"/>
          <a:ext cx="0" cy="0"/>
          <a:chOff x="0" y="0"/>
          <a:chExt cx="0" cy="0"/>
        </a:xfrm>
      </p:grpSpPr>
      <p:sp>
        <p:nvSpPr>
          <p:cNvPr id="93" name="Google Shape;93;p1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3200"/>
              <a:buFont typeface="Garamond"/>
              <a:buNone/>
              <a:defRPr b="0" i="0" sz="32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4" name="Google Shape;94;p1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lstStyle>
            <a:lvl1pPr indent="-228600" lvl="0" marL="457200" marR="0" rtl="0" algn="ctr">
              <a:spcBef>
                <a:spcPts val="400"/>
              </a:spcBef>
              <a:spcAft>
                <a:spcPts val="0"/>
              </a:spcAft>
              <a:buClr>
                <a:schemeClr val="accent1"/>
              </a:buClr>
              <a:buSzPts val="2300"/>
              <a:buFont typeface="Arial"/>
              <a:buNone/>
              <a:defRPr b="0" i="0" sz="20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95" name="Google Shape;95;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6" name="Google Shape;96;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7" name="Google Shape;97;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98" name="Google Shape;98;p1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9" name="Shape 99"/>
        <p:cNvGrpSpPr/>
        <p:nvPr/>
      </p:nvGrpSpPr>
      <p:grpSpPr>
        <a:xfrm>
          <a:off x="0" y="0"/>
          <a:ext cx="0" cy="0"/>
          <a:chOff x="0" y="0"/>
          <a:chExt cx="0" cy="0"/>
        </a:xfrm>
      </p:grpSpPr>
      <p:sp>
        <p:nvSpPr>
          <p:cNvPr id="100" name="Google Shape;100;p1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3200"/>
              <a:buFont typeface="Garamond"/>
              <a:buNone/>
              <a:defRPr b="0" i="0" sz="32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1" name="Google Shape;101;p1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lstStyle>
            <a:lvl1pPr indent="-228600" lvl="0" marL="457200" marR="0" rtl="0" algn="r">
              <a:spcBef>
                <a:spcPts val="400"/>
              </a:spcBef>
              <a:spcAft>
                <a:spcPts val="0"/>
              </a:spcAft>
              <a:buClr>
                <a:schemeClr val="accent1"/>
              </a:buClr>
              <a:buSzPts val="2300"/>
              <a:buFont typeface="Arial"/>
              <a:buNone/>
              <a:defRPr b="0" i="0" sz="2000" u="none" cap="none" strike="noStrike">
                <a:solidFill>
                  <a:srgbClr val="262626"/>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300"/>
              <a:buFont typeface="Arial"/>
              <a:buNone/>
              <a:defRPr b="0" i="0" sz="20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2070"/>
              <a:buFont typeface="Arial"/>
              <a:buNone/>
              <a:defRPr b="0" i="0" sz="18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02" name="Google Shape;102;p1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lstStyle>
            <a:lvl1pPr indent="-228600" lvl="0" marL="457200" marR="0" rtl="0" algn="ctr">
              <a:spcBef>
                <a:spcPts val="400"/>
              </a:spcBef>
              <a:spcAft>
                <a:spcPts val="0"/>
              </a:spcAft>
              <a:buClr>
                <a:schemeClr val="accent1"/>
              </a:buClr>
              <a:buSzPts val="2300"/>
              <a:buFont typeface="Arial"/>
              <a:buNone/>
              <a:defRPr b="0" i="0" sz="20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03" name="Google Shape;10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04" name="Google Shape;10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05" name="Google Shape;10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
        <p:nvSpPr>
          <p:cNvPr id="106" name="Google Shape;106;p1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262626"/>
              </a:buClr>
              <a:buSzPts val="3200"/>
              <a:buFont typeface="Garamond"/>
              <a:buNone/>
              <a:defRPr b="0" i="0" sz="32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1" name="Google Shape;111;p1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lstStyle>
            <a:lvl1pPr indent="-228600" lvl="0" marL="457200" marR="0" rtl="0" algn="l">
              <a:spcBef>
                <a:spcPts val="400"/>
              </a:spcBef>
              <a:spcAft>
                <a:spcPts val="0"/>
              </a:spcAft>
              <a:buClr>
                <a:schemeClr val="accent1"/>
              </a:buClr>
              <a:buSzPts val="2300"/>
              <a:buFont typeface="Arial"/>
              <a:buNone/>
              <a:defRPr b="0" i="0" sz="20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12" name="Google Shape;112;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3" name="Google Shape;113;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4" name="Google Shape;114;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3200"/>
              <a:buFont typeface="Garamond"/>
              <a:buNone/>
              <a:defRPr b="0" i="0" sz="32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7" name="Google Shape;117;p1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chemeClr val="accent1"/>
              </a:buClr>
              <a:buSzPts val="2760"/>
              <a:buFont typeface="Arial"/>
              <a:buNone/>
              <a:defRPr b="0" i="0" sz="24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18" name="Google Shape;118;p1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chemeClr val="accent1"/>
              </a:buClr>
              <a:buSzPts val="2070"/>
              <a:buFont typeface="Arial"/>
              <a:buNone/>
              <a:defRPr b="0" i="0" sz="18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19" name="Google Shape;119;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20" name="Google Shape;120;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21" name="Google Shape;121;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
        <p:nvSpPr>
          <p:cNvPr id="122" name="Google Shape;122;p1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5" name="Shape 125"/>
        <p:cNvGrpSpPr/>
        <p:nvPr/>
      </p:nvGrpSpPr>
      <p:grpSpPr>
        <a:xfrm>
          <a:off x="0" y="0"/>
          <a:ext cx="0" cy="0"/>
          <a:chOff x="0" y="0"/>
          <a:chExt cx="0" cy="0"/>
        </a:xfrm>
      </p:grpSpPr>
      <p:sp>
        <p:nvSpPr>
          <p:cNvPr id="126" name="Google Shape;126;p1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7" name="Google Shape;127;p1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chemeClr val="accent1"/>
              </a:buClr>
              <a:buSzPts val="3220"/>
              <a:buFont typeface="Arial"/>
              <a:buNone/>
              <a:defRPr b="0" i="0" sz="28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28" name="Google Shape;128;p1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chemeClr val="accent1"/>
              </a:buClr>
              <a:buSzPts val="2070"/>
              <a:buFont typeface="Arial"/>
              <a:buNone/>
              <a:defRPr b="0" i="0" sz="18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29" name="Google Shape;129;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0" name="Google Shape;130;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1" name="Google Shape;131;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132" name="Google Shape;132;p1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5" name="Google Shape;135;p1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6" name="Google Shape;13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7" name="Google Shape;13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8" name="Google Shape;13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139" name="Google Shape;13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2" name="Google Shape;142;p18"/>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43" name="Google Shape;143;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4" name="Google Shape;144;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5" name="Google Shape;145;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146" name="Google Shape;146;p1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1" name="Google Shape;31;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32" name="Google Shape;32;p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3" name="Google Shape;33;p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4" name="Google Shape;34;p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4"/>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7" name="Google Shape;37;p4"/>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lstStyle>
            <a:lvl1pPr indent="-228600" lvl="0" marL="457200" marR="0" rtl="0" algn="ctr">
              <a:spcBef>
                <a:spcPts val="480"/>
              </a:spcBef>
              <a:spcAft>
                <a:spcPts val="0"/>
              </a:spcAft>
              <a:buClr>
                <a:schemeClr val="accent1"/>
              </a:buClr>
              <a:buSzPts val="2760"/>
              <a:buFont typeface="Arial"/>
              <a:buNone/>
              <a:defRPr b="0" i="0" sz="24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38" name="Google Shape;38;p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9" name="Google Shape;39;p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40" name="Google Shape;40;p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41" name="Google Shape;41;p4"/>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4" name="Google Shape;44;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5" name="Google Shape;45;p5"/>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46" name="Google Shape;46;p5"/>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47" name="Google Shape;47;p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48" name="Google Shape;48;p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49" name="Google Shape;49;p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2" name="Google Shape;52;p6"/>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lstStyle>
            <a:lvl1pPr indent="-228600" lvl="0" marL="457200" marR="0" rtl="0" algn="l">
              <a:spcBef>
                <a:spcPts val="672"/>
              </a:spcBef>
              <a:spcAft>
                <a:spcPts val="0"/>
              </a:spcAft>
              <a:buClr>
                <a:schemeClr val="accent1"/>
              </a:buClr>
              <a:buSzPts val="3220"/>
              <a:buFont typeface="Arial"/>
              <a:buNone/>
              <a:defRPr b="0" i="0" sz="2800" u="none" cap="none" strike="noStrike">
                <a:solidFill>
                  <a:schemeClr val="accent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300"/>
              <a:buFont typeface="Arial"/>
              <a:buNone/>
              <a:defRPr b="1" i="0" sz="20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2070"/>
              <a:buFont typeface="Arial"/>
              <a:buNone/>
              <a:defRPr b="1" i="0" sz="18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9pPr>
          </a:lstStyle>
          <a:p/>
        </p:txBody>
      </p:sp>
      <p:sp>
        <p:nvSpPr>
          <p:cNvPr id="53" name="Google Shape;53;p6"/>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54" name="Google Shape;54;p6"/>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lstStyle>
            <a:lvl1pPr indent="-228600" lvl="0" marL="457200" marR="0" rtl="0" algn="l">
              <a:spcBef>
                <a:spcPts val="672"/>
              </a:spcBef>
              <a:spcAft>
                <a:spcPts val="0"/>
              </a:spcAft>
              <a:buClr>
                <a:schemeClr val="accent1"/>
              </a:buClr>
              <a:buSzPts val="3220"/>
              <a:buFont typeface="Arial"/>
              <a:buNone/>
              <a:defRPr b="0" i="0" sz="2800" u="none" cap="none" strike="noStrike">
                <a:solidFill>
                  <a:schemeClr val="accent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300"/>
              <a:buFont typeface="Arial"/>
              <a:buNone/>
              <a:defRPr b="1" i="0" sz="20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2070"/>
              <a:buFont typeface="Arial"/>
              <a:buNone/>
              <a:defRPr b="1" i="0" sz="18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9pPr>
          </a:lstStyle>
          <a:p/>
        </p:txBody>
      </p:sp>
      <p:sp>
        <p:nvSpPr>
          <p:cNvPr id="55" name="Google Shape;55;p6"/>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56" name="Google Shape;56;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57" name="Google Shape;57;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58" name="Google Shape;58;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59" name="Google Shape;59;p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2" name="Google Shape;62;p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3" name="Google Shape;63;p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4" name="Google Shape;64;p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65" name="Google Shape;65;p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8" name="Google Shape;68;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9" name="Google Shape;69;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rgbClr val="262626"/>
              </a:buClr>
              <a:buSzPts val="2400"/>
              <a:buFont typeface="Garamond"/>
              <a:buNone/>
              <a:defRPr b="0" i="0" sz="2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2" name="Google Shape;72;p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73" name="Google Shape;73;p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lstStyle>
            <a:lvl1pPr indent="-228600" lvl="0" marL="45720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150"/>
              <a:buFont typeface="Arial"/>
              <a:buNone/>
              <a:defRPr b="0" i="0" sz="10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9pPr>
          </a:lstStyle>
          <a:p/>
        </p:txBody>
      </p:sp>
      <p:sp>
        <p:nvSpPr>
          <p:cNvPr id="74" name="Google Shape;74;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75" name="Google Shape;75;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76" name="Google Shape;76;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77" name="Google Shape;77;p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rgbClr val="262626"/>
              </a:buClr>
              <a:buSzPts val="2800"/>
              <a:buFont typeface="Garamond"/>
              <a:buNone/>
              <a:defRPr b="0" i="0" sz="28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0" name="Google Shape;80;p1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Google Shape;81;p1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lstStyle>
            <a:lvl1pPr indent="-228600" lvl="0" marL="457200" marR="0" rtl="0" algn="ctr">
              <a:spcBef>
                <a:spcPts val="360"/>
              </a:spcBef>
              <a:spcAft>
                <a:spcPts val="0"/>
              </a:spcAft>
              <a:buClr>
                <a:schemeClr val="accent1"/>
              </a:buClr>
              <a:buSzPts val="2070"/>
              <a:buFont typeface="Arial"/>
              <a:buNone/>
              <a:defRPr b="0" i="0" sz="1800" u="none" cap="none" strike="noStrike">
                <a:solidFill>
                  <a:srgbClr val="262626"/>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150"/>
              <a:buFont typeface="Arial"/>
              <a:buNone/>
              <a:defRPr b="0" i="0" sz="10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9pPr>
          </a:lstStyle>
          <a:p/>
        </p:txBody>
      </p:sp>
      <p:sp>
        <p:nvSpPr>
          <p:cNvPr id="82" name="Google Shape;82;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83" name="Google Shape;83;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84" name="Google Shape;84;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descr="HD-PanelContent.png" id="7" name="Google Shape;7;p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HDRibbonContent-UniformTrim.png" id="9" name="Google Shape;9;p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262626"/>
              </a:buClr>
              <a:buSzPts val="5400"/>
              <a:buFont typeface="Garamond"/>
              <a:buNone/>
            </a:pPr>
            <a:r>
              <a:rPr b="0" i="0" lang="en-US" sz="5400" u="none" cap="none" strike="noStrike">
                <a:solidFill>
                  <a:srgbClr val="262626"/>
                </a:solidFill>
                <a:latin typeface="Garamond"/>
                <a:ea typeface="Garamond"/>
                <a:cs typeface="Garamond"/>
                <a:sym typeface="Garamond"/>
              </a:rPr>
              <a:t>Smart Greenhouse</a:t>
            </a:r>
            <a:endParaRPr b="0" i="0" sz="5400" u="none" cap="none" strike="noStrike">
              <a:solidFill>
                <a:srgbClr val="262626"/>
              </a:solidFill>
              <a:latin typeface="Garamond"/>
              <a:ea typeface="Garamond"/>
              <a:cs typeface="Garamond"/>
              <a:sym typeface="Garamond"/>
            </a:endParaRPr>
          </a:p>
        </p:txBody>
      </p:sp>
      <p:sp>
        <p:nvSpPr>
          <p:cNvPr id="152" name="Google Shape;152;p19"/>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415"/>
              <a:buFont typeface="Arial"/>
              <a:buNone/>
            </a:pPr>
            <a:r>
              <a:rPr b="0" i="0" lang="en-US" sz="2100" u="none" cap="none" strike="noStrike">
                <a:solidFill>
                  <a:schemeClr val="dk1"/>
                </a:solidFill>
                <a:latin typeface="Garamond"/>
                <a:ea typeface="Garamond"/>
                <a:cs typeface="Garamond"/>
                <a:sym typeface="Garamond"/>
              </a:rPr>
              <a:t>A quick review on some of published papers</a:t>
            </a:r>
            <a:endParaRPr b="0" i="0" sz="2100" u="none" cap="none" strike="noStrike">
              <a:solidFill>
                <a:schemeClr val="dk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Outputs</a:t>
            </a:r>
            <a:endParaRPr b="0" i="0" sz="4400" u="none" cap="none" strike="noStrike">
              <a:solidFill>
                <a:srgbClr val="262626"/>
              </a:solidFill>
              <a:latin typeface="Garamond"/>
              <a:ea typeface="Garamond"/>
              <a:cs typeface="Garamond"/>
              <a:sym typeface="Garamond"/>
            </a:endParaRPr>
          </a:p>
        </p:txBody>
      </p:sp>
      <p:sp>
        <p:nvSpPr>
          <p:cNvPr id="206" name="Google Shape;206;p28"/>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518"/>
              <a:buFont typeface="Arial"/>
              <a:buNone/>
            </a:pPr>
            <a:r>
              <a:rPr b="1" i="0" lang="en-US" sz="1320" u="none" cap="none" strike="noStrike">
                <a:solidFill>
                  <a:srgbClr val="262626"/>
                </a:solidFill>
                <a:latin typeface="Garamond"/>
                <a:ea typeface="Garamond"/>
                <a:cs typeface="Garamond"/>
                <a:sym typeface="Garamond"/>
              </a:rPr>
              <a:t>Shutter :</a:t>
            </a:r>
            <a:r>
              <a:rPr b="0" i="0" lang="en-US" sz="1320" u="none" cap="none" strike="noStrike">
                <a:solidFill>
                  <a:srgbClr val="262626"/>
                </a:solidFill>
                <a:latin typeface="Garamond"/>
                <a:ea typeface="Garamond"/>
                <a:cs typeface="Garamond"/>
                <a:sym typeface="Garamond"/>
              </a:rPr>
              <a:t> The light and temperature inside greenhouse has been controlled by shutter which operated using servo motor. as soon as the value set of light  reaches different values will control device to open or close the shutter by moves the servo to the angle based on the value of light intensity.</a:t>
            </a:r>
            <a:endParaRPr/>
          </a:p>
          <a:p>
            <a:pPr indent="0" lvl="0" marL="0" marR="0" rtl="0" algn="l">
              <a:lnSpc>
                <a:spcPct val="80000"/>
              </a:lnSpc>
              <a:spcBef>
                <a:spcPts val="864"/>
              </a:spcBef>
              <a:spcAft>
                <a:spcPts val="0"/>
              </a:spcAft>
              <a:buClr>
                <a:schemeClr val="accent1"/>
              </a:buClr>
              <a:buSzPts val="1518"/>
              <a:buFont typeface="Arial"/>
              <a:buNone/>
            </a:pPr>
            <a:r>
              <a:rPr b="1" i="0" lang="en-US" sz="1320" u="none" cap="none" strike="noStrike">
                <a:solidFill>
                  <a:srgbClr val="262626"/>
                </a:solidFill>
                <a:latin typeface="Garamond"/>
                <a:ea typeface="Garamond"/>
                <a:cs typeface="Garamond"/>
                <a:sym typeface="Garamond"/>
              </a:rPr>
              <a:t>Fan Control :</a:t>
            </a:r>
            <a:r>
              <a:rPr b="0" i="0" lang="en-US" sz="1320" u="none" cap="none" strike="noStrike">
                <a:solidFill>
                  <a:srgbClr val="262626"/>
                </a:solidFill>
                <a:latin typeface="Garamond"/>
                <a:ea typeface="Garamond"/>
                <a:cs typeface="Garamond"/>
                <a:sym typeface="Garamond"/>
              </a:rPr>
              <a:t> In the proposal design, if the temperature inside the greenhouse rise above 50 degree,  there are two fans will be run. One if the fan operated to exhaust the heated air from inside greenhouse, meanwhile, other fun will operate to let the fresh air get inside the greenhouse.</a:t>
            </a:r>
            <a:endParaRPr/>
          </a:p>
          <a:p>
            <a:pPr indent="0" lvl="0" marL="0" marR="0" rtl="0" algn="l">
              <a:lnSpc>
                <a:spcPct val="80000"/>
              </a:lnSpc>
              <a:spcBef>
                <a:spcPts val="864"/>
              </a:spcBef>
              <a:spcAft>
                <a:spcPts val="0"/>
              </a:spcAft>
              <a:buClr>
                <a:schemeClr val="accent1"/>
              </a:buClr>
              <a:buSzPts val="1518"/>
              <a:buFont typeface="Arial"/>
              <a:buNone/>
            </a:pPr>
            <a:r>
              <a:rPr b="1" i="0" lang="en-US" sz="1320" u="none" cap="none" strike="noStrike">
                <a:solidFill>
                  <a:srgbClr val="262626"/>
                </a:solidFill>
                <a:latin typeface="Garamond"/>
                <a:ea typeface="Garamond"/>
                <a:cs typeface="Garamond"/>
                <a:sym typeface="Garamond"/>
              </a:rPr>
              <a:t>Solenoid Valve Control :</a:t>
            </a:r>
            <a:r>
              <a:rPr b="0" i="0" lang="en-US" sz="1320" u="none" cap="none" strike="noStrike">
                <a:solidFill>
                  <a:srgbClr val="262626"/>
                </a:solidFill>
                <a:latin typeface="Garamond"/>
                <a:ea typeface="Garamond"/>
                <a:cs typeface="Garamond"/>
                <a:sym typeface="Garamond"/>
              </a:rPr>
              <a:t> In the proposed design, we've used moisture soil sensor to measure if the soil needs to be irrigated or not, If the soil dries less than (50%), the solenoid valve will be operate to flow the water to soil from a water tank.</a:t>
            </a:r>
            <a:endParaRPr b="1" i="0" sz="1320" u="none" cap="none" strike="noStrike">
              <a:solidFill>
                <a:srgbClr val="262626"/>
              </a:solidFill>
              <a:latin typeface="Garamond"/>
              <a:ea typeface="Garamond"/>
              <a:cs typeface="Garamond"/>
              <a:sym typeface="Garamond"/>
            </a:endParaRPr>
          </a:p>
          <a:p>
            <a:pPr indent="0" lvl="0" marL="0" marR="0" rtl="0" algn="l">
              <a:lnSpc>
                <a:spcPct val="80000"/>
              </a:lnSpc>
              <a:spcBef>
                <a:spcPts val="908"/>
              </a:spcBef>
              <a:spcAft>
                <a:spcPts val="0"/>
              </a:spcAft>
              <a:buClr>
                <a:schemeClr val="accent1"/>
              </a:buClr>
              <a:buSzPts val="1771"/>
              <a:buFont typeface="Arial"/>
              <a:buNone/>
            </a:pPr>
            <a:r>
              <a:rPr b="1" i="0" lang="en-US" sz="1540" u="none" cap="none" strike="noStrike">
                <a:solidFill>
                  <a:srgbClr val="262626"/>
                </a:solidFill>
                <a:latin typeface="Garamond"/>
                <a:ea typeface="Garamond"/>
                <a:cs typeface="Garamond"/>
                <a:sym typeface="Garamond"/>
              </a:rPr>
              <a:t>System Monitoring Design : </a:t>
            </a:r>
            <a:r>
              <a:rPr b="0" i="0" lang="en-US" sz="1320" u="none" cap="none" strike="noStrike">
                <a:solidFill>
                  <a:srgbClr val="262626"/>
                </a:solidFill>
                <a:latin typeface="Garamond"/>
                <a:ea typeface="Garamond"/>
                <a:cs typeface="Garamond"/>
                <a:sym typeface="Garamond"/>
              </a:rPr>
              <a:t>In client side (data logger interface) has been designed a Windows application to display data of sensors and transceiver the data to/from web server. The system monitoring designed to monitor different real-time data transmitted via interfaced electronic circuit deigned to get data of various sensors. The system monitoring design in client side has been designed using Microsoft Visual Studio 2012 .NET</a:t>
            </a:r>
            <a:endParaRPr/>
          </a:p>
          <a:p>
            <a:pPr indent="0" lvl="0" marL="0" marR="0" rtl="0" algn="l">
              <a:lnSpc>
                <a:spcPct val="80000"/>
              </a:lnSpc>
              <a:spcBef>
                <a:spcPts val="908"/>
              </a:spcBef>
              <a:spcAft>
                <a:spcPts val="0"/>
              </a:spcAft>
              <a:buClr>
                <a:schemeClr val="accent1"/>
              </a:buClr>
              <a:buSzPts val="1771"/>
              <a:buFont typeface="Arial"/>
              <a:buNone/>
            </a:pPr>
            <a:r>
              <a:rPr b="1" i="0" lang="en-US" sz="1540" u="none" cap="none" strike="noStrike">
                <a:solidFill>
                  <a:srgbClr val="262626"/>
                </a:solidFill>
                <a:latin typeface="Garamond"/>
                <a:ea typeface="Garamond"/>
                <a:cs typeface="Garamond"/>
                <a:sym typeface="Garamond"/>
              </a:rPr>
              <a:t>Server Database Design : </a:t>
            </a:r>
            <a:r>
              <a:rPr b="0" i="0" lang="en-US" sz="1320" u="none" cap="none" strike="noStrike">
                <a:solidFill>
                  <a:srgbClr val="262626"/>
                </a:solidFill>
                <a:latin typeface="Garamond"/>
                <a:ea typeface="Garamond"/>
                <a:cs typeface="Garamond"/>
                <a:sym typeface="Garamond"/>
              </a:rPr>
              <a:t>The design of the server in this project used to publish the data of sensors and control commands uploaded by remote system monitoring. Google Docs server has provides several types of documents (word, spreadsheet, and presentation documents). In this project, we've design a spreadsheet to upload and retrieve data from master system monitoring and remote system monitoring.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3959"/>
              <a:buFont typeface="Garamond"/>
              <a:buNone/>
            </a:pPr>
            <a:r>
              <a:rPr b="0" i="0" lang="en-US" sz="3959" u="none" cap="none" strike="noStrike">
                <a:solidFill>
                  <a:srgbClr val="262626"/>
                </a:solidFill>
                <a:latin typeface="Garamond"/>
                <a:ea typeface="Garamond"/>
                <a:cs typeface="Garamond"/>
                <a:sym typeface="Garamond"/>
              </a:rPr>
              <a:t>Sample Diagram</a:t>
            </a:r>
            <a:br>
              <a:rPr b="0" i="0" lang="en-US" sz="3959" u="none" cap="none" strike="noStrike">
                <a:solidFill>
                  <a:srgbClr val="262626"/>
                </a:solidFill>
                <a:latin typeface="Garamond"/>
                <a:ea typeface="Garamond"/>
                <a:cs typeface="Garamond"/>
                <a:sym typeface="Garamond"/>
              </a:rPr>
            </a:br>
            <a:endParaRPr b="0" i="0" sz="3959" u="none" cap="none" strike="noStrike">
              <a:solidFill>
                <a:srgbClr val="262626"/>
              </a:solidFill>
              <a:latin typeface="Garamond"/>
              <a:ea typeface="Garamond"/>
              <a:cs typeface="Garamond"/>
              <a:sym typeface="Garamond"/>
            </a:endParaRPr>
          </a:p>
        </p:txBody>
      </p:sp>
      <p:pic>
        <p:nvPicPr>
          <p:cNvPr id="212" name="Google Shape;212;p29"/>
          <p:cNvPicPr preferRelativeResize="0"/>
          <p:nvPr>
            <p:ph idx="1" type="body"/>
          </p:nvPr>
        </p:nvPicPr>
        <p:blipFill rotWithShape="1">
          <a:blip r:embed="rId3">
            <a:alphaModFix/>
          </a:blip>
          <a:srcRect b="0" l="0" r="0" t="0"/>
          <a:stretch/>
        </p:blipFill>
        <p:spPr>
          <a:xfrm>
            <a:off x="3710259" y="2557463"/>
            <a:ext cx="4771482" cy="331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lang="en-US"/>
              <a:t>The Last Paper!</a:t>
            </a:r>
            <a:endParaRPr b="0" i="0" sz="4400" u="none" cap="none" strike="noStrike">
              <a:solidFill>
                <a:srgbClr val="262626"/>
              </a:solidFill>
              <a:latin typeface="Garamond"/>
              <a:ea typeface="Garamond"/>
              <a:cs typeface="Garamond"/>
              <a:sym typeface="Garamond"/>
            </a:endParaRPr>
          </a:p>
        </p:txBody>
      </p:sp>
      <p:sp>
        <p:nvSpPr>
          <p:cNvPr id="218" name="Google Shape;218;p30"/>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908"/>
              </a:spcBef>
              <a:spcAft>
                <a:spcPts val="0"/>
              </a:spcAft>
              <a:buClr>
                <a:schemeClr val="dk1"/>
              </a:buClr>
              <a:buSzPts val="1100"/>
              <a:buFont typeface="Arial"/>
              <a:buNone/>
            </a:pPr>
            <a:r>
              <a:rPr lang="en-US" sz="1320"/>
              <a:t>	 	 	 	</a:t>
            </a:r>
            <a:endParaRPr sz="1320"/>
          </a:p>
          <a:p>
            <a:pPr indent="0" lvl="0" marL="0" rtl="0">
              <a:lnSpc>
                <a:spcPct val="108000"/>
              </a:lnSpc>
              <a:spcBef>
                <a:spcPts val="0"/>
              </a:spcBef>
              <a:spcAft>
                <a:spcPts val="0"/>
              </a:spcAft>
              <a:buClr>
                <a:schemeClr val="dk1"/>
              </a:buClr>
              <a:buSzPts val="1100"/>
              <a:buFont typeface="Arial"/>
              <a:buNone/>
            </a:pPr>
            <a:r>
              <a:rPr lang="en-US" sz="1320"/>
              <a:t>This paper analyzes the IoT intelligent networking system technical architecture, the network structure of the variation of the potential failure types. Put forward agriculture IoT and automatic control system of combined application of the principle and implementation method. Proposed pump frequency regulator PID control algorithm, analyzes information systems and networking basic framework of automatic control system and on this basis to achieve agricultural Things agricultural park system integrated application and demonstration.</a:t>
            </a:r>
            <a:endParaRPr sz="1320"/>
          </a:p>
          <a:p>
            <a:pPr indent="0" lvl="0" marL="0" rtl="0">
              <a:lnSpc>
                <a:spcPct val="108000"/>
              </a:lnSpc>
              <a:spcBef>
                <a:spcPts val="0"/>
              </a:spcBef>
              <a:spcAft>
                <a:spcPts val="0"/>
              </a:spcAft>
              <a:buClr>
                <a:schemeClr val="dk1"/>
              </a:buClr>
              <a:buSzPts val="1100"/>
              <a:buFont typeface="Arial"/>
              <a:buNone/>
            </a:pPr>
            <a:r>
              <a:t/>
            </a:r>
            <a:endParaRPr sz="1320"/>
          </a:p>
          <a:p>
            <a:pPr indent="0" lvl="0" marL="0" rtl="0">
              <a:lnSpc>
                <a:spcPct val="108000"/>
              </a:lnSpc>
              <a:spcBef>
                <a:spcPts val="0"/>
              </a:spcBef>
              <a:spcAft>
                <a:spcPts val="0"/>
              </a:spcAft>
              <a:buClr>
                <a:schemeClr val="dk1"/>
              </a:buClr>
              <a:buSzPts val="1100"/>
              <a:buFont typeface="Arial"/>
              <a:buNone/>
            </a:pPr>
            <a:r>
              <a:t/>
            </a:r>
            <a:endParaRPr sz="1320"/>
          </a:p>
          <a:p>
            <a:pPr indent="0" lvl="0" marL="0" rtl="0">
              <a:lnSpc>
                <a:spcPct val="108000"/>
              </a:lnSpc>
              <a:spcBef>
                <a:spcPts val="0"/>
              </a:spcBef>
              <a:spcAft>
                <a:spcPts val="0"/>
              </a:spcAft>
              <a:buClr>
                <a:schemeClr val="dk1"/>
              </a:buClr>
              <a:buSzPts val="1100"/>
              <a:buFont typeface="Arial"/>
              <a:buNone/>
            </a:pPr>
            <a:r>
              <a:rPr lang="en-US" sz="1320"/>
              <a:t>agriculture IoT technology includes not only the digital agriculture sensing technology, including agricultural technology farming practices, important wireless information network transmission, it is to reverse the traditional scientific means to save resources, protect environment, is the main direction of the future development of agriculture.</a:t>
            </a:r>
            <a:endParaRPr sz="1320"/>
          </a:p>
          <a:p>
            <a:pPr indent="0" lvl="0" marL="0" marR="0" rtl="0" algn="l">
              <a:lnSpc>
                <a:spcPct val="80000"/>
              </a:lnSpc>
              <a:spcBef>
                <a:spcPts val="908"/>
              </a:spcBef>
              <a:spcAft>
                <a:spcPts val="0"/>
              </a:spcAft>
              <a:buClr>
                <a:schemeClr val="accent1"/>
              </a:buClr>
              <a:buSzPts val="1771"/>
              <a:buFont typeface="Arial"/>
              <a:buNone/>
            </a:pPr>
            <a:r>
              <a:t/>
            </a:r>
            <a:endParaRPr sz="13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lang="en-US"/>
              <a:t>Data Collection System Architecture</a:t>
            </a:r>
            <a:endParaRPr b="0" i="0" sz="4400" u="none" cap="none" strike="noStrike">
              <a:solidFill>
                <a:srgbClr val="262626"/>
              </a:solidFill>
              <a:latin typeface="Garamond"/>
              <a:ea typeface="Garamond"/>
              <a:cs typeface="Garamond"/>
              <a:sym typeface="Garamond"/>
            </a:endParaRPr>
          </a:p>
        </p:txBody>
      </p:sp>
      <p:pic>
        <p:nvPicPr>
          <p:cNvPr id="224" name="Google Shape;224;p31"/>
          <p:cNvPicPr preferRelativeResize="0"/>
          <p:nvPr/>
        </p:nvPicPr>
        <p:blipFill rotWithShape="1">
          <a:blip r:embed="rId3">
            <a:alphaModFix/>
          </a:blip>
          <a:srcRect b="5243" l="9725" r="14945" t="13968"/>
          <a:stretch/>
        </p:blipFill>
        <p:spPr>
          <a:xfrm>
            <a:off x="6185275" y="3038200"/>
            <a:ext cx="5232274" cy="3156424"/>
          </a:xfrm>
          <a:prstGeom prst="rect">
            <a:avLst/>
          </a:prstGeom>
          <a:noFill/>
          <a:ln>
            <a:noFill/>
          </a:ln>
        </p:spPr>
      </p:pic>
      <p:sp>
        <p:nvSpPr>
          <p:cNvPr id="225" name="Google Shape;225;p31"/>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908"/>
              </a:spcBef>
              <a:spcAft>
                <a:spcPts val="0"/>
              </a:spcAft>
              <a:buClr>
                <a:schemeClr val="dk1"/>
              </a:buClr>
              <a:buSzPts val="1100"/>
              <a:buFont typeface="Arial"/>
              <a:buNone/>
            </a:pPr>
            <a:r>
              <a:rPr lang="en-US" sz="1320"/>
              <a:t>	 	 	 	</a:t>
            </a:r>
            <a:endParaRPr sz="1320"/>
          </a:p>
          <a:p>
            <a:pPr indent="0" lvl="0" marL="0" rtl="0">
              <a:lnSpc>
                <a:spcPct val="108000"/>
              </a:lnSpc>
              <a:spcBef>
                <a:spcPts val="0"/>
              </a:spcBef>
              <a:spcAft>
                <a:spcPts val="0"/>
              </a:spcAft>
              <a:buClr>
                <a:schemeClr val="dk1"/>
              </a:buClr>
              <a:buSzPts val="1100"/>
              <a:buFont typeface="Arial"/>
              <a:buNone/>
            </a:pPr>
            <a:r>
              <a:rPr lang="en-US" sz="1320"/>
              <a:t>Each sensor nodes deployed in the farmland production site are responsible for collecting environmental information, agricultural meteorological soil water content, soil temperature and crop nutrition information, physiological information around itself Get through the network transmission to the rear of the computer, data processing and data storage</a:t>
            </a:r>
            <a:endParaRPr sz="1320"/>
          </a:p>
          <a:p>
            <a:pPr indent="0" lvl="0" marL="0" marR="0" rtl="0" algn="l">
              <a:lnSpc>
                <a:spcPct val="80000"/>
              </a:lnSpc>
              <a:spcBef>
                <a:spcPts val="908"/>
              </a:spcBef>
              <a:spcAft>
                <a:spcPts val="0"/>
              </a:spcAft>
              <a:buClr>
                <a:schemeClr val="accent1"/>
              </a:buClr>
              <a:buSzPts val="1771"/>
              <a:buFont typeface="Arial"/>
              <a:buNone/>
            </a:pPr>
            <a:r>
              <a:t/>
            </a:r>
            <a:endParaRPr sz="13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lang="en-US"/>
              <a:t>IOT Data Storage and Remote Access Model Analysis</a:t>
            </a:r>
            <a:endParaRPr b="0" i="0" sz="4400" u="none" cap="none" strike="noStrike">
              <a:solidFill>
                <a:srgbClr val="262626"/>
              </a:solidFill>
              <a:latin typeface="Garamond"/>
              <a:ea typeface="Garamond"/>
              <a:cs typeface="Garamond"/>
              <a:sym typeface="Garamond"/>
            </a:endParaRPr>
          </a:p>
        </p:txBody>
      </p:sp>
      <p:sp>
        <p:nvSpPr>
          <p:cNvPr id="231" name="Google Shape;231;p32"/>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908"/>
              </a:spcBef>
              <a:spcAft>
                <a:spcPts val="0"/>
              </a:spcAft>
              <a:buClr>
                <a:schemeClr val="dk1"/>
              </a:buClr>
              <a:buSzPts val="1100"/>
              <a:buFont typeface="Arial"/>
              <a:buNone/>
            </a:pPr>
            <a:r>
              <a:rPr lang="en-US" sz="1320"/>
              <a:t>	 	 	 	</a:t>
            </a:r>
            <a:endParaRPr sz="1320"/>
          </a:p>
          <a:p>
            <a:pPr indent="0" lvl="0" marL="0" rtl="0">
              <a:lnSpc>
                <a:spcPct val="108000"/>
              </a:lnSpc>
              <a:spcBef>
                <a:spcPts val="0"/>
              </a:spcBef>
              <a:spcAft>
                <a:spcPts val="0"/>
              </a:spcAft>
              <a:buClr>
                <a:schemeClr val="dk1"/>
              </a:buClr>
              <a:buSzPts val="1100"/>
              <a:buFont typeface="Arial"/>
              <a:buNone/>
            </a:pPr>
            <a:r>
              <a:rPr lang="en-US" sz="1320"/>
              <a:t>On site data collecting need carries on the scene debugging on the system, researchers can live through the PDA query network data content, direct sensor nodes running parameters in the system as well as other debugging,</a:t>
            </a:r>
            <a:endParaRPr sz="1320"/>
          </a:p>
          <a:p>
            <a:pPr indent="0" lvl="0" marL="0" marR="0" rtl="0" algn="l">
              <a:lnSpc>
                <a:spcPct val="80000"/>
              </a:lnSpc>
              <a:spcBef>
                <a:spcPts val="908"/>
              </a:spcBef>
              <a:spcAft>
                <a:spcPts val="0"/>
              </a:spcAft>
              <a:buClr>
                <a:schemeClr val="dk1"/>
              </a:buClr>
              <a:buSzPts val="1100"/>
              <a:buFont typeface="Arial"/>
              <a:buNone/>
            </a:pPr>
            <a:r>
              <a:rPr lang="en-US" sz="1320"/>
              <a:t>	 	 	 	</a:t>
            </a:r>
            <a:endParaRPr sz="1320"/>
          </a:p>
          <a:p>
            <a:pPr indent="0" lvl="0" marL="0" rtl="0">
              <a:lnSpc>
                <a:spcPct val="108000"/>
              </a:lnSpc>
              <a:spcBef>
                <a:spcPts val="0"/>
              </a:spcBef>
              <a:spcAft>
                <a:spcPts val="0"/>
              </a:spcAft>
              <a:buClr>
                <a:schemeClr val="dk1"/>
              </a:buClr>
              <a:buSzPts val="1100"/>
              <a:buFont typeface="Arial"/>
              <a:buNone/>
            </a:pPr>
            <a:r>
              <a:rPr lang="en-US" sz="1320"/>
              <a:t>Remote control site can access via Internet/Intranet and control of sensor nodes, in addition to install and mobile nodes do not need to manage and maintain The IoT information collection interface and network interface.</a:t>
            </a:r>
            <a:endParaRPr sz="1320"/>
          </a:p>
          <a:p>
            <a:pPr indent="0" lvl="0" marL="0" marR="0" rtl="0" algn="l">
              <a:lnSpc>
                <a:spcPct val="80000"/>
              </a:lnSpc>
              <a:spcBef>
                <a:spcPts val="908"/>
              </a:spcBef>
              <a:spcAft>
                <a:spcPts val="0"/>
              </a:spcAft>
              <a:buClr>
                <a:schemeClr val="accent1"/>
              </a:buClr>
              <a:buSzPts val="1771"/>
              <a:buFont typeface="Arial"/>
              <a:buNone/>
            </a:pPr>
            <a:r>
              <a:t/>
            </a:r>
            <a:endParaRPr sz="13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Agriculture</a:t>
            </a:r>
            <a:r>
              <a:rPr lang="en-US"/>
              <a:t> IoT Backend</a:t>
            </a:r>
            <a:endParaRPr/>
          </a:p>
        </p:txBody>
      </p:sp>
      <p:sp>
        <p:nvSpPr>
          <p:cNvPr id="237" name="Google Shape;237;p33"/>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0" lvl="0" marL="0" rtl="0">
              <a:spcBef>
                <a:spcPts val="480"/>
              </a:spcBef>
              <a:spcAft>
                <a:spcPts val="0"/>
              </a:spcAft>
              <a:buClr>
                <a:schemeClr val="dk1"/>
              </a:buClr>
              <a:buSzPts val="1100"/>
              <a:buFont typeface="Arial"/>
              <a:buNone/>
            </a:pPr>
            <a:r>
              <a:rPr lang="en-US" sz="1600"/>
              <a:t>	 	 	 	</a:t>
            </a:r>
            <a:endParaRPr sz="1600"/>
          </a:p>
          <a:p>
            <a:pPr indent="0" lvl="0" marL="0" rtl="0">
              <a:lnSpc>
                <a:spcPct val="108000"/>
              </a:lnSpc>
              <a:spcBef>
                <a:spcPts val="600"/>
              </a:spcBef>
              <a:spcAft>
                <a:spcPts val="0"/>
              </a:spcAft>
              <a:buClr>
                <a:schemeClr val="dk1"/>
              </a:buClr>
              <a:buSzPts val="1100"/>
              <a:buFont typeface="Arial"/>
              <a:buNone/>
            </a:pPr>
            <a:r>
              <a:rPr lang="en-US" sz="1600"/>
              <a:t>The agricultural production mainly includes automatic irrigation control, automatic control, automatic spraying fertilizer control and intelligent control of greenhouse environment control. Different control modes of several are from the information to the data processing, and then to the decision system sends commands to control.</a:t>
            </a:r>
            <a:endParaRPr sz="1600"/>
          </a:p>
          <a:p>
            <a:pPr indent="0" lvl="0" marL="0" rtl="0">
              <a:lnSpc>
                <a:spcPct val="108000"/>
              </a:lnSpc>
              <a:spcBef>
                <a:spcPts val="0"/>
              </a:spcBef>
              <a:spcAft>
                <a:spcPts val="0"/>
              </a:spcAft>
              <a:buClr>
                <a:schemeClr val="dk1"/>
              </a:buClr>
              <a:buSzPts val="1100"/>
              <a:buFont typeface="Arial"/>
              <a:buNone/>
            </a:pPr>
            <a:r>
              <a:t/>
            </a:r>
            <a:endParaRPr sz="1600"/>
          </a:p>
          <a:p>
            <a:pPr indent="0" lvl="0" marL="0" rtl="0">
              <a:lnSpc>
                <a:spcPct val="108000"/>
              </a:lnSpc>
              <a:spcBef>
                <a:spcPts val="0"/>
              </a:spcBef>
              <a:spcAft>
                <a:spcPts val="0"/>
              </a:spcAft>
              <a:buClr>
                <a:schemeClr val="dk1"/>
              </a:buClr>
              <a:buSzPts val="1100"/>
              <a:buFont typeface="Arial"/>
              <a:buNone/>
            </a:pPr>
            <a:r>
              <a:t/>
            </a:r>
            <a:endParaRPr sz="1600"/>
          </a:p>
          <a:p>
            <a:pPr indent="0" lvl="0" marL="0" rtl="0">
              <a:lnSpc>
                <a:spcPct val="108000"/>
              </a:lnSpc>
              <a:spcBef>
                <a:spcPts val="0"/>
              </a:spcBef>
              <a:spcAft>
                <a:spcPts val="0"/>
              </a:spcAft>
              <a:buClr>
                <a:schemeClr val="dk1"/>
              </a:buClr>
              <a:buSzPts val="1100"/>
              <a:buFont typeface="Arial"/>
              <a:buNone/>
            </a:pPr>
            <a:r>
              <a:rPr lang="en-US" sz="1600"/>
              <a:t>Network control system in the back by the PLC programmable controller as the core. the control terminal of PLC has two, namely the control cabinet of the industrial touch operation state can control the whole system, the computer can also control the running state of the system.</a:t>
            </a:r>
            <a:endParaRPr sz="1600"/>
          </a:p>
          <a:p>
            <a:pPr indent="0" lvl="0" marL="0">
              <a:spcBef>
                <a:spcPts val="480"/>
              </a:spcBef>
              <a:spcAft>
                <a:spcPts val="6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r>
              <a:rPr lang="en-US"/>
              <a:t>PID Control Algorithm </a:t>
            </a:r>
            <a:endParaRPr/>
          </a:p>
        </p:txBody>
      </p:sp>
      <p:sp>
        <p:nvSpPr>
          <p:cNvPr id="243" name="Google Shape;243;p34"/>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0" lvl="0" marL="0" rtl="0">
              <a:spcBef>
                <a:spcPts val="480"/>
              </a:spcBef>
              <a:spcAft>
                <a:spcPts val="0"/>
              </a:spcAft>
              <a:buClr>
                <a:schemeClr val="dk1"/>
              </a:buClr>
              <a:buSzPts val="1100"/>
              <a:buFont typeface="Arial"/>
              <a:buNone/>
            </a:pPr>
            <a:r>
              <a:rPr lang="en-US" sz="1600"/>
              <a:t>	 	 	 	</a:t>
            </a:r>
            <a:endParaRPr sz="1600"/>
          </a:p>
          <a:p>
            <a:pPr indent="0" lvl="0" marL="0" rtl="0">
              <a:lnSpc>
                <a:spcPct val="108000"/>
              </a:lnSpc>
              <a:spcBef>
                <a:spcPts val="600"/>
              </a:spcBef>
              <a:spcAft>
                <a:spcPts val="0"/>
              </a:spcAft>
              <a:buClr>
                <a:schemeClr val="dk1"/>
              </a:buClr>
              <a:buSzPts val="1100"/>
              <a:buFont typeface="Arial"/>
              <a:buNone/>
            </a:pPr>
            <a:r>
              <a:rPr lang="en-US" sz="1600"/>
              <a:t>Traditional water pump switch control line pressure often prone to leaving the motor overloading and excessive damage or burst pipe to happen farmland, seriously affecting agricultural safety.</a:t>
            </a:r>
            <a:endParaRPr sz="1600"/>
          </a:p>
          <a:p>
            <a:pPr indent="0" lvl="0" marL="0" rtl="0">
              <a:lnSpc>
                <a:spcPct val="108000"/>
              </a:lnSpc>
              <a:spcBef>
                <a:spcPts val="0"/>
              </a:spcBef>
              <a:spcAft>
                <a:spcPts val="0"/>
              </a:spcAft>
              <a:buClr>
                <a:schemeClr val="dk1"/>
              </a:buClr>
              <a:buSzPts val="1100"/>
              <a:buFont typeface="Arial"/>
              <a:buNone/>
            </a:pPr>
            <a:r>
              <a:rPr lang="en-US" sz="1600"/>
              <a:t>this paper uses PID control algorithm pump for frequency control. Frequency applications in the fields of water supply environment, to improve the pump motor speed control sensitivity, accuracy and stability in the conventional position paper on the basis of type PID formula has been improved.</a:t>
            </a:r>
            <a:endParaRPr sz="1600"/>
          </a:p>
          <a:p>
            <a:pPr indent="0" lvl="0" marL="0" rtl="0">
              <a:lnSpc>
                <a:spcPct val="108000"/>
              </a:lnSpc>
              <a:spcBef>
                <a:spcPts val="0"/>
              </a:spcBef>
              <a:spcAft>
                <a:spcPts val="0"/>
              </a:spcAft>
              <a:buClr>
                <a:schemeClr val="dk1"/>
              </a:buClr>
              <a:buSzPts val="1100"/>
              <a:buFont typeface="Arial"/>
              <a:buNone/>
            </a:pPr>
            <a:r>
              <a:rPr lang="en-US" sz="1600"/>
              <a:t>K is the sampling number, u(k) calculate the output k sampling time counter ; e(k) is the deviation of the k sampling input values; e(k-1) is the k deviation of sampling time input the value;ki = KpT/Tj , K is the deffrential coeficient Kd=KpTd/Tj.</a:t>
            </a:r>
            <a:endParaRPr sz="1600"/>
          </a:p>
          <a:p>
            <a:pPr indent="0" lvl="0" marL="0" rtl="0">
              <a:spcBef>
                <a:spcPts val="480"/>
              </a:spcBef>
              <a:spcAft>
                <a:spcPts val="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PID Control Algorithm</a:t>
            </a:r>
            <a:endParaRPr/>
          </a:p>
        </p:txBody>
      </p:sp>
      <p:pic>
        <p:nvPicPr>
          <p:cNvPr id="249" name="Google Shape;249;p35"/>
          <p:cNvPicPr preferRelativeResize="0"/>
          <p:nvPr/>
        </p:nvPicPr>
        <p:blipFill rotWithShape="1">
          <a:blip r:embed="rId3">
            <a:alphaModFix/>
          </a:blip>
          <a:srcRect b="21518" l="50314" r="11780" t="27466"/>
          <a:stretch/>
        </p:blipFill>
        <p:spPr>
          <a:xfrm>
            <a:off x="2205025" y="2821675"/>
            <a:ext cx="3662602" cy="2772749"/>
          </a:xfrm>
          <a:prstGeom prst="rect">
            <a:avLst/>
          </a:prstGeom>
          <a:noFill/>
          <a:ln>
            <a:noFill/>
          </a:ln>
        </p:spPr>
      </p:pic>
      <p:pic>
        <p:nvPicPr>
          <p:cNvPr id="250" name="Google Shape;250;p35"/>
          <p:cNvPicPr preferRelativeResize="0"/>
          <p:nvPr/>
        </p:nvPicPr>
        <p:blipFill rotWithShape="1">
          <a:blip r:embed="rId4">
            <a:alphaModFix/>
          </a:blip>
          <a:srcRect b="10275" l="17749" r="49159" t="14338"/>
          <a:stretch/>
        </p:blipFill>
        <p:spPr>
          <a:xfrm>
            <a:off x="6801925" y="2520650"/>
            <a:ext cx="2801275" cy="3589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Automatic Control Mode of </a:t>
            </a:r>
            <a:r>
              <a:rPr lang="en-US"/>
              <a:t>Agriculture</a:t>
            </a:r>
            <a:r>
              <a:rPr lang="en-US"/>
              <a:t> Irrigation</a:t>
            </a:r>
            <a:endParaRPr/>
          </a:p>
        </p:txBody>
      </p:sp>
      <p:sp>
        <p:nvSpPr>
          <p:cNvPr id="256" name="Google Shape;256;p36"/>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0" lvl="0" marL="0" rtl="0">
              <a:spcBef>
                <a:spcPts val="480"/>
              </a:spcBef>
              <a:spcAft>
                <a:spcPts val="0"/>
              </a:spcAft>
              <a:buClr>
                <a:schemeClr val="dk1"/>
              </a:buClr>
              <a:buSzPts val="1100"/>
              <a:buFont typeface="Arial"/>
              <a:buNone/>
            </a:pPr>
            <a:r>
              <a:rPr lang="en-US" sz="1700"/>
              <a:t>	 	 	 	</a:t>
            </a:r>
            <a:endParaRPr sz="1700"/>
          </a:p>
          <a:p>
            <a:pPr indent="0" lvl="0" marL="0" rtl="0">
              <a:lnSpc>
                <a:spcPct val="108000"/>
              </a:lnSpc>
              <a:spcBef>
                <a:spcPts val="600"/>
              </a:spcBef>
              <a:spcAft>
                <a:spcPts val="0"/>
              </a:spcAft>
              <a:buClr>
                <a:schemeClr val="dk1"/>
              </a:buClr>
              <a:buSzPts val="1100"/>
              <a:buFont typeface="Arial"/>
              <a:buNone/>
            </a:pPr>
            <a:r>
              <a:rPr lang="en-US" sz="1700"/>
              <a:t>Automatic irrigation system is a complex control system, which is not the only input variable soil moisture, but also time, temperature, humidity, crop varieties, crop seasons. This article focuses on networking information under automatic irrigation control methods.</a:t>
            </a:r>
            <a:endParaRPr sz="1700"/>
          </a:p>
          <a:p>
            <a:pPr indent="0" lvl="0" marL="0">
              <a:spcBef>
                <a:spcPts val="480"/>
              </a:spcBef>
              <a:spcAft>
                <a:spcPts val="6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Block Diagram </a:t>
            </a:r>
            <a:endParaRPr/>
          </a:p>
        </p:txBody>
      </p:sp>
      <p:pic>
        <p:nvPicPr>
          <p:cNvPr id="262" name="Google Shape;262;p37"/>
          <p:cNvPicPr preferRelativeResize="0"/>
          <p:nvPr/>
        </p:nvPicPr>
        <p:blipFill rotWithShape="1">
          <a:blip r:embed="rId3">
            <a:alphaModFix/>
          </a:blip>
          <a:srcRect b="19855" l="50951" r="19120" t="22341"/>
          <a:stretch/>
        </p:blipFill>
        <p:spPr>
          <a:xfrm>
            <a:off x="4400187" y="2463175"/>
            <a:ext cx="3391627" cy="3684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2800"/>
              <a:buFont typeface="Garamond"/>
              <a:buNone/>
            </a:pPr>
            <a:r>
              <a:rPr b="1" i="0" lang="en-US" sz="2800" u="none" cap="none" strike="noStrike">
                <a:solidFill>
                  <a:srgbClr val="262626"/>
                </a:solidFill>
                <a:latin typeface="Garamond"/>
                <a:ea typeface="Garamond"/>
                <a:cs typeface="Garamond"/>
                <a:sym typeface="Garamond"/>
              </a:rPr>
              <a:t>A ROADMAP FROM INTERNET OF THINGS TO</a:t>
            </a:r>
            <a:br>
              <a:rPr b="1" i="0" lang="en-US" sz="2800" u="none" cap="none" strike="noStrike">
                <a:solidFill>
                  <a:srgbClr val="262626"/>
                </a:solidFill>
                <a:latin typeface="Garamond"/>
                <a:ea typeface="Garamond"/>
                <a:cs typeface="Garamond"/>
                <a:sym typeface="Garamond"/>
              </a:rPr>
            </a:br>
            <a:r>
              <a:rPr b="1" i="0" lang="en-US" sz="2800" u="none" cap="none" strike="noStrike">
                <a:solidFill>
                  <a:srgbClr val="262626"/>
                </a:solidFill>
                <a:latin typeface="Garamond"/>
                <a:ea typeface="Garamond"/>
                <a:cs typeface="Garamond"/>
                <a:sym typeface="Garamond"/>
              </a:rPr>
              <a:t>INTELLIGENT AGRICULTURE </a:t>
            </a:r>
            <a:br>
              <a:rPr b="0" i="0" lang="en-US" sz="2800" u="none" cap="none" strike="noStrike">
                <a:solidFill>
                  <a:srgbClr val="262626"/>
                </a:solidFill>
                <a:latin typeface="Garamond"/>
                <a:ea typeface="Garamond"/>
                <a:cs typeface="Garamond"/>
                <a:sym typeface="Garamond"/>
              </a:rPr>
            </a:br>
            <a:endParaRPr b="0" i="0" sz="2800" u="none" cap="none" strike="noStrike">
              <a:solidFill>
                <a:srgbClr val="262626"/>
              </a:solidFill>
              <a:latin typeface="Garamond"/>
              <a:ea typeface="Garamond"/>
              <a:cs typeface="Garamond"/>
              <a:sym typeface="Garamond"/>
            </a:endParaRPr>
          </a:p>
        </p:txBody>
      </p:sp>
      <p:sp>
        <p:nvSpPr>
          <p:cNvPr id="158" name="Google Shape;158;p20"/>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760"/>
              <a:buFont typeface="Arial"/>
              <a:buNone/>
            </a:pPr>
            <a:r>
              <a:rPr b="0" i="0" lang="en-US" sz="2400" u="none" cap="none" strike="noStrike">
                <a:solidFill>
                  <a:srgbClr val="262626"/>
                </a:solidFill>
                <a:latin typeface="Garamond"/>
                <a:ea typeface="Garamond"/>
                <a:cs typeface="Garamond"/>
                <a:sym typeface="Garamond"/>
              </a:rPr>
              <a:t>The Technology Roadmap (TRM) concept is a consultative process that is designed to help industry, its supply-chain, academic and research groups, and governments come together to jointly identify and prioritize the technologies needed to support strategic R&amp;D, marketing and investment decisions. </a:t>
            </a:r>
            <a:br>
              <a:rPr b="0" i="0" lang="en-US" sz="2400" u="none" cap="none" strike="noStrike">
                <a:solidFill>
                  <a:srgbClr val="262626"/>
                </a:solidFill>
                <a:latin typeface="Garamond"/>
                <a:ea typeface="Garamond"/>
                <a:cs typeface="Garamond"/>
                <a:sym typeface="Garamond"/>
              </a:rPr>
            </a:br>
            <a:endParaRPr b="0" i="0" sz="2400" u="none" cap="none" strike="noStrike">
              <a:solidFill>
                <a:srgbClr val="262626"/>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IOT Definition</a:t>
            </a:r>
            <a:endParaRPr b="0" i="0" sz="4400" u="none" cap="none" strike="noStrike">
              <a:solidFill>
                <a:srgbClr val="262626"/>
              </a:solidFill>
              <a:latin typeface="Garamond"/>
              <a:ea typeface="Garamond"/>
              <a:cs typeface="Garamond"/>
              <a:sym typeface="Garamond"/>
            </a:endParaRPr>
          </a:p>
        </p:txBody>
      </p:sp>
      <p:sp>
        <p:nvSpPr>
          <p:cNvPr id="164" name="Google Shape;164;p2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760"/>
              <a:buFont typeface="Arial"/>
              <a:buNone/>
            </a:pPr>
            <a:r>
              <a:rPr b="0" i="0" lang="en-US" sz="2400" u="none" cap="none" strike="noStrike">
                <a:solidFill>
                  <a:srgbClr val="262626"/>
                </a:solidFill>
                <a:latin typeface="Garamond"/>
                <a:ea typeface="Garamond"/>
                <a:cs typeface="Garamond"/>
                <a:sym typeface="Garamond"/>
              </a:rPr>
              <a:t>A global ICT infrastructure linking physical objects and virtual objects (as the informational counterparts of physical objects) through the exploitation of sensor and actuator data capture, processing and transmission capabilities. As such, the IOT  is an overlay above the ‘generic’ Internet, offering federated physical-object-related services (including, if relevant, identification, monitoring and control of these objects) to all kinds of applications. </a:t>
            </a:r>
            <a:br>
              <a:rPr b="0" i="0" lang="en-US" sz="2400" u="none" cap="none" strike="noStrike">
                <a:solidFill>
                  <a:srgbClr val="262626"/>
                </a:solidFill>
                <a:latin typeface="Garamond"/>
                <a:ea typeface="Garamond"/>
                <a:cs typeface="Garamond"/>
                <a:sym typeface="Garamond"/>
              </a:rPr>
            </a:br>
            <a:endParaRPr b="0" i="0" sz="2400" u="none" cap="none" strike="noStrike">
              <a:solidFill>
                <a:srgbClr val="262626"/>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Suitable Infrastructure </a:t>
            </a:r>
            <a:endParaRPr/>
          </a:p>
        </p:txBody>
      </p:sp>
      <p:sp>
        <p:nvSpPr>
          <p:cNvPr id="170" name="Google Shape;170;p2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1"/>
              </a:buClr>
              <a:buSzPts val="2760"/>
              <a:buFont typeface="Arial"/>
              <a:buChar char="•"/>
            </a:pPr>
            <a:r>
              <a:rPr b="0" i="0" lang="en-US" sz="2400" u="none" cap="none" strike="noStrike">
                <a:solidFill>
                  <a:srgbClr val="262626"/>
                </a:solidFill>
                <a:latin typeface="Garamond"/>
                <a:ea typeface="Garamond"/>
                <a:cs typeface="Garamond"/>
                <a:sym typeface="Garamond"/>
              </a:rPr>
              <a:t>5G</a:t>
            </a:r>
            <a:endParaRPr/>
          </a:p>
          <a:p>
            <a:pPr indent="-285750" lvl="0" marL="285750" marR="0" rtl="0" algn="l">
              <a:spcBef>
                <a:spcPts val="1080"/>
              </a:spcBef>
              <a:spcAft>
                <a:spcPts val="0"/>
              </a:spcAft>
              <a:buClr>
                <a:schemeClr val="accent1"/>
              </a:buClr>
              <a:buSzPts val="2760"/>
              <a:buFont typeface="Arial"/>
              <a:buChar char="•"/>
            </a:pPr>
            <a:r>
              <a:rPr b="0" i="0" lang="en-US" sz="2400" u="none" cap="none" strike="noStrike">
                <a:solidFill>
                  <a:srgbClr val="262626"/>
                </a:solidFill>
                <a:latin typeface="Garamond"/>
                <a:ea typeface="Garamond"/>
                <a:cs typeface="Garamond"/>
                <a:sym typeface="Garamond"/>
              </a:rPr>
              <a:t>Low Power Wireless Sensors</a:t>
            </a:r>
            <a:endParaRPr/>
          </a:p>
          <a:p>
            <a:pPr indent="-285750" lvl="0" marL="285750" marR="0" rtl="0" algn="l">
              <a:spcBef>
                <a:spcPts val="1080"/>
              </a:spcBef>
              <a:spcAft>
                <a:spcPts val="0"/>
              </a:spcAft>
              <a:buClr>
                <a:schemeClr val="accent1"/>
              </a:buClr>
              <a:buSzPts val="2760"/>
              <a:buFont typeface="Arial"/>
              <a:buChar char="•"/>
            </a:pPr>
            <a:r>
              <a:rPr b="0" i="0" lang="en-US" sz="2400" u="none" cap="none" strike="noStrike">
                <a:solidFill>
                  <a:srgbClr val="262626"/>
                </a:solidFill>
                <a:latin typeface="Garamond"/>
                <a:ea typeface="Garamond"/>
                <a:cs typeface="Garamond"/>
                <a:sym typeface="Garamond"/>
              </a:rPr>
              <a:t>IPV6</a:t>
            </a:r>
            <a:endParaRPr/>
          </a:p>
          <a:p>
            <a:pPr indent="-285750" lvl="0" marL="285750" marR="0" rtl="0" algn="l">
              <a:spcBef>
                <a:spcPts val="1080"/>
              </a:spcBef>
              <a:spcAft>
                <a:spcPts val="0"/>
              </a:spcAft>
              <a:buClr>
                <a:schemeClr val="accent1"/>
              </a:buClr>
              <a:buSzPts val="2760"/>
              <a:buFont typeface="Arial"/>
              <a:buChar char="•"/>
            </a:pPr>
            <a:r>
              <a:rPr b="0" i="0" lang="en-US" sz="2400" u="none" cap="none" strike="noStrike">
                <a:solidFill>
                  <a:srgbClr val="262626"/>
                </a:solidFill>
                <a:latin typeface="Garamond"/>
                <a:ea typeface="Garamond"/>
                <a:cs typeface="Garamond"/>
                <a:sym typeface="Garamond"/>
              </a:rPr>
              <a:t>Web of Things</a:t>
            </a:r>
            <a:br>
              <a:rPr b="0" i="0" lang="en-US" sz="2400" u="none" cap="none" strike="noStrike">
                <a:solidFill>
                  <a:srgbClr val="262626"/>
                </a:solidFill>
                <a:latin typeface="Garamond"/>
                <a:ea typeface="Garamond"/>
                <a:cs typeface="Garamond"/>
                <a:sym typeface="Garamond"/>
              </a:rPr>
            </a:br>
            <a:endParaRPr b="0" i="0" sz="2400" u="none" cap="none" strike="noStrike">
              <a:solidFill>
                <a:srgbClr val="262626"/>
              </a:solidFill>
              <a:latin typeface="Garamond"/>
              <a:ea typeface="Garamond"/>
              <a:cs typeface="Garamond"/>
              <a:sym typeface="Garamond"/>
            </a:endParaRPr>
          </a:p>
          <a:p>
            <a:pPr indent="-110490" lvl="0" marL="285750" marR="0" rtl="0" algn="l">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Intelligence is Needed!</a:t>
            </a:r>
            <a:endParaRPr b="0" i="0" sz="4400" u="none" cap="none" strike="noStrike">
              <a:solidFill>
                <a:srgbClr val="262626"/>
              </a:solidFill>
              <a:latin typeface="Garamond"/>
              <a:ea typeface="Garamond"/>
              <a:cs typeface="Garamond"/>
              <a:sym typeface="Garamond"/>
            </a:endParaRPr>
          </a:p>
        </p:txBody>
      </p:sp>
      <p:sp>
        <p:nvSpPr>
          <p:cNvPr id="176" name="Google Shape;176;p2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Web intelligence</a:t>
            </a:r>
            <a:endParaRPr/>
          </a:p>
          <a:p>
            <a:pPr indent="0" lvl="0" marL="0" marR="0" rtl="0" algn="l">
              <a:spcBef>
                <a:spcPts val="1080"/>
              </a:spcBef>
              <a:spcAft>
                <a:spcPts val="0"/>
              </a:spcAft>
              <a:buClr>
                <a:schemeClr val="accent1"/>
              </a:buClr>
              <a:buSzPts val="2760"/>
              <a:buFont typeface="Arial"/>
              <a:buNone/>
            </a:pPr>
            <a:r>
              <a:rPr b="0" i="0" lang="en-US" sz="2400" u="none" cap="none" strike="noStrike">
                <a:solidFill>
                  <a:srgbClr val="262626"/>
                </a:solidFill>
                <a:latin typeface="Garamond"/>
                <a:ea typeface="Garamond"/>
                <a:cs typeface="Garamond"/>
                <a:sym typeface="Garamond"/>
              </a:rPr>
              <a:t>    “What, where, when, how” </a:t>
            </a:r>
            <a:br>
              <a:rPr b="0" i="0" lang="en-US" sz="2400" u="none" cap="none" strike="noStrike">
                <a:solidFill>
                  <a:srgbClr val="262626"/>
                </a:solidFill>
                <a:latin typeface="Garamond"/>
                <a:ea typeface="Garamond"/>
                <a:cs typeface="Garamond"/>
                <a:sym typeface="Garamond"/>
              </a:rPr>
            </a:br>
            <a:r>
              <a:rPr b="0" i="0" lang="en-US" sz="2400" u="none" cap="none" strike="noStrike">
                <a:solidFill>
                  <a:srgbClr val="262626"/>
                </a:solidFill>
                <a:latin typeface="Garamond"/>
                <a:ea typeface="Garamond"/>
                <a:cs typeface="Garamond"/>
                <a:sym typeface="Garamond"/>
              </a:rPr>
              <a:t>    “Web services” and can be hosted on “cloud like” infrastructures </a:t>
            </a:r>
            <a:br>
              <a:rPr b="0" i="0" lang="en-US" sz="2400" u="none" cap="none" strike="noStrike">
                <a:solidFill>
                  <a:srgbClr val="262626"/>
                </a:solidFill>
                <a:latin typeface="Garamond"/>
                <a:ea typeface="Garamond"/>
                <a:cs typeface="Garamond"/>
                <a:sym typeface="Garamond"/>
              </a:rPr>
            </a:b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Embedded intelligence</a:t>
            </a:r>
            <a:endParaRPr b="1" i="0" sz="2400" u="none" cap="none" strike="noStrike">
              <a:solidFill>
                <a:srgbClr val="262626"/>
              </a:solidFill>
              <a:latin typeface="Garamond"/>
              <a:ea typeface="Garamond"/>
              <a:cs typeface="Garamond"/>
              <a:sym typeface="Garamond"/>
            </a:endParaRPr>
          </a:p>
          <a:p>
            <a:pPr indent="0" lvl="0" marL="0" marR="0" rtl="0" algn="l">
              <a:spcBef>
                <a:spcPts val="1160"/>
              </a:spcBef>
              <a:spcAft>
                <a:spcPts val="0"/>
              </a:spcAft>
              <a:buClr>
                <a:schemeClr val="accent1"/>
              </a:buClr>
              <a:buSzPts val="2300"/>
              <a:buFont typeface="Arial"/>
              <a:buNone/>
            </a:pPr>
            <a:r>
              <a:rPr b="0" i="0" lang="en-US" sz="2000" u="none" cap="none" strike="noStrike">
                <a:solidFill>
                  <a:srgbClr val="262626"/>
                </a:solidFill>
                <a:latin typeface="Garamond"/>
                <a:ea typeface="Garamond"/>
                <a:cs typeface="Garamond"/>
                <a:sym typeface="Garamond"/>
              </a:rPr>
              <a:t>      “</a:t>
            </a:r>
            <a:r>
              <a:rPr b="0" i="0" lang="en-US" sz="2400" u="none" cap="none" strike="noStrike">
                <a:solidFill>
                  <a:srgbClr val="262626"/>
                </a:solidFill>
                <a:latin typeface="Garamond"/>
                <a:ea typeface="Garamond"/>
                <a:cs typeface="Garamond"/>
                <a:sym typeface="Garamond"/>
              </a:rPr>
              <a:t>Encoded </a:t>
            </a:r>
            <a:r>
              <a:rPr b="0" i="0" lang="en-US" sz="2800" u="none" cap="none" strike="noStrike">
                <a:solidFill>
                  <a:srgbClr val="262626"/>
                </a:solidFill>
                <a:latin typeface="Garamond"/>
                <a:ea typeface="Garamond"/>
                <a:cs typeface="Garamond"/>
                <a:sym typeface="Garamond"/>
              </a:rPr>
              <a:t>existing</a:t>
            </a:r>
            <a:r>
              <a:rPr b="0" i="0" lang="en-US" sz="2400" u="none" cap="none" strike="noStrike">
                <a:solidFill>
                  <a:srgbClr val="262626"/>
                </a:solidFill>
                <a:latin typeface="Garamond"/>
                <a:ea typeface="Garamond"/>
                <a:cs typeface="Garamond"/>
                <a:sym typeface="Garamond"/>
              </a:rPr>
              <a:t> knowledge. “</a:t>
            </a:r>
            <a:br>
              <a:rPr b="0" i="0" lang="en-US" sz="2400" u="none" cap="none" strike="noStrike">
                <a:solidFill>
                  <a:srgbClr val="262626"/>
                </a:solidFill>
                <a:latin typeface="Garamond"/>
                <a:ea typeface="Garamond"/>
                <a:cs typeface="Garamond"/>
                <a:sym typeface="Garamond"/>
              </a:rPr>
            </a:br>
            <a:r>
              <a:rPr b="0" i="0" lang="en-US" sz="2400" u="none" cap="none" strike="noStrike">
                <a:solidFill>
                  <a:srgbClr val="262626"/>
                </a:solidFill>
                <a:latin typeface="Garamond"/>
                <a:ea typeface="Garamond"/>
                <a:cs typeface="Garamond"/>
                <a:sym typeface="Garamond"/>
              </a:rPr>
              <a:t>	“Algorithms (data mining) that can analyze data records.“</a:t>
            </a:r>
            <a:endParaRPr b="1" i="0" sz="2400" u="none" cap="none" strike="noStrike">
              <a:solidFill>
                <a:srgbClr val="262626"/>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3600"/>
              <a:buFont typeface="Garamond"/>
              <a:buNone/>
            </a:pPr>
            <a:r>
              <a:rPr b="0" i="0" lang="en-US" sz="3600" u="none" cap="none" strike="noStrike">
                <a:solidFill>
                  <a:srgbClr val="262626"/>
                </a:solidFill>
                <a:latin typeface="Garamond"/>
                <a:ea typeface="Garamond"/>
                <a:cs typeface="Garamond"/>
                <a:sym typeface="Garamond"/>
              </a:rPr>
              <a:t>Design and Implementation a Smart Greenhouse </a:t>
            </a:r>
            <a:endParaRPr/>
          </a:p>
        </p:txBody>
      </p:sp>
      <p:sp>
        <p:nvSpPr>
          <p:cNvPr id="182" name="Google Shape;182;p2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lnSpc>
                <a:spcPct val="80000"/>
              </a:lnSpc>
              <a:spcBef>
                <a:spcPts val="0"/>
              </a:spcBef>
              <a:spcAft>
                <a:spcPts val="0"/>
              </a:spcAft>
              <a:buClr>
                <a:schemeClr val="accent1"/>
              </a:buClr>
              <a:buSzPts val="2553"/>
              <a:buFont typeface="Arial"/>
              <a:buChar char="•"/>
            </a:pPr>
            <a:r>
              <a:rPr b="0" i="0" lang="en-US" sz="2220" u="none" cap="none" strike="noStrike">
                <a:solidFill>
                  <a:srgbClr val="262626"/>
                </a:solidFill>
                <a:latin typeface="Garamond"/>
                <a:ea typeface="Garamond"/>
                <a:cs typeface="Garamond"/>
                <a:sym typeface="Garamond"/>
              </a:rPr>
              <a:t>This paper proposes an efficient automatic irrigation system based on computing various changes necessary in green house using wireless sensor network and using server and client web service for control and monitoring. Our model has two main factors which are reduces the power and controlling and monitoring over long distances ---- Plants found in greenhouse is affected by various factors, such as water in soil, and climatic conditions (temperature, humidity,..etc.). In this work, we've been focused on design and implementation for monitored climate conditions and to control the different devices on output (shutter, solenoid valve, and fan). Various inputs (sensors) and output (motors) are installed and connected to PC via controller circuit (Arduino UNO) determined as data acquisition. A graphical user interface has been designed using MS Visual Basic 2012 to retrieve and display the condition of climate by sensing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Introduction</a:t>
            </a:r>
            <a:endParaRPr b="0" i="0" sz="4400" u="none" cap="none" strike="noStrike">
              <a:solidFill>
                <a:srgbClr val="262626"/>
              </a:solidFill>
              <a:latin typeface="Garamond"/>
              <a:ea typeface="Garamond"/>
              <a:cs typeface="Garamond"/>
              <a:sym typeface="Garamond"/>
            </a:endParaRPr>
          </a:p>
        </p:txBody>
      </p:sp>
      <p:sp>
        <p:nvSpPr>
          <p:cNvPr id="188" name="Google Shape;188;p2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accent1"/>
              </a:buClr>
              <a:buSzPts val="2760"/>
              <a:buFont typeface="Arial"/>
              <a:buChar char="•"/>
            </a:pPr>
            <a:r>
              <a:rPr b="0" i="0" lang="en-US" sz="2400" u="none" cap="none" strike="noStrike">
                <a:solidFill>
                  <a:srgbClr val="262626"/>
                </a:solidFill>
                <a:latin typeface="Garamond"/>
                <a:ea typeface="Garamond"/>
                <a:cs typeface="Garamond"/>
                <a:sym typeface="Garamond"/>
              </a:rPr>
              <a:t>The governor of temperature, air humidity, light intensity, soil moisture, amount of carbon dioxide and wind velocity by specialists influence productivity. These parameters are related to each other --- It is intended to variety of monitoring for automation by using input parameter (temperature, light intensity, soil moisture, and the amount of carbon dioxide) in intended system based on Android devices[2]. Also, the input and output parameters used in greenhouse control were displayed within Android device. Finally, process of the input and output parameters of the system were measured and information was given about the rule 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3600"/>
              <a:buFont typeface="Garamond"/>
              <a:buNone/>
            </a:pPr>
            <a:r>
              <a:rPr b="0" i="0" lang="en-US" sz="3600" u="none" cap="none" strike="noStrike">
                <a:solidFill>
                  <a:srgbClr val="262626"/>
                </a:solidFill>
                <a:latin typeface="Garamond"/>
                <a:ea typeface="Garamond"/>
                <a:cs typeface="Garamond"/>
                <a:sym typeface="Garamond"/>
              </a:rPr>
              <a:t>Sensors used in Greenhouses</a:t>
            </a:r>
            <a:endParaRPr/>
          </a:p>
        </p:txBody>
      </p:sp>
      <p:sp>
        <p:nvSpPr>
          <p:cNvPr id="194" name="Google Shape;194;p2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1"/>
              </a:buClr>
              <a:buSzPts val="2760"/>
              <a:buFont typeface="Arial"/>
              <a:buChar char="•"/>
            </a:pPr>
            <a:r>
              <a:rPr b="0" i="0" lang="en-US" sz="2400" u="none" cap="none" strike="noStrike">
                <a:solidFill>
                  <a:srgbClr val="262626"/>
                </a:solidFill>
                <a:latin typeface="Garamond"/>
                <a:ea typeface="Garamond"/>
                <a:cs typeface="Garamond"/>
                <a:sym typeface="Garamond"/>
              </a:rPr>
              <a:t>There are five sensors adapted in the proposed design system, soil moisture, humidity, temperature, CO2, and light sensor, each of these sensors has measure changes in environment inside the greenhouse. Since, irrigation always starts when depletion different ratios available of all sensors to operate the devices plugged for different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Inputs</a:t>
            </a:r>
            <a:endParaRPr b="0" i="0" sz="4400" u="none" cap="none" strike="noStrike">
              <a:solidFill>
                <a:srgbClr val="262626"/>
              </a:solidFill>
              <a:latin typeface="Garamond"/>
              <a:ea typeface="Garamond"/>
              <a:cs typeface="Garamond"/>
              <a:sym typeface="Garamond"/>
            </a:endParaRPr>
          </a:p>
        </p:txBody>
      </p:sp>
      <p:sp>
        <p:nvSpPr>
          <p:cNvPr id="200" name="Google Shape;200;p2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73050" lvl="0" marL="285750" marR="0" rtl="0" algn="l">
              <a:lnSpc>
                <a:spcPct val="80000"/>
              </a:lnSpc>
              <a:spcBef>
                <a:spcPts val="0"/>
              </a:spcBef>
              <a:spcAft>
                <a:spcPts val="0"/>
              </a:spcAft>
              <a:buClr>
                <a:schemeClr val="accent1"/>
              </a:buClr>
              <a:buSzPts val="1939"/>
              <a:buFont typeface="Arial"/>
              <a:buChar char="•"/>
            </a:pPr>
            <a:r>
              <a:rPr b="1" i="0" lang="en-US" sz="1660" u="none" cap="none" strike="noStrike">
                <a:solidFill>
                  <a:srgbClr val="262626"/>
                </a:solidFill>
                <a:latin typeface="Garamond"/>
                <a:ea typeface="Garamond"/>
                <a:cs typeface="Garamond"/>
                <a:sym typeface="Garamond"/>
              </a:rPr>
              <a:t>DHT11 (Humidity and Temperature Sensor) : </a:t>
            </a:r>
            <a:r>
              <a:rPr b="0" i="0" lang="en-US" sz="1660" u="none" cap="none" strike="noStrike">
                <a:solidFill>
                  <a:srgbClr val="262626"/>
                </a:solidFill>
                <a:latin typeface="Garamond"/>
                <a:ea typeface="Garamond"/>
                <a:cs typeface="Garamond"/>
                <a:sym typeface="Garamond"/>
              </a:rPr>
              <a:t>DHT11 sensor is used to measure temperature and humidity values. Data form of DHT11 is 8bit integral RH data + 8bit decimal RH data + 8bit integral T data + 8bit decimal T data + 8bit check sum</a:t>
            </a:r>
            <a:endParaRPr sz="2200"/>
          </a:p>
          <a:p>
            <a:pPr indent="-273050" lvl="0" marL="285750" marR="0" rtl="0" algn="l">
              <a:lnSpc>
                <a:spcPct val="80000"/>
              </a:lnSpc>
              <a:spcBef>
                <a:spcPts val="972"/>
              </a:spcBef>
              <a:spcAft>
                <a:spcPts val="0"/>
              </a:spcAft>
              <a:buClr>
                <a:schemeClr val="accent1"/>
              </a:buClr>
              <a:buSzPts val="1939"/>
              <a:buFont typeface="Arial"/>
              <a:buChar char="•"/>
            </a:pPr>
            <a:r>
              <a:rPr b="1" i="0" lang="en-US" sz="1660" u="none" cap="none" strike="noStrike">
                <a:solidFill>
                  <a:srgbClr val="262626"/>
                </a:solidFill>
                <a:latin typeface="Garamond"/>
                <a:ea typeface="Garamond"/>
                <a:cs typeface="Garamond"/>
                <a:sym typeface="Garamond"/>
              </a:rPr>
              <a:t>LDR : </a:t>
            </a:r>
            <a:r>
              <a:rPr b="0" i="0" lang="en-US" sz="1660" u="none" cap="none" strike="noStrike">
                <a:solidFill>
                  <a:srgbClr val="262626"/>
                </a:solidFill>
                <a:latin typeface="Garamond"/>
                <a:ea typeface="Garamond"/>
                <a:cs typeface="Garamond"/>
                <a:sym typeface="Garamond"/>
              </a:rPr>
              <a:t>This sensor has located on outside of the greenhouse to receive the “sun” light. The receives flux (light intensity) and feedback loop moves the servo motor into the direction to close or open the shutter.</a:t>
            </a:r>
            <a:endParaRPr sz="2200"/>
          </a:p>
          <a:p>
            <a:pPr indent="-273050" lvl="0" marL="285750" marR="0" rtl="0" algn="l">
              <a:lnSpc>
                <a:spcPct val="80000"/>
              </a:lnSpc>
              <a:spcBef>
                <a:spcPts val="972"/>
              </a:spcBef>
              <a:spcAft>
                <a:spcPts val="0"/>
              </a:spcAft>
              <a:buClr>
                <a:schemeClr val="accent1"/>
              </a:buClr>
              <a:buSzPts val="1939"/>
              <a:buFont typeface="Arial"/>
              <a:buChar char="•"/>
            </a:pPr>
            <a:r>
              <a:rPr b="1" i="0" lang="en-US" sz="1660" u="none" cap="none" strike="noStrike">
                <a:solidFill>
                  <a:srgbClr val="262626"/>
                </a:solidFill>
                <a:latin typeface="Garamond"/>
                <a:ea typeface="Garamond"/>
                <a:cs typeface="Garamond"/>
                <a:sym typeface="Garamond"/>
              </a:rPr>
              <a:t>CO2 Gas Sensor :</a:t>
            </a:r>
            <a:r>
              <a:rPr b="0" i="0" lang="en-US" sz="1660" u="none" cap="none" strike="noStrike">
                <a:solidFill>
                  <a:srgbClr val="262626"/>
                </a:solidFill>
                <a:latin typeface="Garamond"/>
                <a:ea typeface="Garamond"/>
                <a:cs typeface="Garamond"/>
                <a:sym typeface="Garamond"/>
              </a:rPr>
              <a:t> . The detection range of CO2 sensor is 0-5000ppm. When concentration of CO2 is too high, then the design system will operate circulation fan. </a:t>
            </a:r>
            <a:endParaRPr sz="2200"/>
          </a:p>
          <a:p>
            <a:pPr indent="-273050" lvl="0" marL="285750" marR="0" rtl="0" algn="l">
              <a:lnSpc>
                <a:spcPct val="80000"/>
              </a:lnSpc>
              <a:spcBef>
                <a:spcPts val="972"/>
              </a:spcBef>
              <a:spcAft>
                <a:spcPts val="0"/>
              </a:spcAft>
              <a:buClr>
                <a:schemeClr val="accent1"/>
              </a:buClr>
              <a:buSzPts val="1939"/>
              <a:buFont typeface="Arial"/>
              <a:buChar char="•"/>
            </a:pPr>
            <a:r>
              <a:rPr b="1" i="0" lang="en-US" sz="1660" u="none" cap="none" strike="noStrike">
                <a:solidFill>
                  <a:srgbClr val="262626"/>
                </a:solidFill>
                <a:latin typeface="Garamond"/>
                <a:ea typeface="Garamond"/>
                <a:cs typeface="Garamond"/>
                <a:sym typeface="Garamond"/>
              </a:rPr>
              <a:t>Moisture sensor : </a:t>
            </a:r>
            <a:r>
              <a:rPr b="0" i="0" lang="en-US" sz="1660" u="none" cap="none" strike="noStrike">
                <a:solidFill>
                  <a:srgbClr val="262626"/>
                </a:solidFill>
                <a:latin typeface="Garamond"/>
                <a:ea typeface="Garamond"/>
                <a:cs typeface="Garamond"/>
                <a:sym typeface="Garamond"/>
              </a:rPr>
              <a:t>The set threshold value of sensing data of moisture soil sensor has been conditioned to switch the solenoid valve on output port. When the soil has get dry (less than 50%), will send a command to output port to operates the solenoid valve to start irrigating the soil.</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