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308" r:id="rId5"/>
    <p:sldId id="259" r:id="rId6"/>
    <p:sldId id="261" r:id="rId7"/>
    <p:sldId id="310" r:id="rId8"/>
    <p:sldId id="311" r:id="rId9"/>
    <p:sldId id="276" r:id="rId10"/>
    <p:sldId id="272" r:id="rId11"/>
    <p:sldId id="312" r:id="rId12"/>
    <p:sldId id="313" r:id="rId13"/>
    <p:sldId id="314" r:id="rId14"/>
    <p:sldId id="262" r:id="rId15"/>
    <p:sldId id="309" r:id="rId16"/>
    <p:sldId id="316" r:id="rId17"/>
    <p:sldId id="274" r:id="rId18"/>
    <p:sldId id="277" r:id="rId19"/>
    <p:sldId id="315" r:id="rId20"/>
  </p:sldIdLst>
  <p:sldSz cx="9144000" cy="5143500" type="screen16x9"/>
  <p:notesSz cx="6858000" cy="9144000"/>
  <p:embeddedFontLst>
    <p:embeddedFont>
      <p:font typeface="Sora" panose="020B0604020202020204" charset="0"/>
      <p:regular r:id="rId22"/>
      <p:bold r:id="rId23"/>
    </p:embeddedFont>
    <p:embeddedFont>
      <p:font typeface="Sora ExtraBold" panose="020B0604020202020204" charset="0"/>
      <p:bold r:id="rId24"/>
    </p:embeddedFont>
    <p:embeddedFont>
      <p:font typeface="Sora ExtraLight" panose="020B0604020202020204" charset="0"/>
      <p:regular r:id="rId25"/>
      <p:bold r:id="rId26"/>
    </p:embeddedFont>
    <p:embeddedFont>
      <p:font typeface="Sora Light" panose="020B0604020202020204" charset="0"/>
      <p:regular r:id="rId27"/>
      <p:bold r:id="rId28"/>
    </p:embeddedFont>
    <p:embeddedFont>
      <p:font typeface="Sora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0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C5AB3-0A2A-4A68-B8F7-3B7CAD7BFD0D}" v="2" dt="2023-05-01T08:39:31.788"/>
  </p1510:revLst>
</p1510:revInfo>
</file>

<file path=ppt/tableStyles.xml><?xml version="1.0" encoding="utf-8"?>
<a:tblStyleLst xmlns:a="http://schemas.openxmlformats.org/drawingml/2006/main" def="{961A0294-C42E-4CCF-9098-0A56B9C8500E}">
  <a:tblStyle styleId="{961A0294-C42E-4CCF-9098-0A56B9C850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Ta" userId="e73cf9de1688bf0f" providerId="LiveId" clId="{089C5AB3-0A2A-4A68-B8F7-3B7CAD7BFD0D}"/>
    <pc:docChg chg="custSel addSld modSld">
      <pc:chgData name="Anh Ta" userId="e73cf9de1688bf0f" providerId="LiveId" clId="{089C5AB3-0A2A-4A68-B8F7-3B7CAD7BFD0D}" dt="2023-05-02T04:38:06.519" v="30" actId="20577"/>
      <pc:docMkLst>
        <pc:docMk/>
      </pc:docMkLst>
      <pc:sldChg chg="modSp mod">
        <pc:chgData name="Anh Ta" userId="e73cf9de1688bf0f" providerId="LiveId" clId="{089C5AB3-0A2A-4A68-B8F7-3B7CAD7BFD0D}" dt="2023-05-02T04:38:06.519" v="30" actId="20577"/>
        <pc:sldMkLst>
          <pc:docMk/>
          <pc:sldMk cId="0" sldId="274"/>
        </pc:sldMkLst>
        <pc:spChg chg="mod">
          <ac:chgData name="Anh Ta" userId="e73cf9de1688bf0f" providerId="LiveId" clId="{089C5AB3-0A2A-4A68-B8F7-3B7CAD7BFD0D}" dt="2023-05-02T04:38:06.519" v="30" actId="20577"/>
          <ac:spMkLst>
            <pc:docMk/>
            <pc:sldMk cId="0" sldId="274"/>
            <ac:spMk id="8" creationId="{A9568E4B-5656-16FF-A49E-7DE04CE64944}"/>
          </ac:spMkLst>
        </pc:spChg>
      </pc:sldChg>
      <pc:sldChg chg="addSp modSp new mod setBg modClrScheme chgLayout">
        <pc:chgData name="Anh Ta" userId="e73cf9de1688bf0f" providerId="LiveId" clId="{089C5AB3-0A2A-4A68-B8F7-3B7CAD7BFD0D}" dt="2023-05-01T08:40:11.180" v="29" actId="1076"/>
        <pc:sldMkLst>
          <pc:docMk/>
          <pc:sldMk cId="2013702949" sldId="316"/>
        </pc:sldMkLst>
        <pc:spChg chg="mod ord">
          <ac:chgData name="Anh Ta" userId="e73cf9de1688bf0f" providerId="LiveId" clId="{089C5AB3-0A2A-4A68-B8F7-3B7CAD7BFD0D}" dt="2023-05-01T08:40:11.180" v="29" actId="1076"/>
          <ac:spMkLst>
            <pc:docMk/>
            <pc:sldMk cId="2013702949" sldId="316"/>
            <ac:spMk id="2" creationId="{CADCD263-3709-810B-CB54-357934DE3531}"/>
          </ac:spMkLst>
        </pc:spChg>
        <pc:picChg chg="add mod modCrop">
          <ac:chgData name="Anh Ta" userId="e73cf9de1688bf0f" providerId="LiveId" clId="{089C5AB3-0A2A-4A68-B8F7-3B7CAD7BFD0D}" dt="2023-05-01T08:40:05.086" v="28" actId="1076"/>
          <ac:picMkLst>
            <pc:docMk/>
            <pc:sldMk cId="2013702949" sldId="316"/>
            <ac:picMk id="4" creationId="{BDD839B8-AE8A-F871-1548-7F7352F2C3C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 sz="1200"/>
              <a:t>Price/ct vs Color G Natural</a:t>
            </a:r>
          </a:p>
        </c:rich>
      </c:tx>
      <c:layout>
        <c:manualLayout>
          <c:xMode val="edge"/>
          <c:yMode val="edge"/>
          <c:x val="0.15708175481023298"/>
          <c:y val="4.96005408298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3564390005666038"/>
                  <c:y val="8.743781305760067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Equation'!$A$3:$A$10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'Q4 Regresstion Equation'!$F$3:$F$10</c:f>
              <c:numCache>
                <c:formatCode>General</c:formatCode>
                <c:ptCount val="8"/>
                <c:pt idx="0">
                  <c:v>6514.7966666666662</c:v>
                </c:pt>
                <c:pt idx="1">
                  <c:v>5013.086666666667</c:v>
                </c:pt>
                <c:pt idx="2">
                  <c:v>4740.7766666666666</c:v>
                </c:pt>
                <c:pt idx="3">
                  <c:v>4459.4066666666668</c:v>
                </c:pt>
                <c:pt idx="4">
                  <c:v>5226.3696369636964</c:v>
                </c:pt>
                <c:pt idx="5">
                  <c:v>4358.5907859078588</c:v>
                </c:pt>
                <c:pt idx="6">
                  <c:v>3275.7269700332963</c:v>
                </c:pt>
                <c:pt idx="7">
                  <c:v>1881.6946260663801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65-0A46-83F9-B614FF4F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94384"/>
        <c:axId val="394358160"/>
      </c:scatterChart>
      <c:valAx>
        <c:axId val="280194384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94358160"/>
        <c:crosses val="autoZero"/>
        <c:crossBetween val="midCat"/>
      </c:valAx>
      <c:valAx>
        <c:axId val="39435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280194384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>
          <a:solidFill>
            <a:schemeClr val="accent5">
              <a:lumMod val="25000"/>
            </a:schemeClr>
          </a:solidFill>
          <a:latin typeface="Sora" panose="020B0604020202020204" charset="0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/>
              <a:t>Price/ct vs Color G Lab grown</a:t>
            </a:r>
          </a:p>
        </c:rich>
      </c:tx>
      <c:layout>
        <c:manualLayout>
          <c:xMode val="edge"/>
          <c:yMode val="edge"/>
          <c:x val="0.12155411679794226"/>
          <c:y val="4.94832754812243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0701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0701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6738534516445891"/>
                  <c:y val="5.696515286981522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Equation'!$A$19:$A$26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'Q4 Regresstion Equation'!$F$19:$F$26</c:f>
              <c:numCache>
                <c:formatCode>General</c:formatCode>
                <c:ptCount val="8"/>
                <c:pt idx="0">
                  <c:v>1763.5087257659618</c:v>
                </c:pt>
                <c:pt idx="1">
                  <c:v>1330.2457629540713</c:v>
                </c:pt>
                <c:pt idx="2">
                  <c:v>1272.7008484553241</c:v>
                </c:pt>
                <c:pt idx="3">
                  <c:v>1387.3306822485529</c:v>
                </c:pt>
                <c:pt idx="4">
                  <c:v>1392.9698212970354</c:v>
                </c:pt>
                <c:pt idx="5">
                  <c:v>1076.4013267482408</c:v>
                </c:pt>
                <c:pt idx="6">
                  <c:v>936.9281045751635</c:v>
                </c:pt>
                <c:pt idx="7">
                  <c:v>401.93827160493828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5E-DB4E-B39B-FCFE29F91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5362688"/>
        <c:axId val="394976384"/>
      </c:scatterChart>
      <c:valAx>
        <c:axId val="385362688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94976384"/>
        <c:crosses val="autoZero"/>
        <c:crossBetween val="midCat"/>
      </c:valAx>
      <c:valAx>
        <c:axId val="39497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85362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accent5">
              <a:lumMod val="25000"/>
            </a:schemeClr>
          </a:solidFill>
          <a:latin typeface="Sora" panose="020B0604020202020204" charset="0"/>
          <a:ea typeface="+mn-ea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/>
              <a:t>Price/ct vs Clarity VS2 Natural </a:t>
            </a:r>
          </a:p>
        </c:rich>
      </c:tx>
      <c:layout>
        <c:manualLayout>
          <c:xMode val="edge"/>
          <c:yMode val="edge"/>
          <c:x val="0.152593499466147"/>
          <c:y val="6.3515733755244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684722722264044"/>
                  <c:y val="5.797376164370203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Equation'!$B$2:$H$2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'Q4 Regresstion Equation'!$B$6:$H$6</c:f>
              <c:numCache>
                <c:formatCode>General</c:formatCode>
                <c:ptCount val="7"/>
                <c:pt idx="0">
                  <c:v>6468.5466666666662</c:v>
                </c:pt>
                <c:pt idx="1">
                  <c:v>4832.376666666667</c:v>
                </c:pt>
                <c:pt idx="2">
                  <c:v>4882.9800000000005</c:v>
                </c:pt>
                <c:pt idx="3">
                  <c:v>4765.1366666666663</c:v>
                </c:pt>
                <c:pt idx="4">
                  <c:v>4459.4066666666668</c:v>
                </c:pt>
                <c:pt idx="5">
                  <c:v>3067.47</c:v>
                </c:pt>
                <c:pt idx="6">
                  <c:v>1754.4533333333331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9-A64C-AF66-F27F9AAAB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993568"/>
        <c:axId val="385858992"/>
      </c:scatterChart>
      <c:valAx>
        <c:axId val="3849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85858992"/>
        <c:crosses val="autoZero"/>
        <c:crossBetween val="midCat"/>
      </c:valAx>
      <c:valAx>
        <c:axId val="38585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84993568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accent5">
              <a:lumMod val="25000"/>
            </a:schemeClr>
          </a:solidFill>
          <a:latin typeface="Sora" panose="020B0604020202020204" charset="0"/>
          <a:ea typeface="+mn-ea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/>
              <a:t>Price/ct vs Clarity VS2 Lab grown </a:t>
            </a:r>
          </a:p>
        </c:rich>
      </c:tx>
      <c:layout>
        <c:manualLayout>
          <c:xMode val="edge"/>
          <c:yMode val="edge"/>
          <c:x val="0.11900189391761413"/>
          <c:y val="4.2611622474100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0701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0701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574142761227499"/>
                  <c:y val="8.397745225471940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Equation'!$B$18:$H$18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'Q4 Regresstion Equation'!$B$22:$H$22</c:f>
              <c:numCache>
                <c:formatCode>General</c:formatCode>
                <c:ptCount val="7"/>
                <c:pt idx="0">
                  <c:v>2207.8205128205127</c:v>
                </c:pt>
                <c:pt idx="1">
                  <c:v>1581.0824534071896</c:v>
                </c:pt>
                <c:pt idx="2">
                  <c:v>1697.8568997374307</c:v>
                </c:pt>
                <c:pt idx="3">
                  <c:v>1456.8614978621656</c:v>
                </c:pt>
                <c:pt idx="4">
                  <c:v>1387.3306822485529</c:v>
                </c:pt>
                <c:pt idx="5">
                  <c:v>972.67986798679874</c:v>
                </c:pt>
                <c:pt idx="6">
                  <c:v>1152.1126785244896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02-1B4C-BF0D-D3178FA30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078256"/>
        <c:axId val="376365440"/>
      </c:scatterChart>
      <c:valAx>
        <c:axId val="376078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76365440"/>
        <c:crosses val="autoZero"/>
        <c:crossBetween val="midCat"/>
      </c:valAx>
      <c:valAx>
        <c:axId val="37636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7607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accent5">
              <a:lumMod val="25000"/>
            </a:schemeClr>
          </a:solidFill>
          <a:latin typeface="Sora" panose="020B0604020202020204" charset="0"/>
          <a:ea typeface="+mn-ea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38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8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73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3c1aa37d5_0_2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3c1aa37d5_0_2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3c1aa37d5_0_2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3c1aa37d5_0_2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62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44d0225c7e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44d0225c7e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3c1aa37d5_0_27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3c1aa37d5_0_27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85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c1aa37d5_0_27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3c1aa37d5_0_27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3c1aa37d5_0_27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3c1aa37d5_0_27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4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1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rgbClr val="B1B4A6">
              <a:alpha val="61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21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10800000" flipH="1">
            <a:off x="0" y="-15000"/>
            <a:ext cx="47142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96150" y="1929029"/>
            <a:ext cx="27432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8819" y="3380326"/>
            <a:ext cx="27180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6059125" y="1391250"/>
            <a:ext cx="17097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5000" y="174810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-15000"/>
            <a:ext cx="4572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5274400" y="526550"/>
            <a:ext cx="2907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74400" y="2592950"/>
            <a:ext cx="2907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5274400" y="965450"/>
            <a:ext cx="29076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274400" y="3031850"/>
            <a:ext cx="29076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5100" y="2151150"/>
            <a:ext cx="3149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 rot="10800000" flipH="1">
            <a:off x="-15000" y="3395485"/>
            <a:ext cx="9174000" cy="17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011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4041100"/>
            <a:ext cx="657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7" r:id="rId10"/>
    <p:sldLayoutId id="2147483669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onealgo.com/" TargetMode="External"/><Relationship Id="rId13" Type="http://schemas.openxmlformats.org/officeDocument/2006/relationships/hyperlink" Target="https://www.vrai.com/" TargetMode="External"/><Relationship Id="rId3" Type="http://schemas.openxmlformats.org/officeDocument/2006/relationships/hyperlink" Target="https://www.bluenile.com/" TargetMode="External"/><Relationship Id="rId7" Type="http://schemas.openxmlformats.org/officeDocument/2006/relationships/hyperlink" Target="https://www.jamesallen.com/" TargetMode="External"/><Relationship Id="rId12" Type="http://schemas.openxmlformats.org/officeDocument/2006/relationships/hyperlink" Target="https://www.rockher.com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ritan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recarat.com/" TargetMode="External"/><Relationship Id="rId11" Type="http://schemas.openxmlformats.org/officeDocument/2006/relationships/hyperlink" Target="https://www.adiamor.com/" TargetMode="External"/><Relationship Id="rId5" Type="http://schemas.openxmlformats.org/officeDocument/2006/relationships/hyperlink" Target="https://www.brilliance.com/" TargetMode="External"/><Relationship Id="rId15" Type="http://schemas.openxmlformats.org/officeDocument/2006/relationships/hyperlink" Target="https://www.grownbrilliance.com/" TargetMode="External"/><Relationship Id="rId10" Type="http://schemas.openxmlformats.org/officeDocument/2006/relationships/hyperlink" Target="https://www.javda.com/" TargetMode="External"/><Relationship Id="rId4" Type="http://schemas.openxmlformats.org/officeDocument/2006/relationships/hyperlink" Target="https://www.brilliantearth.com/" TargetMode="External"/><Relationship Id="rId9" Type="http://schemas.openxmlformats.org/officeDocument/2006/relationships/hyperlink" Target="https://www.loosegrowndiamond.com/" TargetMode="External"/><Relationship Id="rId14" Type="http://schemas.openxmlformats.org/officeDocument/2006/relationships/hyperlink" Target="https://www.cleanorigin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-563712" y="647027"/>
            <a:ext cx="6487498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latin typeface="Sora Light"/>
                <a:ea typeface="Sora Light"/>
                <a:cs typeface="Sora Light"/>
                <a:sym typeface="Sora Light"/>
              </a:rPr>
              <a:t>GROUP PROJECT</a:t>
            </a:r>
            <a:br>
              <a:rPr lang="en-AU" sz="2400" dirty="0">
                <a:latin typeface="Sora Light"/>
                <a:ea typeface="Sora Light"/>
                <a:cs typeface="Sora Light"/>
                <a:sym typeface="Sora Light"/>
              </a:rPr>
            </a:br>
            <a:br>
              <a:rPr lang="en-AU" sz="2400" dirty="0">
                <a:latin typeface="Sora Light"/>
                <a:ea typeface="Sora Light"/>
                <a:cs typeface="Sora Light"/>
                <a:sym typeface="Sora Light"/>
              </a:rPr>
            </a:br>
            <a:r>
              <a:rPr lang="en-US" sz="36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DIAMOND PRICES</a:t>
            </a:r>
            <a:br>
              <a:rPr lang="en-US" sz="4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</a:br>
            <a:r>
              <a:rPr lang="en-US" sz="36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Pears, 1.00 – 1.49ct</a:t>
            </a:r>
            <a:endParaRPr lang="en-US" sz="40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187485" y="4148254"/>
            <a:ext cx="4985105" cy="34821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Pichsinee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Kalklod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, Amina </a:t>
            </a: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Tserendagva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, </a:t>
            </a: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Minhua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 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60000">
            <a:off x="6034472" y="1145551"/>
            <a:ext cx="2477735" cy="2852397"/>
          </a:xfrm>
          <a:prstGeom prst="rect">
            <a:avLst/>
          </a:prstGeom>
          <a:ln>
            <a:noFill/>
          </a:ln>
          <a:effectLst>
            <a:outerShdw blurRad="355600" dir="600000" sx="98000" sy="98000" algn="tl" rotWithShape="0">
              <a:srgbClr val="000000">
                <a:alpha val="45000"/>
              </a:srgbClr>
            </a:outerShdw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284000" y="3805561"/>
            <a:ext cx="6576000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Natural Diamond, Price/Ct vs Color (x1)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DEFA7-6300-167D-8B93-7CA14F0D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3" y="298150"/>
            <a:ext cx="7582557" cy="2880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209541" y="3805561"/>
            <a:ext cx="6724918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Natural Diamond, Price/Ct vs Clarity (x2)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9E43-FDED-5F91-FDF8-55627E32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4" y="298150"/>
            <a:ext cx="756731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058182" y="3805561"/>
            <a:ext cx="7027635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Lab-grown Diamond, Price/Ct vs Color (x1)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51813-19B5-182E-56D2-963DD2AE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2" y="303274"/>
            <a:ext cx="687383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909570" y="3805561"/>
            <a:ext cx="7324859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Lab-grown Diamond, Price/Ct vs Clarity (x2)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5798D-D831-F92C-5362-1AEB00E3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91" y="298150"/>
            <a:ext cx="686621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1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>
            <a:spLocks noGrp="1"/>
          </p:cNvSpPr>
          <p:nvPr>
            <p:ph type="title"/>
          </p:nvPr>
        </p:nvSpPr>
        <p:spPr>
          <a:xfrm>
            <a:off x="5101782" y="233917"/>
            <a:ext cx="4056253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Interval estimate</a:t>
            </a:r>
            <a:b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</a:b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Natural Diamond</a:t>
            </a:r>
            <a:endParaRPr sz="20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pic>
        <p:nvPicPr>
          <p:cNvPr id="10" name="Picture 9" descr="Table, Excel&#10;&#10;Description automatically generated">
            <a:extLst>
              <a:ext uri="{FF2B5EF4-FFF2-40B4-BE49-F238E27FC236}">
                <a16:creationId xmlns:a16="http://schemas.microsoft.com/office/drawing/2014/main" id="{9873BD6F-367A-2EE8-6E8D-84A9D79BC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" t="1941" r="4311" b="2399"/>
          <a:stretch/>
        </p:blipFill>
        <p:spPr>
          <a:xfrm>
            <a:off x="5907823" y="1204568"/>
            <a:ext cx="2416098" cy="3307959"/>
          </a:xfrm>
          <a:prstGeom prst="rect">
            <a:avLst/>
          </a:prstGeom>
        </p:spPr>
      </p:pic>
      <p:sp>
        <p:nvSpPr>
          <p:cNvPr id="13" name="Google Shape;1084;p47">
            <a:extLst>
              <a:ext uri="{FF2B5EF4-FFF2-40B4-BE49-F238E27FC236}">
                <a16:creationId xmlns:a16="http://schemas.microsoft.com/office/drawing/2014/main" id="{F4CF2487-498B-6885-7F8A-28E04353D385}"/>
              </a:ext>
            </a:extLst>
          </p:cNvPr>
          <p:cNvSpPr txBox="1">
            <a:spLocks/>
          </p:cNvSpPr>
          <p:nvPr/>
        </p:nvSpPr>
        <p:spPr>
          <a:xfrm>
            <a:off x="553553" y="654517"/>
            <a:ext cx="3805796" cy="13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30 data from </a:t>
            </a:r>
            <a:r>
              <a:rPr lang="en-AU" b="1" dirty="0">
                <a:solidFill>
                  <a:schemeClr val="accent3">
                    <a:lumMod val="75000"/>
                  </a:schemeClr>
                </a:solidFill>
              </a:rPr>
              <a:t>Natural Diamond</a:t>
            </a:r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, weight range with the other 3Cs set as color, clarity and ideal cut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CAAE49A-8F1A-BFFF-5D86-E02A1F88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2" y="1481962"/>
            <a:ext cx="1929514" cy="226464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8B148A82-AA00-17EF-5F2B-35399D63A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890" y="1443869"/>
            <a:ext cx="2119126" cy="2613947"/>
          </a:xfrm>
          <a:prstGeom prst="rect">
            <a:avLst/>
          </a:prstGeom>
        </p:spPr>
      </p:pic>
      <p:sp>
        <p:nvSpPr>
          <p:cNvPr id="22" name="Google Shape;1069;p46">
            <a:extLst>
              <a:ext uri="{FF2B5EF4-FFF2-40B4-BE49-F238E27FC236}">
                <a16:creationId xmlns:a16="http://schemas.microsoft.com/office/drawing/2014/main" id="{C4FE2737-A1BF-2A32-CAB8-66CC53FC6805}"/>
              </a:ext>
            </a:extLst>
          </p:cNvPr>
          <p:cNvSpPr/>
          <p:nvPr/>
        </p:nvSpPr>
        <p:spPr>
          <a:xfrm rot="5400000">
            <a:off x="4779991" y="4384852"/>
            <a:ext cx="643582" cy="589029"/>
          </a:xfrm>
          <a:prstGeom prst="triangle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>
            <a:spLocks noGrp="1"/>
          </p:cNvSpPr>
          <p:nvPr>
            <p:ph type="title"/>
          </p:nvPr>
        </p:nvSpPr>
        <p:spPr>
          <a:xfrm>
            <a:off x="5091755" y="233917"/>
            <a:ext cx="4056253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Interval estimate</a:t>
            </a:r>
            <a:b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</a:b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Lab-grown Diamond</a:t>
            </a:r>
            <a:endParaRPr sz="20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3" name="Google Shape;1084;p47">
            <a:extLst>
              <a:ext uri="{FF2B5EF4-FFF2-40B4-BE49-F238E27FC236}">
                <a16:creationId xmlns:a16="http://schemas.microsoft.com/office/drawing/2014/main" id="{F4CF2487-498B-6885-7F8A-28E04353D385}"/>
              </a:ext>
            </a:extLst>
          </p:cNvPr>
          <p:cNvSpPr txBox="1">
            <a:spLocks/>
          </p:cNvSpPr>
          <p:nvPr/>
        </p:nvSpPr>
        <p:spPr>
          <a:xfrm>
            <a:off x="553553" y="654517"/>
            <a:ext cx="3805796" cy="13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30 data from </a:t>
            </a:r>
            <a:r>
              <a:rPr lang="en-AU" b="1" dirty="0">
                <a:solidFill>
                  <a:schemeClr val="accent3">
                    <a:lumMod val="75000"/>
                  </a:schemeClr>
                </a:solidFill>
              </a:rPr>
              <a:t>Lab Made Diamond</a:t>
            </a:r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, weight range with the other 3Cs set as color, clarity and ideal cut</a:t>
            </a:r>
          </a:p>
        </p:txBody>
      </p:sp>
      <p:sp>
        <p:nvSpPr>
          <p:cNvPr id="22" name="Google Shape;1069;p46">
            <a:extLst>
              <a:ext uri="{FF2B5EF4-FFF2-40B4-BE49-F238E27FC236}">
                <a16:creationId xmlns:a16="http://schemas.microsoft.com/office/drawing/2014/main" id="{C4FE2737-A1BF-2A32-CAB8-66CC53FC6805}"/>
              </a:ext>
            </a:extLst>
          </p:cNvPr>
          <p:cNvSpPr/>
          <p:nvPr/>
        </p:nvSpPr>
        <p:spPr>
          <a:xfrm rot="5400000">
            <a:off x="4779991" y="4384852"/>
            <a:ext cx="643582" cy="589029"/>
          </a:xfrm>
          <a:prstGeom prst="triangle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C98282-EF39-AE7E-ED51-E605D76A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2" y="1515286"/>
            <a:ext cx="1941844" cy="229117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89FA923-F34B-9BC0-6592-B2F507FA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34" y="1515286"/>
            <a:ext cx="1985992" cy="2716472"/>
          </a:xfrm>
          <a:prstGeom prst="rect">
            <a:avLst/>
          </a:prstGeom>
        </p:spPr>
      </p:pic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B4EDBD1-F3EA-7846-CDDC-39B8392B16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27" b="2397"/>
          <a:stretch/>
        </p:blipFill>
        <p:spPr>
          <a:xfrm>
            <a:off x="5871273" y="1199184"/>
            <a:ext cx="2489200" cy="3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D263-3709-810B-CB54-357934DE35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392" y="306301"/>
            <a:ext cx="7785100" cy="47625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Data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39B8-AE8A-F871-1548-7F7352F2C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4"/>
          <a:stretch/>
        </p:blipFill>
        <p:spPr>
          <a:xfrm>
            <a:off x="-1" y="1152292"/>
            <a:ext cx="9133887" cy="34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0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"/>
          <p:cNvSpPr txBox="1">
            <a:spLocks noGrp="1"/>
          </p:cNvSpPr>
          <p:nvPr>
            <p:ph type="title"/>
          </p:nvPr>
        </p:nvSpPr>
        <p:spPr>
          <a:xfrm>
            <a:off x="715100" y="2151150"/>
            <a:ext cx="3149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102" name="Google Shape;1102;p48"/>
          <p:cNvSpPr/>
          <p:nvPr/>
        </p:nvSpPr>
        <p:spPr>
          <a:xfrm>
            <a:off x="3473350" y="4015575"/>
            <a:ext cx="783600" cy="80070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8"/>
          <p:cNvSpPr/>
          <p:nvPr/>
        </p:nvSpPr>
        <p:spPr>
          <a:xfrm>
            <a:off x="399125" y="203950"/>
            <a:ext cx="843600" cy="84360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568E4B-5656-16FF-A49E-7DE04CE6494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87052" y="203950"/>
            <a:ext cx="3691953" cy="4680284"/>
          </a:xfrm>
        </p:spPr>
        <p:txBody>
          <a:bodyPr/>
          <a:lstStyle/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Collecting data: challenge in finding lab-grown data for more-yellow diamond with high clarity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Summarizing &amp; comparing data: expected results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Heat map: shows that most lab-grown diamonds’ prices are only 30-40% of natural diamonds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Covariance (</a:t>
            </a:r>
            <a:r>
              <a:rPr lang="en-US" dirty="0" err="1"/>
              <a:t>Sxy</a:t>
            </a:r>
            <a:r>
              <a:rPr lang="en-US" dirty="0"/>
              <a:t>): calculation shows large negative covariance; inverse relationship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Interval estimate: </a:t>
            </a:r>
          </a:p>
          <a:p>
            <a:pPr lvl="1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Natural diamond: </a:t>
            </a:r>
          </a:p>
          <a:p>
            <a:pPr marL="596900" lvl="1" indent="0" algn="l">
              <a:spcBef>
                <a:spcPts val="600"/>
              </a:spcBef>
              <a:buNone/>
            </a:pPr>
            <a:r>
              <a:rPr lang="en-US" dirty="0"/>
              <a:t>	8,287 –&gt; 9,645</a:t>
            </a:r>
          </a:p>
          <a:p>
            <a:pPr lvl="1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Lab-grown diamond: </a:t>
            </a:r>
          </a:p>
          <a:p>
            <a:pPr marL="596900" lvl="1" indent="0" algn="l">
              <a:spcBef>
                <a:spcPts val="600"/>
              </a:spcBef>
              <a:buNone/>
            </a:pPr>
            <a:r>
              <a:rPr lang="en-US" dirty="0"/>
              <a:t>	2,513 -&gt; 2,962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1"/>
          <p:cNvSpPr/>
          <p:nvPr/>
        </p:nvSpPr>
        <p:spPr>
          <a:xfrm rot="2700000">
            <a:off x="3237985" y="606172"/>
            <a:ext cx="915138" cy="2774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51"/>
          <p:cNvSpPr/>
          <p:nvPr/>
        </p:nvSpPr>
        <p:spPr>
          <a:xfrm>
            <a:off x="542225" y="3990300"/>
            <a:ext cx="801600" cy="8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817AF-BB45-E9BF-350F-53219F2C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10" y="2479753"/>
            <a:ext cx="3348190" cy="516991"/>
          </a:xfrm>
        </p:spPr>
        <p:txBody>
          <a:bodyPr/>
          <a:lstStyle/>
          <a:p>
            <a:r>
              <a:rPr lang="en-US" sz="3500" dirty="0">
                <a:latin typeface="Sora ExtraBold" panose="020B0604020202020204" charset="0"/>
                <a:cs typeface="Sora ExtraBold" panose="020B060402020202020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68FC3-6C29-29FC-499F-50C634C3ED41}"/>
              </a:ext>
            </a:extLst>
          </p:cNvPr>
          <p:cNvSpPr txBox="1"/>
          <p:nvPr/>
        </p:nvSpPr>
        <p:spPr>
          <a:xfrm>
            <a:off x="4926598" y="288314"/>
            <a:ext cx="4036742" cy="48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https://www.bluenile.com/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https://www.brilliantearth.com/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https://www.brilliance.com/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https://www.rarecarat.com/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https://www.jamesallen.com/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https://www.stonealgo.com/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https://www.loosegrowndiamond.com/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0"/>
              </a:rPr>
              <a:t>https://www.javda.com/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1"/>
              </a:rPr>
              <a:t>https://www.adiamor.com/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12"/>
              </a:rPr>
              <a:t>https://www.rockher.com/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13"/>
              </a:rPr>
              <a:t>https://www.vrai.com/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4"/>
              </a:rPr>
              <a:t>https://www.cleanorigin.com/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5"/>
              </a:rPr>
              <a:t>https://www.grownbrilliance.com/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6"/>
              </a:rPr>
              <a:t>https://www.ritani.com/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4D39-EFD4-D9DA-4C5F-79EB5F8B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1432356"/>
            <a:ext cx="6576000" cy="15111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218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920950"/>
            <a:ext cx="75096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Collecting raw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Natural and Synthetic (Lab made) diamond which are collected with Pears diamond shapes. </a:t>
            </a:r>
            <a:br>
              <a:rPr lang="en-AU" sz="1100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AU" sz="1100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Color from D to K; Clarify from IF to S12; 1.00 to 1.49 Ideal cut </a:t>
            </a:r>
            <a:endParaRPr sz="1100" b="1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720000" y="34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Sora ExtraBold"/>
                <a:ea typeface="Sora ExtraBold"/>
                <a:cs typeface="Sora ExtraBold"/>
                <a:sym typeface="Sora ExtraBold"/>
              </a:rPr>
              <a:t>Data Acquisition</a:t>
            </a:r>
            <a:endParaRPr lang="en-AU"/>
          </a:p>
        </p:txBody>
      </p:sp>
      <p:sp>
        <p:nvSpPr>
          <p:cNvPr id="341" name="Google Shape;341;p31"/>
          <p:cNvSpPr/>
          <p:nvPr/>
        </p:nvSpPr>
        <p:spPr>
          <a:xfrm rot="5400000">
            <a:off x="-497778" y="634601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8572680" y="4484996"/>
            <a:ext cx="993300" cy="993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C6A004F-289E-A11B-03F2-DA487375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80" y="1914700"/>
            <a:ext cx="2708679" cy="307684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EB36AE4-DD47-CE71-A085-9BE42B52C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914702"/>
            <a:ext cx="3035176" cy="307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431070" y="2026036"/>
            <a:ext cx="2524798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Data 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1688375" y="3803750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7029671-76CE-E8F6-A5D5-AC6C827BF2A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683B011D-0B10-7FB7-D80C-464EEFD947B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E8868E9-917C-D3FF-C7BF-DD25496C7206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FE4B70-5682-22F5-25BC-C728363586BF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4ACF750-F61C-A2AC-F23D-4453C1D3AE26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F3D8C56-7F4A-EC98-E456-0492E8535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F13DE8C2-0ACC-B6B1-53C4-6D9BEE85EEF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82823" y="2310489"/>
            <a:ext cx="5232440" cy="484800"/>
          </a:xfrm>
        </p:spPr>
        <p:txBody>
          <a:bodyPr/>
          <a:lstStyle/>
          <a:p>
            <a:r>
              <a:rPr lang="en-AU" sz="1200" b="0" i="0" dirty="0">
                <a:effectLst/>
                <a:latin typeface="Sora" panose="020B0604020202020204" charset="0"/>
                <a:cs typeface="Sora" panose="020B0604020202020204" charset="0"/>
              </a:rPr>
              <a:t>Develop two tables to describe the cross-sectional data of </a:t>
            </a:r>
            <a:br>
              <a:rPr lang="en-AU" sz="1200" b="0" i="0" dirty="0">
                <a:effectLst/>
                <a:latin typeface="Sora" panose="020B0604020202020204" charset="0"/>
                <a:cs typeface="Sora" panose="020B0604020202020204" charset="0"/>
              </a:rPr>
            </a:br>
            <a:r>
              <a:rPr lang="en-AU" sz="1200" b="0" i="0" dirty="0">
                <a:effectLst/>
                <a:latin typeface="Sora" panose="020B0604020202020204" charset="0"/>
                <a:cs typeface="Sora" panose="020B0604020202020204" charset="0"/>
              </a:rPr>
              <a:t>natural diamond and lab made diamond.</a:t>
            </a:r>
            <a:endParaRPr lang="en-US" sz="1200" b="1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5A0F4DC8-525B-BE66-B6EA-BC5E06D781EB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Subtitle 36">
            <a:extLst>
              <a:ext uri="{FF2B5EF4-FFF2-40B4-BE49-F238E27FC236}">
                <a16:creationId xmlns:a16="http://schemas.microsoft.com/office/drawing/2014/main" id="{53F46F98-75F1-C24F-66EC-C40867094F37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 descr="Table&#10;&#10;Description automatically generated">
            <a:extLst>
              <a:ext uri="{FF2B5EF4-FFF2-40B4-BE49-F238E27FC236}">
                <a16:creationId xmlns:a16="http://schemas.microsoft.com/office/drawing/2014/main" id="{6BC86366-A697-F243-4979-B6A9E005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54" y="533937"/>
            <a:ext cx="5322160" cy="1638580"/>
          </a:xfrm>
          <a:prstGeom prst="rect">
            <a:avLst/>
          </a:prstGeom>
        </p:spPr>
      </p:pic>
      <p:pic>
        <p:nvPicPr>
          <p:cNvPr id="43" name="Picture 42" descr="Table&#10;&#10;Description automatically generated">
            <a:extLst>
              <a:ext uri="{FF2B5EF4-FFF2-40B4-BE49-F238E27FC236}">
                <a16:creationId xmlns:a16="http://schemas.microsoft.com/office/drawing/2014/main" id="{DE0F3E71-F84B-A7E8-0EBA-E1AA4D8E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963" y="2933261"/>
            <a:ext cx="5322160" cy="166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-66620" y="1012716"/>
            <a:ext cx="3259056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Data </a:t>
            </a:r>
            <a:br>
              <a:rPr lang="en-AU" sz="2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AU" sz="2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Summary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1688375" y="3803750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7029671-76CE-E8F6-A5D5-AC6C827BF2A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E8868E9-917C-D3FF-C7BF-DD25496C7206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FE4B70-5682-22F5-25BC-C728363586BF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4ACF750-F61C-A2AC-F23D-4453C1D3AE26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0" y="2526380"/>
            <a:ext cx="2968767" cy="884001"/>
          </a:xfrm>
        </p:spPr>
        <p:txBody>
          <a:bodyPr/>
          <a:lstStyle/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Descriptive Analysis </a:t>
            </a:r>
          </a:p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&amp;</a:t>
            </a:r>
          </a:p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 Data Visualization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F3D8C56-7F4A-EC98-E456-0492E8535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5A0F4DC8-525B-BE66-B6EA-BC5E06D781EB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 descr="Table&#10;&#10;Description automatically generated">
            <a:extLst>
              <a:ext uri="{FF2B5EF4-FFF2-40B4-BE49-F238E27FC236}">
                <a16:creationId xmlns:a16="http://schemas.microsoft.com/office/drawing/2014/main" id="{6BC86366-A697-F243-4979-B6A9E005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63" y="422953"/>
            <a:ext cx="5322160" cy="1638580"/>
          </a:xfrm>
          <a:prstGeom prst="rect">
            <a:avLst/>
          </a:prstGeom>
        </p:spPr>
      </p:pic>
      <p:pic>
        <p:nvPicPr>
          <p:cNvPr id="43" name="Picture 42" descr="Table&#10;&#10;Description automatically generated">
            <a:extLst>
              <a:ext uri="{FF2B5EF4-FFF2-40B4-BE49-F238E27FC236}">
                <a16:creationId xmlns:a16="http://schemas.microsoft.com/office/drawing/2014/main" id="{DE0F3E71-F84B-A7E8-0EBA-E1AA4D8E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288" y="2814150"/>
            <a:ext cx="5322160" cy="166235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4130C9E-ED67-4F21-7783-CEF9E3C4596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54494" y="2075010"/>
            <a:ext cx="2844549" cy="484800"/>
          </a:xfrm>
        </p:spPr>
        <p:txBody>
          <a:bodyPr/>
          <a:lstStyle/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Maximum value    7,254.44</a:t>
            </a:r>
          </a:p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Minimum value     1,539.63</a:t>
            </a:r>
            <a:endParaRPr lang="en-US" sz="9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7759A08-99A2-10A1-117E-2F93A8E5FFC4}"/>
              </a:ext>
            </a:extLst>
          </p:cNvPr>
          <p:cNvSpPr txBox="1">
            <a:spLocks/>
          </p:cNvSpPr>
          <p:nvPr/>
        </p:nvSpPr>
        <p:spPr>
          <a:xfrm>
            <a:off x="3378819" y="4478147"/>
            <a:ext cx="284454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Maximum value     3,857.44</a:t>
            </a:r>
          </a:p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Minimum value         339.60</a:t>
            </a:r>
            <a:endParaRPr lang="en-US" sz="9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5269242" y="1967224"/>
            <a:ext cx="3562500" cy="22179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Compare the Price/Ct</a:t>
            </a:r>
            <a:endParaRPr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5364950" y="19312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Heat map</a:t>
            </a:r>
            <a:endParaRPr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932250" y="2879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5226350" y="4015575"/>
            <a:ext cx="926100" cy="8007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1240FC-33B1-7CA2-ED09-231EA632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9" y="784550"/>
            <a:ext cx="4591933" cy="136140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434347C-951D-22DD-760C-632286E2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4" y="3121997"/>
            <a:ext cx="4574018" cy="1367789"/>
          </a:xfrm>
          <a:prstGeom prst="rect">
            <a:avLst/>
          </a:prstGeom>
        </p:spPr>
      </p:pic>
      <p:sp>
        <p:nvSpPr>
          <p:cNvPr id="10" name="Google Shape;373;p33">
            <a:extLst>
              <a:ext uri="{FF2B5EF4-FFF2-40B4-BE49-F238E27FC236}">
                <a16:creationId xmlns:a16="http://schemas.microsoft.com/office/drawing/2014/main" id="{9C79E77D-9BCE-781E-7659-B1D484C91C90}"/>
              </a:ext>
            </a:extLst>
          </p:cNvPr>
          <p:cNvSpPr txBox="1">
            <a:spLocks/>
          </p:cNvSpPr>
          <p:nvPr/>
        </p:nvSpPr>
        <p:spPr>
          <a:xfrm>
            <a:off x="247209" y="287900"/>
            <a:ext cx="4280191" cy="6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/>
            <a:r>
              <a:rPr lang="en-AU" dirty="0">
                <a:latin typeface="Sora" panose="020B0604020202020204" charset="0"/>
                <a:cs typeface="Sora" panose="020B0604020202020204" charset="0"/>
              </a:rPr>
              <a:t>Lab made diamond vs. natural diamond</a:t>
            </a:r>
          </a:p>
        </p:txBody>
      </p:sp>
      <p:sp>
        <p:nvSpPr>
          <p:cNvPr id="11" name="Google Shape;373;p33">
            <a:extLst>
              <a:ext uri="{FF2B5EF4-FFF2-40B4-BE49-F238E27FC236}">
                <a16:creationId xmlns:a16="http://schemas.microsoft.com/office/drawing/2014/main" id="{522ACD0F-AD06-13A0-EC9F-5EEA257891DB}"/>
              </a:ext>
            </a:extLst>
          </p:cNvPr>
          <p:cNvSpPr txBox="1">
            <a:spLocks/>
          </p:cNvSpPr>
          <p:nvPr/>
        </p:nvSpPr>
        <p:spPr>
          <a:xfrm>
            <a:off x="403081" y="2681288"/>
            <a:ext cx="4280191" cy="6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30000"/>
              </a:lnSpc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" panose="020B0604020202020204" charset="0"/>
                <a:ea typeface="Sora Light"/>
                <a:cs typeface="Sora" panose="020B0604020202020204" charset="0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2pPr>
            <a:lvl3pPr marL="1371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3pPr>
            <a:lvl4pPr marL="18288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4pPr>
            <a:lvl5pPr marL="22860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5pPr>
            <a:lvl6pPr marL="27432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6pPr>
            <a:lvl7pPr marL="32004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7pPr>
            <a:lvl8pPr marL="3657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8pPr>
            <a:lvl9pPr marL="4114800" indent="-3175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9pPr>
          </a:lstStyle>
          <a:p>
            <a:r>
              <a:rPr lang="en-AU" dirty="0"/>
              <a:t>Natural diamond vs. Rapaport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>
            <a:spLocks noGrp="1"/>
          </p:cNvSpPr>
          <p:nvPr>
            <p:ph type="title"/>
          </p:nvPr>
        </p:nvSpPr>
        <p:spPr>
          <a:xfrm>
            <a:off x="4921251" y="2235534"/>
            <a:ext cx="3981825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accent3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Line/scatter charts</a:t>
            </a:r>
            <a:endParaRPr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 flipH="1">
            <a:off x="591425" y="272391"/>
            <a:ext cx="3709104" cy="3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chemeClr val="lt1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Sora Light"/>
              </a:rPr>
              <a:t>Convert letter variables to numeric variables</a:t>
            </a:r>
          </a:p>
        </p:txBody>
      </p:sp>
      <p:sp>
        <p:nvSpPr>
          <p:cNvPr id="542" name="Google Shape;542;p35"/>
          <p:cNvSpPr/>
          <p:nvPr/>
        </p:nvSpPr>
        <p:spPr>
          <a:xfrm rot="10800000">
            <a:off x="5340700" y="-24120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 rot="-5400000">
            <a:off x="7601925" y="388280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B506323-B41D-7B29-D53A-586A1531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6" y="596463"/>
            <a:ext cx="4254938" cy="60784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FE0770B-961C-A88F-447C-05FBDC26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1" y="1860388"/>
            <a:ext cx="4588549" cy="118804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88F6F5A-3784-4B72-35B5-2C715B8EF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1" y="3649604"/>
            <a:ext cx="4588549" cy="1202271"/>
          </a:xfrm>
          <a:prstGeom prst="rect">
            <a:avLst/>
          </a:prstGeom>
        </p:spPr>
      </p:pic>
      <p:sp>
        <p:nvSpPr>
          <p:cNvPr id="8" name="Google Shape;538;p35">
            <a:extLst>
              <a:ext uri="{FF2B5EF4-FFF2-40B4-BE49-F238E27FC236}">
                <a16:creationId xmlns:a16="http://schemas.microsoft.com/office/drawing/2014/main" id="{9BB64F9F-5480-B575-547C-ADE11238C8A7}"/>
              </a:ext>
            </a:extLst>
          </p:cNvPr>
          <p:cNvSpPr txBox="1"/>
          <p:nvPr/>
        </p:nvSpPr>
        <p:spPr>
          <a:xfrm flipH="1">
            <a:off x="1484451" y="1536863"/>
            <a:ext cx="2033440" cy="3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chemeClr val="lt1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Sora Light"/>
              </a:rPr>
              <a:t>Natural diamond price</a:t>
            </a:r>
          </a:p>
        </p:txBody>
      </p:sp>
      <p:sp>
        <p:nvSpPr>
          <p:cNvPr id="9" name="Google Shape;538;p35">
            <a:extLst>
              <a:ext uri="{FF2B5EF4-FFF2-40B4-BE49-F238E27FC236}">
                <a16:creationId xmlns:a16="http://schemas.microsoft.com/office/drawing/2014/main" id="{79889D69-8974-6204-FC90-E7619E000802}"/>
              </a:ext>
            </a:extLst>
          </p:cNvPr>
          <p:cNvSpPr txBox="1"/>
          <p:nvPr/>
        </p:nvSpPr>
        <p:spPr>
          <a:xfrm flipH="1">
            <a:off x="1407198" y="3321957"/>
            <a:ext cx="2318435" cy="31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chemeClr val="lt1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Sora Light"/>
              </a:rPr>
              <a:t>Lab made diamond price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0B8980-DFF2-A86E-E7D3-12DCB9843C06}"/>
              </a:ext>
            </a:extLst>
          </p:cNvPr>
          <p:cNvGrpSpPr/>
          <p:nvPr/>
        </p:nvGrpSpPr>
        <p:grpSpPr>
          <a:xfrm>
            <a:off x="834805" y="1292743"/>
            <a:ext cx="162056" cy="450254"/>
            <a:chOff x="834805" y="1292743"/>
            <a:chExt cx="162056" cy="450254"/>
          </a:xfrm>
        </p:grpSpPr>
        <p:cxnSp>
          <p:nvCxnSpPr>
            <p:cNvPr id="10" name="Google Shape;1312;p53">
              <a:extLst>
                <a:ext uri="{FF2B5EF4-FFF2-40B4-BE49-F238E27FC236}">
                  <a16:creationId xmlns:a16="http://schemas.microsoft.com/office/drawing/2014/main" id="{8FD54133-7469-3708-AA04-D9F103444A2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3" y="1292743"/>
              <a:ext cx="0" cy="437096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12;p53">
              <a:extLst>
                <a:ext uri="{FF2B5EF4-FFF2-40B4-BE49-F238E27FC236}">
                  <a16:creationId xmlns:a16="http://schemas.microsoft.com/office/drawing/2014/main" id="{8A0BAE1D-8E40-F766-69C7-0CB7ABE35775}"/>
                </a:ext>
              </a:extLst>
            </p:cNvPr>
            <p:cNvCxnSpPr>
              <a:cxnSpLocks/>
            </p:cNvCxnSpPr>
            <p:nvPr/>
          </p:nvCxnSpPr>
          <p:spPr>
            <a:xfrm>
              <a:off x="834805" y="1594704"/>
              <a:ext cx="79849" cy="135135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312;p53">
              <a:extLst>
                <a:ext uri="{FF2B5EF4-FFF2-40B4-BE49-F238E27FC236}">
                  <a16:creationId xmlns:a16="http://schemas.microsoft.com/office/drawing/2014/main" id="{B5BD8325-BC73-3E6E-700A-415B83D3E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743" y="1581547"/>
              <a:ext cx="78118" cy="16145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BA51DB-CDCB-C152-5E96-72A54D48FE7D}"/>
              </a:ext>
            </a:extLst>
          </p:cNvPr>
          <p:cNvGrpSpPr/>
          <p:nvPr/>
        </p:nvGrpSpPr>
        <p:grpSpPr>
          <a:xfrm>
            <a:off x="859721" y="3106527"/>
            <a:ext cx="162056" cy="450254"/>
            <a:chOff x="834805" y="1292743"/>
            <a:chExt cx="162056" cy="450254"/>
          </a:xfrm>
        </p:grpSpPr>
        <p:cxnSp>
          <p:nvCxnSpPr>
            <p:cNvPr id="26" name="Google Shape;1312;p53">
              <a:extLst>
                <a:ext uri="{FF2B5EF4-FFF2-40B4-BE49-F238E27FC236}">
                  <a16:creationId xmlns:a16="http://schemas.microsoft.com/office/drawing/2014/main" id="{EF151F69-56C3-F92C-C1C7-4E95DFA0F91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3" y="1292743"/>
              <a:ext cx="0" cy="437096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312;p53">
              <a:extLst>
                <a:ext uri="{FF2B5EF4-FFF2-40B4-BE49-F238E27FC236}">
                  <a16:creationId xmlns:a16="http://schemas.microsoft.com/office/drawing/2014/main" id="{F4CE41BB-BE2C-43EC-022B-D778E20F84E4}"/>
                </a:ext>
              </a:extLst>
            </p:cNvPr>
            <p:cNvCxnSpPr>
              <a:cxnSpLocks/>
            </p:cNvCxnSpPr>
            <p:nvPr/>
          </p:nvCxnSpPr>
          <p:spPr>
            <a:xfrm>
              <a:off x="834805" y="1594704"/>
              <a:ext cx="79849" cy="135135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312;p53">
              <a:extLst>
                <a:ext uri="{FF2B5EF4-FFF2-40B4-BE49-F238E27FC236}">
                  <a16:creationId xmlns:a16="http://schemas.microsoft.com/office/drawing/2014/main" id="{78731526-D797-26E6-F3E1-CE69D07F8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743" y="1581547"/>
              <a:ext cx="78118" cy="16145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Sora ExtraBold" panose="020B0604020202020204" charset="0"/>
                <a:cs typeface="Sora ExtraBold" panose="020B0604020202020204" charset="0"/>
              </a:rPr>
              <a:t>Line &amp; Scatter Charts (combined)</a:t>
            </a:r>
            <a:endParaRPr dirty="0">
              <a:latin typeface="Sora ExtraBold" panose="020B0604020202020204" charset="0"/>
              <a:cs typeface="Sora ExtraBold" panose="020B0604020202020204" charset="0"/>
            </a:endParaRP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D6EAF78-19F9-6BD2-0FC3-8E38EA43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284466"/>
            <a:ext cx="3407568" cy="1831617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55C5E13-7E9C-CEDD-E122-694D1398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756" y="1287570"/>
            <a:ext cx="3286125" cy="1825410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6B192F4-DDC6-C5D9-4637-50C6AC69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3176324"/>
            <a:ext cx="3407568" cy="1826945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E0DAC70-6A8B-89C9-4EFD-47AF8BCA2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175203"/>
            <a:ext cx="3271838" cy="18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Sora ExtraBold" panose="020B0604020202020204" charset="0"/>
                <a:cs typeface="Sora ExtraBold" panose="020B0604020202020204" charset="0"/>
              </a:rPr>
              <a:t>Line &amp; Scatter Charts (for color G)</a:t>
            </a:r>
            <a:endParaRPr dirty="0">
              <a:latin typeface="Sora ExtraBold" panose="020B0604020202020204" charset="0"/>
              <a:cs typeface="Sora ExtraBold" panose="020B0604020202020204" charset="0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D45D64B-5DEB-7597-1ACF-E988850C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1279746"/>
            <a:ext cx="2743200" cy="1669608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E818CBD-8BD5-B10C-AB83-7FF31A18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6" y="1277484"/>
            <a:ext cx="2743200" cy="1688420"/>
          </a:xfrm>
          <a:prstGeom prst="rect">
            <a:avLst/>
          </a:prstGeo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8933636-C7F7-5CAE-2512-CE406DE49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37" y="3261887"/>
            <a:ext cx="2743200" cy="1677249"/>
          </a:xfrm>
          <a:prstGeom prst="rect">
            <a:avLst/>
          </a:prstGeom>
        </p:spPr>
      </p:pic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752B9F5-8F76-97A9-CDCC-904E846E0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3232200"/>
            <a:ext cx="2743200" cy="16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ExtraBold" panose="020B0604020202020204" charset="0"/>
                <a:cs typeface="Sora ExtraBold" panose="020B0604020202020204" charset="0"/>
              </a:rPr>
              <a:t>Regression Equation</a:t>
            </a:r>
            <a:endParaRPr>
              <a:latin typeface="Sora ExtraBold" panose="020B0604020202020204" charset="0"/>
              <a:cs typeface="Sora ExtraBold" panose="020B060402020202020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70148"/>
              </p:ext>
            </p:extLst>
          </p:nvPr>
        </p:nvGraphicFramePr>
        <p:xfrm>
          <a:off x="929944" y="1253184"/>
          <a:ext cx="3093873" cy="182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14240"/>
              </p:ext>
            </p:extLst>
          </p:nvPr>
        </p:nvGraphicFramePr>
        <p:xfrm>
          <a:off x="929944" y="3194611"/>
          <a:ext cx="3093873" cy="18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486897"/>
              </p:ext>
            </p:extLst>
          </p:nvPr>
        </p:nvGraphicFramePr>
        <p:xfrm>
          <a:off x="5001267" y="1253184"/>
          <a:ext cx="3391383" cy="182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300502"/>
              </p:ext>
            </p:extLst>
          </p:nvPr>
        </p:nvGraphicFramePr>
        <p:xfrm>
          <a:off x="5001267" y="3194611"/>
          <a:ext cx="3391383" cy="18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498</Words>
  <Application>Microsoft Office PowerPoint</Application>
  <PresentationFormat>On-screen Show (16:9)</PresentationFormat>
  <Paragraphs>70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Wingdings</vt:lpstr>
      <vt:lpstr>Sora Light</vt:lpstr>
      <vt:lpstr>Sora SemiBold</vt:lpstr>
      <vt:lpstr>Arial</vt:lpstr>
      <vt:lpstr>Sora ExtraLight</vt:lpstr>
      <vt:lpstr>Sora ExtraBold</vt:lpstr>
      <vt:lpstr>Calibri</vt:lpstr>
      <vt:lpstr>Sora</vt:lpstr>
      <vt:lpstr>Strategy for Social Media MK Plan by Slidesgo</vt:lpstr>
      <vt:lpstr>GROUP PROJECT  DIAMOND PRICES Pears, 1.00 – 1.49ct</vt:lpstr>
      <vt:lpstr>Data Acquisition</vt:lpstr>
      <vt:lpstr>Data Summary</vt:lpstr>
      <vt:lpstr>Data  Summary</vt:lpstr>
      <vt:lpstr>Heat map</vt:lpstr>
      <vt:lpstr>Line/scatter charts</vt:lpstr>
      <vt:lpstr>Line &amp; Scatter Charts (combined)</vt:lpstr>
      <vt:lpstr>Line &amp; Scatter Charts (for color G)</vt:lpstr>
      <vt:lpstr>Regression Equation</vt:lpstr>
      <vt:lpstr>PowerPoint Presentation</vt:lpstr>
      <vt:lpstr>PowerPoint Presentation</vt:lpstr>
      <vt:lpstr>PowerPoint Presentation</vt:lpstr>
      <vt:lpstr>PowerPoint Presentation</vt:lpstr>
      <vt:lpstr>Interval estimate Natural Diamond</vt:lpstr>
      <vt:lpstr>Interval estimate Lab-grown Diamond</vt:lpstr>
      <vt:lpstr>Data Dashboard</vt:lpstr>
      <vt:lpstr>Conclusions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Final Diamond price</dc:title>
  <dc:creator>Amina</dc:creator>
  <cp:lastModifiedBy>Amina Choi</cp:lastModifiedBy>
  <cp:revision>8</cp:revision>
  <dcterms:modified xsi:type="dcterms:W3CDTF">2024-10-01T17:38:34Z</dcterms:modified>
</cp:coreProperties>
</file>