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9" r:id="rId4"/>
    <p:sldId id="280" r:id="rId5"/>
    <p:sldId id="281" r:id="rId6"/>
    <p:sldId id="270" r:id="rId7"/>
    <p:sldId id="271" r:id="rId8"/>
    <p:sldId id="297" r:id="rId9"/>
    <p:sldId id="268" r:id="rId10"/>
    <p:sldId id="267" r:id="rId11"/>
    <p:sldId id="272" r:id="rId12"/>
    <p:sldId id="273" r:id="rId13"/>
    <p:sldId id="274" r:id="rId14"/>
    <p:sldId id="269" r:id="rId15"/>
    <p:sldId id="257" r:id="rId16"/>
    <p:sldId id="258" r:id="rId17"/>
    <p:sldId id="275" r:id="rId18"/>
    <p:sldId id="276" r:id="rId19"/>
    <p:sldId id="278" r:id="rId20"/>
    <p:sldId id="277" r:id="rId21"/>
    <p:sldId id="260" r:id="rId22"/>
    <p:sldId id="262" r:id="rId23"/>
    <p:sldId id="263" r:id="rId24"/>
    <p:sldId id="284" r:id="rId25"/>
    <p:sldId id="285" r:id="rId26"/>
    <p:sldId id="283" r:id="rId27"/>
    <p:sldId id="265" r:id="rId28"/>
    <p:sldId id="266" r:id="rId29"/>
    <p:sldId id="287" r:id="rId30"/>
    <p:sldId id="288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6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7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27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1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8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5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5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1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3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90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F35C-1166-42A6-8B9D-F1070DE1913A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500F-4E3D-4199-A037-6AD987AAC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Classification in Machine Learning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9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691" y="1825625"/>
            <a:ext cx="7742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model and predicted values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i="1" dirty="0"/>
              <a:t># Fitting Logistic Regression to the Training set</a:t>
            </a:r>
          </a:p>
          <a:p>
            <a:pPr marL="0" indent="0">
              <a:buNone/>
            </a:pPr>
            <a:r>
              <a:rPr lang="en-CA" dirty="0"/>
              <a:t>classifier = </a:t>
            </a:r>
            <a:r>
              <a:rPr lang="en-CA" dirty="0" err="1"/>
              <a:t>glm</a:t>
            </a:r>
            <a:r>
              <a:rPr lang="en-CA" dirty="0"/>
              <a:t>(formula = HTN ~ .,</a:t>
            </a:r>
          </a:p>
          <a:p>
            <a:pPr marL="0" indent="0">
              <a:buNone/>
            </a:pPr>
            <a:r>
              <a:rPr lang="en-CA" dirty="0"/>
              <a:t>                 family = binomial,</a:t>
            </a:r>
          </a:p>
          <a:p>
            <a:pPr marL="0" indent="0">
              <a:buNone/>
            </a:pPr>
            <a:r>
              <a:rPr lang="en-CA" dirty="0"/>
              <a:t>                 data = </a:t>
            </a:r>
            <a:r>
              <a:rPr lang="en-CA" dirty="0" err="1"/>
              <a:t>training_set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i="1" dirty="0"/>
              <a:t># Predicting the Test set </a:t>
            </a:r>
            <a:r>
              <a:rPr lang="en-CA" b="1" i="1" dirty="0" smtClean="0"/>
              <a:t>results</a:t>
            </a:r>
            <a:endParaRPr lang="en-CA" b="1" i="1" dirty="0"/>
          </a:p>
          <a:p>
            <a:pPr marL="0" indent="0">
              <a:buNone/>
            </a:pPr>
            <a:r>
              <a:rPr lang="en-CA" dirty="0" err="1"/>
              <a:t>prob_pred</a:t>
            </a:r>
            <a:r>
              <a:rPr lang="en-CA" dirty="0"/>
              <a:t> = predict(classifier, type = 'response', </a:t>
            </a:r>
            <a:r>
              <a:rPr lang="en-CA" dirty="0" err="1"/>
              <a:t>newdata</a:t>
            </a:r>
            <a:r>
              <a:rPr lang="en-CA" dirty="0"/>
              <a:t> = </a:t>
            </a:r>
            <a:r>
              <a:rPr lang="en-CA" dirty="0" err="1"/>
              <a:t>test_set</a:t>
            </a:r>
            <a:r>
              <a:rPr lang="en-CA" dirty="0"/>
              <a:t>[-3])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46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Visualising the Training set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49" y="1690688"/>
            <a:ext cx="6174292" cy="5040000"/>
          </a:xfrm>
        </p:spPr>
      </p:pic>
    </p:spTree>
    <p:extLst>
      <p:ext uri="{BB962C8B-B14F-4D97-AF65-F5344CB8AC3E}">
        <p14:creationId xmlns:p14="http://schemas.microsoft.com/office/powerpoint/2010/main" val="428087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Predicted cases ( test set)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5" y="1690688"/>
            <a:ext cx="6174292" cy="5040000"/>
          </a:xfrm>
        </p:spPr>
      </p:pic>
    </p:spTree>
    <p:extLst>
      <p:ext uri="{BB962C8B-B14F-4D97-AF65-F5344CB8AC3E}">
        <p14:creationId xmlns:p14="http://schemas.microsoft.com/office/powerpoint/2010/main" val="258788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Confusion matrix for logistic model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489223"/>
              </p:ext>
            </p:extLst>
          </p:nvPr>
        </p:nvGraphicFramePr>
        <p:xfrm>
          <a:off x="3564080" y="2223653"/>
          <a:ext cx="4245265" cy="183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298"/>
                <a:gridCol w="987989"/>
                <a:gridCol w="987989"/>
                <a:gridCol w="987989"/>
              </a:tblGrid>
              <a:tr h="3676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Logistic regression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651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Predected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67651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FALSE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 HTN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765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4080" y="4322618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mtClean="0">
                <a:solidFill>
                  <a:srgbClr val="000000"/>
                </a:solidFill>
                <a:latin typeface="Calibri" panose="020F0502020204030204" pitchFamily="34" charset="0"/>
              </a:rPr>
              <a:t>Error rate=</a:t>
            </a:r>
            <a:r>
              <a:rPr lang="en-CA" smtClean="0"/>
              <a:t> </a:t>
            </a: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26%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03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 k-nearest neighbors </a:t>
            </a:r>
            <a:r>
              <a:rPr lang="en-CA" dirty="0" smtClean="0"/>
              <a:t>algorithm (KNN)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In pattern recognition, the </a:t>
            </a:r>
            <a:r>
              <a:rPr lang="en-CA" b="1" i="1" dirty="0"/>
              <a:t>k</a:t>
            </a:r>
            <a:r>
              <a:rPr lang="en-CA" b="1" dirty="0"/>
              <a:t>-nearest neighbors algorithm</a:t>
            </a:r>
            <a:r>
              <a:rPr lang="en-CA" dirty="0"/>
              <a:t> (</a:t>
            </a:r>
            <a:r>
              <a:rPr lang="en-CA" b="1" i="1" dirty="0"/>
              <a:t>k</a:t>
            </a:r>
            <a:r>
              <a:rPr lang="en-CA" b="1" dirty="0"/>
              <a:t>-NN</a:t>
            </a:r>
            <a:r>
              <a:rPr lang="en-CA" dirty="0"/>
              <a:t>) is a non-parametric method used for classification and </a:t>
            </a:r>
            <a:r>
              <a:rPr lang="en-CA"/>
              <a:t>regression</a:t>
            </a:r>
            <a:r>
              <a:rPr lang="en-CA" smtClean="0"/>
              <a:t>.</a:t>
            </a:r>
            <a:r>
              <a:rPr lang="en-CA" baseline="30000" smtClean="0"/>
              <a:t> </a:t>
            </a:r>
            <a:r>
              <a:rPr lang="en-CA" dirty="0"/>
              <a:t> In both cases, the input consists of the </a:t>
            </a:r>
            <a:r>
              <a:rPr lang="en-CA" i="1" dirty="0"/>
              <a:t>k</a:t>
            </a:r>
            <a:r>
              <a:rPr lang="en-CA" dirty="0"/>
              <a:t> closest training examples in the feature </a:t>
            </a:r>
            <a:r>
              <a:rPr lang="en-CA" dirty="0" smtClean="0"/>
              <a:t>space (Wikipedia)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Step 1:Choose the number of K of neighbors</a:t>
            </a:r>
          </a:p>
          <a:p>
            <a:r>
              <a:rPr lang="en-CA" dirty="0" smtClean="0"/>
              <a:t>Step2</a:t>
            </a:r>
            <a:r>
              <a:rPr lang="en-CA" smtClean="0"/>
              <a:t>: Take </a:t>
            </a:r>
            <a:r>
              <a:rPr lang="en-CA" dirty="0" smtClean="0"/>
              <a:t>the K nearest of the new data point, according to Euclidian distance</a:t>
            </a:r>
          </a:p>
          <a:p>
            <a:r>
              <a:rPr lang="en-CA" dirty="0" smtClean="0"/>
              <a:t>Step 3: Among these K neighbors, count the number of data points in each category</a:t>
            </a:r>
          </a:p>
          <a:p>
            <a:r>
              <a:rPr lang="en-CA" dirty="0" smtClean="0"/>
              <a:t>Step 4</a:t>
            </a:r>
            <a:r>
              <a:rPr lang="en-CA" smtClean="0"/>
              <a:t>: Assign </a:t>
            </a:r>
            <a:r>
              <a:rPr lang="en-CA" dirty="0" smtClean="0"/>
              <a:t>the new data point to the category where you counted the most neighbors</a:t>
            </a:r>
          </a:p>
        </p:txBody>
      </p:sp>
    </p:spTree>
    <p:extLst>
      <p:ext uri="{BB962C8B-B14F-4D97-AF65-F5344CB8AC3E}">
        <p14:creationId xmlns:p14="http://schemas.microsoft.com/office/powerpoint/2010/main" val="115974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23" y="281402"/>
            <a:ext cx="9943741" cy="55778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28822" y="2325923"/>
            <a:ext cx="1558345" cy="1488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08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r>
              <a:rPr lang="en-CA" b="1" i="1" dirty="0"/>
              <a:t># Fitting K-NN to the Training set and Predicting the Test set results</a:t>
            </a:r>
          </a:p>
          <a:p>
            <a:pPr marL="0" indent="0">
              <a:buNone/>
            </a:pPr>
            <a:r>
              <a:rPr lang="en-CA" b="1" i="1" dirty="0"/>
              <a:t>library(class)</a:t>
            </a:r>
          </a:p>
          <a:p>
            <a:pPr marL="0" indent="0">
              <a:buNone/>
            </a:pPr>
            <a:r>
              <a:rPr lang="en-CA" dirty="0" err="1"/>
              <a:t>y_pred</a:t>
            </a:r>
            <a:r>
              <a:rPr lang="en-CA" dirty="0"/>
              <a:t> = </a:t>
            </a:r>
            <a:r>
              <a:rPr lang="en-CA" dirty="0" err="1"/>
              <a:t>knn</a:t>
            </a:r>
            <a:r>
              <a:rPr lang="en-CA" dirty="0"/>
              <a:t>(train = </a:t>
            </a:r>
            <a:r>
              <a:rPr lang="en-CA" dirty="0" err="1"/>
              <a:t>training_set</a:t>
            </a:r>
            <a:r>
              <a:rPr lang="en-CA" dirty="0"/>
              <a:t>[, -3],</a:t>
            </a:r>
          </a:p>
          <a:p>
            <a:pPr marL="0" indent="0">
              <a:buNone/>
            </a:pPr>
            <a:r>
              <a:rPr lang="en-CA" dirty="0"/>
              <a:t>             test = </a:t>
            </a:r>
            <a:r>
              <a:rPr lang="en-CA" dirty="0" err="1"/>
              <a:t>test_set</a:t>
            </a:r>
            <a:r>
              <a:rPr lang="en-CA" dirty="0"/>
              <a:t>[, -3],</a:t>
            </a:r>
          </a:p>
          <a:p>
            <a:pPr marL="0" indent="0">
              <a:buNone/>
            </a:pPr>
            <a:r>
              <a:rPr lang="en-CA" dirty="0"/>
              <a:t>             cl = </a:t>
            </a:r>
            <a:r>
              <a:rPr lang="en-CA" dirty="0" err="1"/>
              <a:t>training_set</a:t>
            </a:r>
            <a:r>
              <a:rPr lang="en-CA" dirty="0"/>
              <a:t>[, 3],</a:t>
            </a:r>
          </a:p>
          <a:p>
            <a:pPr marL="0" indent="0">
              <a:buNone/>
            </a:pPr>
            <a:r>
              <a:rPr lang="en-CA" dirty="0"/>
              <a:t>             k = 5,</a:t>
            </a:r>
          </a:p>
          <a:p>
            <a:pPr marL="0" indent="0">
              <a:buNone/>
            </a:pPr>
            <a:r>
              <a:rPr lang="en-CA" dirty="0"/>
              <a:t>             </a:t>
            </a:r>
            <a:r>
              <a:rPr lang="en-CA" dirty="0" err="1"/>
              <a:t>prob</a:t>
            </a:r>
            <a:r>
              <a:rPr lang="en-CA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6180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Visualising </a:t>
            </a:r>
            <a:r>
              <a:rPr lang="en-CA"/>
              <a:t>the </a:t>
            </a:r>
            <a:r>
              <a:rPr lang="en-CA" smtClean="0"/>
              <a:t>training </a:t>
            </a:r>
            <a:r>
              <a:rPr lang="en-CA" dirty="0"/>
              <a:t>set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30" y="1690688"/>
            <a:ext cx="6174292" cy="5040000"/>
          </a:xfrm>
        </p:spPr>
      </p:pic>
    </p:spTree>
    <p:extLst>
      <p:ext uri="{BB962C8B-B14F-4D97-AF65-F5344CB8AC3E}">
        <p14:creationId xmlns:p14="http://schemas.microsoft.com/office/powerpoint/2010/main" val="8516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Visualising the </a:t>
            </a:r>
            <a:r>
              <a:rPr lang="en-CA" smtClean="0"/>
              <a:t>test </a:t>
            </a:r>
            <a:r>
              <a:rPr lang="en-CA"/>
              <a:t>set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58" y="1690688"/>
            <a:ext cx="6174292" cy="5040000"/>
          </a:xfrm>
        </p:spPr>
      </p:pic>
    </p:spTree>
    <p:extLst>
      <p:ext uri="{BB962C8B-B14F-4D97-AF65-F5344CB8AC3E}">
        <p14:creationId xmlns:p14="http://schemas.microsoft.com/office/powerpoint/2010/main" val="106686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it is and 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is a method of data analysis that automates analytical model building. </a:t>
            </a:r>
            <a:endParaRPr lang="en-CA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CA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CA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</a:t>
            </a:r>
            <a:r>
              <a:rPr lang="en-CA">
                <a:solidFill>
                  <a:schemeClr val="tx1">
                    <a:lumMod val="95000"/>
                    <a:lumOff val="5000"/>
                  </a:schemeClr>
                </a:solidFill>
              </a:rPr>
              <a:t>is a branch of artificial intelligence based on the idea that systems can learn from data, identify patterns and make decisions with minimal human intervention.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127234"/>
            <a:ext cx="750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/>
              <a:t>https://www.sas.com/en_ca/insights/analytics/machine-learning.html</a:t>
            </a:r>
          </a:p>
        </p:txBody>
      </p:sp>
    </p:spTree>
    <p:extLst>
      <p:ext uri="{BB962C8B-B14F-4D97-AF65-F5344CB8AC3E}">
        <p14:creationId xmlns:p14="http://schemas.microsoft.com/office/powerpoint/2010/main" val="405391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Confusion matrix for KNN model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43651"/>
              </p:ext>
            </p:extLst>
          </p:nvPr>
        </p:nvGraphicFramePr>
        <p:xfrm>
          <a:off x="3044538" y="2878279"/>
          <a:ext cx="3834244" cy="1652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245"/>
                <a:gridCol w="892333"/>
                <a:gridCol w="892333"/>
                <a:gridCol w="892333"/>
              </a:tblGrid>
              <a:tr h="330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KNN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431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Predected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30431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4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 HTN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4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TRUE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19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4538" y="4801895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00"/>
                </a:solidFill>
                <a:latin typeface="Calibri" panose="020F0502020204030204" pitchFamily="34" charset="0"/>
              </a:rPr>
              <a:t>Error</a:t>
            </a:r>
            <a:r>
              <a:rPr lang="en-CA"/>
              <a:t> </a:t>
            </a:r>
            <a:r>
              <a:rPr lang="en-CA" smtClean="0"/>
              <a:t>rate= </a:t>
            </a:r>
            <a:r>
              <a:rPr lang="en-CA" smtClean="0">
                <a:solidFill>
                  <a:srgbClr val="000000"/>
                </a:solidFill>
                <a:latin typeface="Calibri" panose="020F0502020204030204" pitchFamily="34" charset="0"/>
              </a:rPr>
              <a:t>33</a:t>
            </a: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15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Support Vector Machine (SVM)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all about to find the best decision boundary to classify the groups</a:t>
            </a: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591574"/>
            <a:ext cx="6323526" cy="3585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6529" y="6176963"/>
            <a:ext cx="834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If we just keep  two support vector points , still algorithm will not change</a:t>
            </a:r>
            <a:r>
              <a:rPr lang="en-CA" smtClean="0"/>
              <a:t>. </a:t>
            </a:r>
          </a:p>
          <a:p>
            <a:r>
              <a:rPr lang="en-CA" smtClean="0"/>
              <a:t>Because </a:t>
            </a:r>
            <a:r>
              <a:rPr lang="en-CA" dirty="0" smtClean="0"/>
              <a:t>in reality they are more then two , they have been called vectors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77285" y="4237150"/>
            <a:ext cx="3657600" cy="14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972" y="4384268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Maximum margin hyperplane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72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Most machine learning algorithm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040" y="1690688"/>
            <a:ext cx="89651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41" y="1799867"/>
            <a:ext cx="7674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Visualising the training set </a:t>
            </a:r>
            <a:r>
              <a:rPr lang="en-CA" smtClean="0"/>
              <a:t>results (SVM)</a:t>
            </a:r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3" y="1482869"/>
            <a:ext cx="6300000" cy="5142614"/>
          </a:xfrm>
        </p:spPr>
      </p:pic>
    </p:spTree>
    <p:extLst>
      <p:ext uri="{BB962C8B-B14F-4D97-AF65-F5344CB8AC3E}">
        <p14:creationId xmlns:p14="http://schemas.microsoft.com/office/powerpoint/2010/main" val="319948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Visualising the </a:t>
            </a:r>
            <a:r>
              <a:rPr lang="en-CA" smtClean="0"/>
              <a:t>test set </a:t>
            </a:r>
            <a:r>
              <a:rPr lang="en-CA"/>
              <a:t>results (SVM)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58" y="1563906"/>
            <a:ext cx="6300000" cy="5142614"/>
          </a:xfrm>
        </p:spPr>
      </p:pic>
    </p:spTree>
    <p:extLst>
      <p:ext uri="{BB962C8B-B14F-4D97-AF65-F5344CB8AC3E}">
        <p14:creationId xmlns:p14="http://schemas.microsoft.com/office/powerpoint/2010/main" val="309915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Confusion matrix for </a:t>
            </a:r>
            <a:r>
              <a:rPr lang="en-CA" smtClean="0"/>
              <a:t>SVM model</a:t>
            </a:r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933714"/>
              </p:ext>
            </p:extLst>
          </p:nvPr>
        </p:nvGraphicFramePr>
        <p:xfrm>
          <a:off x="3065317" y="2805545"/>
          <a:ext cx="4588165" cy="1802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792"/>
                <a:gridCol w="1067791"/>
                <a:gridCol w="1067791"/>
                <a:gridCol w="1067791"/>
              </a:tblGrid>
              <a:tr h="26473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Predected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6473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7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 HTN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73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73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9168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Error rate=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29%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69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Kernel SVM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we cannot find a boundary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2" y="2446985"/>
            <a:ext cx="5782919" cy="3286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4901" y="3464417"/>
            <a:ext cx="27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 linearly separable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6190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higher-dimensional space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47" y="2010569"/>
            <a:ext cx="2364798" cy="2263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84" y="2003999"/>
            <a:ext cx="2963575" cy="1958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398" y="1917050"/>
            <a:ext cx="2932402" cy="21326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491345" y="2983378"/>
            <a:ext cx="87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7554191" y="2983378"/>
            <a:ext cx="86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802" y="2663497"/>
            <a:ext cx="314325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328" y="2587297"/>
            <a:ext cx="342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3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Visualising the </a:t>
            </a:r>
            <a:r>
              <a:rPr lang="en-CA" dirty="0" smtClean="0"/>
              <a:t>training set </a:t>
            </a:r>
            <a:r>
              <a:rPr lang="en-CA" dirty="0"/>
              <a:t>results (</a:t>
            </a:r>
            <a:r>
              <a:rPr lang="en-CA" dirty="0" smtClean="0"/>
              <a:t>SVM kernel)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29" y="1624868"/>
            <a:ext cx="6217920" cy="5075612"/>
          </a:xfrm>
        </p:spPr>
      </p:pic>
    </p:spTree>
    <p:extLst>
      <p:ext uri="{BB962C8B-B14F-4D97-AF65-F5344CB8AC3E}">
        <p14:creationId xmlns:p14="http://schemas.microsoft.com/office/powerpoint/2010/main" val="15174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Machine learning is the future?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638" y="1836016"/>
            <a:ext cx="8934215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2281" y="6348845"/>
            <a:ext cx="3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 </a:t>
            </a:r>
            <a:r>
              <a:rPr lang="en-CA" dirty="0" smtClean="0"/>
              <a:t>1 Exabyte=1 million terabytes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66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Visualising the test set results (</a:t>
            </a:r>
            <a:r>
              <a:rPr lang="en-CA" smtClean="0"/>
              <a:t>SVM kernel)</a:t>
            </a:r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25" y="1552954"/>
            <a:ext cx="6273081" cy="5120640"/>
          </a:xfrm>
        </p:spPr>
      </p:pic>
    </p:spTree>
    <p:extLst>
      <p:ext uri="{BB962C8B-B14F-4D97-AF65-F5344CB8AC3E}">
        <p14:creationId xmlns:p14="http://schemas.microsoft.com/office/powerpoint/2010/main" val="3057898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Confusion matrix for SVM </a:t>
            </a:r>
            <a:r>
              <a:rPr lang="en-CA" smtClean="0"/>
              <a:t>kernel model</a:t>
            </a:r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640033"/>
              </p:ext>
            </p:extLst>
          </p:nvPr>
        </p:nvGraphicFramePr>
        <p:xfrm>
          <a:off x="3262745" y="3054928"/>
          <a:ext cx="4141355" cy="1595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37"/>
                <a:gridCol w="963806"/>
                <a:gridCol w="963806"/>
                <a:gridCol w="963806"/>
              </a:tblGrid>
              <a:tr h="234217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Predected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4217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2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 HTN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2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217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3933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Error rate=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43%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321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030" y="1825625"/>
            <a:ext cx="6241943" cy="3524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168" y="5774724"/>
            <a:ext cx="685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Splits try to maximize numbers in each category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Splits minimize the information </a:t>
            </a:r>
            <a:r>
              <a:rPr lang="en-US" dirty="0" err="1" smtClean="0"/>
              <a:t>entroopy</a:t>
            </a:r>
            <a:r>
              <a:rPr lang="en-US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131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273" y="1825625"/>
            <a:ext cx="76534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8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31" y="1825625"/>
            <a:ext cx="77315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6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enhanced version of decision three </a:t>
            </a:r>
          </a:p>
          <a:p>
            <a:pPr lvl="1"/>
            <a:r>
              <a:rPr lang="en-US" dirty="0" smtClean="0"/>
              <a:t>It is an ensemble learning</a:t>
            </a:r>
          </a:p>
          <a:p>
            <a:pPr lvl="1"/>
            <a:r>
              <a:rPr lang="en-US" dirty="0" smtClean="0"/>
              <a:t>Using multiple ML model to build a bigger ML algorithm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53081" y="3772930"/>
            <a:ext cx="1853514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K data points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821459" y="3772930"/>
            <a:ext cx="1853514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DT for each data points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234115" y="3772929"/>
            <a:ext cx="1853514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Step 1 and 2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7824915" y="3772929"/>
            <a:ext cx="3806912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the data point to the category that win the majority vote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306595" y="4139514"/>
            <a:ext cx="514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4674973" y="4139513"/>
            <a:ext cx="559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7087629" y="4139513"/>
            <a:ext cx="737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6119" y="5395784"/>
            <a:ext cx="1036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Kinect  motion detector uses RF</a:t>
            </a:r>
          </a:p>
          <a:p>
            <a:r>
              <a:rPr lang="en-US" sz="1200" dirty="0"/>
              <a:t>https://www.microsoft.com/en-us/research/wp-content/uploads/2016/02/BodyPartRecognition.pdf 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0757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Visualising the training set results </a:t>
            </a:r>
            <a:r>
              <a:rPr lang="en-CA" dirty="0" smtClean="0"/>
              <a:t>(RF)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1948370"/>
            <a:ext cx="5029902" cy="4105848"/>
          </a:xfrm>
        </p:spPr>
      </p:pic>
    </p:spTree>
    <p:extLst>
      <p:ext uri="{BB962C8B-B14F-4D97-AF65-F5344CB8AC3E}">
        <p14:creationId xmlns:p14="http://schemas.microsoft.com/office/powerpoint/2010/main" val="200397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Visualising the </a:t>
            </a:r>
            <a:r>
              <a:rPr lang="en-CA" dirty="0" smtClean="0"/>
              <a:t>test set results </a:t>
            </a:r>
            <a:r>
              <a:rPr lang="en-CA" dirty="0"/>
              <a:t>(RF)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905501"/>
            <a:ext cx="5687219" cy="4191585"/>
          </a:xfrm>
        </p:spPr>
      </p:pic>
    </p:spTree>
    <p:extLst>
      <p:ext uri="{BB962C8B-B14F-4D97-AF65-F5344CB8AC3E}">
        <p14:creationId xmlns:p14="http://schemas.microsoft.com/office/powerpoint/2010/main" val="2504358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Confusion matrix for </a:t>
            </a:r>
            <a:r>
              <a:rPr lang="en-CA" dirty="0" smtClean="0"/>
              <a:t>RF model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48892"/>
              </p:ext>
            </p:extLst>
          </p:nvPr>
        </p:nvGraphicFramePr>
        <p:xfrm>
          <a:off x="3065317" y="2805545"/>
          <a:ext cx="4588165" cy="1725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792"/>
                <a:gridCol w="1067791"/>
                <a:gridCol w="1067791"/>
                <a:gridCol w="1067791"/>
              </a:tblGrid>
              <a:tr h="26473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Predected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6473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TRUE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7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 HTN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FALSE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 smtClean="0">
                          <a:effectLst/>
                        </a:rPr>
                        <a:t>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73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TRUE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 smtClean="0">
                          <a:effectLst/>
                        </a:rPr>
                        <a:t>10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 smtClean="0">
                          <a:effectLst/>
                        </a:rPr>
                        <a:t>19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73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1596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Error rate=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 smtClean="0">
                          <a:effectLst/>
                        </a:rPr>
                        <a:t>31%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7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691" y="1825625"/>
            <a:ext cx="7742618" cy="435133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0800000">
            <a:off x="8541326" y="2847109"/>
            <a:ext cx="446809" cy="185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ular Callout 8"/>
          <p:cNvSpPr/>
          <p:nvPr/>
        </p:nvSpPr>
        <p:spPr>
          <a:xfrm>
            <a:off x="10172700" y="3034145"/>
            <a:ext cx="1579418" cy="623455"/>
          </a:xfrm>
          <a:prstGeom prst="wedgeRectCallout">
            <a:avLst>
              <a:gd name="adj1" fmla="val -130701"/>
              <a:gd name="adj2" fmla="val 10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ML capacity to handle data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5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steps</a:t>
            </a:r>
            <a:endParaRPr lang="en-CA" dirty="0"/>
          </a:p>
        </p:txBody>
      </p:sp>
      <p:pic>
        <p:nvPicPr>
          <p:cNvPr id="5122" name="Picture 2" descr="https://blogs.sas.com/content/subconsciousmusings/files/2017/04/machine-learning-cheet-she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2227" y="6311900"/>
            <a:ext cx="11689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https://blogs.sas.com/content/subconsciousmusings/files/2017/04/machine-learning-cheet-sheet.png</a:t>
            </a:r>
          </a:p>
        </p:txBody>
      </p:sp>
    </p:spTree>
    <p:extLst>
      <p:ext uri="{BB962C8B-B14F-4D97-AF65-F5344CB8AC3E}">
        <p14:creationId xmlns:p14="http://schemas.microsoft.com/office/powerpoint/2010/main" val="30045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smtClean="0"/>
              <a:t>Selected database is a subset of CanCold study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pPr marL="0" indent="0">
              <a:buNone/>
            </a:pPr>
            <a:r>
              <a:rPr lang="en-CA" sz="1800" b="1" dirty="0" smtClean="0"/>
              <a:t>data</a:t>
            </a:r>
            <a:r>
              <a:rPr lang="en-CA" sz="1800" dirty="0" smtClean="0"/>
              <a:t> </a:t>
            </a:r>
            <a:r>
              <a:rPr lang="en-CA" sz="1800" dirty="0"/>
              <a:t>HTN;</a:t>
            </a:r>
          </a:p>
          <a:p>
            <a:pPr marL="0" indent="0">
              <a:buNone/>
            </a:pPr>
            <a:r>
              <a:rPr lang="en-CA" sz="1800" dirty="0"/>
              <a:t>length </a:t>
            </a:r>
            <a:r>
              <a:rPr lang="en-CA" sz="1800" dirty="0" err="1"/>
              <a:t>Patient_ID</a:t>
            </a:r>
            <a:r>
              <a:rPr lang="en-CA" sz="1800" dirty="0"/>
              <a:t> age BMI HTN   </a:t>
            </a:r>
            <a:r>
              <a:rPr lang="en-CA" sz="1800" b="1" dirty="0"/>
              <a:t>8.</a:t>
            </a:r>
            <a:r>
              <a:rPr lang="en-CA" sz="1800" dirty="0"/>
              <a:t> ;</a:t>
            </a:r>
          </a:p>
          <a:p>
            <a:pPr marL="0" indent="0">
              <a:buNone/>
            </a:pPr>
            <a:r>
              <a:rPr lang="en-CA" sz="1800" dirty="0"/>
              <a:t>set </a:t>
            </a:r>
            <a:r>
              <a:rPr lang="en-CA" sz="1800" dirty="0" err="1"/>
              <a:t>cancold</a:t>
            </a:r>
            <a:r>
              <a:rPr lang="en-CA" sz="1800" dirty="0"/>
              <a:t> ;</a:t>
            </a:r>
          </a:p>
          <a:p>
            <a:pPr marL="0" indent="0">
              <a:buNone/>
            </a:pPr>
            <a:r>
              <a:rPr lang="en-CA" sz="1800" dirty="0"/>
              <a:t>where  HTN~=</a:t>
            </a:r>
            <a:r>
              <a:rPr lang="en-CA" sz="1800" b="1" dirty="0"/>
              <a:t>.</a:t>
            </a:r>
            <a:r>
              <a:rPr lang="en-CA" sz="1800" dirty="0"/>
              <a:t> and age~=</a:t>
            </a:r>
            <a:r>
              <a:rPr lang="en-CA" sz="1800" b="1" dirty="0"/>
              <a:t>.</a:t>
            </a:r>
            <a:r>
              <a:rPr lang="en-CA" sz="1800" dirty="0"/>
              <a:t> and </a:t>
            </a:r>
            <a:r>
              <a:rPr lang="en-CA" sz="1800" dirty="0" err="1"/>
              <a:t>bmi</a:t>
            </a:r>
            <a:r>
              <a:rPr lang="en-CA" sz="1800" dirty="0"/>
              <a:t> ~=</a:t>
            </a:r>
            <a:r>
              <a:rPr lang="en-CA" sz="1800" b="1" dirty="0"/>
              <a:t>.</a:t>
            </a:r>
            <a:r>
              <a:rPr lang="en-CA" sz="1800" dirty="0"/>
              <a:t>;  </a:t>
            </a:r>
          </a:p>
          <a:p>
            <a:pPr marL="0" indent="0">
              <a:buNone/>
            </a:pPr>
            <a:r>
              <a:rPr lang="en-CA" sz="1800" dirty="0"/>
              <a:t>keep </a:t>
            </a:r>
            <a:r>
              <a:rPr lang="en-CA" sz="1800" dirty="0" err="1"/>
              <a:t>Patient_ID</a:t>
            </a:r>
            <a:r>
              <a:rPr lang="en-CA" sz="1800" dirty="0"/>
              <a:t> age BMI HTN ;</a:t>
            </a:r>
          </a:p>
          <a:p>
            <a:pPr marL="0" indent="0">
              <a:buNone/>
            </a:pPr>
            <a:r>
              <a:rPr lang="en-CA" sz="1800" dirty="0"/>
              <a:t>if </a:t>
            </a:r>
            <a:r>
              <a:rPr lang="en-CA" sz="1800" dirty="0" err="1"/>
              <a:t>htn</a:t>
            </a:r>
            <a:r>
              <a:rPr lang="en-CA" sz="1800" dirty="0"/>
              <a:t>=</a:t>
            </a:r>
            <a:r>
              <a:rPr lang="en-CA" sz="1800" b="1" dirty="0"/>
              <a:t>2</a:t>
            </a:r>
            <a:r>
              <a:rPr lang="en-CA" sz="1800" dirty="0"/>
              <a:t> then </a:t>
            </a:r>
            <a:r>
              <a:rPr lang="en-CA" sz="1800" dirty="0" err="1"/>
              <a:t>htn</a:t>
            </a:r>
            <a:r>
              <a:rPr lang="en-CA" sz="1800" dirty="0"/>
              <a:t>=</a:t>
            </a:r>
            <a:r>
              <a:rPr lang="en-CA" sz="1800" b="1" dirty="0"/>
              <a:t>0</a:t>
            </a:r>
            <a:r>
              <a:rPr lang="en-CA" sz="1800" dirty="0"/>
              <a:t>;</a:t>
            </a:r>
          </a:p>
          <a:p>
            <a:pPr marL="0" indent="0">
              <a:buNone/>
            </a:pPr>
            <a:r>
              <a:rPr lang="en-CA" sz="1800" dirty="0"/>
              <a:t>if Diabetes=</a:t>
            </a:r>
            <a:r>
              <a:rPr lang="en-CA" sz="1800" b="1" dirty="0"/>
              <a:t>1</a:t>
            </a:r>
            <a:r>
              <a:rPr lang="en-CA" sz="1800" dirty="0"/>
              <a:t> and </a:t>
            </a:r>
            <a:r>
              <a:rPr lang="en-CA" sz="1800" dirty="0" err="1"/>
              <a:t>EverSmokeAvgDay</a:t>
            </a:r>
            <a:r>
              <a:rPr lang="en-CA" sz="1800" dirty="0"/>
              <a:t>&gt;</a:t>
            </a:r>
            <a:r>
              <a:rPr lang="en-CA" sz="1800" b="1" dirty="0"/>
              <a:t>0</a:t>
            </a:r>
            <a:r>
              <a:rPr lang="en-CA" sz="1800" dirty="0"/>
              <a:t> and </a:t>
            </a:r>
            <a:r>
              <a:rPr lang="en-CA" sz="1800" dirty="0" err="1"/>
              <a:t>HeartDZ</a:t>
            </a:r>
            <a:r>
              <a:rPr lang="en-CA" sz="1800" dirty="0"/>
              <a:t>=</a:t>
            </a:r>
            <a:r>
              <a:rPr lang="en-CA" sz="1800" b="1" dirty="0"/>
              <a:t>2</a:t>
            </a:r>
            <a:r>
              <a:rPr lang="en-CA" sz="1800" dirty="0"/>
              <a:t>;</a:t>
            </a:r>
          </a:p>
          <a:p>
            <a:pPr marL="0" indent="0">
              <a:buNone/>
            </a:pPr>
            <a:r>
              <a:rPr lang="en-CA" sz="1800" b="1" dirty="0"/>
              <a:t>run</a:t>
            </a:r>
            <a:r>
              <a:rPr lang="en-CA" sz="1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6978" y="4925291"/>
            <a:ext cx="28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N=192 cases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2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155796"/>
            <a:ext cx="10515600" cy="1325563"/>
          </a:xfrm>
        </p:spPr>
        <p:txBody>
          <a:bodyPr/>
          <a:lstStyle/>
          <a:p>
            <a:r>
              <a:rPr lang="en-CA" dirty="0"/>
              <a:t>Feature Scaling and </a:t>
            </a:r>
            <a:r>
              <a:rPr lang="en-CA" dirty="0" smtClean="0"/>
              <a:t>training and </a:t>
            </a:r>
            <a:r>
              <a:rPr lang="en-CA" dirty="0"/>
              <a:t>test </a:t>
            </a:r>
            <a:r>
              <a:rPr lang="en-CA" dirty="0" smtClean="0"/>
              <a:t>sets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82679"/>
              </p:ext>
            </p:extLst>
          </p:nvPr>
        </p:nvGraphicFramePr>
        <p:xfrm>
          <a:off x="1233054" y="2812872"/>
          <a:ext cx="2646794" cy="2346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52"/>
                <a:gridCol w="759386"/>
                <a:gridCol w="471852"/>
                <a:gridCol w="471852"/>
                <a:gridCol w="471852"/>
              </a:tblGrid>
              <a:tr h="33661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 dirty="0" err="1">
                          <a:effectLst/>
                        </a:rPr>
                        <a:t>Obs</a:t>
                      </a:r>
                      <a:endParaRPr lang="en-CA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Patient_ID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age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BMI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HTN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100048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28.6689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100053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49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28.6501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3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100066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65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31.5617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100067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27.2932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100078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27.5482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 dirty="0">
                          <a:effectLst/>
                        </a:rPr>
                        <a:t>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100096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53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30.385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100182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 dirty="0">
                          <a:effectLst/>
                        </a:rPr>
                        <a:t>30.4867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100207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48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53.7266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96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100262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80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30.385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2351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100332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58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22.3863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74176"/>
              </p:ext>
            </p:extLst>
          </p:nvPr>
        </p:nvGraphicFramePr>
        <p:xfrm>
          <a:off x="6431977" y="4286247"/>
          <a:ext cx="2639292" cy="2415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61"/>
                <a:gridCol w="712509"/>
                <a:gridCol w="642261"/>
                <a:gridCol w="642261"/>
              </a:tblGrid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Obs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age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BMI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HTN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-1.06498962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-0.4461631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2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-1.26952405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-0.4487522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4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-0.65592076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-0.6360733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5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-0.55365354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-0.6008727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7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-0.65592076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-0.195218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8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-1.37179126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3.0130332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13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-1.06498962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-1.2093548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15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0.87808747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-0.2966317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16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0.67355304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-0.2463614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17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-0.34911911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1.7740115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1324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26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-1.06498962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-0.7452852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 dirty="0">
                          <a:effectLst/>
                        </a:rPr>
                        <a:t>0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5" idx="3"/>
            <a:endCxn id="18" idx="1"/>
          </p:cNvCxnSpPr>
          <p:nvPr/>
        </p:nvCxnSpPr>
        <p:spPr>
          <a:xfrm flipV="1">
            <a:off x="3879848" y="2904425"/>
            <a:ext cx="2556168" cy="108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0" idx="1"/>
          </p:cNvCxnSpPr>
          <p:nvPr/>
        </p:nvCxnSpPr>
        <p:spPr>
          <a:xfrm>
            <a:off x="3879848" y="3986215"/>
            <a:ext cx="2552129" cy="150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38939" y="2933777"/>
            <a:ext cx="14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Training set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613566" y="4883339"/>
            <a:ext cx="14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Test set</a:t>
            </a:r>
            <a:endParaRPr lang="en-CA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65432"/>
              </p:ext>
            </p:extLst>
          </p:nvPr>
        </p:nvGraphicFramePr>
        <p:xfrm>
          <a:off x="6436016" y="1683653"/>
          <a:ext cx="2635253" cy="244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1278"/>
                <a:gridCol w="711419"/>
                <a:gridCol w="641278"/>
                <a:gridCol w="641278"/>
              </a:tblGrid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 dirty="0" err="1">
                          <a:effectLst/>
                        </a:rPr>
                        <a:t>Obs</a:t>
                      </a:r>
                      <a:endParaRPr lang="en-CA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age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BMI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u="none" strike="noStrike">
                          <a:effectLst/>
                        </a:rPr>
                        <a:t>HTN</a:t>
                      </a:r>
                      <a:endParaRPr lang="en-CA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3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 dirty="0">
                          <a:effectLst/>
                        </a:rPr>
                        <a:t>0.45383619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-0.0966524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6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-0.70821572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-0.2448669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9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1.90640108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-0.2448669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10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-0.22402742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-1.2524026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11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-0.12718976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-0.5070155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12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1.80956342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-0.1456307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14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1.71272576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-0.4110225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18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-0.12718976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-1.1510305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19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-0.12718976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1.1096881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20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0.45383619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0.3012895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3462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21</a:t>
                      </a:r>
                      <a:endParaRPr lang="en-CA" sz="800" b="1" i="0" u="none" strike="noStrike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>
                          <a:effectLst/>
                        </a:rPr>
                        <a:t>0.06648556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 dirty="0">
                          <a:effectLst/>
                        </a:rPr>
                        <a:t>-0.4370607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u="none" strike="noStrike" dirty="0">
                          <a:effectLst/>
                        </a:rPr>
                        <a:t>0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33054" y="5494191"/>
                <a:ext cx="2996045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mtClean="0"/>
                  <a:t>Scaled value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CA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54" y="5494191"/>
                <a:ext cx="2996045" cy="462947"/>
              </a:xfrm>
              <a:prstGeom prst="rect">
                <a:avLst/>
              </a:prstGeom>
              <a:blipFill rotWithShape="0">
                <a:blip r:embed="rId2"/>
                <a:stretch>
                  <a:fillRect l="-1626" b="-78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4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Classification 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k-nearest neighbors </a:t>
            </a:r>
            <a:r>
              <a:rPr lang="en-CA" dirty="0" smtClean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Support </a:t>
            </a:r>
            <a:r>
              <a:rPr lang="en-CA" dirty="0" smtClean="0"/>
              <a:t>vector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Support vector </a:t>
            </a:r>
            <a:r>
              <a:rPr lang="en-CA" dirty="0" smtClean="0"/>
              <a:t>machine (kernel)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Random forest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63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842" y="1825625"/>
            <a:ext cx="7666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783</Words>
  <Application>Microsoft Office PowerPoint</Application>
  <PresentationFormat>Widescreen</PresentationFormat>
  <Paragraphs>316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Segoe UI</vt:lpstr>
      <vt:lpstr>Office Theme</vt:lpstr>
      <vt:lpstr>Classification in Machine Learning</vt:lpstr>
      <vt:lpstr>What it is and why it matters</vt:lpstr>
      <vt:lpstr>Why Machine learning is the future?</vt:lpstr>
      <vt:lpstr>PowerPoint Presentation</vt:lpstr>
      <vt:lpstr>ML steps</vt:lpstr>
      <vt:lpstr>Selected database is a subset of CanCold study</vt:lpstr>
      <vt:lpstr>Feature Scaling and training and test sets</vt:lpstr>
      <vt:lpstr>Classification algorithms</vt:lpstr>
      <vt:lpstr>Logistic regression</vt:lpstr>
      <vt:lpstr>Logistic regression</vt:lpstr>
      <vt:lpstr>Logistic model and predicted values in R</vt:lpstr>
      <vt:lpstr>Visualising the Training set results</vt:lpstr>
      <vt:lpstr>Predicted cases ( test set)</vt:lpstr>
      <vt:lpstr>Confusion matrix for logistic model</vt:lpstr>
      <vt:lpstr> k-nearest neighbors algorithm (KNN)</vt:lpstr>
      <vt:lpstr>PowerPoint Presentation</vt:lpstr>
      <vt:lpstr>PowerPoint Presentation</vt:lpstr>
      <vt:lpstr>Visualising the training set results</vt:lpstr>
      <vt:lpstr>Visualising the test set results</vt:lpstr>
      <vt:lpstr>Confusion matrix for KNN model</vt:lpstr>
      <vt:lpstr>Support Vector Machine (SVM)</vt:lpstr>
      <vt:lpstr>Most machine learning algorithm</vt:lpstr>
      <vt:lpstr>PowerPoint Presentation</vt:lpstr>
      <vt:lpstr>Visualising the training set results (SVM)</vt:lpstr>
      <vt:lpstr>Visualising the test set results (SVM)</vt:lpstr>
      <vt:lpstr>Confusion matrix for SVM model</vt:lpstr>
      <vt:lpstr>Kernel SVM</vt:lpstr>
      <vt:lpstr>A higher-dimensional space</vt:lpstr>
      <vt:lpstr>Visualising the training set results (SVM kernel)</vt:lpstr>
      <vt:lpstr>Visualising the test set results (SVM kernel)</vt:lpstr>
      <vt:lpstr>Confusion matrix for SVM kernel model</vt:lpstr>
      <vt:lpstr>Decision Tree</vt:lpstr>
      <vt:lpstr>Decision tree</vt:lpstr>
      <vt:lpstr>Decision tree</vt:lpstr>
      <vt:lpstr>Random Forest </vt:lpstr>
      <vt:lpstr>Visualising the training set results (RF)</vt:lpstr>
      <vt:lpstr>Visualising the test set results (RF)</vt:lpstr>
      <vt:lpstr>Confusion matrix for RF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in Machine Learning</dc:title>
  <dc:creator>Hamid</dc:creator>
  <cp:lastModifiedBy>Tavakoli, Hamid</cp:lastModifiedBy>
  <cp:revision>36</cp:revision>
  <dcterms:created xsi:type="dcterms:W3CDTF">2018-06-01T23:01:58Z</dcterms:created>
  <dcterms:modified xsi:type="dcterms:W3CDTF">2018-06-08T17:51:08Z</dcterms:modified>
</cp:coreProperties>
</file>