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9" r:id="rId6"/>
    <p:sldId id="259" r:id="rId7"/>
    <p:sldId id="260" r:id="rId8"/>
    <p:sldId id="262" r:id="rId9"/>
    <p:sldId id="263" r:id="rId10"/>
    <p:sldId id="270" r:id="rId11"/>
    <p:sldId id="266" r:id="rId12"/>
    <p:sldId id="264" r:id="rId13"/>
    <p:sldId id="268" r:id="rId14"/>
    <p:sldId id="271" r:id="rId15"/>
    <p:sldId id="265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 Bioreactors </a:t>
            </a:r>
            <a:r>
              <a:rPr lang="en-US" dirty="0"/>
              <a:t>	</a:t>
            </a:r>
            <a:r>
              <a:rPr lang="en-US" sz="1800" dirty="0" smtClean="0"/>
              <a:t>A</a:t>
            </a:r>
            <a:r>
              <a:rPr lang="en-US" sz="1800" dirty="0"/>
              <a:t>. </a:t>
            </a:r>
            <a:r>
              <a:rPr lang="en-US" sz="1800" dirty="0" err="1"/>
              <a:t>Khaliqi</a:t>
            </a:r>
            <a:r>
              <a:rPr lang="en-US" sz="1800" dirty="0"/>
              <a:t>, </a:t>
            </a:r>
            <a:r>
              <a:rPr lang="en-US" sz="1800" dirty="0" smtClean="0"/>
              <a:t>S. </a:t>
            </a:r>
            <a:r>
              <a:rPr lang="en-US" sz="1800" dirty="0" err="1" smtClean="0"/>
              <a:t>Azimi</a:t>
            </a:r>
            <a:r>
              <a:rPr lang="en-US" sz="1800" dirty="0" smtClean="0"/>
              <a:t> and M.A</a:t>
            </a:r>
            <a:r>
              <a:rPr lang="en-US" sz="1800" dirty="0"/>
              <a:t>. Adibi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783px-Bioreaktor_qu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034553"/>
            <a:ext cx="5259511" cy="3670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3313" y="3492647"/>
            <a:ext cx="3682685" cy="27414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381547"/>
            <a:ext cx="9144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000" dirty="0" smtClean="0"/>
              <a:t>Spring  2011</a:t>
            </a:r>
            <a:endParaRPr lang="en-US" sz="1000" dirty="0"/>
          </a:p>
        </p:txBody>
      </p:sp>
      <p:pic>
        <p:nvPicPr>
          <p:cNvPr id="11" name="Picture 10" descr="ARM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2" y="5732824"/>
            <a:ext cx="625219" cy="6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bioreactors</a:t>
            </a:r>
            <a:endParaRPr lang="en-US" dirty="0"/>
          </a:p>
        </p:txBody>
      </p:sp>
      <p:pic>
        <p:nvPicPr>
          <p:cNvPr id="4" name="Content Placeholder 3" descr="BioFlo_415_5x5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r="-286"/>
          <a:stretch/>
        </p:blipFill>
        <p:spPr>
          <a:xfrm>
            <a:off x="1111303" y="2295662"/>
            <a:ext cx="3439749" cy="3670767"/>
          </a:xfrm>
        </p:spPr>
      </p:pic>
    </p:spTree>
    <p:extLst>
      <p:ext uri="{BB962C8B-B14F-4D97-AF65-F5344CB8AC3E}">
        <p14:creationId xmlns:p14="http://schemas.microsoft.com/office/powerpoint/2010/main" val="34720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bioreactors</a:t>
            </a:r>
            <a:endParaRPr lang="en-US" dirty="0"/>
          </a:p>
        </p:txBody>
      </p:sp>
      <p:pic>
        <p:nvPicPr>
          <p:cNvPr id="4" name="Content Placeholder 3" descr="BLU_controllerandvessel-LG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6" t="4332" r="11618" b="6563"/>
          <a:stretch/>
        </p:blipFill>
        <p:spPr>
          <a:xfrm>
            <a:off x="513014" y="2038256"/>
            <a:ext cx="3526486" cy="4118507"/>
          </a:xfrm>
        </p:spPr>
      </p:pic>
      <p:pic>
        <p:nvPicPr>
          <p:cNvPr id="5" name="Picture 4" descr="BF310 w_CC Vessel_4x4_72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70" y="2179385"/>
            <a:ext cx="3657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respond?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-&gt; Culture Media: RPMI1640, DMEM, SFMs</a:t>
            </a:r>
          </a:p>
          <a:p>
            <a:r>
              <a:rPr lang="en-US" dirty="0" smtClean="0"/>
              <a:t>Food -&gt; Fetal Bovine Serum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Bioreactor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Vessel</a:t>
            </a:r>
          </a:p>
          <a:p>
            <a:r>
              <a:rPr lang="en-US" dirty="0" smtClean="0"/>
              <a:t>The Agitation System</a:t>
            </a:r>
          </a:p>
          <a:p>
            <a:r>
              <a:rPr lang="en-US" dirty="0" smtClean="0"/>
              <a:t>The Aeration System</a:t>
            </a:r>
          </a:p>
          <a:p>
            <a:r>
              <a:rPr lang="en-US" dirty="0" smtClean="0"/>
              <a:t>Thermal Jacket</a:t>
            </a:r>
          </a:p>
          <a:p>
            <a:r>
              <a:rPr lang="en-US" dirty="0" smtClean="0"/>
              <a:t>PID Control System (Which controls O2 Level, pH and Temperature)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Bioreactors Parts</a:t>
            </a:r>
            <a:endParaRPr lang="en-US" dirty="0"/>
          </a:p>
        </p:txBody>
      </p:sp>
      <p:pic>
        <p:nvPicPr>
          <p:cNvPr id="7" name="Content Placeholder 6" descr="BLU_headplate-LG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1" r="-1420"/>
          <a:stretch/>
        </p:blipFill>
        <p:spPr>
          <a:xfrm>
            <a:off x="846708" y="2209138"/>
            <a:ext cx="3510308" cy="4400496"/>
          </a:xfrm>
        </p:spPr>
      </p:pic>
      <p:pic>
        <p:nvPicPr>
          <p:cNvPr id="8" name="Picture 7" descr="BioFloPro_Impeller_01-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41" y="2161744"/>
            <a:ext cx="3341138" cy="44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Stirred Bioreactors</a:t>
            </a:r>
            <a:endParaRPr lang="en-US" dirty="0"/>
          </a:p>
        </p:txBody>
      </p:sp>
      <p:pic>
        <p:nvPicPr>
          <p:cNvPr id="4" name="Content Placeholder 3" descr="4dd3b7e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" r="-72"/>
          <a:stretch/>
        </p:blipFill>
        <p:spPr>
          <a:xfrm>
            <a:off x="2046210" y="2595562"/>
            <a:ext cx="4868568" cy="3670767"/>
          </a:xfrm>
        </p:spPr>
      </p:pic>
    </p:spTree>
    <p:extLst>
      <p:ext uri="{BB962C8B-B14F-4D97-AF65-F5344CB8AC3E}">
        <p14:creationId xmlns:p14="http://schemas.microsoft.com/office/powerpoint/2010/main" val="22902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 Stream Process Difficulties: The Serum Problem</a:t>
            </a:r>
          </a:p>
          <a:p>
            <a:r>
              <a:rPr lang="en-US" dirty="0" smtClean="0"/>
              <a:t>Unsteadiness – Cell Growth cycle</a:t>
            </a:r>
          </a:p>
          <a:p>
            <a:r>
              <a:rPr lang="en-US" dirty="0" smtClean="0"/>
              <a:t>The Optimum Production (Secondary and tertiary products)</a:t>
            </a:r>
          </a:p>
        </p:txBody>
      </p:sp>
    </p:spTree>
    <p:extLst>
      <p:ext uri="{BB962C8B-B14F-4D97-AF65-F5344CB8AC3E}">
        <p14:creationId xmlns:p14="http://schemas.microsoft.com/office/powerpoint/2010/main" val="4519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pH.</a:t>
            </a:r>
            <a:r>
              <a:rPr lang="en-US" dirty="0"/>
              <a:t> </a:t>
            </a:r>
            <a:r>
              <a:rPr lang="en-US" dirty="0" smtClean="0"/>
              <a:t>Temperature, Agitation, Serum Content, O</a:t>
            </a:r>
            <a:r>
              <a:rPr lang="en-US" baseline="-25000" dirty="0" smtClean="0"/>
              <a:t>2</a:t>
            </a:r>
            <a:r>
              <a:rPr lang="en-US" dirty="0" smtClean="0"/>
              <a:t> Flow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Bioreactors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6" y="2020640"/>
            <a:ext cx="7539491" cy="4594722"/>
          </a:xfrm>
        </p:spPr>
      </p:pic>
    </p:spTree>
    <p:extLst>
      <p:ext uri="{BB962C8B-B14F-4D97-AF65-F5344CB8AC3E}">
        <p14:creationId xmlns:p14="http://schemas.microsoft.com/office/powerpoint/2010/main" val="36750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Bioreactors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Milk is mainly composed of a protein called Casein.</a:t>
            </a:r>
          </a:p>
          <a:p>
            <a:r>
              <a:rPr lang="en-US" dirty="0" smtClean="0"/>
              <a:t>Two bacteria, called </a:t>
            </a:r>
            <a:r>
              <a:rPr lang="en-US" i="1" dirty="0"/>
              <a:t>Streptococcus </a:t>
            </a:r>
            <a:r>
              <a:rPr lang="en-US" i="1" dirty="0" err="1"/>
              <a:t>thermophilus</a:t>
            </a:r>
            <a:r>
              <a:rPr lang="en-US" dirty="0"/>
              <a:t> and </a:t>
            </a:r>
            <a:r>
              <a:rPr lang="en-US" i="1" dirty="0"/>
              <a:t>Lactobacillus </a:t>
            </a:r>
            <a:r>
              <a:rPr lang="en-US" i="1" dirty="0" err="1" smtClean="0"/>
              <a:t>bulgaricus</a:t>
            </a:r>
            <a:r>
              <a:rPr lang="en-US" dirty="0" smtClean="0"/>
              <a:t> are responsible for turning milk into yogurt at 42 °C</a:t>
            </a:r>
          </a:p>
          <a:p>
            <a:r>
              <a:rPr lang="en-US" dirty="0" smtClean="0"/>
              <a:t>By producing lactic acid, they lower pH of milk. As soon as the solution reaches isoelectric pH, it coagulates.</a:t>
            </a:r>
          </a:p>
          <a:p>
            <a:r>
              <a:rPr lang="en-US" dirty="0" smtClean="0"/>
              <a:t>The vessel in which yogurt is made, is effectively a bioreactor. </a:t>
            </a:r>
            <a:r>
              <a:rPr lang="en-US" dirty="0" smtClean="0">
                <a:sym typeface="Wingdings"/>
              </a:rPr>
              <a:t>:)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17 years of </a:t>
            </a:r>
            <a:r>
              <a:rPr lang="en-US" sz="2400" i="1" dirty="0" smtClean="0"/>
              <a:t>penicillin</a:t>
            </a:r>
            <a:r>
              <a:rPr lang="en-US" sz="2400" dirty="0" smtClean="0"/>
              <a:t> process </a:t>
            </a:r>
            <a:r>
              <a:rPr lang="en-US" sz="2400" dirty="0"/>
              <a:t>d</a:t>
            </a:r>
            <a:r>
              <a:rPr lang="en-US" sz="2400" dirty="0" smtClean="0"/>
              <a:t>evelopment: </a:t>
            </a:r>
            <a:br>
              <a:rPr lang="en-US" sz="2400" dirty="0" smtClean="0"/>
            </a:br>
            <a:r>
              <a:rPr lang="en-US" sz="2400" dirty="0" smtClean="0"/>
              <a:t>the epic of the winning turtle </a:t>
            </a:r>
            <a:endParaRPr lang="en-US" sz="2400" dirty="0"/>
          </a:p>
        </p:txBody>
      </p:sp>
      <p:pic>
        <p:nvPicPr>
          <p:cNvPr id="4" name="Content Placeholder 3" descr="Flem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2" b="17932"/>
          <a:stretch>
            <a:fillRect/>
          </a:stretch>
        </p:blipFill>
        <p:spPr>
          <a:xfrm>
            <a:off x="726349" y="2524997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27243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17 years of </a:t>
            </a:r>
            <a:r>
              <a:rPr lang="en-US" sz="2400" i="1" dirty="0" smtClean="0"/>
              <a:t>penicillin</a:t>
            </a:r>
            <a:r>
              <a:rPr lang="en-US" sz="2400" dirty="0" smtClean="0"/>
              <a:t> process </a:t>
            </a:r>
            <a:r>
              <a:rPr lang="en-US" sz="2400" dirty="0"/>
              <a:t>d</a:t>
            </a:r>
            <a:r>
              <a:rPr lang="en-US" sz="2400" dirty="0" smtClean="0"/>
              <a:t>evelopment: </a:t>
            </a:r>
            <a:br>
              <a:rPr lang="en-US" sz="2400" dirty="0" smtClean="0"/>
            </a:br>
            <a:r>
              <a:rPr lang="en-US" sz="2400" dirty="0" smtClean="0"/>
              <a:t>the epic of the winning turtle </a:t>
            </a:r>
            <a:endParaRPr lang="en-US" sz="2400" dirty="0"/>
          </a:p>
        </p:txBody>
      </p:sp>
      <p:pic>
        <p:nvPicPr>
          <p:cNvPr id="4" name="Content Placeholder 3" descr="C-101_1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-1606"/>
          <a:stretch/>
        </p:blipFill>
        <p:spPr>
          <a:xfrm>
            <a:off x="5947216" y="2595562"/>
            <a:ext cx="2966597" cy="3670767"/>
          </a:xfrm>
        </p:spPr>
      </p:pic>
    </p:spTree>
    <p:extLst>
      <p:ext uri="{BB962C8B-B14F-4D97-AF65-F5344CB8AC3E}">
        <p14:creationId xmlns:p14="http://schemas.microsoft.com/office/powerpoint/2010/main" val="31624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? bioreactor?!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A2C816"/>
            </a:solidFill>
          </a:ln>
        </p:spPr>
        <p:txBody>
          <a:bodyPr/>
          <a:lstStyle/>
          <a:p>
            <a:r>
              <a:rPr lang="en-US" dirty="0" smtClean="0"/>
              <a:t>A bioreactor is a vessel in which we gr</a:t>
            </a:r>
            <a:r>
              <a:rPr lang="pl-PL" dirty="0" smtClean="0"/>
              <a:t>ow</a:t>
            </a:r>
            <a:r>
              <a:rPr lang="en-US" dirty="0" smtClean="0"/>
              <a:t> cells.</a:t>
            </a:r>
          </a:p>
          <a:p>
            <a:r>
              <a:rPr lang="en-US" dirty="0" smtClean="0"/>
              <a:t>The cells can be either 	         Bacteria, Fungi or Yeast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   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smtClean="0"/>
              <a:t>  Mammalian Cells, Plant Cells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smtClean="0"/>
              <a:t>						   Fermenters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         Bioreactors			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8134" y="3369460"/>
            <a:ext cx="7408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04222" y="3369461"/>
            <a:ext cx="493912" cy="59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6826541" y="3616469"/>
            <a:ext cx="987905" cy="77614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2716520" y="4498495"/>
            <a:ext cx="917266" cy="58215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grow cells?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produce:</a:t>
            </a:r>
          </a:p>
          <a:p>
            <a:pPr lvl="1"/>
            <a:r>
              <a:rPr lang="en-US" dirty="0" smtClean="0"/>
              <a:t>Stem Cells</a:t>
            </a:r>
          </a:p>
          <a:p>
            <a:pPr lvl="1"/>
            <a:r>
              <a:rPr lang="en-US" dirty="0" smtClean="0"/>
              <a:t>Vaccines </a:t>
            </a:r>
          </a:p>
          <a:p>
            <a:pPr lvl="1"/>
            <a:r>
              <a:rPr lang="en-US" dirty="0" smtClean="0"/>
              <a:t>Antibiotics</a:t>
            </a:r>
          </a:p>
          <a:p>
            <a:pPr lvl="1"/>
            <a:r>
              <a:rPr lang="en-US" dirty="0" smtClean="0"/>
              <a:t>Antibodies</a:t>
            </a:r>
          </a:p>
          <a:p>
            <a:pPr lvl="1"/>
            <a:r>
              <a:rPr lang="en-US" dirty="0" smtClean="0"/>
              <a:t>Other RPs </a:t>
            </a:r>
          </a:p>
          <a:p>
            <a:pPr lvl="1"/>
            <a:r>
              <a:rPr lang="en-US" dirty="0" smtClean="0"/>
              <a:t>Diary products (Yogurt, Cheese</a:t>
            </a:r>
            <a:r>
              <a:rPr lang="ar-IQ" dirty="0" smtClean="0"/>
              <a:t>(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CA" dirty="0" err="1" smtClean="0"/>
              <a:t>tc</a:t>
            </a:r>
            <a:r>
              <a:rPr lang="en-CA" dirty="0" smtClean="0"/>
              <a:t>.</a:t>
            </a:r>
            <a:endParaRPr lang="ar-IQ" dirty="0" smtClean="0"/>
          </a:p>
          <a:p>
            <a:pPr marL="349250"/>
            <a:r>
              <a:rPr lang="en-US" dirty="0" smtClean="0"/>
              <a:t>To test drugs</a:t>
            </a:r>
          </a:p>
          <a:p>
            <a:pPr marL="349250"/>
            <a:r>
              <a:rPr lang="en-US" dirty="0" smtClean="0"/>
              <a:t>And in order to grow tissues</a:t>
            </a:r>
          </a:p>
        </p:txBody>
      </p:sp>
      <p:pic>
        <p:nvPicPr>
          <p:cNvPr id="4" name="Picture 3" descr="herceptin_11272_5_(big)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84" y="2313303"/>
            <a:ext cx="2838259" cy="2128694"/>
          </a:xfrm>
          <a:prstGeom prst="rect">
            <a:avLst/>
          </a:prstGeom>
        </p:spPr>
      </p:pic>
      <p:pic>
        <p:nvPicPr>
          <p:cNvPr id="6" name="Picture 5" descr="Hepavax-Gene TF inj. Hoãn dòch tieâm lieàu ñôn_2991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8" y="3280428"/>
            <a:ext cx="877578" cy="2040878"/>
          </a:xfrm>
          <a:prstGeom prst="rect">
            <a:avLst/>
          </a:prstGeom>
        </p:spPr>
      </p:pic>
      <p:pic>
        <p:nvPicPr>
          <p:cNvPr id="7" name="Picture 6" descr="41188istak_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3870592"/>
            <a:ext cx="3333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cells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</a:t>
            </a:r>
            <a:r>
              <a:rPr lang="en-US" sz="1800" dirty="0" smtClean="0"/>
              <a:t>: Glucose, Amino Acids, Growth Factors, Hormones</a:t>
            </a:r>
            <a:r>
              <a:rPr lang="en-US" dirty="0" smtClean="0"/>
              <a:t>,</a:t>
            </a:r>
            <a:r>
              <a:rPr lang="en-US" sz="1400" dirty="0" smtClean="0"/>
              <a:t> </a:t>
            </a:r>
            <a:r>
              <a:rPr lang="en-US" sz="1800" dirty="0" smtClean="0"/>
              <a:t>etc.</a:t>
            </a:r>
            <a:endParaRPr lang="en-US" dirty="0" smtClean="0"/>
          </a:p>
          <a:p>
            <a:r>
              <a:rPr lang="en-US" dirty="0" smtClean="0"/>
              <a:t>Oxygen</a:t>
            </a:r>
          </a:p>
          <a:p>
            <a:r>
              <a:rPr lang="en-US" dirty="0" smtClean="0"/>
              <a:t>Fixed pH: Normally at about 7.2</a:t>
            </a:r>
          </a:p>
          <a:p>
            <a:r>
              <a:rPr lang="en-US" dirty="0" smtClean="0"/>
              <a:t>Fixed Temperature: Normally at about 37°C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bioreactors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Disposable, Sophisticated, Passive and Active Agitation, Industrial Bioreactors, Mini-Bioreactors, </a:t>
            </a:r>
            <a:r>
              <a:rPr lang="en-US" dirty="0" err="1" smtClean="0"/>
              <a:t>Microbioreactors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251</TotalTime>
  <Words>291</Words>
  <Application>Microsoft Macintosh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Wingdings</vt:lpstr>
      <vt:lpstr>Wingdings 2</vt:lpstr>
      <vt:lpstr>Perception</vt:lpstr>
      <vt:lpstr>Of Bioreactors  A. Khaliqi, S. Azimi and M.A. Adibi </vt:lpstr>
      <vt:lpstr>Traditional Bioreactors</vt:lpstr>
      <vt:lpstr>Traditional Bioreactors</vt:lpstr>
      <vt:lpstr>17 years of penicillin process development:  the epic of the winning turtle </vt:lpstr>
      <vt:lpstr>17 years of penicillin process development:  the epic of the winning turtle </vt:lpstr>
      <vt:lpstr>Em? bioreactor?!</vt:lpstr>
      <vt:lpstr>Why do we grow cells?</vt:lpstr>
      <vt:lpstr>What do cells need?</vt:lpstr>
      <vt:lpstr>Types of bioreactors</vt:lpstr>
      <vt:lpstr>Types of bioreactors</vt:lpstr>
      <vt:lpstr>Types of bioreactors</vt:lpstr>
      <vt:lpstr>How do we respond?</vt:lpstr>
      <vt:lpstr>Bioreactor Parts</vt:lpstr>
      <vt:lpstr>Bioreactors Parts</vt:lpstr>
      <vt:lpstr>Design of Stirred Bioreactors</vt:lpstr>
      <vt:lpstr>Practical issues</vt:lpstr>
      <vt:lpstr>Optimization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Bioreactors</dc:title>
  <dc:creator>Amin Adibi</dc:creator>
  <cp:lastModifiedBy>Amin Adibi</cp:lastModifiedBy>
  <cp:revision>41</cp:revision>
  <dcterms:created xsi:type="dcterms:W3CDTF">2011-05-11T16:09:17Z</dcterms:created>
  <dcterms:modified xsi:type="dcterms:W3CDTF">2017-01-13T04:12:07Z</dcterms:modified>
</cp:coreProperties>
</file>