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78" r:id="rId2"/>
    <p:sldId id="498" r:id="rId3"/>
    <p:sldId id="499" r:id="rId4"/>
    <p:sldId id="500" r:id="rId5"/>
    <p:sldId id="501" r:id="rId6"/>
    <p:sldId id="502" r:id="rId7"/>
    <p:sldId id="503" r:id="rId8"/>
    <p:sldId id="505" r:id="rId9"/>
    <p:sldId id="506" r:id="rId10"/>
    <p:sldId id="522" r:id="rId11"/>
    <p:sldId id="507" r:id="rId12"/>
    <p:sldId id="523" r:id="rId13"/>
    <p:sldId id="504" r:id="rId14"/>
    <p:sldId id="526" r:id="rId15"/>
    <p:sldId id="508" r:id="rId16"/>
    <p:sldId id="510" r:id="rId17"/>
    <p:sldId id="511" r:id="rId18"/>
    <p:sldId id="509" r:id="rId19"/>
    <p:sldId id="524" r:id="rId20"/>
    <p:sldId id="512" r:id="rId21"/>
    <p:sldId id="513" r:id="rId22"/>
    <p:sldId id="514" r:id="rId23"/>
    <p:sldId id="515" r:id="rId24"/>
    <p:sldId id="517" r:id="rId25"/>
    <p:sldId id="525" r:id="rId26"/>
    <p:sldId id="516" r:id="rId27"/>
    <p:sldId id="518" r:id="rId28"/>
    <p:sldId id="519" r:id="rId29"/>
    <p:sldId id="520" r:id="rId30"/>
    <p:sldId id="521" r:id="rId31"/>
    <p:sldId id="475" r:id="rId32"/>
  </p:sldIdLst>
  <p:sldSz cx="12192000" cy="6858000"/>
  <p:notesSz cx="6797675" cy="98726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BURLOT-FERRE Nadine" initials="BN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B2"/>
    <a:srgbClr val="5B9BD5"/>
    <a:srgbClr val="5582AC"/>
    <a:srgbClr val="E7E6E6"/>
    <a:srgbClr val="80197F"/>
    <a:srgbClr val="0070C0"/>
    <a:srgbClr val="F18B28"/>
    <a:srgbClr val="8ABA17"/>
    <a:srgbClr val="006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9" autoAdjust="0"/>
    <p:restoredTop sz="94387" autoAdjust="0"/>
  </p:normalViewPr>
  <p:slideViewPr>
    <p:cSldViewPr snapToGrid="0">
      <p:cViewPr>
        <p:scale>
          <a:sx n="70" d="100"/>
          <a:sy n="70" d="100"/>
        </p:scale>
        <p:origin x="-732" y="-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65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448F7-0272-4D0F-BA66-D65B303392B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77319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377319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2AA12-A6FE-4C91-A074-2765A7ABF2A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50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16448-2BDC-44AE-BD3D-055F68DCCA9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7319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377319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B2A8F-DB5F-40B4-8722-A16259517A6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3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63286" y="2394857"/>
            <a:ext cx="8370434" cy="2155372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0"/>
          </p:nvPr>
        </p:nvSpPr>
        <p:spPr>
          <a:xfrm>
            <a:off x="8635471" y="127000"/>
            <a:ext cx="3429529" cy="442436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1"/>
          </p:nvPr>
        </p:nvSpPr>
        <p:spPr>
          <a:xfrm>
            <a:off x="163286" y="127001"/>
            <a:ext cx="8370434" cy="2167707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19" name="Espace réservé pour une image  18"/>
          <p:cNvSpPr>
            <a:spLocks noGrp="1"/>
          </p:cNvSpPr>
          <p:nvPr>
            <p:ph type="pic" sz="quarter" idx="12"/>
          </p:nvPr>
        </p:nvSpPr>
        <p:spPr>
          <a:xfrm>
            <a:off x="163287" y="4651375"/>
            <a:ext cx="3684134" cy="208121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Espace réservé pour une image  20"/>
          <p:cNvSpPr>
            <a:spLocks noGrp="1"/>
          </p:cNvSpPr>
          <p:nvPr>
            <p:ph type="pic" sz="quarter" idx="13"/>
          </p:nvPr>
        </p:nvSpPr>
        <p:spPr>
          <a:xfrm>
            <a:off x="3962400" y="4651375"/>
            <a:ext cx="4571320" cy="208121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3" y="3056944"/>
            <a:ext cx="7802311" cy="483967"/>
          </a:xfrm>
        </p:spPr>
        <p:txBody>
          <a:bodyPr/>
          <a:lstStyle>
            <a:lvl1pPr marL="0" indent="0">
              <a:buNone/>
              <a:defRPr b="0" cap="all" baseline="0">
                <a:solidFill>
                  <a:srgbClr val="006AB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/ TITLE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420134" y="3547084"/>
            <a:ext cx="7802310" cy="546100"/>
          </a:xfrm>
        </p:spPr>
        <p:txBody>
          <a:bodyPr>
            <a:normAutofit/>
          </a:bodyPr>
          <a:lstStyle>
            <a:lvl1pPr marL="0" indent="0">
              <a:buNone/>
              <a:defRPr sz="2400" cap="all" baseline="0">
                <a:solidFill>
                  <a:srgbClr val="006AB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SOUS-TITRE / SUB-TITLE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416" y="5335584"/>
            <a:ext cx="1651007" cy="70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iveau 2 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199" y="415928"/>
            <a:ext cx="8277225" cy="514203"/>
          </a:xfrm>
        </p:spPr>
        <p:txBody>
          <a:bodyPr>
            <a:noAutofit/>
          </a:bodyPr>
          <a:lstStyle>
            <a:lvl1pPr>
              <a:defRPr sz="2200" b="0" cap="all" baseline="0">
                <a:solidFill>
                  <a:srgbClr val="0070C0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 smtClean="0"/>
              <a:t>ENTREZ LE TITRE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9372600" y="426897"/>
            <a:ext cx="2819400" cy="548428"/>
          </a:xfrm>
          <a:prstGeom prst="rect">
            <a:avLst/>
          </a:prstGeom>
          <a:solidFill>
            <a:srgbClr val="8AB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AB3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ZoneTexte 22"/>
          <p:cNvSpPr txBox="1"/>
          <p:nvPr userDrawn="1"/>
        </p:nvSpPr>
        <p:spPr>
          <a:xfrm>
            <a:off x="9372600" y="401029"/>
            <a:ext cx="2819400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endParaRPr lang="fr-FR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/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  <a:t>É N E R G I E S   N O U V E L L E S</a:t>
            </a:r>
          </a:p>
          <a:p>
            <a:pPr lvl="0" algn="ctr"/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50860" y="0"/>
            <a:ext cx="111140" cy="790575"/>
          </a:xfrm>
          <a:prstGeom prst="rect">
            <a:avLst/>
          </a:prstGeom>
          <a:solidFill>
            <a:srgbClr val="8AB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14" y="6286788"/>
            <a:ext cx="1026881" cy="440180"/>
          </a:xfrm>
          <a:prstGeom prst="rect">
            <a:avLst/>
          </a:prstGeom>
        </p:spPr>
      </p:pic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200">
                <a:solidFill>
                  <a:srgbClr val="006AB2"/>
                </a:solidFill>
                <a:latin typeface="Calibri" panose="020F050202020403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rgbClr val="006AB2"/>
                </a:solidFill>
                <a:latin typeface="Calibri" panose="020F050202020403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800">
                <a:solidFill>
                  <a:srgbClr val="006AB2"/>
                </a:solidFill>
                <a:latin typeface="Calibri" panose="020F050202020403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600">
                <a:solidFill>
                  <a:srgbClr val="006AB2"/>
                </a:solidFill>
                <a:latin typeface="Calibri" panose="020F050202020403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400">
                <a:solidFill>
                  <a:srgbClr val="006AB2"/>
                </a:solidFill>
                <a:latin typeface="Roboto Light" panose="02000000000000000000" pitchFamily="2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9" name="ZoneTexte 8"/>
          <p:cNvSpPr txBox="1"/>
          <p:nvPr userDrawn="1"/>
        </p:nvSpPr>
        <p:spPr>
          <a:xfrm>
            <a:off x="120073" y="6448529"/>
            <a:ext cx="58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8D8DBD-5801-4371-A777-4C8C663B653C}" type="slidenum">
              <a:rPr lang="fr-FR" sz="16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‹N°›</a:t>
            </a:fld>
            <a:endParaRPr lang="fr-F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Espace réservé du pied de page 4"/>
          <p:cNvSpPr txBox="1">
            <a:spLocks/>
          </p:cNvSpPr>
          <p:nvPr userDrawn="1"/>
        </p:nvSpPr>
        <p:spPr>
          <a:xfrm>
            <a:off x="526910" y="6548985"/>
            <a:ext cx="9185815" cy="184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Roboto Light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rgbClr val="0070C0"/>
                </a:solidFill>
                <a:latin typeface="Calibri" panose="020F0502020204030204" pitchFamily="34" charset="0"/>
              </a:rPr>
              <a:t>|   </a:t>
            </a:r>
            <a:r>
              <a:rPr lang="fr-FR" sz="80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© </a:t>
            </a:r>
            <a:r>
              <a:rPr lang="fr-FR" sz="800" kern="1500" spc="200" baseline="0" dirty="0" smtClean="0">
                <a:solidFill>
                  <a:srgbClr val="006AB2"/>
                </a:solidFill>
                <a:latin typeface="Calibri" panose="020F0502020204030204" pitchFamily="34" charset="0"/>
              </a:rPr>
              <a:t>2020 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IFPEN</a:t>
            </a:r>
            <a:endParaRPr lang="en-US" sz="800" kern="1500" spc="200" baseline="0" dirty="0">
              <a:solidFill>
                <a:srgbClr val="006AB2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14" name="Rectangle 13"/>
          <p:cNvSpPr/>
          <p:nvPr userDrawn="1"/>
        </p:nvSpPr>
        <p:spPr>
          <a:xfrm rot="20403007">
            <a:off x="890648" y="3093532"/>
            <a:ext cx="10122958" cy="1107996"/>
          </a:xfrm>
          <a:prstGeom prst="rect">
            <a:avLst/>
          </a:prstGeom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fr-FR" sz="6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 O N F I D E N T I E L</a:t>
            </a:r>
            <a:endParaRPr lang="fr-FR" sz="6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531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iveau 2 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199" y="415928"/>
            <a:ext cx="8277225" cy="514203"/>
          </a:xfrm>
        </p:spPr>
        <p:txBody>
          <a:bodyPr>
            <a:noAutofit/>
          </a:bodyPr>
          <a:lstStyle>
            <a:lvl1pPr>
              <a:defRPr sz="2200" b="0" cap="all" baseline="0">
                <a:solidFill>
                  <a:srgbClr val="0070C0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 smtClean="0"/>
              <a:t>ENTREZ LE TITRE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9372600" y="426897"/>
            <a:ext cx="2819400" cy="548428"/>
          </a:xfrm>
          <a:prstGeom prst="rect">
            <a:avLst/>
          </a:prstGeom>
          <a:solidFill>
            <a:srgbClr val="8AB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AB3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ZoneTexte 22"/>
          <p:cNvSpPr txBox="1"/>
          <p:nvPr userDrawn="1"/>
        </p:nvSpPr>
        <p:spPr>
          <a:xfrm>
            <a:off x="9372600" y="401029"/>
            <a:ext cx="2819400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endParaRPr lang="fr-FR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/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  <a:t>É N E R G I E S   N O U V E L L E S</a:t>
            </a:r>
          </a:p>
          <a:p>
            <a:pPr lvl="0" algn="ctr"/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50860" y="0"/>
            <a:ext cx="111140" cy="790575"/>
          </a:xfrm>
          <a:prstGeom prst="rect">
            <a:avLst/>
          </a:prstGeom>
          <a:solidFill>
            <a:srgbClr val="8AB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14" y="6286788"/>
            <a:ext cx="1026881" cy="440180"/>
          </a:xfrm>
          <a:prstGeom prst="rect">
            <a:avLst/>
          </a:prstGeom>
        </p:spPr>
      </p:pic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200">
                <a:solidFill>
                  <a:srgbClr val="006AB2"/>
                </a:solidFill>
                <a:latin typeface="Calibri" panose="020F050202020403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rgbClr val="006AB2"/>
                </a:solidFill>
                <a:latin typeface="Calibri" panose="020F050202020403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800">
                <a:solidFill>
                  <a:srgbClr val="006AB2"/>
                </a:solidFill>
                <a:latin typeface="Calibri" panose="020F050202020403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600">
                <a:solidFill>
                  <a:srgbClr val="006AB2"/>
                </a:solidFill>
                <a:latin typeface="Calibri" panose="020F050202020403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400">
                <a:solidFill>
                  <a:srgbClr val="006AB2"/>
                </a:solidFill>
                <a:latin typeface="Roboto Light" panose="02000000000000000000" pitchFamily="2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9" name="ZoneTexte 8"/>
          <p:cNvSpPr txBox="1"/>
          <p:nvPr userDrawn="1"/>
        </p:nvSpPr>
        <p:spPr>
          <a:xfrm>
            <a:off x="120073" y="6448529"/>
            <a:ext cx="58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8D8DBD-5801-4371-A777-4C8C663B653C}" type="slidenum">
              <a:rPr lang="fr-FR" sz="16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‹N°›</a:t>
            </a:fld>
            <a:endParaRPr lang="fr-F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Espace réservé du pied de page 4"/>
          <p:cNvSpPr txBox="1">
            <a:spLocks/>
          </p:cNvSpPr>
          <p:nvPr userDrawn="1"/>
        </p:nvSpPr>
        <p:spPr>
          <a:xfrm>
            <a:off x="526910" y="6548985"/>
            <a:ext cx="9185815" cy="184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Roboto Light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rgbClr val="0070C0"/>
                </a:solidFill>
                <a:latin typeface="Calibri" panose="020F0502020204030204" pitchFamily="34" charset="0"/>
              </a:rPr>
              <a:t>|   </a:t>
            </a:r>
            <a:r>
              <a:rPr lang="fr-FR" sz="80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© </a:t>
            </a:r>
            <a:r>
              <a:rPr lang="fr-FR" sz="800" kern="1500" spc="200" baseline="0" dirty="0" smtClean="0">
                <a:solidFill>
                  <a:srgbClr val="006AB2"/>
                </a:solidFill>
                <a:latin typeface="Calibri" panose="020F0502020204030204" pitchFamily="34" charset="0"/>
              </a:rPr>
              <a:t>2020 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IFPEN</a:t>
            </a:r>
            <a:endParaRPr lang="en-US" sz="800" kern="1500" spc="200" baseline="0" dirty="0">
              <a:solidFill>
                <a:srgbClr val="006AB2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14" name="Rectangle 13"/>
          <p:cNvSpPr/>
          <p:nvPr userDrawn="1"/>
        </p:nvSpPr>
        <p:spPr>
          <a:xfrm rot="20403007">
            <a:off x="890648" y="3093532"/>
            <a:ext cx="10122958" cy="1107996"/>
          </a:xfrm>
          <a:prstGeom prst="rect">
            <a:avLst/>
          </a:prstGeom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fr-FR" sz="6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 O N F I D E N T I E L</a:t>
            </a:r>
            <a:endParaRPr lang="fr-FR" sz="6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446" y="6283826"/>
            <a:ext cx="1034853" cy="42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8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iveau 2 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199" y="415928"/>
            <a:ext cx="8277225" cy="514203"/>
          </a:xfrm>
        </p:spPr>
        <p:txBody>
          <a:bodyPr>
            <a:noAutofit/>
          </a:bodyPr>
          <a:lstStyle>
            <a:lvl1pPr>
              <a:defRPr sz="2200" b="0" cap="all" baseline="0">
                <a:solidFill>
                  <a:srgbClr val="0070C0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 smtClean="0"/>
              <a:t>ENTREZ LE TITRE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9372600" y="426897"/>
            <a:ext cx="2819400" cy="548428"/>
          </a:xfrm>
          <a:prstGeom prst="rect">
            <a:avLst/>
          </a:prstGeom>
          <a:solidFill>
            <a:srgbClr val="8AB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AB3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ZoneTexte 22"/>
          <p:cNvSpPr txBox="1"/>
          <p:nvPr userDrawn="1"/>
        </p:nvSpPr>
        <p:spPr>
          <a:xfrm>
            <a:off x="9372600" y="401029"/>
            <a:ext cx="2819400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endParaRPr lang="fr-FR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/>
            <a:r>
              <a:rPr lang="fr-FR" sz="1100" dirty="0" smtClean="0">
                <a:solidFill>
                  <a:schemeClr val="bg1"/>
                </a:solidFill>
                <a:latin typeface="Arial" panose="020B0604020202020204" pitchFamily="34" charset="0"/>
              </a:rPr>
              <a:t>N E W    E N E R G I E S</a:t>
            </a:r>
            <a:endParaRPr lang="fr-FR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/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50860" y="0"/>
            <a:ext cx="111140" cy="790575"/>
          </a:xfrm>
          <a:prstGeom prst="rect">
            <a:avLst/>
          </a:prstGeom>
          <a:solidFill>
            <a:srgbClr val="8AB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14" y="6286788"/>
            <a:ext cx="1026881" cy="440180"/>
          </a:xfrm>
          <a:prstGeom prst="rect">
            <a:avLst/>
          </a:prstGeom>
        </p:spPr>
      </p:pic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200">
                <a:solidFill>
                  <a:srgbClr val="006AB2"/>
                </a:solidFill>
                <a:latin typeface="Calibri" panose="020F050202020403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rgbClr val="006AB2"/>
                </a:solidFill>
                <a:latin typeface="Calibri" panose="020F050202020403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800">
                <a:solidFill>
                  <a:srgbClr val="006AB2"/>
                </a:solidFill>
                <a:latin typeface="Calibri" panose="020F050202020403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600">
                <a:solidFill>
                  <a:srgbClr val="006AB2"/>
                </a:solidFill>
                <a:latin typeface="Calibri" panose="020F050202020403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400">
                <a:solidFill>
                  <a:srgbClr val="006AB2"/>
                </a:solidFill>
                <a:latin typeface="Roboto Light" panose="02000000000000000000" pitchFamily="2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9" name="ZoneTexte 8"/>
          <p:cNvSpPr txBox="1"/>
          <p:nvPr userDrawn="1"/>
        </p:nvSpPr>
        <p:spPr>
          <a:xfrm>
            <a:off x="120073" y="6448529"/>
            <a:ext cx="58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8D8DBD-5801-4371-A777-4C8C663B653C}" type="slidenum">
              <a:rPr lang="fr-FR" sz="16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‹N°›</a:t>
            </a:fld>
            <a:endParaRPr lang="fr-F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Espace réservé du pied de page 4"/>
          <p:cNvSpPr txBox="1">
            <a:spLocks/>
          </p:cNvSpPr>
          <p:nvPr userDrawn="1"/>
        </p:nvSpPr>
        <p:spPr>
          <a:xfrm>
            <a:off x="526910" y="6548985"/>
            <a:ext cx="9185815" cy="184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Roboto Light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rgbClr val="0070C0"/>
                </a:solidFill>
                <a:latin typeface="Calibri" panose="020F0502020204030204" pitchFamily="34" charset="0"/>
              </a:rPr>
              <a:t>|   </a:t>
            </a:r>
            <a:r>
              <a:rPr lang="fr-FR" sz="80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© </a:t>
            </a:r>
            <a:r>
              <a:rPr lang="fr-FR" sz="800" kern="1500" spc="200" baseline="0" dirty="0" smtClean="0">
                <a:solidFill>
                  <a:srgbClr val="006AB2"/>
                </a:solidFill>
                <a:latin typeface="Calibri" panose="020F0502020204030204" pitchFamily="34" charset="0"/>
              </a:rPr>
              <a:t>2020 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IFPEN</a:t>
            </a:r>
            <a:endParaRPr lang="en-US" sz="800" kern="1500" spc="200" baseline="0" dirty="0">
              <a:solidFill>
                <a:srgbClr val="006AB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33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iveau 2 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199" y="415928"/>
            <a:ext cx="8277225" cy="514203"/>
          </a:xfrm>
        </p:spPr>
        <p:txBody>
          <a:bodyPr>
            <a:noAutofit/>
          </a:bodyPr>
          <a:lstStyle>
            <a:lvl1pPr>
              <a:defRPr sz="2200" b="0" cap="all" baseline="0">
                <a:solidFill>
                  <a:srgbClr val="0070C0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 smtClean="0"/>
              <a:t>ENTREZ LE TITRE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9372600" y="426897"/>
            <a:ext cx="2819400" cy="548428"/>
          </a:xfrm>
          <a:prstGeom prst="rect">
            <a:avLst/>
          </a:prstGeom>
          <a:solidFill>
            <a:srgbClr val="8AB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AB3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ZoneTexte 22"/>
          <p:cNvSpPr txBox="1"/>
          <p:nvPr userDrawn="1"/>
        </p:nvSpPr>
        <p:spPr>
          <a:xfrm>
            <a:off x="9372600" y="401029"/>
            <a:ext cx="2819400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endParaRPr lang="fr-FR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/>
            <a:r>
              <a:rPr lang="fr-FR" sz="1100" dirty="0" smtClean="0">
                <a:solidFill>
                  <a:schemeClr val="bg1"/>
                </a:solidFill>
                <a:latin typeface="Arial" panose="020B0604020202020204" pitchFamily="34" charset="0"/>
              </a:rPr>
              <a:t>N E W    E N E R G I E S</a:t>
            </a:r>
            <a:endParaRPr lang="fr-FR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/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50860" y="0"/>
            <a:ext cx="111140" cy="790575"/>
          </a:xfrm>
          <a:prstGeom prst="rect">
            <a:avLst/>
          </a:prstGeom>
          <a:solidFill>
            <a:srgbClr val="8AB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14" y="6286788"/>
            <a:ext cx="1026881" cy="440180"/>
          </a:xfrm>
          <a:prstGeom prst="rect">
            <a:avLst/>
          </a:prstGeom>
        </p:spPr>
      </p:pic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200">
                <a:solidFill>
                  <a:srgbClr val="006AB2"/>
                </a:solidFill>
                <a:latin typeface="Calibri" panose="020F050202020403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rgbClr val="006AB2"/>
                </a:solidFill>
                <a:latin typeface="Calibri" panose="020F050202020403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800">
                <a:solidFill>
                  <a:srgbClr val="006AB2"/>
                </a:solidFill>
                <a:latin typeface="Calibri" panose="020F050202020403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600">
                <a:solidFill>
                  <a:srgbClr val="006AB2"/>
                </a:solidFill>
                <a:latin typeface="Calibri" panose="020F050202020403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400">
                <a:solidFill>
                  <a:srgbClr val="006AB2"/>
                </a:solidFill>
                <a:latin typeface="Roboto Light" panose="02000000000000000000" pitchFamily="2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9" name="ZoneTexte 8"/>
          <p:cNvSpPr txBox="1"/>
          <p:nvPr userDrawn="1"/>
        </p:nvSpPr>
        <p:spPr>
          <a:xfrm>
            <a:off x="120073" y="6448529"/>
            <a:ext cx="58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8D8DBD-5801-4371-A777-4C8C663B653C}" type="slidenum">
              <a:rPr lang="fr-FR" sz="16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‹N°›</a:t>
            </a:fld>
            <a:endParaRPr lang="fr-F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Espace réservé du pied de page 4"/>
          <p:cNvSpPr txBox="1">
            <a:spLocks/>
          </p:cNvSpPr>
          <p:nvPr userDrawn="1"/>
        </p:nvSpPr>
        <p:spPr>
          <a:xfrm>
            <a:off x="526910" y="6548985"/>
            <a:ext cx="9185815" cy="184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Roboto Light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rgbClr val="0070C0"/>
                </a:solidFill>
                <a:latin typeface="Calibri" panose="020F0502020204030204" pitchFamily="34" charset="0"/>
              </a:rPr>
              <a:t>|   </a:t>
            </a:r>
            <a:r>
              <a:rPr lang="fr-FR" sz="80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© </a:t>
            </a:r>
            <a:r>
              <a:rPr lang="fr-FR" sz="800" kern="1500" spc="200" baseline="0" dirty="0" smtClean="0">
                <a:solidFill>
                  <a:srgbClr val="006AB2"/>
                </a:solidFill>
                <a:latin typeface="Calibri" panose="020F0502020204030204" pitchFamily="34" charset="0"/>
              </a:rPr>
              <a:t>2020 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IFPEN</a:t>
            </a:r>
            <a:endParaRPr lang="en-US" sz="800" kern="1500" spc="200" baseline="0" dirty="0">
              <a:solidFill>
                <a:srgbClr val="006AB2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14" name="Rectangle 13"/>
          <p:cNvSpPr/>
          <p:nvPr userDrawn="1"/>
        </p:nvSpPr>
        <p:spPr>
          <a:xfrm rot="20403007">
            <a:off x="890648" y="3093532"/>
            <a:ext cx="10122958" cy="1107996"/>
          </a:xfrm>
          <a:prstGeom prst="rect">
            <a:avLst/>
          </a:prstGeom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fr-FR" sz="6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 O N F I D E N T I A L</a:t>
            </a:r>
            <a:endParaRPr lang="fr-FR" sz="6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2258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iveau 4 (1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1295400"/>
            <a:ext cx="12191998" cy="4619626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space réservé pour une image  8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1295400"/>
            <a:ext cx="6070599" cy="4619626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rgbClr val="006AB2"/>
                </a:solidFill>
                <a:latin typeface="Calibri" panose="020F0502020204030204" pitchFamily="34" charset="0"/>
              </a:defRPr>
            </a:lvl1pPr>
          </a:lstStyle>
          <a:p>
            <a:r>
              <a:rPr lang="fr-FR" dirty="0"/>
              <a:t>Remplacer l’image</a:t>
            </a:r>
            <a:endParaRPr lang="en-US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47531" y="415928"/>
            <a:ext cx="8391525" cy="514203"/>
          </a:xfrm>
        </p:spPr>
        <p:txBody>
          <a:bodyPr>
            <a:noAutofit/>
          </a:bodyPr>
          <a:lstStyle>
            <a:lvl1pPr>
              <a:defRPr sz="2200" b="0" cap="all" baseline="0">
                <a:solidFill>
                  <a:srgbClr val="0070C0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 smtClean="0"/>
              <a:t>ENTREZ LE TITRE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9372600" y="109643"/>
            <a:ext cx="2819400" cy="360000"/>
          </a:xfrm>
          <a:prstGeom prst="rect">
            <a:avLst/>
          </a:prstGeom>
          <a:solidFill>
            <a:srgbClr val="8AB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AB3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ZoneTexte 27"/>
          <p:cNvSpPr txBox="1"/>
          <p:nvPr userDrawn="1"/>
        </p:nvSpPr>
        <p:spPr>
          <a:xfrm>
            <a:off x="9372600" y="139761"/>
            <a:ext cx="2819400" cy="36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endParaRPr lang="fr-FR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/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  <a:t>É N E R G I E S   N O U V E L L E S</a:t>
            </a:r>
          </a:p>
          <a:p>
            <a:pPr lvl="0" algn="ctr"/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38888" y="0"/>
            <a:ext cx="111140" cy="790575"/>
          </a:xfrm>
          <a:prstGeom prst="rect">
            <a:avLst/>
          </a:prstGeom>
          <a:solidFill>
            <a:srgbClr val="8AB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14" y="6286788"/>
            <a:ext cx="1026881" cy="440180"/>
          </a:xfrm>
          <a:prstGeom prst="rect">
            <a:avLst/>
          </a:prstGeom>
        </p:spPr>
      </p:pic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838200" y="1563880"/>
            <a:ext cx="5066944" cy="4119073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200">
                <a:solidFill>
                  <a:srgbClr val="006AB2"/>
                </a:solidFill>
                <a:latin typeface="Calibri" panose="020F050202020403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rgbClr val="006AB2"/>
                </a:solidFill>
                <a:latin typeface="Calibri" panose="020F050202020403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800">
                <a:solidFill>
                  <a:srgbClr val="006AB2"/>
                </a:solidFill>
                <a:latin typeface="Calibri" panose="020F050202020403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600">
                <a:solidFill>
                  <a:srgbClr val="006AB2"/>
                </a:solidFill>
                <a:latin typeface="Calibri" panose="020F050202020403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400">
                <a:solidFill>
                  <a:srgbClr val="006AB2"/>
                </a:solidFill>
                <a:latin typeface="Roboto Light" panose="02000000000000000000" pitchFamily="2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20073" y="6457765"/>
            <a:ext cx="58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8D8DBD-5801-4371-A777-4C8C663B653C}" type="slidenum">
              <a:rPr lang="fr-FR" sz="16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‹N°›</a:t>
            </a:fld>
            <a:endParaRPr lang="fr-F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6" name="Espace réservé du pied de page 4"/>
          <p:cNvSpPr txBox="1">
            <a:spLocks/>
          </p:cNvSpPr>
          <p:nvPr userDrawn="1"/>
        </p:nvSpPr>
        <p:spPr>
          <a:xfrm>
            <a:off x="535456" y="6548985"/>
            <a:ext cx="9185815" cy="184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Roboto Light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rgbClr val="0070C0"/>
                </a:solidFill>
                <a:latin typeface="Calibri" panose="020F0502020204030204" pitchFamily="34" charset="0"/>
              </a:rPr>
              <a:t>|   </a:t>
            </a:r>
            <a:r>
              <a:rPr lang="fr-FR" sz="80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© </a:t>
            </a:r>
            <a:r>
              <a:rPr lang="fr-FR" sz="800" kern="1500" spc="200" baseline="0" dirty="0" smtClean="0">
                <a:solidFill>
                  <a:srgbClr val="006AB2"/>
                </a:solidFill>
                <a:latin typeface="Calibri" panose="020F0502020204030204" pitchFamily="34" charset="0"/>
              </a:rPr>
              <a:t>2020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IFPEN</a:t>
            </a:r>
            <a:endParaRPr lang="en-US" sz="800" kern="1500" spc="200" baseline="0" dirty="0">
              <a:solidFill>
                <a:srgbClr val="006AB2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644633" y="3104"/>
            <a:ext cx="111140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ZoneTexte 18"/>
          <p:cNvSpPr txBox="1"/>
          <p:nvPr userDrawn="1"/>
        </p:nvSpPr>
        <p:spPr>
          <a:xfrm>
            <a:off x="9372600" y="465687"/>
            <a:ext cx="2819400" cy="360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lvl="0" algn="ctr"/>
            <a:endParaRPr lang="fr-FR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/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  <a:t>H Y D R O C A R B U R E S</a:t>
            </a:r>
            <a:b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  <a:t>R E S P O N S A B L E S</a:t>
            </a:r>
          </a:p>
          <a:p>
            <a:pPr lvl="0" algn="ctr"/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446" y="6283826"/>
            <a:ext cx="1034853" cy="42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6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iveau 4 (1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1295400"/>
            <a:ext cx="12191998" cy="4619626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space réservé pour une image  8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1295400"/>
            <a:ext cx="6070599" cy="4619626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rgbClr val="006AB2"/>
                </a:solidFill>
                <a:latin typeface="Calibri" panose="020F0502020204030204" pitchFamily="34" charset="0"/>
              </a:defRPr>
            </a:lvl1pPr>
          </a:lstStyle>
          <a:p>
            <a:r>
              <a:rPr lang="fr-FR" dirty="0"/>
              <a:t>Remplacer l’image</a:t>
            </a:r>
            <a:endParaRPr lang="en-US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47531" y="415928"/>
            <a:ext cx="8391525" cy="514203"/>
          </a:xfrm>
        </p:spPr>
        <p:txBody>
          <a:bodyPr>
            <a:noAutofit/>
          </a:bodyPr>
          <a:lstStyle>
            <a:lvl1pPr>
              <a:defRPr sz="2200" b="0" cap="all" baseline="0">
                <a:solidFill>
                  <a:srgbClr val="0070C0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 smtClean="0"/>
              <a:t>ENTREZ LE TITRE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9372600" y="109643"/>
            <a:ext cx="2819400" cy="360000"/>
          </a:xfrm>
          <a:prstGeom prst="rect">
            <a:avLst/>
          </a:prstGeom>
          <a:solidFill>
            <a:srgbClr val="8AB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AB3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ZoneTexte 27"/>
          <p:cNvSpPr txBox="1"/>
          <p:nvPr userDrawn="1"/>
        </p:nvSpPr>
        <p:spPr>
          <a:xfrm>
            <a:off x="9372600" y="19679"/>
            <a:ext cx="2819400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endParaRPr lang="fr-FR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/>
            <a:r>
              <a:rPr lang="fr-FR" sz="1100" dirty="0" smtClean="0">
                <a:solidFill>
                  <a:schemeClr val="bg1"/>
                </a:solidFill>
                <a:latin typeface="Arial" panose="020B0604020202020204" pitchFamily="34" charset="0"/>
              </a:rPr>
              <a:t>N E W   E N</a:t>
            </a:r>
            <a:r>
              <a:rPr lang="fr-FR" sz="1100" baseline="0" dirty="0" smtClean="0">
                <a:solidFill>
                  <a:schemeClr val="bg1"/>
                </a:solidFill>
                <a:latin typeface="Arial" panose="020B0604020202020204" pitchFamily="34" charset="0"/>
              </a:rPr>
              <a:t> E R G I E S</a:t>
            </a:r>
            <a:endParaRPr lang="fr-FR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/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38888" y="0"/>
            <a:ext cx="111140" cy="790575"/>
          </a:xfrm>
          <a:prstGeom prst="rect">
            <a:avLst/>
          </a:prstGeom>
          <a:solidFill>
            <a:srgbClr val="8AB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14" y="6286788"/>
            <a:ext cx="1026881" cy="440180"/>
          </a:xfrm>
          <a:prstGeom prst="rect">
            <a:avLst/>
          </a:prstGeom>
        </p:spPr>
      </p:pic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838200" y="1563880"/>
            <a:ext cx="5066944" cy="4119073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200">
                <a:solidFill>
                  <a:srgbClr val="006AB2"/>
                </a:solidFill>
                <a:latin typeface="Calibri" panose="020F050202020403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rgbClr val="006AB2"/>
                </a:solidFill>
                <a:latin typeface="Calibri" panose="020F050202020403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800">
                <a:solidFill>
                  <a:srgbClr val="006AB2"/>
                </a:solidFill>
                <a:latin typeface="Calibri" panose="020F050202020403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600">
                <a:solidFill>
                  <a:srgbClr val="006AB2"/>
                </a:solidFill>
                <a:latin typeface="Calibri" panose="020F050202020403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400">
                <a:solidFill>
                  <a:srgbClr val="006AB2"/>
                </a:solidFill>
                <a:latin typeface="Roboto Light" panose="02000000000000000000" pitchFamily="2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20073" y="6457765"/>
            <a:ext cx="58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8D8DBD-5801-4371-A777-4C8C663B653C}" type="slidenum">
              <a:rPr lang="fr-FR" sz="16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‹N°›</a:t>
            </a:fld>
            <a:endParaRPr lang="fr-F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6" name="Espace réservé du pied de page 4"/>
          <p:cNvSpPr txBox="1">
            <a:spLocks/>
          </p:cNvSpPr>
          <p:nvPr userDrawn="1"/>
        </p:nvSpPr>
        <p:spPr>
          <a:xfrm>
            <a:off x="535456" y="6548985"/>
            <a:ext cx="9185815" cy="184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Roboto Light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rgbClr val="0070C0"/>
                </a:solidFill>
                <a:latin typeface="Calibri" panose="020F0502020204030204" pitchFamily="34" charset="0"/>
              </a:rPr>
              <a:t>|   </a:t>
            </a:r>
            <a:r>
              <a:rPr lang="fr-FR" sz="80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© </a:t>
            </a:r>
            <a:r>
              <a:rPr lang="fr-FR" sz="800" kern="1500" spc="200" baseline="0" dirty="0" smtClean="0">
                <a:solidFill>
                  <a:srgbClr val="006AB2"/>
                </a:solidFill>
                <a:latin typeface="Calibri" panose="020F0502020204030204" pitchFamily="34" charset="0"/>
              </a:rPr>
              <a:t>2020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IFPEN</a:t>
            </a:r>
            <a:endParaRPr lang="en-US" sz="800" kern="1500" spc="200" baseline="0" dirty="0">
              <a:solidFill>
                <a:srgbClr val="006AB2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644633" y="3104"/>
            <a:ext cx="111140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ZoneTexte 18"/>
          <p:cNvSpPr txBox="1"/>
          <p:nvPr userDrawn="1"/>
        </p:nvSpPr>
        <p:spPr>
          <a:xfrm>
            <a:off x="9372600" y="469828"/>
            <a:ext cx="2819400" cy="360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lvl="0" algn="ctr"/>
            <a:endParaRPr lang="fr-FR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/>
            <a:r>
              <a:rPr lang="fr-FR" sz="1100" dirty="0" smtClean="0">
                <a:solidFill>
                  <a:schemeClr val="bg1"/>
                </a:solidFill>
                <a:latin typeface="Arial" panose="020B0604020202020204" pitchFamily="34" charset="0"/>
              </a:rPr>
              <a:t>R E S P O N S I B L E</a:t>
            </a:r>
          </a:p>
          <a:p>
            <a:pPr lvl="0" algn="ctr"/>
            <a:r>
              <a:rPr lang="fr-FR" sz="1100" dirty="0" smtClean="0">
                <a:solidFill>
                  <a:schemeClr val="bg1"/>
                </a:solidFill>
                <a:latin typeface="Arial" panose="020B0604020202020204" pitchFamily="34" charset="0"/>
              </a:rPr>
              <a:t>O I L  A N D</a:t>
            </a:r>
            <a:r>
              <a:rPr lang="fr-FR" sz="1100" baseline="0" dirty="0" smtClean="0">
                <a:solidFill>
                  <a:schemeClr val="bg1"/>
                </a:solidFill>
                <a:latin typeface="Arial" panose="020B0604020202020204" pitchFamily="34" charset="0"/>
              </a:rPr>
              <a:t>  G A S</a:t>
            </a:r>
            <a:endParaRPr lang="fr-FR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/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446" y="6283826"/>
            <a:ext cx="1034853" cy="42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61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ydrocarbures_Niveau 2 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199" y="415928"/>
            <a:ext cx="8277225" cy="514203"/>
          </a:xfrm>
        </p:spPr>
        <p:txBody>
          <a:bodyPr>
            <a:noAutofit/>
          </a:bodyPr>
          <a:lstStyle>
            <a:lvl1pPr>
              <a:defRPr sz="2200" b="0" cap="all" baseline="0">
                <a:solidFill>
                  <a:srgbClr val="0070C0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 smtClean="0"/>
              <a:t>ENTREZ LE TITRE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50860" y="0"/>
            <a:ext cx="111140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9372600" y="316391"/>
            <a:ext cx="2819400" cy="769441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lvl="0" algn="ctr"/>
            <a:endParaRPr lang="fr-FR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/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  <a:t>H Y D R O C A R B U R E S</a:t>
            </a:r>
            <a:b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  <a:t>R E S P O N S A B L E S</a:t>
            </a:r>
          </a:p>
          <a:p>
            <a:pPr lvl="0" algn="ctr"/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14" y="6286788"/>
            <a:ext cx="1026881" cy="440180"/>
          </a:xfrm>
          <a:prstGeom prst="rect">
            <a:avLst/>
          </a:prstGeom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200">
                <a:solidFill>
                  <a:srgbClr val="006AB2"/>
                </a:solidFill>
                <a:latin typeface="Calibri" panose="020F050202020403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rgbClr val="006AB2"/>
                </a:solidFill>
                <a:latin typeface="Calibri" panose="020F050202020403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800">
                <a:solidFill>
                  <a:srgbClr val="006AB2"/>
                </a:solidFill>
                <a:latin typeface="Calibri" panose="020F050202020403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600">
                <a:solidFill>
                  <a:srgbClr val="006AB2"/>
                </a:solidFill>
                <a:latin typeface="Calibri" panose="020F050202020403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400">
                <a:solidFill>
                  <a:srgbClr val="006AB2"/>
                </a:solidFill>
                <a:latin typeface="Roboto Light" panose="02000000000000000000" pitchFamily="2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8" name="ZoneTexte 7"/>
          <p:cNvSpPr txBox="1"/>
          <p:nvPr userDrawn="1"/>
        </p:nvSpPr>
        <p:spPr>
          <a:xfrm>
            <a:off x="120073" y="6448529"/>
            <a:ext cx="58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8D8DBD-5801-4371-A777-4C8C663B653C}" type="slidenum">
              <a:rPr lang="fr-FR" sz="16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‹N°›</a:t>
            </a:fld>
            <a:endParaRPr lang="fr-F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Espace réservé du pied de page 4"/>
          <p:cNvSpPr txBox="1">
            <a:spLocks/>
          </p:cNvSpPr>
          <p:nvPr userDrawn="1"/>
        </p:nvSpPr>
        <p:spPr>
          <a:xfrm>
            <a:off x="526910" y="6548985"/>
            <a:ext cx="9185815" cy="184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Roboto Light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rgbClr val="0070C0"/>
                </a:solidFill>
                <a:latin typeface="Calibri" panose="020F0502020204030204" pitchFamily="34" charset="0"/>
              </a:rPr>
              <a:t>|   </a:t>
            </a:r>
            <a:r>
              <a:rPr lang="fr-FR" sz="80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© </a:t>
            </a:r>
            <a:r>
              <a:rPr lang="fr-FR" sz="800" kern="1500" spc="200" baseline="0" dirty="0" smtClean="0">
                <a:solidFill>
                  <a:srgbClr val="006AB2"/>
                </a:solidFill>
                <a:latin typeface="Calibri" panose="020F0502020204030204" pitchFamily="34" charset="0"/>
              </a:rPr>
              <a:t>2020 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IFPEN</a:t>
            </a:r>
            <a:endParaRPr lang="en-US" sz="800" kern="1500" spc="200" baseline="0" dirty="0">
              <a:solidFill>
                <a:srgbClr val="006AB2"/>
              </a:solidFill>
              <a:latin typeface="Calibri" panose="020F0502020204030204" pitchFamily="34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446" y="6283826"/>
            <a:ext cx="1034853" cy="42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81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ydrocarbures_Niveau 2 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199" y="415928"/>
            <a:ext cx="8277225" cy="514203"/>
          </a:xfrm>
        </p:spPr>
        <p:txBody>
          <a:bodyPr>
            <a:noAutofit/>
          </a:bodyPr>
          <a:lstStyle>
            <a:lvl1pPr>
              <a:defRPr sz="2200" b="0" cap="all" baseline="0">
                <a:solidFill>
                  <a:srgbClr val="0070C0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 smtClean="0"/>
              <a:t>ENTREZ LE TITRE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50860" y="0"/>
            <a:ext cx="111140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9372600" y="316391"/>
            <a:ext cx="2819400" cy="769441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lvl="0" algn="ctr"/>
            <a:endParaRPr lang="fr-FR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/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  <a:t>H Y D R O C A R B U R E S</a:t>
            </a:r>
            <a:b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  <a:t>R E S P O N S A B L E S</a:t>
            </a:r>
          </a:p>
          <a:p>
            <a:pPr lvl="0" algn="ctr"/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14" y="6286788"/>
            <a:ext cx="1026881" cy="440180"/>
          </a:xfrm>
          <a:prstGeom prst="rect">
            <a:avLst/>
          </a:prstGeom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200">
                <a:solidFill>
                  <a:srgbClr val="006AB2"/>
                </a:solidFill>
                <a:latin typeface="Calibri" panose="020F050202020403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rgbClr val="006AB2"/>
                </a:solidFill>
                <a:latin typeface="Calibri" panose="020F050202020403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800">
                <a:solidFill>
                  <a:srgbClr val="006AB2"/>
                </a:solidFill>
                <a:latin typeface="Calibri" panose="020F050202020403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600">
                <a:solidFill>
                  <a:srgbClr val="006AB2"/>
                </a:solidFill>
                <a:latin typeface="Calibri" panose="020F050202020403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400">
                <a:solidFill>
                  <a:srgbClr val="006AB2"/>
                </a:solidFill>
                <a:latin typeface="Roboto Light" panose="02000000000000000000" pitchFamily="2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8" name="ZoneTexte 7"/>
          <p:cNvSpPr txBox="1"/>
          <p:nvPr userDrawn="1"/>
        </p:nvSpPr>
        <p:spPr>
          <a:xfrm>
            <a:off x="120073" y="6448529"/>
            <a:ext cx="58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8D8DBD-5801-4371-A777-4C8C663B653C}" type="slidenum">
              <a:rPr lang="fr-FR" sz="16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‹N°›</a:t>
            </a:fld>
            <a:endParaRPr lang="fr-F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Espace réservé du pied de page 4"/>
          <p:cNvSpPr txBox="1">
            <a:spLocks/>
          </p:cNvSpPr>
          <p:nvPr userDrawn="1"/>
        </p:nvSpPr>
        <p:spPr>
          <a:xfrm>
            <a:off x="526910" y="6548985"/>
            <a:ext cx="9185815" cy="184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Roboto Light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rgbClr val="0070C0"/>
                </a:solidFill>
                <a:latin typeface="Calibri" panose="020F0502020204030204" pitchFamily="34" charset="0"/>
              </a:rPr>
              <a:t>|   </a:t>
            </a:r>
            <a:r>
              <a:rPr lang="fr-FR" sz="80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© </a:t>
            </a:r>
            <a:r>
              <a:rPr lang="fr-FR" sz="800" kern="1500" spc="200" baseline="0" dirty="0" smtClean="0">
                <a:solidFill>
                  <a:srgbClr val="006AB2"/>
                </a:solidFill>
                <a:latin typeface="Calibri" panose="020F0502020204030204" pitchFamily="34" charset="0"/>
              </a:rPr>
              <a:t>2020 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IFPEN</a:t>
            </a:r>
            <a:endParaRPr lang="en-US" sz="800" kern="1500" spc="200" baseline="0" dirty="0">
              <a:solidFill>
                <a:srgbClr val="006AB2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12" name="Rectangle 11"/>
          <p:cNvSpPr/>
          <p:nvPr userDrawn="1"/>
        </p:nvSpPr>
        <p:spPr>
          <a:xfrm rot="20403007">
            <a:off x="890648" y="3093532"/>
            <a:ext cx="10122958" cy="1107996"/>
          </a:xfrm>
          <a:prstGeom prst="rect">
            <a:avLst/>
          </a:prstGeom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fr-FR" sz="6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 O N F I D E N T I E L</a:t>
            </a:r>
            <a:endParaRPr lang="fr-FR" sz="6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3217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ydrocarbures_Niveau 2 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199" y="415928"/>
            <a:ext cx="8277225" cy="514203"/>
          </a:xfrm>
        </p:spPr>
        <p:txBody>
          <a:bodyPr>
            <a:noAutofit/>
          </a:bodyPr>
          <a:lstStyle>
            <a:lvl1pPr>
              <a:defRPr sz="2200" b="0" cap="all" baseline="0">
                <a:solidFill>
                  <a:srgbClr val="0070C0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 smtClean="0"/>
              <a:t>ENTREZ LE TITRE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50860" y="0"/>
            <a:ext cx="111140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9372600" y="316391"/>
            <a:ext cx="2819400" cy="769441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lvl="0" algn="ctr"/>
            <a:endParaRPr lang="fr-FR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/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  <a:t>H Y D R O C A R B U R E S</a:t>
            </a:r>
            <a:b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  <a:t>R E S P O N S A B L E S</a:t>
            </a:r>
          </a:p>
          <a:p>
            <a:pPr lvl="0" algn="ctr"/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14" y="6286788"/>
            <a:ext cx="1026881" cy="440180"/>
          </a:xfrm>
          <a:prstGeom prst="rect">
            <a:avLst/>
          </a:prstGeom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200">
                <a:solidFill>
                  <a:srgbClr val="006AB2"/>
                </a:solidFill>
                <a:latin typeface="Calibri" panose="020F050202020403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rgbClr val="006AB2"/>
                </a:solidFill>
                <a:latin typeface="Calibri" panose="020F050202020403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800">
                <a:solidFill>
                  <a:srgbClr val="006AB2"/>
                </a:solidFill>
                <a:latin typeface="Calibri" panose="020F050202020403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600">
                <a:solidFill>
                  <a:srgbClr val="006AB2"/>
                </a:solidFill>
                <a:latin typeface="Calibri" panose="020F050202020403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400">
                <a:solidFill>
                  <a:srgbClr val="006AB2"/>
                </a:solidFill>
                <a:latin typeface="Roboto Light" panose="02000000000000000000" pitchFamily="2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8" name="ZoneTexte 7"/>
          <p:cNvSpPr txBox="1"/>
          <p:nvPr userDrawn="1"/>
        </p:nvSpPr>
        <p:spPr>
          <a:xfrm>
            <a:off x="120073" y="6448529"/>
            <a:ext cx="58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8D8DBD-5801-4371-A777-4C8C663B653C}" type="slidenum">
              <a:rPr lang="fr-FR" sz="16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‹N°›</a:t>
            </a:fld>
            <a:endParaRPr lang="fr-F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Espace réservé du pied de page 4"/>
          <p:cNvSpPr txBox="1">
            <a:spLocks/>
          </p:cNvSpPr>
          <p:nvPr userDrawn="1"/>
        </p:nvSpPr>
        <p:spPr>
          <a:xfrm>
            <a:off x="526910" y="6548985"/>
            <a:ext cx="9185815" cy="184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Roboto Light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rgbClr val="0070C0"/>
                </a:solidFill>
                <a:latin typeface="Calibri" panose="020F0502020204030204" pitchFamily="34" charset="0"/>
              </a:rPr>
              <a:t>|   </a:t>
            </a:r>
            <a:r>
              <a:rPr lang="fr-FR" sz="80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© </a:t>
            </a:r>
            <a:r>
              <a:rPr lang="fr-FR" sz="800" kern="1500" spc="200" baseline="0" dirty="0" smtClean="0">
                <a:solidFill>
                  <a:srgbClr val="006AB2"/>
                </a:solidFill>
                <a:latin typeface="Calibri" panose="020F0502020204030204" pitchFamily="34" charset="0"/>
              </a:rPr>
              <a:t>2020 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IFPEN</a:t>
            </a:r>
            <a:endParaRPr lang="en-US" sz="800" kern="1500" spc="200" baseline="0" dirty="0">
              <a:solidFill>
                <a:srgbClr val="006AB2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12" name="Rectangle 11"/>
          <p:cNvSpPr/>
          <p:nvPr userDrawn="1"/>
        </p:nvSpPr>
        <p:spPr>
          <a:xfrm rot="20403007">
            <a:off x="890648" y="3093532"/>
            <a:ext cx="10122958" cy="1107996"/>
          </a:xfrm>
          <a:prstGeom prst="rect">
            <a:avLst/>
          </a:prstGeom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fr-FR" sz="6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 O N F I D E N T I E L</a:t>
            </a:r>
            <a:endParaRPr lang="fr-FR" sz="6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446" y="6283826"/>
            <a:ext cx="1034853" cy="42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89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ydrocarbures_Niveau 2 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199" y="415928"/>
            <a:ext cx="8277225" cy="514203"/>
          </a:xfrm>
        </p:spPr>
        <p:txBody>
          <a:bodyPr>
            <a:noAutofit/>
          </a:bodyPr>
          <a:lstStyle>
            <a:lvl1pPr>
              <a:defRPr sz="2200" b="0" cap="all" baseline="0">
                <a:solidFill>
                  <a:srgbClr val="0070C0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 smtClean="0"/>
              <a:t>ENTREZ LE TITRE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50860" y="0"/>
            <a:ext cx="111140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9372600" y="316391"/>
            <a:ext cx="2819400" cy="769441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lvl="0" algn="ctr"/>
            <a:endParaRPr lang="fr-FR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/>
            <a:r>
              <a:rPr lang="fr-FR" sz="1100" dirty="0" smtClean="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fr-FR" sz="1100" baseline="0" dirty="0" smtClean="0">
                <a:solidFill>
                  <a:schemeClr val="bg1"/>
                </a:solidFill>
                <a:latin typeface="Arial" panose="020B0604020202020204" pitchFamily="34" charset="0"/>
              </a:rPr>
              <a:t> E S P O N S I B L E</a:t>
            </a:r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  <a:t/>
            </a:r>
            <a:b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fr-FR" sz="1100" dirty="0" smtClean="0">
                <a:solidFill>
                  <a:schemeClr val="bg1"/>
                </a:solidFill>
                <a:latin typeface="Arial" panose="020B0604020202020204" pitchFamily="34" charset="0"/>
              </a:rPr>
              <a:t>O I L   A N D   G A S</a:t>
            </a:r>
            <a:endParaRPr lang="fr-FR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/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14" y="6286788"/>
            <a:ext cx="1026881" cy="440180"/>
          </a:xfrm>
          <a:prstGeom prst="rect">
            <a:avLst/>
          </a:prstGeom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200">
                <a:solidFill>
                  <a:srgbClr val="006AB2"/>
                </a:solidFill>
                <a:latin typeface="Calibri" panose="020F050202020403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rgbClr val="006AB2"/>
                </a:solidFill>
                <a:latin typeface="Calibri" panose="020F050202020403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800">
                <a:solidFill>
                  <a:srgbClr val="006AB2"/>
                </a:solidFill>
                <a:latin typeface="Calibri" panose="020F050202020403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600">
                <a:solidFill>
                  <a:srgbClr val="006AB2"/>
                </a:solidFill>
                <a:latin typeface="Calibri" panose="020F050202020403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400">
                <a:solidFill>
                  <a:srgbClr val="006AB2"/>
                </a:solidFill>
                <a:latin typeface="Roboto Light" panose="02000000000000000000" pitchFamily="2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8" name="ZoneTexte 7"/>
          <p:cNvSpPr txBox="1"/>
          <p:nvPr userDrawn="1"/>
        </p:nvSpPr>
        <p:spPr>
          <a:xfrm>
            <a:off x="120073" y="6448529"/>
            <a:ext cx="58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8D8DBD-5801-4371-A777-4C8C663B653C}" type="slidenum">
              <a:rPr lang="fr-FR" sz="16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‹N°›</a:t>
            </a:fld>
            <a:endParaRPr lang="fr-F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Espace réservé du pied de page 4"/>
          <p:cNvSpPr txBox="1">
            <a:spLocks/>
          </p:cNvSpPr>
          <p:nvPr userDrawn="1"/>
        </p:nvSpPr>
        <p:spPr>
          <a:xfrm>
            <a:off x="526910" y="6548985"/>
            <a:ext cx="9185815" cy="184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Roboto Light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rgbClr val="0070C0"/>
                </a:solidFill>
                <a:latin typeface="Calibri" panose="020F0502020204030204" pitchFamily="34" charset="0"/>
              </a:rPr>
              <a:t>|   </a:t>
            </a:r>
            <a:r>
              <a:rPr lang="fr-FR" sz="80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© </a:t>
            </a:r>
            <a:r>
              <a:rPr lang="fr-FR" sz="800" kern="1500" spc="200" baseline="0" dirty="0" smtClean="0">
                <a:solidFill>
                  <a:srgbClr val="006AB2"/>
                </a:solidFill>
                <a:latin typeface="Calibri" panose="020F0502020204030204" pitchFamily="34" charset="0"/>
              </a:rPr>
              <a:t>2020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IFPEN</a:t>
            </a:r>
            <a:endParaRPr lang="en-US" sz="800" kern="1500" spc="200" baseline="0" dirty="0">
              <a:solidFill>
                <a:srgbClr val="006AB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53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sans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22" y="4926910"/>
            <a:ext cx="1274156" cy="546177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918721"/>
            <a:ext cx="12192000" cy="483967"/>
          </a:xfrm>
        </p:spPr>
        <p:txBody>
          <a:bodyPr/>
          <a:lstStyle>
            <a:lvl1pPr marL="0" indent="0" algn="ctr">
              <a:buNone/>
              <a:defRPr b="0" cap="all" baseline="0">
                <a:solidFill>
                  <a:srgbClr val="006AB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/ TITLE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612712"/>
            <a:ext cx="12192000" cy="352705"/>
          </a:xfrm>
        </p:spPr>
        <p:txBody>
          <a:bodyPr>
            <a:noAutofit/>
          </a:bodyPr>
          <a:lstStyle>
            <a:lvl1pPr marL="0" indent="0" algn="ctr">
              <a:buNone/>
              <a:defRPr sz="2400" cap="all" baseline="0">
                <a:solidFill>
                  <a:srgbClr val="006AB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SOUS-TITRE / SUB-TITLE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 rot="5400000">
            <a:off x="6096000" y="2270448"/>
            <a:ext cx="0" cy="2404497"/>
          </a:xfrm>
          <a:prstGeom prst="line">
            <a:avLst/>
          </a:prstGeom>
          <a:ln w="12700">
            <a:solidFill>
              <a:srgbClr val="006AB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151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ydrocarbures_Niveau 2 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199" y="415928"/>
            <a:ext cx="8277225" cy="514203"/>
          </a:xfrm>
        </p:spPr>
        <p:txBody>
          <a:bodyPr>
            <a:noAutofit/>
          </a:bodyPr>
          <a:lstStyle>
            <a:lvl1pPr>
              <a:defRPr sz="2200" b="0" cap="all" baseline="0">
                <a:solidFill>
                  <a:srgbClr val="0070C0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 smtClean="0"/>
              <a:t>ENTREZ LE TITRE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50860" y="0"/>
            <a:ext cx="111140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9372600" y="316391"/>
            <a:ext cx="2819400" cy="769441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lvl="0" algn="ctr"/>
            <a:endParaRPr lang="fr-FR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/>
            <a:r>
              <a:rPr lang="fr-FR" sz="1100" dirty="0" smtClean="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fr-FR" sz="1100" baseline="0" dirty="0" smtClean="0">
                <a:solidFill>
                  <a:schemeClr val="bg1"/>
                </a:solidFill>
                <a:latin typeface="Arial" panose="020B0604020202020204" pitchFamily="34" charset="0"/>
              </a:rPr>
              <a:t> E S P O N S I B L E</a:t>
            </a:r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  <a:t/>
            </a:r>
            <a:b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fr-FR" sz="1100" dirty="0" smtClean="0">
                <a:solidFill>
                  <a:schemeClr val="bg1"/>
                </a:solidFill>
                <a:latin typeface="Arial" panose="020B0604020202020204" pitchFamily="34" charset="0"/>
              </a:rPr>
              <a:t>O I L   A N D   G A S</a:t>
            </a:r>
            <a:endParaRPr lang="fr-FR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/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14" y="6286788"/>
            <a:ext cx="1026881" cy="440180"/>
          </a:xfrm>
          <a:prstGeom prst="rect">
            <a:avLst/>
          </a:prstGeom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200">
                <a:solidFill>
                  <a:srgbClr val="006AB2"/>
                </a:solidFill>
                <a:latin typeface="Calibri" panose="020F050202020403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rgbClr val="006AB2"/>
                </a:solidFill>
                <a:latin typeface="Calibri" panose="020F050202020403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800">
                <a:solidFill>
                  <a:srgbClr val="006AB2"/>
                </a:solidFill>
                <a:latin typeface="Calibri" panose="020F050202020403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600">
                <a:solidFill>
                  <a:srgbClr val="006AB2"/>
                </a:solidFill>
                <a:latin typeface="Calibri" panose="020F050202020403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400">
                <a:solidFill>
                  <a:srgbClr val="006AB2"/>
                </a:solidFill>
                <a:latin typeface="Roboto Light" panose="02000000000000000000" pitchFamily="2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8" name="ZoneTexte 7"/>
          <p:cNvSpPr txBox="1"/>
          <p:nvPr userDrawn="1"/>
        </p:nvSpPr>
        <p:spPr>
          <a:xfrm>
            <a:off x="120073" y="6448529"/>
            <a:ext cx="58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8D8DBD-5801-4371-A777-4C8C663B653C}" type="slidenum">
              <a:rPr lang="fr-FR" sz="16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‹N°›</a:t>
            </a:fld>
            <a:endParaRPr lang="fr-F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Espace réservé du pied de page 4"/>
          <p:cNvSpPr txBox="1">
            <a:spLocks/>
          </p:cNvSpPr>
          <p:nvPr userDrawn="1"/>
        </p:nvSpPr>
        <p:spPr>
          <a:xfrm>
            <a:off x="526910" y="6548985"/>
            <a:ext cx="9185815" cy="184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Roboto Light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rgbClr val="0070C0"/>
                </a:solidFill>
                <a:latin typeface="Calibri" panose="020F0502020204030204" pitchFamily="34" charset="0"/>
              </a:rPr>
              <a:t>|   </a:t>
            </a:r>
            <a:r>
              <a:rPr lang="fr-FR" sz="80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© </a:t>
            </a:r>
            <a:r>
              <a:rPr lang="fr-FR" sz="800" kern="1500" spc="200" baseline="0" dirty="0" smtClean="0">
                <a:solidFill>
                  <a:srgbClr val="006AB2"/>
                </a:solidFill>
                <a:latin typeface="Calibri" panose="020F0502020204030204" pitchFamily="34" charset="0"/>
              </a:rPr>
              <a:t>2020 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IFPEN</a:t>
            </a:r>
            <a:endParaRPr lang="en-US" sz="800" kern="1500" spc="200" baseline="0" dirty="0">
              <a:solidFill>
                <a:srgbClr val="006AB2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12" name="Rectangle 11"/>
          <p:cNvSpPr/>
          <p:nvPr userDrawn="1"/>
        </p:nvSpPr>
        <p:spPr>
          <a:xfrm rot="20403007">
            <a:off x="890648" y="3093532"/>
            <a:ext cx="10122958" cy="1107996"/>
          </a:xfrm>
          <a:prstGeom prst="rect">
            <a:avLst/>
          </a:prstGeom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fr-FR" sz="6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 O N F I D E N T I A L</a:t>
            </a:r>
            <a:endParaRPr lang="fr-FR" sz="6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19695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fin V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559" y="5970317"/>
            <a:ext cx="1319740" cy="56571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981" y="3188255"/>
            <a:ext cx="3864429" cy="916706"/>
          </a:xfrm>
          <a:prstGeom prst="rect">
            <a:avLst/>
          </a:prstGeom>
        </p:spPr>
      </p:pic>
      <p:sp>
        <p:nvSpPr>
          <p:cNvPr id="8" name="ZoneTexte 7"/>
          <p:cNvSpPr txBox="1"/>
          <p:nvPr userDrawn="1"/>
        </p:nvSpPr>
        <p:spPr>
          <a:xfrm>
            <a:off x="6949703" y="3439618"/>
            <a:ext cx="436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6AB2"/>
                </a:solidFill>
                <a:latin typeface="Calibri" panose="020F0502020204030204" pitchFamily="34" charset="0"/>
              </a:rPr>
              <a:t>www.ifpenergiesnouvelles.fr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6949704" y="3937540"/>
            <a:ext cx="27079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6AB2"/>
                </a:solidFill>
                <a:latin typeface="Calibri" panose="020F0502020204030204" pitchFamily="34" charset="0"/>
              </a:rPr>
              <a:t>@</a:t>
            </a:r>
            <a:r>
              <a:rPr lang="en-US" sz="2200" dirty="0" err="1">
                <a:solidFill>
                  <a:srgbClr val="006AB2"/>
                </a:solidFill>
                <a:latin typeface="Calibri" panose="020F0502020204030204" pitchFamily="34" charset="0"/>
              </a:rPr>
              <a:t>IFPENinnovation</a:t>
            </a:r>
            <a:endParaRPr lang="en-US" sz="2200" dirty="0">
              <a:solidFill>
                <a:srgbClr val="006AB2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31" y="4005424"/>
            <a:ext cx="264342" cy="26434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99" y="3496917"/>
            <a:ext cx="272151" cy="272151"/>
          </a:xfrm>
          <a:prstGeom prst="rect">
            <a:avLst/>
          </a:prstGeom>
        </p:spPr>
      </p:pic>
      <p:sp>
        <p:nvSpPr>
          <p:cNvPr id="15" name="ZoneTexte 14"/>
          <p:cNvSpPr txBox="1"/>
          <p:nvPr userDrawn="1"/>
        </p:nvSpPr>
        <p:spPr>
          <a:xfrm>
            <a:off x="6597450" y="2871294"/>
            <a:ext cx="3317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6AB2"/>
                </a:solidFill>
                <a:latin typeface="Calibri" panose="020F0502020204030204" pitchFamily="34" charset="0"/>
              </a:rPr>
              <a:t>Retrouvez-nous sur :</a:t>
            </a: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6094430" y="2404569"/>
            <a:ext cx="0" cy="2404497"/>
          </a:xfrm>
          <a:prstGeom prst="line">
            <a:avLst/>
          </a:prstGeom>
          <a:ln w="12700">
            <a:solidFill>
              <a:srgbClr val="006AB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 userDrawn="1"/>
        </p:nvSpPr>
        <p:spPr>
          <a:xfrm>
            <a:off x="120073" y="6448529"/>
            <a:ext cx="58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8D8DBD-5801-4371-A777-4C8C663B653C}" type="slidenum">
              <a:rPr lang="fr-FR" sz="16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‹N°›</a:t>
            </a:fld>
            <a:endParaRPr lang="fr-F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Espace réservé du pied de page 4"/>
          <p:cNvSpPr txBox="1">
            <a:spLocks/>
          </p:cNvSpPr>
          <p:nvPr userDrawn="1"/>
        </p:nvSpPr>
        <p:spPr>
          <a:xfrm>
            <a:off x="526910" y="6548985"/>
            <a:ext cx="9185815" cy="184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Roboto Light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rgbClr val="0070C0"/>
                </a:solidFill>
                <a:latin typeface="Calibri" panose="020F0502020204030204" pitchFamily="34" charset="0"/>
              </a:rPr>
              <a:t>|   </a:t>
            </a:r>
            <a:r>
              <a:rPr lang="fr-FR" sz="80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© </a:t>
            </a:r>
            <a:r>
              <a:rPr lang="fr-FR" sz="800" kern="1500" spc="200" baseline="0" dirty="0" smtClean="0">
                <a:solidFill>
                  <a:srgbClr val="006AB2"/>
                </a:solidFill>
                <a:latin typeface="Calibri" panose="020F0502020204030204" pitchFamily="34" charset="0"/>
              </a:rPr>
              <a:t>2020 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IFPEN</a:t>
            </a:r>
            <a:endParaRPr lang="en-US" sz="800" kern="1500" spc="200" baseline="0" dirty="0">
              <a:solidFill>
                <a:srgbClr val="006AB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0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fin 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559" y="5970317"/>
            <a:ext cx="1319740" cy="565717"/>
          </a:xfrm>
          <a:prstGeom prst="rect">
            <a:avLst/>
          </a:prstGeom>
        </p:spPr>
      </p:pic>
      <p:sp>
        <p:nvSpPr>
          <p:cNvPr id="8" name="ZoneTexte 7"/>
          <p:cNvSpPr txBox="1"/>
          <p:nvPr userDrawn="1"/>
        </p:nvSpPr>
        <p:spPr>
          <a:xfrm>
            <a:off x="6949703" y="3439618"/>
            <a:ext cx="4367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6AB2"/>
                </a:solidFill>
                <a:latin typeface="Calibri" panose="020F0502020204030204" pitchFamily="34" charset="0"/>
              </a:rPr>
              <a:t>www.ifpenergiesnouvelles.com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6949704" y="3937540"/>
            <a:ext cx="27079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6AB2"/>
                </a:solidFill>
                <a:latin typeface="Calibri" panose="020F0502020204030204" pitchFamily="34" charset="0"/>
              </a:rPr>
              <a:t>@</a:t>
            </a:r>
            <a:r>
              <a:rPr lang="en-US" sz="2200" dirty="0" err="1">
                <a:solidFill>
                  <a:srgbClr val="006AB2"/>
                </a:solidFill>
                <a:latin typeface="Calibri" panose="020F0502020204030204" pitchFamily="34" charset="0"/>
              </a:rPr>
              <a:t>IFPENinnovation</a:t>
            </a:r>
            <a:endParaRPr lang="en-US" sz="2200" dirty="0">
              <a:solidFill>
                <a:srgbClr val="006AB2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31" y="4005424"/>
            <a:ext cx="264342" cy="26434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99" y="3496917"/>
            <a:ext cx="272151" cy="272151"/>
          </a:xfrm>
          <a:prstGeom prst="rect">
            <a:avLst/>
          </a:prstGeom>
        </p:spPr>
      </p:pic>
      <p:sp>
        <p:nvSpPr>
          <p:cNvPr id="15" name="ZoneTexte 14"/>
          <p:cNvSpPr txBox="1"/>
          <p:nvPr userDrawn="1"/>
        </p:nvSpPr>
        <p:spPr>
          <a:xfrm>
            <a:off x="6597450" y="2871294"/>
            <a:ext cx="247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6AB2"/>
                </a:solidFill>
                <a:latin typeface="Calibri" panose="020F0502020204030204" pitchFamily="34" charset="0"/>
              </a:rPr>
              <a:t>Find us on:</a:t>
            </a: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6094430" y="2404569"/>
            <a:ext cx="0" cy="2404497"/>
          </a:xfrm>
          <a:prstGeom prst="line">
            <a:avLst/>
          </a:prstGeom>
          <a:ln w="12700">
            <a:solidFill>
              <a:srgbClr val="006AB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0" descr="IFP_CMJN_SIGN_SEUL_UK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05" y="3256306"/>
            <a:ext cx="4059369" cy="88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 userDrawn="1"/>
        </p:nvSpPr>
        <p:spPr>
          <a:xfrm>
            <a:off x="120073" y="6448529"/>
            <a:ext cx="58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8D8DBD-5801-4371-A777-4C8C663B653C}" type="slidenum">
              <a:rPr lang="fr-FR" sz="16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‹N°›</a:t>
            </a:fld>
            <a:endParaRPr lang="fr-F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7" name="Espace réservé du pied de page 4"/>
          <p:cNvSpPr txBox="1">
            <a:spLocks/>
          </p:cNvSpPr>
          <p:nvPr userDrawn="1"/>
        </p:nvSpPr>
        <p:spPr>
          <a:xfrm>
            <a:off x="526910" y="6548985"/>
            <a:ext cx="9185815" cy="184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Roboto Light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rgbClr val="0070C0"/>
                </a:solidFill>
                <a:latin typeface="Calibri" panose="020F0502020204030204" pitchFamily="34" charset="0"/>
              </a:rPr>
              <a:t>|   </a:t>
            </a:r>
            <a:r>
              <a:rPr lang="fr-FR" sz="80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© </a:t>
            </a:r>
            <a:r>
              <a:rPr lang="fr-FR" sz="800" kern="1500" spc="200" baseline="0" dirty="0" smtClean="0">
                <a:solidFill>
                  <a:srgbClr val="006AB2"/>
                </a:solidFill>
                <a:latin typeface="Calibri" panose="020F0502020204030204" pitchFamily="34" charset="0"/>
              </a:rPr>
              <a:t>2020 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IFPEN</a:t>
            </a:r>
            <a:endParaRPr lang="en-US" sz="800" kern="1500" spc="200" baseline="0" dirty="0">
              <a:solidFill>
                <a:srgbClr val="006AB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3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199" y="415928"/>
            <a:ext cx="8277225" cy="514203"/>
          </a:xfrm>
        </p:spPr>
        <p:txBody>
          <a:bodyPr>
            <a:noAutofit/>
          </a:bodyPr>
          <a:lstStyle>
            <a:lvl1pPr>
              <a:defRPr sz="2200" b="0" cap="all" baseline="0">
                <a:solidFill>
                  <a:srgbClr val="0070C0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 smtClean="0"/>
              <a:t>ENTREZ </a:t>
            </a:r>
            <a:r>
              <a:rPr lang="fr-FR" dirty="0"/>
              <a:t>LE </a:t>
            </a:r>
            <a:r>
              <a:rPr lang="fr-FR" dirty="0" smtClean="0"/>
              <a:t>TITRE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50860" y="0"/>
            <a:ext cx="111140" cy="790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14" y="6286788"/>
            <a:ext cx="1026881" cy="440180"/>
          </a:xfrm>
          <a:prstGeom prst="rect">
            <a:avLst/>
          </a:prstGeom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200">
                <a:solidFill>
                  <a:srgbClr val="0070C0"/>
                </a:solidFill>
                <a:latin typeface="Calibri" panose="020F050202020403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rgbClr val="0070C0"/>
                </a:solidFill>
                <a:latin typeface="Calibri" panose="020F050202020403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800">
                <a:solidFill>
                  <a:srgbClr val="0070C0"/>
                </a:solidFill>
                <a:latin typeface="Calibri" panose="020F050202020403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600">
                <a:solidFill>
                  <a:srgbClr val="0070C0"/>
                </a:solidFill>
                <a:latin typeface="Calibri" panose="020F050202020403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600">
                <a:solidFill>
                  <a:srgbClr val="0070C0"/>
                </a:solidFill>
                <a:latin typeface="Roboto Light" panose="02000000000000000000" pitchFamily="2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7" name="Espace réservé du pied de page 4"/>
          <p:cNvSpPr txBox="1">
            <a:spLocks/>
          </p:cNvSpPr>
          <p:nvPr userDrawn="1"/>
        </p:nvSpPr>
        <p:spPr>
          <a:xfrm>
            <a:off x="526910" y="6548985"/>
            <a:ext cx="9185815" cy="184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Roboto Light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rgbClr val="0070C0"/>
                </a:solidFill>
                <a:latin typeface="Calibri" panose="020F0502020204030204" pitchFamily="34" charset="0"/>
              </a:rPr>
              <a:t>|   </a:t>
            </a:r>
            <a:r>
              <a:rPr lang="fr-FR" sz="80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© </a:t>
            </a:r>
            <a:r>
              <a:rPr lang="fr-FR" sz="800" kern="1500" spc="200" baseline="0" dirty="0" smtClean="0">
                <a:solidFill>
                  <a:srgbClr val="006AB2"/>
                </a:solidFill>
                <a:latin typeface="Calibri" panose="020F0502020204030204" pitchFamily="34" charset="0"/>
              </a:rPr>
              <a:t>2020 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IFPEN</a:t>
            </a:r>
            <a:endParaRPr lang="en-US" sz="800" kern="1500" spc="200" baseline="0" dirty="0">
              <a:solidFill>
                <a:srgbClr val="006AB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2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199" y="415928"/>
            <a:ext cx="8277225" cy="514203"/>
          </a:xfrm>
        </p:spPr>
        <p:txBody>
          <a:bodyPr>
            <a:noAutofit/>
          </a:bodyPr>
          <a:lstStyle>
            <a:lvl1pPr>
              <a:defRPr sz="2200" b="0" cap="all" baseline="0">
                <a:solidFill>
                  <a:srgbClr val="0070C0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 smtClean="0"/>
              <a:t>ENTREZ </a:t>
            </a:r>
            <a:r>
              <a:rPr lang="fr-FR" dirty="0"/>
              <a:t>LE </a:t>
            </a:r>
            <a:r>
              <a:rPr lang="fr-FR" dirty="0" smtClean="0"/>
              <a:t>TITRE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50860" y="0"/>
            <a:ext cx="111140" cy="790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14" y="6286788"/>
            <a:ext cx="1026881" cy="440180"/>
          </a:xfrm>
          <a:prstGeom prst="rect">
            <a:avLst/>
          </a:prstGeom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200">
                <a:solidFill>
                  <a:srgbClr val="0070C0"/>
                </a:solidFill>
                <a:latin typeface="Calibri" panose="020F050202020403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rgbClr val="0070C0"/>
                </a:solidFill>
                <a:latin typeface="Calibri" panose="020F050202020403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800">
                <a:solidFill>
                  <a:srgbClr val="0070C0"/>
                </a:solidFill>
                <a:latin typeface="Calibri" panose="020F050202020403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600">
                <a:solidFill>
                  <a:srgbClr val="0070C0"/>
                </a:solidFill>
                <a:latin typeface="Calibri" panose="020F050202020403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600">
                <a:solidFill>
                  <a:srgbClr val="0070C0"/>
                </a:solidFill>
                <a:latin typeface="Roboto Light" panose="02000000000000000000" pitchFamily="2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7" name="Espace réservé du pied de page 4"/>
          <p:cNvSpPr txBox="1">
            <a:spLocks/>
          </p:cNvSpPr>
          <p:nvPr userDrawn="1"/>
        </p:nvSpPr>
        <p:spPr>
          <a:xfrm>
            <a:off x="526910" y="6548985"/>
            <a:ext cx="9185815" cy="184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Roboto Light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rgbClr val="0070C0"/>
                </a:solidFill>
                <a:latin typeface="Calibri" panose="020F0502020204030204" pitchFamily="34" charset="0"/>
              </a:rPr>
              <a:t>|   </a:t>
            </a:r>
            <a:r>
              <a:rPr lang="fr-FR" sz="80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© </a:t>
            </a:r>
            <a:r>
              <a:rPr lang="fr-FR" sz="800" kern="1500" spc="200" baseline="0" dirty="0" smtClean="0">
                <a:solidFill>
                  <a:srgbClr val="006AB2"/>
                </a:solidFill>
                <a:latin typeface="Calibri" panose="020F0502020204030204" pitchFamily="34" charset="0"/>
              </a:rPr>
              <a:t>2020 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IFPEN</a:t>
            </a:r>
            <a:endParaRPr lang="en-US" sz="800" kern="1500" spc="200" baseline="0" dirty="0">
              <a:solidFill>
                <a:srgbClr val="006AB2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8" name="Rectangle 7"/>
          <p:cNvSpPr/>
          <p:nvPr userDrawn="1"/>
        </p:nvSpPr>
        <p:spPr>
          <a:xfrm rot="20403007">
            <a:off x="890648" y="3093532"/>
            <a:ext cx="10122958" cy="1107996"/>
          </a:xfrm>
          <a:prstGeom prst="rect">
            <a:avLst/>
          </a:prstGeom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fr-FR" sz="6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 O N F I D E N T I E L</a:t>
            </a:r>
            <a:endParaRPr lang="fr-FR" sz="6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072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199" y="415928"/>
            <a:ext cx="8277225" cy="514203"/>
          </a:xfrm>
        </p:spPr>
        <p:txBody>
          <a:bodyPr>
            <a:noAutofit/>
          </a:bodyPr>
          <a:lstStyle>
            <a:lvl1pPr>
              <a:defRPr sz="2200" b="0" cap="all" baseline="0">
                <a:solidFill>
                  <a:srgbClr val="0070C0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 smtClean="0"/>
              <a:t>ENTREZ </a:t>
            </a:r>
            <a:r>
              <a:rPr lang="fr-FR" dirty="0"/>
              <a:t>LE </a:t>
            </a:r>
            <a:r>
              <a:rPr lang="fr-FR" dirty="0" smtClean="0"/>
              <a:t>TITRE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50860" y="0"/>
            <a:ext cx="111140" cy="790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14" y="6286788"/>
            <a:ext cx="1026881" cy="440180"/>
          </a:xfrm>
          <a:prstGeom prst="rect">
            <a:avLst/>
          </a:prstGeom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200">
                <a:solidFill>
                  <a:srgbClr val="0070C0"/>
                </a:solidFill>
                <a:latin typeface="Calibri" panose="020F050202020403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rgbClr val="0070C0"/>
                </a:solidFill>
                <a:latin typeface="Calibri" panose="020F050202020403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800">
                <a:solidFill>
                  <a:srgbClr val="0070C0"/>
                </a:solidFill>
                <a:latin typeface="Calibri" panose="020F050202020403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600">
                <a:solidFill>
                  <a:srgbClr val="0070C0"/>
                </a:solidFill>
                <a:latin typeface="Calibri" panose="020F050202020403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600">
                <a:solidFill>
                  <a:srgbClr val="0070C0"/>
                </a:solidFill>
                <a:latin typeface="Roboto Light" panose="02000000000000000000" pitchFamily="2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7" name="Espace réservé du pied de page 4"/>
          <p:cNvSpPr txBox="1">
            <a:spLocks/>
          </p:cNvSpPr>
          <p:nvPr userDrawn="1"/>
        </p:nvSpPr>
        <p:spPr>
          <a:xfrm>
            <a:off x="526910" y="6548985"/>
            <a:ext cx="9185815" cy="184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Roboto Light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rgbClr val="0070C0"/>
                </a:solidFill>
                <a:latin typeface="Calibri" panose="020F0502020204030204" pitchFamily="34" charset="0"/>
              </a:rPr>
              <a:t>|   </a:t>
            </a:r>
            <a:r>
              <a:rPr lang="fr-FR" sz="80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© </a:t>
            </a:r>
            <a:r>
              <a:rPr lang="fr-FR" sz="800" kern="1500" spc="200" baseline="0" dirty="0" smtClean="0">
                <a:solidFill>
                  <a:srgbClr val="006AB2"/>
                </a:solidFill>
                <a:latin typeface="Calibri" panose="020F0502020204030204" pitchFamily="34" charset="0"/>
              </a:rPr>
              <a:t>2020 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IFPEN</a:t>
            </a:r>
            <a:endParaRPr lang="en-US" sz="800" kern="1500" spc="200" baseline="0" dirty="0">
              <a:solidFill>
                <a:srgbClr val="006AB2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8" name="Rectangle 7"/>
          <p:cNvSpPr/>
          <p:nvPr userDrawn="1"/>
        </p:nvSpPr>
        <p:spPr>
          <a:xfrm rot="20403007">
            <a:off x="890648" y="3093532"/>
            <a:ext cx="10122958" cy="1107996"/>
          </a:xfrm>
          <a:prstGeom prst="rect">
            <a:avLst/>
          </a:prstGeom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fr-FR" sz="6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 O N F I D E N T I A L</a:t>
            </a:r>
            <a:endParaRPr lang="fr-FR" sz="6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76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bilité_Niveau 2 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199" y="415928"/>
            <a:ext cx="8277225" cy="514203"/>
          </a:xfrm>
        </p:spPr>
        <p:txBody>
          <a:bodyPr>
            <a:noAutofit/>
          </a:bodyPr>
          <a:lstStyle>
            <a:lvl1pPr>
              <a:defRPr sz="2200" b="0" cap="all" baseline="0">
                <a:solidFill>
                  <a:srgbClr val="0070C0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 smtClean="0"/>
              <a:t>ENTREZ LE TITRE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9372600" y="426897"/>
            <a:ext cx="2819400" cy="548428"/>
          </a:xfrm>
          <a:prstGeom prst="rect">
            <a:avLst/>
          </a:prstGeom>
          <a:solidFill>
            <a:srgbClr val="8AB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AB3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ZoneTexte 22"/>
          <p:cNvSpPr txBox="1"/>
          <p:nvPr userDrawn="1"/>
        </p:nvSpPr>
        <p:spPr>
          <a:xfrm>
            <a:off x="9372600" y="401029"/>
            <a:ext cx="2819400" cy="600164"/>
          </a:xfrm>
          <a:prstGeom prst="rect">
            <a:avLst/>
          </a:prstGeom>
          <a:solidFill>
            <a:srgbClr val="80197F"/>
          </a:solidFill>
        </p:spPr>
        <p:txBody>
          <a:bodyPr wrap="square" rtlCol="0" anchor="ctr">
            <a:spAutoFit/>
          </a:bodyPr>
          <a:lstStyle/>
          <a:p>
            <a:pPr lvl="0" algn="ctr"/>
            <a:endParaRPr lang="fr-FR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/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  <a:t>M O B I</a:t>
            </a:r>
            <a:r>
              <a:rPr lang="fr-FR" sz="1100" baseline="0" dirty="0">
                <a:solidFill>
                  <a:schemeClr val="bg1"/>
                </a:solidFill>
                <a:latin typeface="Arial" panose="020B0604020202020204" pitchFamily="34" charset="0"/>
              </a:rPr>
              <a:t> L I T É    D U R A B L E</a:t>
            </a:r>
            <a:endParaRPr lang="fr-FR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/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50860" y="0"/>
            <a:ext cx="111140" cy="790575"/>
          </a:xfrm>
          <a:prstGeom prst="rect">
            <a:avLst/>
          </a:prstGeom>
          <a:solidFill>
            <a:srgbClr val="801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14" y="6286788"/>
            <a:ext cx="1026881" cy="440180"/>
          </a:xfrm>
          <a:prstGeom prst="rect">
            <a:avLst/>
          </a:prstGeom>
        </p:spPr>
      </p:pic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200">
                <a:solidFill>
                  <a:srgbClr val="006AB2"/>
                </a:solidFill>
                <a:latin typeface="Calibri" panose="020F050202020403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rgbClr val="006AB2"/>
                </a:solidFill>
                <a:latin typeface="Calibri" panose="020F050202020403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800">
                <a:solidFill>
                  <a:srgbClr val="006AB2"/>
                </a:solidFill>
                <a:latin typeface="Calibri" panose="020F050202020403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600">
                <a:solidFill>
                  <a:srgbClr val="006AB2"/>
                </a:solidFill>
                <a:latin typeface="Calibri" panose="020F050202020403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400">
                <a:solidFill>
                  <a:srgbClr val="006AB2"/>
                </a:solidFill>
                <a:latin typeface="Roboto Light" panose="02000000000000000000" pitchFamily="2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120073" y="6448529"/>
            <a:ext cx="58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8D8DBD-5801-4371-A777-4C8C663B653C}" type="slidenum">
              <a:rPr lang="fr-FR" sz="16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‹N°›</a:t>
            </a:fld>
            <a:endParaRPr lang="fr-F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5" name="Espace réservé du pied de page 4"/>
          <p:cNvSpPr txBox="1">
            <a:spLocks/>
          </p:cNvSpPr>
          <p:nvPr userDrawn="1"/>
        </p:nvSpPr>
        <p:spPr>
          <a:xfrm>
            <a:off x="526910" y="6548985"/>
            <a:ext cx="9185815" cy="184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Roboto Light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rgbClr val="0070C0"/>
                </a:solidFill>
                <a:latin typeface="Calibri" panose="020F0502020204030204" pitchFamily="34" charset="0"/>
              </a:rPr>
              <a:t>|   </a:t>
            </a:r>
            <a:r>
              <a:rPr lang="fr-FR" sz="80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© </a:t>
            </a:r>
            <a:r>
              <a:rPr lang="fr-FR" sz="800" kern="1500" spc="200" baseline="0" dirty="0" smtClean="0">
                <a:solidFill>
                  <a:srgbClr val="006AB2"/>
                </a:solidFill>
                <a:latin typeface="Calibri" panose="020F0502020204030204" pitchFamily="34" charset="0"/>
              </a:rPr>
              <a:t>2020 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IFPEN</a:t>
            </a:r>
            <a:endParaRPr lang="en-US" sz="800" kern="1500" spc="200" baseline="0" dirty="0">
              <a:solidFill>
                <a:srgbClr val="006AB2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16" name="Rectangle 15"/>
          <p:cNvSpPr/>
          <p:nvPr userDrawn="1"/>
        </p:nvSpPr>
        <p:spPr>
          <a:xfrm rot="20403007">
            <a:off x="890648" y="3093532"/>
            <a:ext cx="10122958" cy="1107996"/>
          </a:xfrm>
          <a:prstGeom prst="rect">
            <a:avLst/>
          </a:prstGeom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fr-FR" sz="6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 O N F I D E N T I E L</a:t>
            </a:r>
            <a:endParaRPr lang="fr-FR" sz="6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31" y="6286852"/>
            <a:ext cx="1159869" cy="5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9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ité_Niveau 2 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199" y="415928"/>
            <a:ext cx="8277225" cy="514203"/>
          </a:xfrm>
        </p:spPr>
        <p:txBody>
          <a:bodyPr>
            <a:noAutofit/>
          </a:bodyPr>
          <a:lstStyle>
            <a:lvl1pPr>
              <a:defRPr sz="2200" b="0" cap="all" baseline="0">
                <a:solidFill>
                  <a:srgbClr val="0070C0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 smtClean="0"/>
              <a:t>ENTREZ LE TITRE</a:t>
            </a:r>
            <a:endParaRPr lang="en-US" dirty="0"/>
          </a:p>
        </p:txBody>
      </p:sp>
      <p:sp>
        <p:nvSpPr>
          <p:cNvPr id="23" name="ZoneTexte 22"/>
          <p:cNvSpPr txBox="1"/>
          <p:nvPr userDrawn="1"/>
        </p:nvSpPr>
        <p:spPr>
          <a:xfrm>
            <a:off x="9372600" y="378142"/>
            <a:ext cx="2819400" cy="600164"/>
          </a:xfrm>
          <a:prstGeom prst="rect">
            <a:avLst/>
          </a:prstGeom>
          <a:solidFill>
            <a:srgbClr val="80197F"/>
          </a:solidFill>
        </p:spPr>
        <p:txBody>
          <a:bodyPr wrap="square" rtlCol="0" anchor="ctr">
            <a:spAutoFit/>
          </a:bodyPr>
          <a:lstStyle/>
          <a:p>
            <a:pPr lvl="0" algn="ctr"/>
            <a:endParaRPr lang="fr-FR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/>
            <a:r>
              <a:rPr lang="fr-FR" sz="1100" dirty="0" smtClean="0">
                <a:solidFill>
                  <a:schemeClr val="bg1"/>
                </a:solidFill>
                <a:latin typeface="Arial" panose="020B0604020202020204" pitchFamily="34" charset="0"/>
              </a:rPr>
              <a:t>S U S T A I N A B L E    M O B I L I T Y</a:t>
            </a:r>
          </a:p>
          <a:p>
            <a:pPr lvl="0" algn="ctr"/>
            <a:r>
              <a:rPr lang="fr-FR" sz="1100" dirty="0" smtClean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50860" y="0"/>
            <a:ext cx="111140" cy="790575"/>
          </a:xfrm>
          <a:prstGeom prst="rect">
            <a:avLst/>
          </a:prstGeom>
          <a:solidFill>
            <a:srgbClr val="801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14" y="6286788"/>
            <a:ext cx="1026881" cy="440180"/>
          </a:xfrm>
          <a:prstGeom prst="rect">
            <a:avLst/>
          </a:prstGeom>
        </p:spPr>
      </p:pic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200">
                <a:solidFill>
                  <a:srgbClr val="006AB2"/>
                </a:solidFill>
                <a:latin typeface="Calibri" panose="020F050202020403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rgbClr val="006AB2"/>
                </a:solidFill>
                <a:latin typeface="Calibri" panose="020F050202020403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800">
                <a:solidFill>
                  <a:srgbClr val="006AB2"/>
                </a:solidFill>
                <a:latin typeface="Calibri" panose="020F050202020403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600">
                <a:solidFill>
                  <a:srgbClr val="006AB2"/>
                </a:solidFill>
                <a:latin typeface="Calibri" panose="020F050202020403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400">
                <a:solidFill>
                  <a:srgbClr val="006AB2"/>
                </a:solidFill>
                <a:latin typeface="Roboto Light" panose="02000000000000000000" pitchFamily="2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120073" y="6448529"/>
            <a:ext cx="58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8D8DBD-5801-4371-A777-4C8C663B653C}" type="slidenum">
              <a:rPr lang="fr-FR" sz="16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‹N°›</a:t>
            </a:fld>
            <a:endParaRPr lang="fr-F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5" name="Espace réservé du pied de page 4"/>
          <p:cNvSpPr txBox="1">
            <a:spLocks/>
          </p:cNvSpPr>
          <p:nvPr userDrawn="1"/>
        </p:nvSpPr>
        <p:spPr>
          <a:xfrm>
            <a:off x="526910" y="6548985"/>
            <a:ext cx="9185815" cy="184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Roboto Light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rgbClr val="0070C0"/>
                </a:solidFill>
                <a:latin typeface="Calibri" panose="020F0502020204030204" pitchFamily="34" charset="0"/>
              </a:rPr>
              <a:t>|   </a:t>
            </a:r>
            <a:r>
              <a:rPr lang="fr-FR" sz="80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© </a:t>
            </a:r>
            <a:r>
              <a:rPr lang="fr-FR" sz="800" kern="1500" spc="200" baseline="0" dirty="0" smtClean="0">
                <a:solidFill>
                  <a:srgbClr val="006AB2"/>
                </a:solidFill>
                <a:latin typeface="Calibri" panose="020F0502020204030204" pitchFamily="34" charset="0"/>
              </a:rPr>
              <a:t>2020 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IFPEN</a:t>
            </a:r>
            <a:endParaRPr lang="en-US" sz="800" kern="1500" spc="200" baseline="0" dirty="0">
              <a:solidFill>
                <a:srgbClr val="006AB2"/>
              </a:solidFill>
              <a:latin typeface="Calibri" panose="020F0502020204030204" pitchFamily="34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31" y="6286852"/>
            <a:ext cx="1159869" cy="5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0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obilité_Niveau 2 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199" y="415928"/>
            <a:ext cx="8277225" cy="514203"/>
          </a:xfrm>
        </p:spPr>
        <p:txBody>
          <a:bodyPr>
            <a:noAutofit/>
          </a:bodyPr>
          <a:lstStyle>
            <a:lvl1pPr>
              <a:defRPr sz="2200" b="0" cap="all" baseline="0">
                <a:solidFill>
                  <a:srgbClr val="0070C0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 smtClean="0"/>
              <a:t>ENTREZ LE TITRE</a:t>
            </a:r>
            <a:endParaRPr lang="en-US" dirty="0"/>
          </a:p>
        </p:txBody>
      </p:sp>
      <p:sp>
        <p:nvSpPr>
          <p:cNvPr id="23" name="ZoneTexte 22"/>
          <p:cNvSpPr txBox="1"/>
          <p:nvPr userDrawn="1"/>
        </p:nvSpPr>
        <p:spPr>
          <a:xfrm>
            <a:off x="9372600" y="378142"/>
            <a:ext cx="2819400" cy="600164"/>
          </a:xfrm>
          <a:prstGeom prst="rect">
            <a:avLst/>
          </a:prstGeom>
          <a:solidFill>
            <a:srgbClr val="80197F"/>
          </a:solidFill>
        </p:spPr>
        <p:txBody>
          <a:bodyPr wrap="square" rtlCol="0" anchor="ctr">
            <a:spAutoFit/>
          </a:bodyPr>
          <a:lstStyle/>
          <a:p>
            <a:pPr lvl="0" algn="ctr"/>
            <a:endParaRPr lang="fr-FR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/>
            <a:r>
              <a:rPr lang="fr-FR" sz="1100" dirty="0" smtClean="0">
                <a:solidFill>
                  <a:schemeClr val="bg1"/>
                </a:solidFill>
                <a:latin typeface="Arial" panose="020B0604020202020204" pitchFamily="34" charset="0"/>
              </a:rPr>
              <a:t>S U S T A I N A B L E    M O B I L I T Y</a:t>
            </a:r>
          </a:p>
          <a:p>
            <a:pPr lvl="0" algn="ctr"/>
            <a:r>
              <a:rPr lang="fr-FR" sz="1100" dirty="0" smtClean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50860" y="0"/>
            <a:ext cx="111140" cy="790575"/>
          </a:xfrm>
          <a:prstGeom prst="rect">
            <a:avLst/>
          </a:prstGeom>
          <a:solidFill>
            <a:srgbClr val="801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14" y="6286788"/>
            <a:ext cx="1026881" cy="440180"/>
          </a:xfrm>
          <a:prstGeom prst="rect">
            <a:avLst/>
          </a:prstGeom>
        </p:spPr>
      </p:pic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200">
                <a:solidFill>
                  <a:srgbClr val="006AB2"/>
                </a:solidFill>
                <a:latin typeface="Calibri" panose="020F050202020403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rgbClr val="006AB2"/>
                </a:solidFill>
                <a:latin typeface="Calibri" panose="020F050202020403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800">
                <a:solidFill>
                  <a:srgbClr val="006AB2"/>
                </a:solidFill>
                <a:latin typeface="Calibri" panose="020F050202020403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600">
                <a:solidFill>
                  <a:srgbClr val="006AB2"/>
                </a:solidFill>
                <a:latin typeface="Calibri" panose="020F050202020403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400">
                <a:solidFill>
                  <a:srgbClr val="006AB2"/>
                </a:solidFill>
                <a:latin typeface="Roboto Light" panose="02000000000000000000" pitchFamily="2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120073" y="6448529"/>
            <a:ext cx="58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8D8DBD-5801-4371-A777-4C8C663B653C}" type="slidenum">
              <a:rPr lang="fr-FR" sz="16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‹N°›</a:t>
            </a:fld>
            <a:endParaRPr lang="fr-F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5" name="Espace réservé du pied de page 4"/>
          <p:cNvSpPr txBox="1">
            <a:spLocks/>
          </p:cNvSpPr>
          <p:nvPr userDrawn="1"/>
        </p:nvSpPr>
        <p:spPr>
          <a:xfrm>
            <a:off x="526910" y="6548985"/>
            <a:ext cx="9185815" cy="184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Roboto Light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rgbClr val="0070C0"/>
                </a:solidFill>
                <a:latin typeface="Calibri" panose="020F0502020204030204" pitchFamily="34" charset="0"/>
              </a:rPr>
              <a:t>|   </a:t>
            </a:r>
            <a:r>
              <a:rPr lang="fr-FR" sz="80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© </a:t>
            </a:r>
            <a:r>
              <a:rPr lang="fr-FR" sz="800" kern="1500" spc="200" baseline="0" dirty="0" smtClean="0">
                <a:solidFill>
                  <a:srgbClr val="006AB2"/>
                </a:solidFill>
                <a:latin typeface="Calibri" panose="020F0502020204030204" pitchFamily="34" charset="0"/>
              </a:rPr>
              <a:t>2020 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IFPEN</a:t>
            </a:r>
            <a:endParaRPr lang="en-US" sz="800" kern="1500" spc="200" baseline="0" dirty="0">
              <a:solidFill>
                <a:srgbClr val="006AB2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16" name="Rectangle 15"/>
          <p:cNvSpPr/>
          <p:nvPr userDrawn="1"/>
        </p:nvSpPr>
        <p:spPr>
          <a:xfrm rot="20403007">
            <a:off x="890648" y="3093532"/>
            <a:ext cx="10122958" cy="1107996"/>
          </a:xfrm>
          <a:prstGeom prst="rect">
            <a:avLst/>
          </a:prstGeom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fr-FR" sz="6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 O N F I D E N T I A L</a:t>
            </a:r>
            <a:endParaRPr lang="fr-FR" sz="6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31" y="6286852"/>
            <a:ext cx="1159869" cy="5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4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iveau 2 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199" y="415928"/>
            <a:ext cx="8277225" cy="514203"/>
          </a:xfrm>
        </p:spPr>
        <p:txBody>
          <a:bodyPr>
            <a:noAutofit/>
          </a:bodyPr>
          <a:lstStyle>
            <a:lvl1pPr>
              <a:defRPr sz="2200" b="0" cap="all" baseline="0">
                <a:solidFill>
                  <a:srgbClr val="0070C0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 smtClean="0"/>
              <a:t>ENTREZ LE TITRE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9372600" y="426897"/>
            <a:ext cx="2819400" cy="548428"/>
          </a:xfrm>
          <a:prstGeom prst="rect">
            <a:avLst/>
          </a:prstGeom>
          <a:solidFill>
            <a:srgbClr val="8AB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AB3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ZoneTexte 22"/>
          <p:cNvSpPr txBox="1"/>
          <p:nvPr userDrawn="1"/>
        </p:nvSpPr>
        <p:spPr>
          <a:xfrm>
            <a:off x="9372600" y="401029"/>
            <a:ext cx="2819400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endParaRPr lang="fr-FR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/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  <a:t>É N E R G I E S   N O U V E L L E S</a:t>
            </a:r>
          </a:p>
          <a:p>
            <a:pPr lvl="0" algn="ctr"/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50860" y="0"/>
            <a:ext cx="111140" cy="790575"/>
          </a:xfrm>
          <a:prstGeom prst="rect">
            <a:avLst/>
          </a:prstGeom>
          <a:solidFill>
            <a:srgbClr val="8AB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14" y="6286788"/>
            <a:ext cx="1026881" cy="440180"/>
          </a:xfrm>
          <a:prstGeom prst="rect">
            <a:avLst/>
          </a:prstGeom>
        </p:spPr>
      </p:pic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200">
                <a:solidFill>
                  <a:srgbClr val="006AB2"/>
                </a:solidFill>
                <a:latin typeface="Calibri" panose="020F050202020403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rgbClr val="006AB2"/>
                </a:solidFill>
                <a:latin typeface="Calibri" panose="020F050202020403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800">
                <a:solidFill>
                  <a:srgbClr val="006AB2"/>
                </a:solidFill>
                <a:latin typeface="Calibri" panose="020F050202020403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600">
                <a:solidFill>
                  <a:srgbClr val="006AB2"/>
                </a:solidFill>
                <a:latin typeface="Calibri" panose="020F050202020403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400">
                <a:solidFill>
                  <a:srgbClr val="006AB2"/>
                </a:solidFill>
                <a:latin typeface="Roboto Light" panose="02000000000000000000" pitchFamily="2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9" name="ZoneTexte 8"/>
          <p:cNvSpPr txBox="1"/>
          <p:nvPr userDrawn="1"/>
        </p:nvSpPr>
        <p:spPr>
          <a:xfrm>
            <a:off x="120073" y="6448529"/>
            <a:ext cx="58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8D8DBD-5801-4371-A777-4C8C663B653C}" type="slidenum">
              <a:rPr lang="fr-FR" sz="16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‹N°›</a:t>
            </a:fld>
            <a:endParaRPr lang="fr-F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Espace réservé du pied de page 4"/>
          <p:cNvSpPr txBox="1">
            <a:spLocks/>
          </p:cNvSpPr>
          <p:nvPr userDrawn="1"/>
        </p:nvSpPr>
        <p:spPr>
          <a:xfrm>
            <a:off x="526910" y="6548985"/>
            <a:ext cx="9185815" cy="184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Roboto Light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rgbClr val="0070C0"/>
                </a:solidFill>
                <a:latin typeface="Calibri" panose="020F0502020204030204" pitchFamily="34" charset="0"/>
              </a:rPr>
              <a:t>|   </a:t>
            </a:r>
            <a:r>
              <a:rPr lang="fr-FR" sz="80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© </a:t>
            </a:r>
            <a:r>
              <a:rPr lang="fr-FR" sz="800" kern="1500" spc="200" baseline="0" dirty="0" smtClean="0">
                <a:solidFill>
                  <a:srgbClr val="006AB2"/>
                </a:solidFill>
                <a:latin typeface="Calibri" panose="020F0502020204030204" pitchFamily="34" charset="0"/>
              </a:rPr>
              <a:t>2020  </a:t>
            </a:r>
            <a:r>
              <a:rPr lang="fr-FR" sz="800" kern="1500" spc="200" baseline="0" dirty="0">
                <a:solidFill>
                  <a:srgbClr val="006AB2"/>
                </a:solidFill>
                <a:latin typeface="Calibri" panose="020F0502020204030204" pitchFamily="34" charset="0"/>
              </a:rPr>
              <a:t>IFPEN</a:t>
            </a:r>
            <a:endParaRPr lang="en-US" sz="800" kern="1500" spc="200" baseline="0" dirty="0">
              <a:solidFill>
                <a:srgbClr val="006AB2"/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446" y="6283826"/>
            <a:ext cx="1034853" cy="42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9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30426" y="6319028"/>
            <a:ext cx="3293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20073" y="6448529"/>
            <a:ext cx="58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8D8DBD-5801-4371-A777-4C8C663B653C}" type="slidenum">
              <a:rPr lang="fr-FR" sz="16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‹N°›</a:t>
            </a:fld>
            <a:endParaRPr lang="fr-F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17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4192" r:id="rId2"/>
    <p:sldLayoutId id="2147484195" r:id="rId3"/>
    <p:sldLayoutId id="2147484216" r:id="rId4"/>
    <p:sldLayoutId id="2147484223" r:id="rId5"/>
    <p:sldLayoutId id="2147484217" r:id="rId6"/>
    <p:sldLayoutId id="2147484213" r:id="rId7"/>
    <p:sldLayoutId id="2147484218" r:id="rId8"/>
    <p:sldLayoutId id="2147484226" r:id="rId9"/>
    <p:sldLayoutId id="2147484219" r:id="rId10"/>
    <p:sldLayoutId id="2147484227" r:id="rId11"/>
    <p:sldLayoutId id="2147484214" r:id="rId12"/>
    <p:sldLayoutId id="2147484220" r:id="rId13"/>
    <p:sldLayoutId id="2147484224" r:id="rId14"/>
    <p:sldLayoutId id="2147484225" r:id="rId15"/>
    <p:sldLayoutId id="2147484228" r:id="rId16"/>
    <p:sldLayoutId id="2147484221" r:id="rId17"/>
    <p:sldLayoutId id="2147484229" r:id="rId18"/>
    <p:sldLayoutId id="2147484215" r:id="rId19"/>
    <p:sldLayoutId id="2147484222" r:id="rId20"/>
    <p:sldLayoutId id="2147484207" r:id="rId21"/>
    <p:sldLayoutId id="2147484209" r:id="rId2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4"/>
          </p:nvPr>
        </p:nvSpPr>
        <p:spPr>
          <a:xfrm>
            <a:off x="335073" y="1802302"/>
            <a:ext cx="10340015" cy="1004693"/>
          </a:xfrm>
        </p:spPr>
        <p:txBody>
          <a:bodyPr>
            <a:noAutofit/>
          </a:bodyPr>
          <a:lstStyle/>
          <a:p>
            <a:r>
              <a:rPr lang="fr-FR" sz="2400" b="1" dirty="0">
                <a:solidFill>
                  <a:schemeClr val="tx2"/>
                </a:solidFill>
              </a:rPr>
              <a:t>APPRENTISSAGE PROFOND POUR LE TRAITEMENT AUTOMATIQUE DU LANGAGE : APPLICATION À LA CHIMIE</a:t>
            </a:r>
            <a:endParaRPr lang="en-US" sz="2400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>
          <a:xfrm>
            <a:off x="356337" y="3143047"/>
            <a:ext cx="7802310" cy="1152506"/>
          </a:xfrm>
        </p:spPr>
        <p:txBody>
          <a:bodyPr>
            <a:normAutofit fontScale="25000" lnSpcReduction="20000"/>
          </a:bodyPr>
          <a:lstStyle/>
          <a:p>
            <a:r>
              <a:rPr lang="fr-FR" sz="7200" dirty="0" smtClean="0">
                <a:solidFill>
                  <a:schemeClr val="accent1"/>
                </a:solidFill>
              </a:rPr>
              <a:t>Stage </a:t>
            </a:r>
            <a:r>
              <a:rPr lang="fr-FR" sz="7200" dirty="0">
                <a:solidFill>
                  <a:schemeClr val="accent1"/>
                </a:solidFill>
              </a:rPr>
              <a:t>de Master 2 réalisé par</a:t>
            </a:r>
          </a:p>
          <a:p>
            <a:r>
              <a:rPr lang="fr-FR" sz="7200" dirty="0">
                <a:solidFill>
                  <a:schemeClr val="accent1"/>
                </a:solidFill>
              </a:rPr>
              <a:t>Amina </a:t>
            </a:r>
            <a:r>
              <a:rPr lang="fr-FR" sz="7200" dirty="0" err="1">
                <a:solidFill>
                  <a:schemeClr val="accent1"/>
                </a:solidFill>
              </a:rPr>
              <a:t>Ghoul</a:t>
            </a:r>
            <a:r>
              <a:rPr lang="fr-FR" sz="7200" dirty="0">
                <a:solidFill>
                  <a:schemeClr val="accent1"/>
                </a:solidFill>
              </a:rPr>
              <a:t>  </a:t>
            </a:r>
          </a:p>
          <a:p>
            <a:r>
              <a:rPr lang="fr-FR" sz="7200" dirty="0">
                <a:solidFill>
                  <a:schemeClr val="accent1"/>
                </a:solidFill>
              </a:rPr>
              <a:t>Encadré par Sylvain </a:t>
            </a:r>
            <a:r>
              <a:rPr lang="fr-FR" sz="7200" dirty="0" err="1">
                <a:solidFill>
                  <a:schemeClr val="accent1"/>
                </a:solidFill>
              </a:rPr>
              <a:t>Desroziers</a:t>
            </a:r>
            <a:r>
              <a:rPr lang="fr-FR" sz="7200" dirty="0">
                <a:solidFill>
                  <a:schemeClr val="accent1"/>
                </a:solidFill>
              </a:rPr>
              <a:t> et Philibert </a:t>
            </a:r>
            <a:r>
              <a:rPr lang="fr-FR" sz="7200" dirty="0" err="1">
                <a:solidFill>
                  <a:schemeClr val="accent1"/>
                </a:solidFill>
              </a:rPr>
              <a:t>Leflaive</a:t>
            </a:r>
            <a:endParaRPr lang="fr-FR" sz="72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819" y="5124468"/>
            <a:ext cx="3400083" cy="11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9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437194"/>
            <a:ext cx="11353801" cy="604798"/>
          </a:xfrm>
        </p:spPr>
        <p:txBody>
          <a:bodyPr/>
          <a:lstStyle/>
          <a:p>
            <a:r>
              <a:rPr lang="fr-FR" dirty="0"/>
              <a:t>Etude préliminaire : la classification – Approches par apprentissage profond</a:t>
            </a:r>
            <a:r>
              <a:rPr lang="fr-FR" sz="2400" dirty="0"/>
              <a:t/>
            </a:r>
            <a:br>
              <a:rPr lang="fr-FR" sz="2400" dirty="0"/>
            </a:b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17" y="1977253"/>
            <a:ext cx="5913393" cy="3083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741772" y="2361797"/>
                <a:ext cx="5118268" cy="23145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 smtClean="0"/>
                  <a:t>L’attention est calculé comme ceci :</a:t>
                </a:r>
              </a:p>
              <a:p>
                <a:endParaRPr lang="fr-FR" dirty="0" smtClean="0"/>
              </a:p>
              <a:p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tanh</m:t>
                    </m:r>
                    <m:r>
                      <a:rPr lang="fr-FR" b="0" i="1" smtClean="0">
                        <a:latin typeface="Cambria Math"/>
                      </a:rPr>
                      <m:t>⁡(</m:t>
                    </m:r>
                    <m:r>
                      <a:rPr lang="fr-FR" b="0" i="1" smtClean="0">
                        <a:latin typeface="Cambria Math"/>
                      </a:rPr>
                      <m:t>𝑊</m:t>
                    </m:r>
                    <m:r>
                      <a:rPr lang="fr-FR" b="0" i="1" smtClean="0">
                        <a:latin typeface="Cambria Math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/>
                              </a:rPr>
                              <m:t>,</m:t>
                            </m:r>
                          </m:e>
                        </m:acc>
                        <m:acc>
                          <m:accPr>
                            <m:chr m:val="⃖"/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𝑏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fr-FR" dirty="0" smtClean="0"/>
                  <a:t>,</a:t>
                </a:r>
              </a:p>
              <a:p>
                <a:endParaRPr lang="fr-FR" dirty="0" smtClean="0"/>
              </a:p>
              <a:p>
                <a:r>
                  <a:rPr lang="fr-FR" dirty="0" smtClean="0"/>
                  <a:t>où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/>
                  <a:t>représente le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𝑖</m:t>
                    </m:r>
                  </m:oMath>
                </a14:m>
                <a:r>
                  <a:rPr lang="fr-FR" dirty="0" err="1" smtClean="0"/>
                  <a:t>ème</a:t>
                </a:r>
                <a:r>
                  <a:rPr lang="fr-FR" dirty="0" smtClean="0"/>
                  <a:t> </a:t>
                </a:r>
                <a:r>
                  <a:rPr lang="fr-FR" dirty="0"/>
                  <a:t>mot du commentaire,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/>
                  <a:t>est la matrice des poids et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/>
                  <a:t>est un vecteur de biais.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772" y="2361797"/>
                <a:ext cx="5118268" cy="2314544"/>
              </a:xfrm>
              <a:prstGeom prst="rect">
                <a:avLst/>
              </a:prstGeom>
              <a:blipFill rotWithShape="1">
                <a:blip r:embed="rId3"/>
                <a:stretch>
                  <a:fillRect l="-1071" t="-1316" r="-833" b="-31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/>
          <p:cNvSpPr txBox="1"/>
          <p:nvPr/>
        </p:nvSpPr>
        <p:spPr>
          <a:xfrm>
            <a:off x="986354" y="1577143"/>
            <a:ext cx="5014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2"/>
                </a:solidFill>
              </a:rPr>
              <a:t>Réseaux de neurones récurrents et Attention</a:t>
            </a:r>
            <a:endParaRPr lang="fr-FR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10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437194"/>
            <a:ext cx="11353801" cy="604798"/>
          </a:xfrm>
        </p:spPr>
        <p:txBody>
          <a:bodyPr/>
          <a:lstStyle/>
          <a:p>
            <a:r>
              <a:rPr lang="fr-FR" dirty="0"/>
              <a:t>Etude préliminaire : la classification – Approches par apprentissage profond</a:t>
            </a:r>
            <a:r>
              <a:rPr lang="fr-FR" sz="2400" dirty="0"/>
              <a:t/>
            </a:r>
            <a:br>
              <a:rPr lang="fr-FR" sz="2400" dirty="0"/>
            </a:br>
            <a:endParaRPr lang="fr-FR" dirty="0"/>
          </a:p>
        </p:txBody>
      </p:sp>
      <p:pic>
        <p:nvPicPr>
          <p:cNvPr id="13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003" y="1565335"/>
            <a:ext cx="3253563" cy="4754793"/>
          </a:xfrm>
        </p:spPr>
      </p:pic>
      <p:sp>
        <p:nvSpPr>
          <p:cNvPr id="14" name="ZoneTexte 13"/>
          <p:cNvSpPr txBox="1"/>
          <p:nvPr/>
        </p:nvSpPr>
        <p:spPr>
          <a:xfrm>
            <a:off x="7360003" y="6465128"/>
            <a:ext cx="442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Figure</a:t>
            </a:r>
            <a:r>
              <a:rPr lang="fr-FR" dirty="0" smtClean="0"/>
              <a:t> : Architecture du transformer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88" y="4146698"/>
            <a:ext cx="4261495" cy="2318430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395816" y="6465128"/>
            <a:ext cx="306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Figure</a:t>
            </a:r>
            <a:r>
              <a:rPr lang="fr-FR" dirty="0" smtClean="0"/>
              <a:t> : Attention multi-têtes</a:t>
            </a: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92802" y="1366218"/>
            <a:ext cx="8593296" cy="3148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200" kern="120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kern="120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0070C0"/>
                </a:solidFill>
                <a:latin typeface="Roboto Light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tx1"/>
                </a:solidFill>
              </a:rPr>
              <a:t>Le </a:t>
            </a:r>
            <a:r>
              <a:rPr lang="fr-FR" sz="2000" b="1" dirty="0">
                <a:solidFill>
                  <a:schemeClr val="tx2"/>
                </a:solidFill>
              </a:rPr>
              <a:t>Transformer</a:t>
            </a:r>
            <a:r>
              <a:rPr lang="fr-FR" sz="2000" dirty="0">
                <a:solidFill>
                  <a:schemeClr val="tx2"/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est un modèle de </a:t>
            </a:r>
            <a:r>
              <a:rPr lang="fr-FR" sz="2000" dirty="0" err="1">
                <a:solidFill>
                  <a:schemeClr val="tx1"/>
                </a:solidFill>
              </a:rPr>
              <a:t>Deep</a:t>
            </a:r>
            <a:r>
              <a:rPr lang="fr-FR" sz="2000" dirty="0">
                <a:solidFill>
                  <a:schemeClr val="tx1"/>
                </a:solidFill>
              </a:rPr>
              <a:t> Learning introduit en 2017 par </a:t>
            </a:r>
            <a:r>
              <a:rPr lang="fr-FR" sz="2000" dirty="0" smtClean="0">
                <a:solidFill>
                  <a:schemeClr val="tx1"/>
                </a:solidFill>
              </a:rPr>
              <a:t>Google.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Architecture </a:t>
            </a:r>
            <a:r>
              <a:rPr lang="fr-FR" sz="2000" dirty="0">
                <a:solidFill>
                  <a:schemeClr val="tx1"/>
                </a:solidFill>
              </a:rPr>
              <a:t>assez complexe utilisant les </a:t>
            </a:r>
            <a:r>
              <a:rPr lang="fr-FR" sz="2000" i="1" dirty="0" err="1">
                <a:solidFill>
                  <a:schemeClr val="tx2"/>
                </a:solidFill>
              </a:rPr>
              <a:t>word</a:t>
            </a:r>
            <a:r>
              <a:rPr lang="fr-FR" sz="2000" i="1" dirty="0">
                <a:solidFill>
                  <a:schemeClr val="tx2"/>
                </a:solidFill>
              </a:rPr>
              <a:t> </a:t>
            </a:r>
            <a:r>
              <a:rPr lang="fr-FR" sz="2000" i="1" dirty="0" err="1">
                <a:solidFill>
                  <a:schemeClr val="tx2"/>
                </a:solidFill>
              </a:rPr>
              <a:t>embedding</a:t>
            </a:r>
            <a:r>
              <a:rPr lang="fr-FR" sz="2000" dirty="0">
                <a:solidFill>
                  <a:schemeClr val="tx1"/>
                </a:solidFill>
              </a:rPr>
              <a:t>, les </a:t>
            </a:r>
            <a:r>
              <a:rPr lang="fr-FR" sz="2000" dirty="0">
                <a:solidFill>
                  <a:schemeClr val="tx2"/>
                </a:solidFill>
              </a:rPr>
              <a:t>mécanismes d’attention</a:t>
            </a:r>
            <a:r>
              <a:rPr lang="fr-FR" sz="2000" i="1" dirty="0">
                <a:solidFill>
                  <a:schemeClr val="tx1"/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et également les </a:t>
            </a:r>
            <a:r>
              <a:rPr lang="fr-FR" sz="2000" dirty="0">
                <a:solidFill>
                  <a:schemeClr val="tx2"/>
                </a:solidFill>
              </a:rPr>
              <a:t>réseaux récurrents</a:t>
            </a:r>
            <a:r>
              <a:rPr lang="fr-FR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fr-FR" sz="2000" dirty="0">
                <a:solidFill>
                  <a:schemeClr val="tx1"/>
                </a:solidFill>
              </a:rPr>
              <a:t>I</a:t>
            </a:r>
            <a:r>
              <a:rPr lang="fr-FR" sz="2000" dirty="0" smtClean="0">
                <a:solidFill>
                  <a:schemeClr val="tx1"/>
                </a:solidFill>
              </a:rPr>
              <a:t>nitialement </a:t>
            </a:r>
            <a:r>
              <a:rPr lang="fr-FR" sz="2000" dirty="0">
                <a:solidFill>
                  <a:schemeClr val="tx1"/>
                </a:solidFill>
              </a:rPr>
              <a:t>définie pour les tâches de traduction de séquences. </a:t>
            </a:r>
            <a:endParaRPr lang="fr-FR" sz="2000" dirty="0" smtClean="0">
              <a:solidFill>
                <a:schemeClr val="tx1"/>
              </a:solidFill>
            </a:endParaRPr>
          </a:p>
          <a:p>
            <a:r>
              <a:rPr lang="fr-FR" sz="2000" dirty="0" smtClean="0">
                <a:solidFill>
                  <a:schemeClr val="tx1"/>
                </a:solidFill>
              </a:rPr>
              <a:t>Pour la classification, seul </a:t>
            </a:r>
            <a:r>
              <a:rPr lang="fr-FR" sz="2000" dirty="0">
                <a:solidFill>
                  <a:schemeClr val="tx1"/>
                </a:solidFill>
              </a:rPr>
              <a:t>l’encoder est utilisé, puis </a:t>
            </a:r>
            <a:r>
              <a:rPr lang="fr-FR" sz="2000" dirty="0" smtClean="0">
                <a:solidFill>
                  <a:schemeClr val="tx1"/>
                </a:solidFill>
              </a:rPr>
              <a:t>une </a:t>
            </a:r>
            <a:r>
              <a:rPr lang="fr-FR" sz="2000" dirty="0">
                <a:solidFill>
                  <a:schemeClr val="tx2"/>
                </a:solidFill>
              </a:rPr>
              <a:t>couche </a:t>
            </a:r>
            <a:r>
              <a:rPr lang="fr-FR" sz="2000" dirty="0" smtClean="0">
                <a:solidFill>
                  <a:schemeClr val="tx2"/>
                </a:solidFill>
              </a:rPr>
              <a:t>FC (</a:t>
            </a:r>
            <a:r>
              <a:rPr lang="fr-FR" sz="2000" i="1" dirty="0" err="1" smtClean="0">
                <a:solidFill>
                  <a:schemeClr val="tx2"/>
                </a:solidFill>
              </a:rPr>
              <a:t>fully</a:t>
            </a:r>
            <a:r>
              <a:rPr lang="fr-FR" sz="2000" i="1" dirty="0" smtClean="0">
                <a:solidFill>
                  <a:schemeClr val="tx2"/>
                </a:solidFill>
              </a:rPr>
              <a:t> </a:t>
            </a:r>
            <a:r>
              <a:rPr lang="fr-FR" sz="2000" i="1" dirty="0" err="1" smtClean="0">
                <a:solidFill>
                  <a:schemeClr val="tx2"/>
                </a:solidFill>
              </a:rPr>
              <a:t>connected</a:t>
            </a:r>
            <a:r>
              <a:rPr lang="fr-FR" sz="2000" dirty="0" smtClean="0">
                <a:solidFill>
                  <a:schemeClr val="tx2"/>
                </a:solidFill>
              </a:rPr>
              <a:t>)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pour </a:t>
            </a:r>
            <a:r>
              <a:rPr lang="fr-FR" sz="2000" dirty="0" smtClean="0">
                <a:solidFill>
                  <a:schemeClr val="tx1"/>
                </a:solidFill>
              </a:rPr>
              <a:t>obtenir le </a:t>
            </a:r>
            <a:r>
              <a:rPr lang="fr-FR" sz="2000" dirty="0">
                <a:solidFill>
                  <a:schemeClr val="tx1"/>
                </a:solidFill>
              </a:rPr>
              <a:t>label associé à la séquence</a:t>
            </a:r>
            <a:r>
              <a:rPr lang="fr-FR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81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437194"/>
            <a:ext cx="11353801" cy="604798"/>
          </a:xfrm>
        </p:spPr>
        <p:txBody>
          <a:bodyPr/>
          <a:lstStyle/>
          <a:p>
            <a:r>
              <a:rPr lang="fr-FR" dirty="0"/>
              <a:t>Etude préliminaire : la classification – Approches par apprentissage profond</a:t>
            </a:r>
            <a:r>
              <a:rPr lang="fr-FR" sz="2400" dirty="0"/>
              <a:t/>
            </a:r>
            <a:br>
              <a:rPr lang="fr-FR" sz="2400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863" y="1229300"/>
            <a:ext cx="10360936" cy="49542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200" dirty="0" smtClean="0">
                <a:solidFill>
                  <a:schemeClr val="tx1"/>
                </a:solidFill>
              </a:rPr>
              <a:t>Le </a:t>
            </a:r>
            <a:r>
              <a:rPr lang="fr-FR" sz="3200" dirty="0">
                <a:solidFill>
                  <a:schemeClr val="tx1"/>
                </a:solidFill>
              </a:rPr>
              <a:t>modèle </a:t>
            </a:r>
            <a:r>
              <a:rPr lang="fr-FR" sz="3200" b="1" dirty="0">
                <a:solidFill>
                  <a:schemeClr val="tx2"/>
                </a:solidFill>
              </a:rPr>
              <a:t>BERT</a:t>
            </a:r>
            <a:r>
              <a:rPr lang="fr-FR" sz="3200" dirty="0">
                <a:solidFill>
                  <a:schemeClr val="tx2"/>
                </a:solidFill>
              </a:rPr>
              <a:t> </a:t>
            </a:r>
            <a:r>
              <a:rPr lang="fr-FR" sz="3200" dirty="0">
                <a:solidFill>
                  <a:schemeClr val="tx1"/>
                </a:solidFill>
              </a:rPr>
              <a:t>(ou </a:t>
            </a:r>
            <a:r>
              <a:rPr lang="fr-FR" sz="3200" dirty="0" err="1">
                <a:solidFill>
                  <a:schemeClr val="tx1"/>
                </a:solidFill>
              </a:rPr>
              <a:t>Bidirectional</a:t>
            </a:r>
            <a:r>
              <a:rPr lang="fr-FR" sz="3200" dirty="0">
                <a:solidFill>
                  <a:schemeClr val="tx1"/>
                </a:solidFill>
              </a:rPr>
              <a:t> Encoder </a:t>
            </a:r>
            <a:r>
              <a:rPr lang="fr-FR" sz="3200" dirty="0" err="1">
                <a:solidFill>
                  <a:schemeClr val="tx1"/>
                </a:solidFill>
              </a:rPr>
              <a:t>Representations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from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Transformers</a:t>
            </a:r>
            <a:r>
              <a:rPr lang="fr-FR" sz="3200" dirty="0">
                <a:solidFill>
                  <a:schemeClr val="tx1"/>
                </a:solidFill>
              </a:rPr>
              <a:t>) a été introduit par les labos Google AI fin 2018</a:t>
            </a:r>
            <a:r>
              <a:rPr lang="fr-FR" sz="3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fr-FR" sz="3200" dirty="0">
                <a:solidFill>
                  <a:schemeClr val="tx1"/>
                </a:solidFill>
              </a:rPr>
              <a:t>Il est composé d’une suite </a:t>
            </a:r>
            <a:r>
              <a:rPr lang="fr-FR" sz="3200" i="1" dirty="0" err="1">
                <a:solidFill>
                  <a:schemeClr val="tx2"/>
                </a:solidFill>
              </a:rPr>
              <a:t>Transformers</a:t>
            </a:r>
            <a:r>
              <a:rPr lang="fr-FR" sz="3200" dirty="0">
                <a:solidFill>
                  <a:schemeClr val="tx2"/>
                </a:solidFill>
              </a:rPr>
              <a:t> </a:t>
            </a:r>
            <a:r>
              <a:rPr lang="fr-FR" sz="3200" dirty="0">
                <a:solidFill>
                  <a:schemeClr val="tx1"/>
                </a:solidFill>
              </a:rPr>
              <a:t>(N=12 pour la version </a:t>
            </a:r>
            <a:r>
              <a:rPr lang="fr-FR" sz="3200" i="1" dirty="0">
                <a:solidFill>
                  <a:schemeClr val="tx1"/>
                </a:solidFill>
              </a:rPr>
              <a:t>Base</a:t>
            </a:r>
            <a:r>
              <a:rPr lang="fr-FR" sz="3200" dirty="0">
                <a:solidFill>
                  <a:schemeClr val="tx1"/>
                </a:solidFill>
              </a:rPr>
              <a:t> ou N=24 pour la version </a:t>
            </a:r>
            <a:r>
              <a:rPr lang="fr-FR" sz="3200" i="1" dirty="0">
                <a:solidFill>
                  <a:schemeClr val="tx1"/>
                </a:solidFill>
              </a:rPr>
              <a:t>Large</a:t>
            </a:r>
            <a:r>
              <a:rPr lang="fr-FR" sz="3200" dirty="0">
                <a:solidFill>
                  <a:schemeClr val="tx1"/>
                </a:solidFill>
              </a:rPr>
              <a:t>).</a:t>
            </a:r>
          </a:p>
          <a:p>
            <a:r>
              <a:rPr lang="fr-FR" sz="3200" dirty="0">
                <a:solidFill>
                  <a:schemeClr val="tx1"/>
                </a:solidFill>
              </a:rPr>
              <a:t>Il est </a:t>
            </a:r>
            <a:r>
              <a:rPr lang="fr-FR" sz="3200" dirty="0" smtClean="0">
                <a:solidFill>
                  <a:schemeClr val="tx1"/>
                </a:solidFill>
              </a:rPr>
              <a:t>pré-entraîné </a:t>
            </a:r>
            <a:r>
              <a:rPr lang="fr-FR" sz="3200" dirty="0">
                <a:solidFill>
                  <a:schemeClr val="tx1"/>
                </a:solidFill>
              </a:rPr>
              <a:t>de façon non </a:t>
            </a:r>
            <a:r>
              <a:rPr lang="fr-FR" sz="3200" dirty="0" smtClean="0">
                <a:solidFill>
                  <a:schemeClr val="tx1"/>
                </a:solidFill>
              </a:rPr>
              <a:t>supervisée :  </a:t>
            </a:r>
          </a:p>
          <a:p>
            <a:pPr lvl="1"/>
            <a:r>
              <a:rPr lang="fr-FR" sz="3200" dirty="0" smtClean="0">
                <a:solidFill>
                  <a:schemeClr val="tx1"/>
                </a:solidFill>
              </a:rPr>
              <a:t>une </a:t>
            </a:r>
            <a:r>
              <a:rPr lang="fr-FR" sz="3200" dirty="0">
                <a:solidFill>
                  <a:schemeClr val="tx1"/>
                </a:solidFill>
              </a:rPr>
              <a:t>partie des mots </a:t>
            </a:r>
            <a:r>
              <a:rPr lang="fr-FR" sz="3200" dirty="0" smtClean="0">
                <a:solidFill>
                  <a:schemeClr val="tx1"/>
                </a:solidFill>
              </a:rPr>
              <a:t>des séquences </a:t>
            </a:r>
            <a:r>
              <a:rPr lang="fr-FR" sz="3200" dirty="0">
                <a:solidFill>
                  <a:schemeClr val="tx1"/>
                </a:solidFill>
              </a:rPr>
              <a:t>d’entrée est masquée et le modèle apprend à les </a:t>
            </a:r>
            <a:r>
              <a:rPr lang="fr-FR" sz="3200" dirty="0" smtClean="0">
                <a:solidFill>
                  <a:schemeClr val="tx1"/>
                </a:solidFill>
              </a:rPr>
              <a:t>retrouver</a:t>
            </a:r>
          </a:p>
          <a:p>
            <a:pPr marL="457200" lvl="1" indent="0">
              <a:buNone/>
            </a:pPr>
            <a:r>
              <a:rPr lang="fr-FR" sz="3200" dirty="0" smtClean="0">
                <a:solidFill>
                  <a:schemeClr val="tx1"/>
                </a:solidFill>
              </a:rPr>
              <a:t>    </a:t>
            </a:r>
            <a:r>
              <a:rPr lang="fr-FR" sz="3200" u="sng" dirty="0" smtClean="0">
                <a:solidFill>
                  <a:schemeClr val="tx1"/>
                </a:solidFill>
              </a:rPr>
              <a:t>Exemple : </a:t>
            </a:r>
          </a:p>
          <a:p>
            <a:pPr marL="457200" lvl="1" indent="0">
              <a:buNone/>
            </a:pPr>
            <a:r>
              <a:rPr lang="en-US" sz="3200" i="1" dirty="0" smtClean="0">
                <a:solidFill>
                  <a:schemeClr val="tx1"/>
                </a:solidFill>
              </a:rPr>
              <a:t>    Entrée = [CLS] the man went to [MASK] store [SEP]</a:t>
            </a:r>
          </a:p>
          <a:p>
            <a:pPr marL="457200" lvl="1" indent="0">
              <a:buNone/>
            </a:pPr>
            <a:r>
              <a:rPr lang="en-US" sz="3200" i="1" dirty="0" smtClean="0">
                <a:solidFill>
                  <a:schemeClr val="tx1"/>
                </a:solidFill>
              </a:rPr>
              <a:t>    Entrée </a:t>
            </a:r>
            <a:r>
              <a:rPr lang="en-US" sz="3200" i="1" dirty="0">
                <a:solidFill>
                  <a:schemeClr val="tx1"/>
                </a:solidFill>
              </a:rPr>
              <a:t>= [CLS] the man [MASK] to the store [SEP</a:t>
            </a:r>
            <a:r>
              <a:rPr lang="en-US" sz="3200" i="1" dirty="0" smtClean="0">
                <a:solidFill>
                  <a:schemeClr val="tx1"/>
                </a:solidFill>
              </a:rPr>
              <a:t>]</a:t>
            </a:r>
            <a:endParaRPr lang="fr-FR" sz="3200" dirty="0" smtClean="0">
              <a:solidFill>
                <a:schemeClr val="tx1"/>
              </a:solidFill>
            </a:endParaRPr>
          </a:p>
          <a:p>
            <a:pPr lvl="1"/>
            <a:r>
              <a:rPr lang="fr-FR" sz="3200" dirty="0" smtClean="0">
                <a:solidFill>
                  <a:schemeClr val="tx1"/>
                </a:solidFill>
              </a:rPr>
              <a:t>le modèle </a:t>
            </a:r>
            <a:r>
              <a:rPr lang="fr-FR" sz="3200" dirty="0">
                <a:solidFill>
                  <a:schemeClr val="tx1"/>
                </a:solidFill>
              </a:rPr>
              <a:t>apprend à reconnaître si deux phrases sont </a:t>
            </a:r>
            <a:r>
              <a:rPr lang="fr-FR" sz="3200" dirty="0" smtClean="0">
                <a:solidFill>
                  <a:schemeClr val="tx1"/>
                </a:solidFill>
              </a:rPr>
              <a:t>consécutives ou non</a:t>
            </a:r>
          </a:p>
          <a:p>
            <a:pPr marL="457200" lvl="1" indent="0">
              <a:buNone/>
            </a:pPr>
            <a:r>
              <a:rPr lang="fr-FR" sz="3200" dirty="0" smtClean="0">
                <a:solidFill>
                  <a:schemeClr val="tx1"/>
                </a:solidFill>
              </a:rPr>
              <a:t>    </a:t>
            </a:r>
            <a:r>
              <a:rPr lang="fr-FR" sz="3200" u="sng" dirty="0" smtClean="0">
                <a:solidFill>
                  <a:schemeClr val="tx1"/>
                </a:solidFill>
              </a:rPr>
              <a:t>Exemple: </a:t>
            </a:r>
            <a:endParaRPr lang="fr-FR" sz="32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fr-FR" sz="3200" i="1" dirty="0" smtClean="0">
                <a:solidFill>
                  <a:schemeClr val="tx1"/>
                </a:solidFill>
              </a:rPr>
              <a:t>    Entrée </a:t>
            </a:r>
            <a:r>
              <a:rPr lang="fr-FR" sz="3200" i="1" dirty="0">
                <a:solidFill>
                  <a:schemeClr val="tx1"/>
                </a:solidFill>
              </a:rPr>
              <a:t>= [CLS] the man </a:t>
            </a:r>
            <a:r>
              <a:rPr lang="fr-FR" sz="3200" i="1" dirty="0" err="1">
                <a:solidFill>
                  <a:schemeClr val="tx1"/>
                </a:solidFill>
              </a:rPr>
              <a:t>went</a:t>
            </a:r>
            <a:r>
              <a:rPr lang="fr-FR" sz="3200" i="1" dirty="0">
                <a:solidFill>
                  <a:schemeClr val="tx1"/>
                </a:solidFill>
              </a:rPr>
              <a:t> to [MASK] store [</a:t>
            </a:r>
            <a:r>
              <a:rPr lang="fr-FR" sz="3200" i="1" dirty="0" smtClean="0">
                <a:solidFill>
                  <a:schemeClr val="tx1"/>
                </a:solidFill>
              </a:rPr>
              <a:t>SEP]</a:t>
            </a:r>
          </a:p>
          <a:p>
            <a:pPr marL="457200" lvl="1" indent="0">
              <a:buNone/>
            </a:pPr>
            <a:r>
              <a:rPr lang="fr-FR" sz="3200" i="1" dirty="0" smtClean="0">
                <a:solidFill>
                  <a:schemeClr val="tx1"/>
                </a:solidFill>
              </a:rPr>
              <a:t>    </a:t>
            </a:r>
            <a:r>
              <a:rPr lang="fr-FR" sz="3200" i="1" dirty="0" err="1" smtClean="0">
                <a:solidFill>
                  <a:schemeClr val="tx1"/>
                </a:solidFill>
              </a:rPr>
              <a:t>he</a:t>
            </a:r>
            <a:r>
              <a:rPr lang="fr-FR" sz="3200" i="1" dirty="0" smtClean="0">
                <a:solidFill>
                  <a:schemeClr val="tx1"/>
                </a:solidFill>
              </a:rPr>
              <a:t> </a:t>
            </a:r>
            <a:r>
              <a:rPr lang="fr-FR" sz="3200" i="1" dirty="0" err="1">
                <a:solidFill>
                  <a:schemeClr val="tx1"/>
                </a:solidFill>
              </a:rPr>
              <a:t>bought</a:t>
            </a:r>
            <a:r>
              <a:rPr lang="fr-FR" sz="3200" i="1" dirty="0">
                <a:solidFill>
                  <a:schemeClr val="tx1"/>
                </a:solidFill>
              </a:rPr>
              <a:t> a gallon [MASK] </a:t>
            </a:r>
            <a:r>
              <a:rPr lang="fr-FR" sz="3200" i="1" dirty="0" err="1">
                <a:solidFill>
                  <a:schemeClr val="tx1"/>
                </a:solidFill>
              </a:rPr>
              <a:t>milk</a:t>
            </a:r>
            <a:r>
              <a:rPr lang="fr-FR" sz="3200" i="1" dirty="0">
                <a:solidFill>
                  <a:schemeClr val="tx1"/>
                </a:solidFill>
              </a:rPr>
              <a:t> [SEP]</a:t>
            </a:r>
          </a:p>
          <a:p>
            <a:pPr marL="457200" lvl="1" indent="0">
              <a:buNone/>
            </a:pPr>
            <a:r>
              <a:rPr lang="fr-FR" sz="3200" i="1" dirty="0" smtClean="0">
                <a:solidFill>
                  <a:schemeClr val="tx1"/>
                </a:solidFill>
              </a:rPr>
              <a:t>    Label </a:t>
            </a:r>
            <a:r>
              <a:rPr lang="fr-FR" sz="3200" i="1" dirty="0">
                <a:solidFill>
                  <a:schemeClr val="tx1"/>
                </a:solidFill>
              </a:rPr>
              <a:t>= </a:t>
            </a:r>
            <a:r>
              <a:rPr lang="fr-FR" sz="3200" i="1" dirty="0" err="1" smtClean="0">
                <a:solidFill>
                  <a:schemeClr val="tx1"/>
                </a:solidFill>
              </a:rPr>
              <a:t>IsNext</a:t>
            </a:r>
            <a:endParaRPr lang="fr-FR" sz="3200" i="1" dirty="0">
              <a:solidFill>
                <a:schemeClr val="tx1"/>
              </a:solidFill>
            </a:endParaRPr>
          </a:p>
          <a:p>
            <a:r>
              <a:rPr lang="fr-FR" sz="3200" dirty="0" smtClean="0">
                <a:solidFill>
                  <a:schemeClr val="tx1"/>
                </a:solidFill>
              </a:rPr>
              <a:t>Le </a:t>
            </a:r>
            <a:r>
              <a:rPr lang="fr-FR" sz="3200" dirty="0">
                <a:solidFill>
                  <a:schemeClr val="tx1"/>
                </a:solidFill>
              </a:rPr>
              <a:t>modèle BERT peut ensuite être spécialisé pour la classification. Cette étape est dite de </a:t>
            </a:r>
            <a:r>
              <a:rPr lang="fr-FR" sz="3200" i="1" dirty="0">
                <a:solidFill>
                  <a:schemeClr val="tx1"/>
                </a:solidFill>
              </a:rPr>
              <a:t>fine-</a:t>
            </a:r>
            <a:r>
              <a:rPr lang="fr-FR" sz="3200" i="1" dirty="0" err="1">
                <a:solidFill>
                  <a:schemeClr val="tx1"/>
                </a:solidFill>
              </a:rPr>
              <a:t>tuning</a:t>
            </a:r>
            <a:r>
              <a:rPr lang="fr-FR" sz="3200" dirty="0">
                <a:solidFill>
                  <a:schemeClr val="tx1"/>
                </a:solidFill>
              </a:rPr>
              <a:t>.</a:t>
            </a:r>
          </a:p>
          <a:p>
            <a:pPr marL="457200" lvl="1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356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9050" y="352553"/>
            <a:ext cx="10113336" cy="519737"/>
          </a:xfrm>
        </p:spPr>
        <p:txBody>
          <a:bodyPr/>
          <a:lstStyle/>
          <a:p>
            <a:r>
              <a:rPr lang="fr-FR" dirty="0"/>
              <a:t>Etude préliminaire : la classification – Résultats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760491" y="1122211"/>
                <a:ext cx="10760437" cy="453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 smtClean="0">
                    <a:solidFill>
                      <a:schemeClr val="tx2"/>
                    </a:solidFill>
                  </a:rPr>
                  <a:t>Métrique</a:t>
                </a:r>
                <a:r>
                  <a:rPr lang="fr-FR" sz="2000" b="0" dirty="0" smtClean="0"/>
                  <a:t> :		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/>
                      </a:rPr>
                      <m:t>𝐴𝑐𝑐𝑢𝑟𝑎𝑐𝑦</m:t>
                    </m:r>
                    <m:r>
                      <a:rPr lang="fr-FR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/>
                          </a:rPr>
                          <m:t>𝑇𝑃</m:t>
                        </m:r>
                        <m:r>
                          <a:rPr lang="fr-FR" sz="2000" i="1">
                            <a:latin typeface="Cambria Math"/>
                          </a:rPr>
                          <m:t>+</m:t>
                        </m:r>
                        <m:r>
                          <a:rPr lang="fr-FR" sz="2000" i="1">
                            <a:latin typeface="Cambria Math"/>
                          </a:rPr>
                          <m:t>𝑇𝑁</m:t>
                        </m:r>
                      </m:num>
                      <m:den>
                        <m:r>
                          <a:rPr lang="fr-FR" sz="2000" i="1">
                            <a:latin typeface="Cambria Math"/>
                          </a:rPr>
                          <m:t>𝑇𝑃</m:t>
                        </m:r>
                        <m:r>
                          <a:rPr lang="fr-FR" sz="2000" i="1">
                            <a:latin typeface="Cambria Math"/>
                          </a:rPr>
                          <m:t>+</m:t>
                        </m:r>
                        <m:r>
                          <a:rPr lang="fr-FR" sz="2000" i="1">
                            <a:latin typeface="Cambria Math"/>
                          </a:rPr>
                          <m:t>𝑇𝑁</m:t>
                        </m:r>
                        <m:r>
                          <a:rPr lang="fr-FR" sz="2000" i="1">
                            <a:latin typeface="Cambria Math"/>
                          </a:rPr>
                          <m:t>+</m:t>
                        </m:r>
                        <m:r>
                          <a:rPr lang="fr-FR" sz="2000" i="1">
                            <a:latin typeface="Cambria Math"/>
                          </a:rPr>
                          <m:t>𝐹𝑃</m:t>
                        </m:r>
                        <m:r>
                          <a:rPr lang="fr-FR" sz="2000" i="1">
                            <a:latin typeface="Cambria Math"/>
                          </a:rPr>
                          <m:t>+</m:t>
                        </m:r>
                        <m:r>
                          <a:rPr lang="fr-FR" sz="2000" i="1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endParaRPr lang="fr-FR" sz="2000" b="0" dirty="0" smtClean="0"/>
              </a:p>
              <a:p>
                <a:endParaRPr lang="fr-FR" sz="2000" b="0" dirty="0" smtClean="0"/>
              </a:p>
              <a:p>
                <a:r>
                  <a:rPr lang="fr-FR" sz="2000" dirty="0"/>
                  <a:t>a</a:t>
                </a:r>
                <a:r>
                  <a:rPr lang="fr-FR" sz="2000" dirty="0" smtClean="0"/>
                  <a:t>vec :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/>
                      </a:rPr>
                      <m:t>𝑇𝑃</m:t>
                    </m:r>
                    <m:r>
                      <a:rPr lang="fr-FR" sz="2000" i="1">
                        <a:latin typeface="Cambria Math"/>
                      </a:rPr>
                      <m:t> </m:t>
                    </m:r>
                  </m:oMath>
                </a14:m>
                <a:r>
                  <a:rPr lang="fr-FR" sz="2000" dirty="0"/>
                  <a:t>: vrais positifs </a:t>
                </a:r>
                <a:r>
                  <a:rPr lang="fr-FR" sz="2000" dirty="0" smtClean="0"/>
                  <a:t>,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/>
                      </a:rPr>
                      <m:t>𝑇𝑁</m:t>
                    </m:r>
                    <m:r>
                      <a:rPr lang="fr-FR" sz="2000" i="1">
                        <a:latin typeface="Cambria Math"/>
                      </a:rPr>
                      <m:t> </m:t>
                    </m:r>
                  </m:oMath>
                </a14:m>
                <a:r>
                  <a:rPr lang="fr-FR" sz="2000" dirty="0"/>
                  <a:t>: vrais négatifs </a:t>
                </a:r>
                <a:r>
                  <a:rPr lang="fr-FR" sz="2000" dirty="0" smtClean="0"/>
                  <a:t>,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/>
                      </a:rPr>
                      <m:t>𝐹𝑃</m:t>
                    </m:r>
                    <m:r>
                      <a:rPr lang="fr-FR" sz="2000" i="1">
                        <a:latin typeface="Cambria Math"/>
                      </a:rPr>
                      <m:t> </m:t>
                    </m:r>
                  </m:oMath>
                </a14:m>
                <a:r>
                  <a:rPr lang="fr-FR" sz="2000" dirty="0"/>
                  <a:t>: faux </a:t>
                </a:r>
                <a:r>
                  <a:rPr lang="fr-FR" sz="2000" dirty="0" smtClean="0"/>
                  <a:t>positifs et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/>
                      </a:rPr>
                      <m:t>𝐹𝑁</m:t>
                    </m:r>
                    <m:r>
                      <a:rPr lang="fr-FR" sz="2000" i="1">
                        <a:latin typeface="Cambria Math"/>
                      </a:rPr>
                      <m:t> </m:t>
                    </m:r>
                  </m:oMath>
                </a14:m>
                <a:r>
                  <a:rPr lang="fr-FR" sz="2000" dirty="0"/>
                  <a:t>: faux </a:t>
                </a:r>
                <a:r>
                  <a:rPr lang="fr-FR" sz="2000" dirty="0" smtClean="0"/>
                  <a:t>négatifs</a:t>
                </a:r>
              </a:p>
              <a:p>
                <a:endParaRPr lang="fr-FR" sz="2000" dirty="0"/>
              </a:p>
              <a:p>
                <a:r>
                  <a:rPr lang="fr-FR" sz="2000" b="1" dirty="0" smtClean="0">
                    <a:solidFill>
                      <a:schemeClr val="tx2"/>
                    </a:solidFill>
                  </a:rPr>
                  <a:t>Machine Learning 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 smtClean="0"/>
                  <a:t>Librairie</a:t>
                </a:r>
                <a:r>
                  <a:rPr lang="fr-FR" sz="2000" dirty="0" smtClean="0">
                    <a:solidFill>
                      <a:schemeClr val="tx2"/>
                    </a:solidFill>
                  </a:rPr>
                  <a:t> </a:t>
                </a:r>
                <a:r>
                  <a:rPr lang="fr-FR" sz="2000" i="1" dirty="0" err="1" smtClean="0"/>
                  <a:t>sklearn</a:t>
                </a:r>
                <a:endParaRPr lang="fr-FR" sz="2000" i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 smtClean="0"/>
                  <a:t>Validation croisée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000" dirty="0"/>
              </a:p>
              <a:p>
                <a:r>
                  <a:rPr lang="fr-FR" sz="2000" b="1" dirty="0" err="1" smtClean="0">
                    <a:solidFill>
                      <a:schemeClr val="tx2"/>
                    </a:solidFill>
                  </a:rPr>
                  <a:t>Deep</a:t>
                </a:r>
                <a:r>
                  <a:rPr lang="fr-FR" sz="2000" b="1" dirty="0" smtClean="0">
                    <a:solidFill>
                      <a:schemeClr val="tx2"/>
                    </a:solidFill>
                  </a:rPr>
                  <a:t> Learning </a:t>
                </a:r>
                <a:r>
                  <a:rPr lang="fr-FR" sz="2000" b="1" dirty="0">
                    <a:solidFill>
                      <a:schemeClr val="tx2"/>
                    </a:solidFill>
                  </a:rPr>
                  <a:t>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/>
                  <a:t>Librairie</a:t>
                </a:r>
                <a:r>
                  <a:rPr lang="fr-FR" sz="2000" dirty="0">
                    <a:solidFill>
                      <a:schemeClr val="tx2"/>
                    </a:solidFill>
                  </a:rPr>
                  <a:t> </a:t>
                </a:r>
                <a:r>
                  <a:rPr lang="fr-FR" sz="2000" i="1" dirty="0" err="1" smtClean="0"/>
                  <a:t>TorchText</a:t>
                </a:r>
                <a:r>
                  <a:rPr lang="fr-FR" sz="2000" i="1" dirty="0" smtClean="0"/>
                  <a:t> : </a:t>
                </a:r>
                <a:r>
                  <a:rPr lang="fr-FR" sz="2000" dirty="0" smtClean="0"/>
                  <a:t>segmentation en </a:t>
                </a:r>
                <a:r>
                  <a:rPr lang="fr-FR" sz="2000" dirty="0" err="1" smtClean="0"/>
                  <a:t>token</a:t>
                </a:r>
                <a:r>
                  <a:rPr lang="fr-FR" sz="2000" dirty="0" smtClean="0"/>
                  <a:t>, minuscule, méthode </a:t>
                </a:r>
                <a:r>
                  <a:rPr lang="fr-FR" sz="2000" dirty="0" err="1" smtClean="0"/>
                  <a:t>GloVe</a:t>
                </a:r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 smtClean="0"/>
                  <a:t>Assemblage des données en </a:t>
                </a:r>
                <a:r>
                  <a:rPr lang="fr-FR" sz="2000" i="1" dirty="0" smtClean="0"/>
                  <a:t>batch, </a:t>
                </a:r>
                <a:r>
                  <a:rPr lang="fr-FR" sz="2000" i="1" dirty="0" err="1" smtClean="0"/>
                  <a:t>padding</a:t>
                </a:r>
                <a:endParaRPr lang="fr-FR" sz="2000" i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 smtClean="0"/>
                  <a:t>Optimiseur</a:t>
                </a:r>
                <a:r>
                  <a:rPr lang="fr-FR" sz="2000" i="1" dirty="0" smtClean="0"/>
                  <a:t> Adam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i="1" dirty="0" err="1" smtClean="0"/>
                  <a:t>Loss</a:t>
                </a:r>
                <a:r>
                  <a:rPr lang="fr-FR" sz="2000" i="1" dirty="0" smtClean="0"/>
                  <a:t> : entropie croisée </a:t>
                </a:r>
                <a:endParaRPr lang="fr-FR" sz="2000" i="1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91" y="1122211"/>
                <a:ext cx="10760437" cy="4530407"/>
              </a:xfrm>
              <a:prstGeom prst="rect">
                <a:avLst/>
              </a:prstGeom>
              <a:blipFill rotWithShape="1">
                <a:blip r:embed="rId2"/>
                <a:stretch>
                  <a:fillRect l="-6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9050" y="352553"/>
            <a:ext cx="10113336" cy="519737"/>
          </a:xfrm>
        </p:spPr>
        <p:txBody>
          <a:bodyPr/>
          <a:lstStyle/>
          <a:p>
            <a:r>
              <a:rPr lang="fr-FR" dirty="0"/>
              <a:t>Etude préliminaire : la classification – Résultats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829050" y="1113159"/>
                <a:ext cx="10760437" cy="1144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 smtClean="0">
                    <a:solidFill>
                      <a:schemeClr val="tx2"/>
                    </a:solidFill>
                  </a:rPr>
                  <a:t>Métrique</a:t>
                </a:r>
                <a:r>
                  <a:rPr lang="fr-FR" sz="2000" b="0" dirty="0" smtClean="0"/>
                  <a:t> :		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/>
                      </a:rPr>
                      <m:t>𝐴𝑐𝑐𝑢𝑟𝑎𝑐𝑦</m:t>
                    </m:r>
                    <m:r>
                      <a:rPr lang="fr-FR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/>
                          </a:rPr>
                          <m:t>𝑇𝑃</m:t>
                        </m:r>
                        <m:r>
                          <a:rPr lang="fr-FR" sz="2000" i="1">
                            <a:latin typeface="Cambria Math"/>
                          </a:rPr>
                          <m:t>+</m:t>
                        </m:r>
                        <m:r>
                          <a:rPr lang="fr-FR" sz="2000" i="1">
                            <a:latin typeface="Cambria Math"/>
                          </a:rPr>
                          <m:t>𝑇𝑁</m:t>
                        </m:r>
                      </m:num>
                      <m:den>
                        <m:r>
                          <a:rPr lang="fr-FR" sz="2000" i="1">
                            <a:latin typeface="Cambria Math"/>
                          </a:rPr>
                          <m:t>𝑇𝑃</m:t>
                        </m:r>
                        <m:r>
                          <a:rPr lang="fr-FR" sz="2000" i="1">
                            <a:latin typeface="Cambria Math"/>
                          </a:rPr>
                          <m:t>+</m:t>
                        </m:r>
                        <m:r>
                          <a:rPr lang="fr-FR" sz="2000" i="1">
                            <a:latin typeface="Cambria Math"/>
                          </a:rPr>
                          <m:t>𝑇𝑁</m:t>
                        </m:r>
                        <m:r>
                          <a:rPr lang="fr-FR" sz="2000" i="1">
                            <a:latin typeface="Cambria Math"/>
                          </a:rPr>
                          <m:t>+</m:t>
                        </m:r>
                        <m:r>
                          <a:rPr lang="fr-FR" sz="2000" i="1">
                            <a:latin typeface="Cambria Math"/>
                          </a:rPr>
                          <m:t>𝐹𝑃</m:t>
                        </m:r>
                        <m:r>
                          <a:rPr lang="fr-FR" sz="2000" i="1">
                            <a:latin typeface="Cambria Math"/>
                          </a:rPr>
                          <m:t>+</m:t>
                        </m:r>
                        <m:r>
                          <a:rPr lang="fr-FR" sz="2000" i="1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endParaRPr lang="fr-FR" sz="2000" b="0" dirty="0" smtClean="0"/>
              </a:p>
              <a:p>
                <a:endParaRPr lang="fr-FR" sz="2000" b="0" dirty="0" smtClean="0"/>
              </a:p>
              <a:p>
                <a:r>
                  <a:rPr lang="fr-FR" sz="2000" dirty="0"/>
                  <a:t>a</a:t>
                </a:r>
                <a:r>
                  <a:rPr lang="fr-FR" sz="2000" dirty="0" smtClean="0"/>
                  <a:t>vec :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/>
                      </a:rPr>
                      <m:t>𝑇𝑃</m:t>
                    </m:r>
                    <m:r>
                      <a:rPr lang="fr-FR" sz="2000" i="1">
                        <a:latin typeface="Cambria Math"/>
                      </a:rPr>
                      <m:t> </m:t>
                    </m:r>
                  </m:oMath>
                </a14:m>
                <a:r>
                  <a:rPr lang="fr-FR" sz="2000" dirty="0"/>
                  <a:t>: vrais positifs </a:t>
                </a:r>
                <a:r>
                  <a:rPr lang="fr-FR" sz="2000" dirty="0" smtClean="0"/>
                  <a:t>,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/>
                      </a:rPr>
                      <m:t>𝑇𝑁</m:t>
                    </m:r>
                    <m:r>
                      <a:rPr lang="fr-FR" sz="2000" i="1">
                        <a:latin typeface="Cambria Math"/>
                      </a:rPr>
                      <m:t> </m:t>
                    </m:r>
                  </m:oMath>
                </a14:m>
                <a:r>
                  <a:rPr lang="fr-FR" sz="2000" dirty="0"/>
                  <a:t>: vrais négatifs </a:t>
                </a:r>
                <a:r>
                  <a:rPr lang="fr-FR" sz="2000" dirty="0" smtClean="0"/>
                  <a:t>,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/>
                      </a:rPr>
                      <m:t>𝐹𝑃</m:t>
                    </m:r>
                    <m:r>
                      <a:rPr lang="fr-FR" sz="2000" i="1">
                        <a:latin typeface="Cambria Math"/>
                      </a:rPr>
                      <m:t> </m:t>
                    </m:r>
                  </m:oMath>
                </a14:m>
                <a:r>
                  <a:rPr lang="fr-FR" sz="2000" dirty="0"/>
                  <a:t>: faux </a:t>
                </a:r>
                <a:r>
                  <a:rPr lang="fr-FR" sz="2000" dirty="0" smtClean="0"/>
                  <a:t>positifs et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/>
                      </a:rPr>
                      <m:t>𝐹𝑁</m:t>
                    </m:r>
                    <m:r>
                      <a:rPr lang="fr-FR" sz="2000" i="1">
                        <a:latin typeface="Cambria Math"/>
                      </a:rPr>
                      <m:t> </m:t>
                    </m:r>
                  </m:oMath>
                </a14:m>
                <a:r>
                  <a:rPr lang="fr-FR" sz="2000" dirty="0"/>
                  <a:t>: faux négatifs</a:t>
                </a: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50" y="1113159"/>
                <a:ext cx="10760437" cy="1144865"/>
              </a:xfrm>
              <a:prstGeom prst="rect">
                <a:avLst/>
              </a:prstGeom>
              <a:blipFill rotWithShape="1">
                <a:blip r:embed="rId2"/>
                <a:stretch>
                  <a:fillRect l="-623"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183912"/>
              </p:ext>
            </p:extLst>
          </p:nvPr>
        </p:nvGraphicFramePr>
        <p:xfrm>
          <a:off x="2176820" y="2438211"/>
          <a:ext cx="8064896" cy="386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  <a:gridCol w="4032448"/>
              </a:tblGrid>
              <a:tr h="372390">
                <a:tc>
                  <a:txBody>
                    <a:bodyPr/>
                    <a:lstStyle/>
                    <a:p>
                      <a:r>
                        <a:rPr lang="fr-FR" dirty="0" smtClean="0"/>
                        <a:t>Modèle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Accuracy</a:t>
                      </a:r>
                      <a:r>
                        <a:rPr lang="fr-FR" baseline="0" dirty="0" smtClean="0"/>
                        <a:t> (en %)</a:t>
                      </a:r>
                      <a:endParaRPr lang="fr-FR" dirty="0"/>
                    </a:p>
                  </a:txBody>
                  <a:tcPr/>
                </a:tc>
              </a:tr>
              <a:tr h="419698">
                <a:tc>
                  <a:txBody>
                    <a:bodyPr/>
                    <a:lstStyle/>
                    <a:p>
                      <a:r>
                        <a:rPr lang="fr-FR" dirty="0" smtClean="0"/>
                        <a:t>SVM – Bag-of-</a:t>
                      </a:r>
                      <a:r>
                        <a:rPr lang="fr-FR" dirty="0" err="1" smtClean="0"/>
                        <a:t>words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86.95</a:t>
                      </a:r>
                      <a:endParaRPr lang="fr-FR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fr-FR" dirty="0" smtClean="0"/>
                        <a:t>Régression</a:t>
                      </a:r>
                      <a:r>
                        <a:rPr lang="fr-FR" baseline="0" dirty="0" smtClean="0"/>
                        <a:t> logistique – Bag-of-</a:t>
                      </a:r>
                      <a:r>
                        <a:rPr lang="fr-FR" baseline="0" dirty="0" err="1" smtClean="0"/>
                        <a:t>words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87.08</a:t>
                      </a:r>
                      <a:endParaRPr lang="fr-FR" dirty="0"/>
                    </a:p>
                  </a:txBody>
                  <a:tcPr/>
                </a:tc>
              </a:tr>
              <a:tr h="377562">
                <a:tc>
                  <a:txBody>
                    <a:bodyPr/>
                    <a:lstStyle/>
                    <a:p>
                      <a:r>
                        <a:rPr lang="fr-FR" dirty="0" smtClean="0"/>
                        <a:t>SVM – TF-IDF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87.80</a:t>
                      </a:r>
                      <a:endParaRPr lang="fr-FR" dirty="0"/>
                    </a:p>
                  </a:txBody>
                  <a:tcPr/>
                </a:tc>
              </a:tr>
              <a:tr h="377562">
                <a:tc>
                  <a:txBody>
                    <a:bodyPr/>
                    <a:lstStyle/>
                    <a:p>
                      <a:r>
                        <a:rPr lang="fr-FR" dirty="0" smtClean="0"/>
                        <a:t>Régression logistique</a:t>
                      </a:r>
                      <a:r>
                        <a:rPr lang="fr-FR" baseline="0" dirty="0" smtClean="0"/>
                        <a:t> – TF-IDF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87.82</a:t>
                      </a:r>
                      <a:endParaRPr lang="fr-FR" dirty="0"/>
                    </a:p>
                  </a:txBody>
                  <a:tcPr/>
                </a:tc>
              </a:tr>
              <a:tr h="37756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BiLSTM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88.67</a:t>
                      </a:r>
                      <a:endParaRPr lang="fr-FR" dirty="0"/>
                    </a:p>
                  </a:txBody>
                  <a:tcPr/>
                </a:tc>
              </a:tr>
              <a:tr h="377562">
                <a:tc>
                  <a:txBody>
                    <a:bodyPr/>
                    <a:lstStyle/>
                    <a:p>
                      <a:r>
                        <a:rPr lang="fr-FR" dirty="0" smtClean="0"/>
                        <a:t>CNN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84.97</a:t>
                      </a:r>
                      <a:endParaRPr lang="fr-FR" dirty="0"/>
                    </a:p>
                  </a:txBody>
                  <a:tcPr/>
                </a:tc>
              </a:tr>
              <a:tr h="37756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BiLSTM</a:t>
                      </a:r>
                      <a:r>
                        <a:rPr lang="fr-FR" dirty="0" smtClean="0"/>
                        <a:t> et</a:t>
                      </a:r>
                      <a:r>
                        <a:rPr lang="fr-FR" baseline="0" dirty="0" smtClean="0"/>
                        <a:t> Attention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83.27</a:t>
                      </a:r>
                      <a:endParaRPr lang="fr-FR" dirty="0"/>
                    </a:p>
                  </a:txBody>
                  <a:tcPr/>
                </a:tc>
              </a:tr>
              <a:tr h="37756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Transformers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73.31</a:t>
                      </a:r>
                      <a:endParaRPr lang="fr-FR" dirty="0"/>
                    </a:p>
                  </a:txBody>
                  <a:tcPr/>
                </a:tc>
              </a:tr>
              <a:tr h="377562">
                <a:tc>
                  <a:txBody>
                    <a:bodyPr/>
                    <a:lstStyle/>
                    <a:p>
                      <a:r>
                        <a:rPr lang="fr-FR" b="1" dirty="0" smtClean="0"/>
                        <a:t>BERT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91.77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62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70121" y="1594883"/>
            <a:ext cx="11844670" cy="33598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3600" dirty="0">
                <a:solidFill>
                  <a:schemeClr val="bg2"/>
                </a:solidFill>
              </a:rPr>
              <a:t>Etude préliminaire : </a:t>
            </a:r>
            <a:r>
              <a:rPr lang="fr-FR" sz="3600" dirty="0" smtClean="0">
                <a:solidFill>
                  <a:schemeClr val="bg2"/>
                </a:solidFill>
              </a:rPr>
              <a:t>classification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600" dirty="0" smtClean="0">
                <a:solidFill>
                  <a:schemeClr val="tx1"/>
                </a:solidFill>
              </a:rPr>
              <a:t>Reconnaissance d’entités nommées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600" dirty="0" smtClean="0">
                <a:solidFill>
                  <a:schemeClr val="bg2"/>
                </a:solidFill>
              </a:rPr>
              <a:t>Extraction de 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600" dirty="0" smtClean="0">
                <a:solidFill>
                  <a:schemeClr val="bg2"/>
                </a:solidFill>
              </a:rPr>
              <a:t>Comparaison avec Watson</a:t>
            </a:r>
          </a:p>
        </p:txBody>
      </p:sp>
    </p:spTree>
    <p:extLst>
      <p:ext uri="{BB962C8B-B14F-4D97-AF65-F5344CB8AC3E}">
        <p14:creationId xmlns:p14="http://schemas.microsoft.com/office/powerpoint/2010/main" val="14169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3139" y="335133"/>
            <a:ext cx="11049001" cy="562267"/>
          </a:xfrm>
        </p:spPr>
        <p:txBody>
          <a:bodyPr/>
          <a:lstStyle/>
          <a:p>
            <a:r>
              <a:rPr lang="fr-FR" dirty="0"/>
              <a:t>Reconnaissance d'entités nommées – Le jeu de données CoNLL-2003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70467" y="806864"/>
            <a:ext cx="11694636" cy="3990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La </a:t>
            </a:r>
            <a:r>
              <a:rPr lang="fr-FR" sz="2000" b="1" dirty="0" smtClean="0"/>
              <a:t>reconnaissance d'entités nommées </a:t>
            </a:r>
            <a:r>
              <a:rPr lang="fr-FR" sz="2000" dirty="0" smtClean="0"/>
              <a:t>(ou NER) consiste à reconnaître des entités nommées dans un corpus et de leur attribuer une étiquette.</a:t>
            </a:r>
            <a:endParaRPr lang="fr-F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Cette tâche a été réalisée sur deux jeux de données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 smtClean="0"/>
              <a:t>Les données </a:t>
            </a:r>
            <a:r>
              <a:rPr lang="fr-FR" sz="2000" b="1" dirty="0" smtClean="0"/>
              <a:t>CoNLL-2003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L</a:t>
            </a:r>
            <a:r>
              <a:rPr lang="fr-FR" sz="2000" dirty="0" smtClean="0"/>
              <a:t>es données </a:t>
            </a:r>
            <a:r>
              <a:rPr lang="fr-FR" sz="2000" b="1" dirty="0"/>
              <a:t>b</a:t>
            </a:r>
            <a:r>
              <a:rPr lang="fr-FR" sz="2000" b="1" dirty="0" smtClean="0"/>
              <a:t>revets </a:t>
            </a:r>
            <a:endParaRPr lang="fr-F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Le jeu de données </a:t>
            </a:r>
            <a:r>
              <a:rPr lang="fr-FR" sz="2000" b="1" dirty="0" smtClean="0"/>
              <a:t>CoNLL-2003</a:t>
            </a:r>
            <a:r>
              <a:rPr lang="fr-FR" sz="2000" dirty="0"/>
              <a:t> </a:t>
            </a:r>
            <a:r>
              <a:rPr lang="fr-FR" sz="2000" dirty="0" smtClean="0"/>
              <a:t>contient quatre entités 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 smtClean="0"/>
              <a:t>MISC </a:t>
            </a:r>
            <a:r>
              <a:rPr lang="fr-FR" sz="2000" dirty="0"/>
              <a:t>(</a:t>
            </a:r>
            <a:r>
              <a:rPr lang="fr-FR" sz="2000" i="1" dirty="0" err="1"/>
              <a:t>miscellaneous</a:t>
            </a:r>
            <a:r>
              <a:rPr lang="fr-FR" sz="2000" i="1" dirty="0"/>
              <a:t> </a:t>
            </a:r>
            <a:r>
              <a:rPr lang="fr-FR" sz="2000" i="1" dirty="0" err="1"/>
              <a:t>names</a:t>
            </a:r>
            <a:r>
              <a:rPr lang="fr-FR" sz="2000" dirty="0" smtClean="0"/>
              <a:t>) : </a:t>
            </a:r>
            <a:r>
              <a:rPr lang="fr-FR" sz="2000" dirty="0"/>
              <a:t>noms divers</a:t>
            </a:r>
            <a:endParaRPr lang="fr-FR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/>
              <a:t>ORG (</a:t>
            </a:r>
            <a:r>
              <a:rPr lang="fr-FR" sz="2000" i="1" dirty="0" err="1"/>
              <a:t>organizations</a:t>
            </a:r>
            <a:r>
              <a:rPr lang="fr-FR" sz="2000" dirty="0"/>
              <a:t>) </a:t>
            </a:r>
            <a:r>
              <a:rPr lang="fr-FR" sz="2000" dirty="0" smtClean="0"/>
              <a:t>: </a:t>
            </a:r>
            <a:r>
              <a:rPr lang="fr-FR" sz="2000" dirty="0"/>
              <a:t>organisations et entreprises</a:t>
            </a:r>
            <a:endParaRPr lang="fr-FR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 smtClean="0"/>
              <a:t>PER (</a:t>
            </a:r>
            <a:r>
              <a:rPr lang="fr-FR" sz="2000" i="1" dirty="0" err="1" smtClean="0"/>
              <a:t>persons</a:t>
            </a:r>
            <a:r>
              <a:rPr lang="fr-FR" sz="2000" dirty="0" smtClean="0"/>
              <a:t>) : personnes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 smtClean="0"/>
              <a:t>LOC (</a:t>
            </a:r>
            <a:r>
              <a:rPr lang="fr-FR" sz="2000" i="1" dirty="0" smtClean="0"/>
              <a:t>locations</a:t>
            </a:r>
            <a:r>
              <a:rPr lang="fr-FR" sz="2000" dirty="0" smtClean="0"/>
              <a:t>) : </a:t>
            </a:r>
            <a:r>
              <a:rPr lang="fr-FR" sz="2000" dirty="0"/>
              <a:t>lieux</a:t>
            </a:r>
            <a:r>
              <a:rPr lang="fr-FR" sz="2000" dirty="0" smtClean="0"/>
              <a:t>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842" y="1285742"/>
            <a:ext cx="2059115" cy="488224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419939" y="6199923"/>
            <a:ext cx="2545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Figure</a:t>
            </a:r>
            <a:r>
              <a:rPr lang="fr-FR" sz="1600" dirty="0" smtClean="0"/>
              <a:t> : Extrait du jeu de données CoNLL-2003</a:t>
            </a:r>
            <a:endParaRPr lang="fr-FR" sz="16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241" y="3847723"/>
            <a:ext cx="4324698" cy="248393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307939" y="6350169"/>
            <a:ext cx="1899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Figure</a:t>
            </a:r>
            <a:r>
              <a:rPr lang="fr-FR" sz="1600" dirty="0" smtClean="0"/>
              <a:t> : Répartition</a:t>
            </a:r>
            <a:endParaRPr lang="fr-FR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270467" y="4587861"/>
            <a:ext cx="41137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Le jeu de données est composé de </a:t>
            </a:r>
            <a:r>
              <a:rPr lang="fr-FR" sz="2000" dirty="0" smtClean="0"/>
              <a:t>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b="1" dirty="0" smtClean="0"/>
              <a:t>14986</a:t>
            </a:r>
            <a:r>
              <a:rPr lang="fr-FR" sz="2000" dirty="0" smtClean="0"/>
              <a:t> </a:t>
            </a:r>
            <a:r>
              <a:rPr lang="fr-FR" sz="2000" dirty="0"/>
              <a:t>phrases dans l’échantillon </a:t>
            </a:r>
            <a:r>
              <a:rPr lang="fr-FR" sz="2000" b="1" dirty="0" smtClean="0"/>
              <a:t>d’entraînement</a:t>
            </a:r>
            <a:r>
              <a:rPr lang="fr-FR" sz="2000" dirty="0" smtClean="0"/>
              <a:t>;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b="1" dirty="0" smtClean="0"/>
              <a:t>3683</a:t>
            </a:r>
            <a:r>
              <a:rPr lang="fr-FR" sz="2000" dirty="0" smtClean="0"/>
              <a:t> </a:t>
            </a:r>
            <a:r>
              <a:rPr lang="fr-FR" sz="2000" dirty="0"/>
              <a:t>phrases dans l’échantillon </a:t>
            </a:r>
            <a:r>
              <a:rPr lang="fr-FR" sz="2000" b="1" dirty="0"/>
              <a:t>test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96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813" y="383776"/>
            <a:ext cx="10857615" cy="498472"/>
          </a:xfrm>
        </p:spPr>
        <p:txBody>
          <a:bodyPr/>
          <a:lstStyle/>
          <a:p>
            <a:r>
              <a:rPr lang="fr-FR" dirty="0"/>
              <a:t> Reconnaissance d'entités nommées – Le jeu de données brevets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1027798"/>
            <a:ext cx="91984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La base de données de </a:t>
            </a:r>
            <a:r>
              <a:rPr lang="fr-FR" sz="2000" b="1" dirty="0" smtClean="0"/>
              <a:t>brevets </a:t>
            </a:r>
            <a:r>
              <a:rPr lang="fr-FR" sz="2000" dirty="0" smtClean="0"/>
              <a:t>a été </a:t>
            </a:r>
            <a:r>
              <a:rPr lang="fr-FR" sz="2000" dirty="0"/>
              <a:t>annotées par les experts métiers </a:t>
            </a:r>
            <a:r>
              <a:rPr lang="fr-FR" sz="2000" b="1" dirty="0"/>
              <a:t>IFPEN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79512" y="1390829"/>
            <a:ext cx="8105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Le jeu de données de revendications IFPEN est composé de </a:t>
            </a:r>
            <a:r>
              <a:rPr lang="fr-FR" sz="2000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b="1" dirty="0" smtClean="0"/>
              <a:t>684</a:t>
            </a:r>
            <a:r>
              <a:rPr lang="fr-FR" sz="2000" dirty="0" smtClean="0"/>
              <a:t> </a:t>
            </a:r>
            <a:r>
              <a:rPr lang="fr-FR" sz="2000" dirty="0"/>
              <a:t>phrases (ou revendications) dans l’échantillon </a:t>
            </a:r>
            <a:r>
              <a:rPr lang="fr-FR" sz="2000" b="1" dirty="0" smtClean="0"/>
              <a:t>d’entraînement</a:t>
            </a:r>
            <a:r>
              <a:rPr lang="fr-FR" sz="2000" dirty="0" smtClean="0"/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b="1" dirty="0" smtClean="0"/>
              <a:t>194</a:t>
            </a:r>
            <a:r>
              <a:rPr lang="fr-FR" sz="2000" dirty="0" smtClean="0"/>
              <a:t> </a:t>
            </a:r>
            <a:r>
              <a:rPr lang="fr-FR" sz="2000" dirty="0"/>
              <a:t>phrases dans l’échantillon </a:t>
            </a:r>
            <a:r>
              <a:rPr lang="fr-FR" sz="2000" b="1" dirty="0"/>
              <a:t>test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733" y="882248"/>
            <a:ext cx="2801695" cy="475112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849757" y="5830579"/>
            <a:ext cx="2507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Figure</a:t>
            </a:r>
            <a:r>
              <a:rPr lang="fr-FR" sz="1600" dirty="0" smtClean="0"/>
              <a:t> : Extrait du jeu de données brevets</a:t>
            </a:r>
            <a:endParaRPr lang="fr-FR" sz="16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313" y="2598027"/>
            <a:ext cx="3998045" cy="382058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778714" y="6418614"/>
            <a:ext cx="1930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Figure</a:t>
            </a:r>
            <a:r>
              <a:rPr lang="fr-FR" sz="1600" dirty="0" smtClean="0"/>
              <a:t> : Répartition</a:t>
            </a:r>
            <a:endParaRPr lang="fr-FR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179512" y="2406492"/>
            <a:ext cx="363199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entités présentes  sont :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/>
              <a:t>CATALYST</a:t>
            </a:r>
            <a:r>
              <a:rPr lang="fr-FR" sz="1400" dirty="0" smtClean="0"/>
              <a:t> </a:t>
            </a:r>
            <a:r>
              <a:rPr lang="fr-FR" sz="1400" dirty="0"/>
              <a:t>: concept de </a:t>
            </a:r>
            <a:r>
              <a:rPr lang="fr-FR" sz="1400" dirty="0" smtClean="0"/>
              <a:t>catalyseur,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/>
              <a:t>SUPPORT</a:t>
            </a:r>
            <a:r>
              <a:rPr lang="fr-FR" sz="1400" dirty="0" smtClean="0"/>
              <a:t> </a:t>
            </a:r>
            <a:r>
              <a:rPr lang="fr-FR" sz="1400" dirty="0"/>
              <a:t>: support associé à un </a:t>
            </a:r>
            <a:r>
              <a:rPr lang="fr-FR" sz="1400" dirty="0" smtClean="0"/>
              <a:t>catalyseur,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/>
              <a:t>PORE_VOLUME</a:t>
            </a:r>
            <a:r>
              <a:rPr lang="fr-FR" sz="1400" dirty="0" smtClean="0"/>
              <a:t> </a:t>
            </a:r>
            <a:r>
              <a:rPr lang="fr-FR" sz="1400" dirty="0"/>
              <a:t>: propriété de volume poreux relative à un catalyseur ou un support</a:t>
            </a:r>
            <a:r>
              <a:rPr lang="fr-FR" sz="1400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 </a:t>
            </a:r>
            <a:r>
              <a:rPr lang="fr-FR" sz="1400" b="1" dirty="0"/>
              <a:t>SURFACE_AREA</a:t>
            </a:r>
            <a:r>
              <a:rPr lang="fr-FR" sz="1400" dirty="0"/>
              <a:t> : propriété de surface relative à un catalyseur ou un support</a:t>
            </a:r>
            <a:r>
              <a:rPr lang="fr-FR" sz="1400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 </a:t>
            </a:r>
            <a:r>
              <a:rPr lang="fr-FR" sz="1400" b="1" dirty="0"/>
              <a:t>PV_UNIT</a:t>
            </a:r>
            <a:r>
              <a:rPr lang="fr-FR" sz="1400" dirty="0"/>
              <a:t> : unité du volume poreux</a:t>
            </a:r>
            <a:r>
              <a:rPr lang="fr-FR" sz="1400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 </a:t>
            </a:r>
            <a:r>
              <a:rPr lang="fr-FR" sz="1400" b="1" dirty="0"/>
              <a:t>PV_VAL_MAX</a:t>
            </a:r>
            <a:r>
              <a:rPr lang="fr-FR" sz="1400" dirty="0"/>
              <a:t> : valeur maximale du volume </a:t>
            </a:r>
            <a:r>
              <a:rPr lang="fr-FR" sz="1400" dirty="0" smtClean="0"/>
              <a:t>poreux,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/>
              <a:t>PV_VAL_MIN</a:t>
            </a:r>
            <a:r>
              <a:rPr lang="fr-FR" sz="1400" dirty="0" smtClean="0"/>
              <a:t> </a:t>
            </a:r>
            <a:r>
              <a:rPr lang="fr-FR" sz="1400" dirty="0"/>
              <a:t>: valeur minimale du volume poreux</a:t>
            </a:r>
            <a:r>
              <a:rPr lang="fr-FR" sz="1400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/>
              <a:t>SA_UNIT</a:t>
            </a:r>
            <a:r>
              <a:rPr lang="fr-FR" sz="1400" dirty="0" smtClean="0"/>
              <a:t> </a:t>
            </a:r>
            <a:r>
              <a:rPr lang="fr-FR" sz="1400" dirty="0"/>
              <a:t>: unité de </a:t>
            </a:r>
            <a:r>
              <a:rPr lang="fr-FR" sz="1400" dirty="0" smtClean="0"/>
              <a:t>surface,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/>
              <a:t>SA_VAL_MAX</a:t>
            </a:r>
            <a:r>
              <a:rPr lang="fr-FR" sz="1400" dirty="0" smtClean="0"/>
              <a:t> </a:t>
            </a:r>
            <a:r>
              <a:rPr lang="fr-FR" sz="1400" dirty="0"/>
              <a:t>: valeur maximale de </a:t>
            </a:r>
            <a:r>
              <a:rPr lang="fr-FR" sz="1400" dirty="0" smtClean="0"/>
              <a:t>surface,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/>
              <a:t>SA_VAL_MIN</a:t>
            </a:r>
            <a:r>
              <a:rPr lang="fr-FR" sz="1400" dirty="0" smtClean="0"/>
              <a:t> </a:t>
            </a:r>
            <a:r>
              <a:rPr lang="fr-FR" sz="1400" dirty="0"/>
              <a:t>: valeur minimale de surface</a:t>
            </a:r>
            <a:r>
              <a:rPr lang="fr-FR" sz="1400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/>
              <a:t>LOCUTION</a:t>
            </a:r>
            <a:r>
              <a:rPr lang="fr-FR" sz="1400" dirty="0" smtClean="0"/>
              <a:t> </a:t>
            </a:r>
            <a:r>
              <a:rPr lang="fr-FR" sz="1400" dirty="0"/>
              <a:t>: élément permettant d’identifier les valeurs.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2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4824" y="810438"/>
            <a:ext cx="11353801" cy="237843"/>
          </a:xfrm>
        </p:spPr>
        <p:txBody>
          <a:bodyPr/>
          <a:lstStyle/>
          <a:p>
            <a:r>
              <a:rPr lang="fr-FR" dirty="0"/>
              <a:t>Reconnaissance d'entités nommées – Méthodes utilisées</a:t>
            </a:r>
            <a:br>
              <a:rPr lang="fr-FR" dirty="0"/>
            </a:br>
            <a:r>
              <a:rPr lang="fr-FR" sz="2400" dirty="0"/>
              <a:t/>
            </a:r>
            <a:br>
              <a:rPr lang="fr-FR" sz="2400" dirty="0"/>
            </a:b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/>
          <a:stretch/>
        </p:blipFill>
        <p:spPr>
          <a:xfrm>
            <a:off x="6095288" y="2380043"/>
            <a:ext cx="6096712" cy="3009833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6849624" y="1550850"/>
            <a:ext cx="496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tx2"/>
                </a:solidFill>
              </a:rPr>
              <a:t>Champs aléatoires conditionnels </a:t>
            </a:r>
            <a:r>
              <a:rPr lang="fr-FR" sz="2200" b="1" dirty="0" smtClean="0">
                <a:solidFill>
                  <a:schemeClr val="tx2"/>
                </a:solidFill>
              </a:rPr>
              <a:t>CRF</a:t>
            </a:r>
            <a:endParaRPr lang="fr-FR" sz="2200" b="1" dirty="0">
              <a:solidFill>
                <a:schemeClr val="tx2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997050" y="411621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BERT</a:t>
            </a:r>
            <a:endParaRPr lang="fr-FR" b="1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40" y="1751360"/>
            <a:ext cx="47910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2180976" y="1550850"/>
            <a:ext cx="10942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err="1" smtClean="0">
                <a:solidFill>
                  <a:schemeClr val="tx2"/>
                </a:solidFill>
              </a:rPr>
              <a:t>BiLST</a:t>
            </a:r>
            <a:r>
              <a:rPr lang="fr-FR" sz="2200" b="1" dirty="0" err="1">
                <a:solidFill>
                  <a:schemeClr val="tx2"/>
                </a:solidFill>
              </a:rPr>
              <a:t>M</a:t>
            </a:r>
            <a:endParaRPr lang="fr-FR" sz="2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4824" y="810438"/>
            <a:ext cx="11353801" cy="237843"/>
          </a:xfrm>
        </p:spPr>
        <p:txBody>
          <a:bodyPr/>
          <a:lstStyle/>
          <a:p>
            <a:r>
              <a:rPr lang="fr-FR" dirty="0"/>
              <a:t>Reconnaissance d'entités nommées – Méthodes utilisées</a:t>
            </a:r>
            <a:br>
              <a:rPr lang="fr-FR" dirty="0"/>
            </a:br>
            <a:r>
              <a:rPr lang="fr-FR" sz="2400" dirty="0"/>
              <a:t/>
            </a:r>
            <a:br>
              <a:rPr lang="fr-FR" sz="2400" dirty="0"/>
            </a:b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343" y="1815966"/>
            <a:ext cx="4596702" cy="2915216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1298690" y="1048281"/>
            <a:ext cx="26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tx2"/>
                </a:solidFill>
              </a:rPr>
              <a:t>BiLSTM</a:t>
            </a:r>
            <a:r>
              <a:rPr lang="fr-FR" b="1" dirty="0" smtClean="0">
                <a:solidFill>
                  <a:schemeClr val="tx2"/>
                </a:solidFill>
              </a:rPr>
              <a:t>, Attention et CRF</a:t>
            </a:r>
            <a:endParaRPr lang="fr-FR" b="1" dirty="0">
              <a:solidFill>
                <a:schemeClr val="tx2"/>
              </a:solidFill>
            </a:endParaRPr>
          </a:p>
        </p:txBody>
      </p:sp>
      <p:pic>
        <p:nvPicPr>
          <p:cNvPr id="15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48" y="1551356"/>
            <a:ext cx="4448267" cy="4364862"/>
          </a:xfrm>
        </p:spPr>
      </p:pic>
      <p:sp>
        <p:nvSpPr>
          <p:cNvPr id="16" name="ZoneTexte 15"/>
          <p:cNvSpPr txBox="1"/>
          <p:nvPr/>
        </p:nvSpPr>
        <p:spPr>
          <a:xfrm>
            <a:off x="8022901" y="1048281"/>
            <a:ext cx="69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BERT</a:t>
            </a:r>
            <a:endParaRPr lang="fr-FR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7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STAGE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1874" y="10600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sz="2000" b="1" dirty="0">
                <a:solidFill>
                  <a:schemeClr val="tx1"/>
                </a:solidFill>
              </a:rPr>
              <a:t>Le brevet </a:t>
            </a:r>
            <a:r>
              <a:rPr lang="fr-FR" sz="2000" dirty="0">
                <a:solidFill>
                  <a:schemeClr val="tx1"/>
                </a:solidFill>
              </a:rPr>
              <a:t>:  </a:t>
            </a:r>
          </a:p>
          <a:p>
            <a:r>
              <a:rPr lang="fr-FR" sz="2000" dirty="0">
                <a:solidFill>
                  <a:schemeClr val="tx1"/>
                </a:solidFill>
              </a:rPr>
              <a:t>définit légalement le périmètre d’une invention en intégrant une description précise et entière de celle-ci</a:t>
            </a:r>
          </a:p>
          <a:p>
            <a:r>
              <a:rPr lang="fr-FR" sz="2000" dirty="0">
                <a:solidFill>
                  <a:schemeClr val="tx1"/>
                </a:solidFill>
              </a:rPr>
              <a:t>« droit d’interdire » pour son titulaire : enjeu financier</a:t>
            </a:r>
          </a:p>
          <a:p>
            <a:r>
              <a:rPr lang="fr-FR" sz="2000" dirty="0">
                <a:solidFill>
                  <a:schemeClr val="tx1"/>
                </a:solidFill>
              </a:rPr>
              <a:t>« droit de faire » : enjeu important en matière d'innovation </a:t>
            </a:r>
          </a:p>
          <a:p>
            <a:endParaRPr lang="fr-FR" dirty="0"/>
          </a:p>
        </p:txBody>
      </p:sp>
      <p:pic>
        <p:nvPicPr>
          <p:cNvPr id="4" name="Picture 2" descr="Z:\Téléchargements\ProcessBusin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508" y="3112643"/>
            <a:ext cx="6002860" cy="265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365068" y="5805378"/>
            <a:ext cx="464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Figure</a:t>
            </a:r>
            <a:r>
              <a:rPr lang="fr-FR" dirty="0" smtClean="0"/>
              <a:t> : Étude </a:t>
            </a:r>
            <a:r>
              <a:rPr lang="fr-FR" dirty="0"/>
              <a:t>d'un corpus de brevets</a:t>
            </a:r>
          </a:p>
        </p:txBody>
      </p:sp>
    </p:spTree>
    <p:extLst>
      <p:ext uri="{BB962C8B-B14F-4D97-AF65-F5344CB8AC3E}">
        <p14:creationId xmlns:p14="http://schemas.microsoft.com/office/powerpoint/2010/main" val="19431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415928"/>
            <a:ext cx="10070806" cy="519737"/>
          </a:xfrm>
        </p:spPr>
        <p:txBody>
          <a:bodyPr/>
          <a:lstStyle/>
          <a:p>
            <a:r>
              <a:rPr lang="fr-FR" dirty="0"/>
              <a:t>Reconnaissance d'entités nommées – Résultats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290742" y="1257069"/>
                <a:ext cx="8712968" cy="2058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 smtClean="0">
                    <a:solidFill>
                      <a:schemeClr val="tx2"/>
                    </a:solidFill>
                  </a:rPr>
                  <a:t>Métrique </a:t>
                </a:r>
                <a:r>
                  <a:rPr lang="fr-FR" sz="2000" b="1" dirty="0">
                    <a:solidFill>
                      <a:schemeClr val="tx2"/>
                    </a:solidFill>
                  </a:rPr>
                  <a:t>:</a:t>
                </a:r>
                <a:endParaRPr lang="fr-FR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dirty="0" smtClean="0">
                          <a:latin typeface="Cambria Math"/>
                        </a:rPr>
                        <m:t>𝐹</m:t>
                      </m:r>
                      <m:r>
                        <a:rPr lang="fr-FR" sz="2000" b="0" i="1" dirty="0" smtClean="0">
                          <a:latin typeface="Cambria Math"/>
                        </a:rPr>
                        <m:t>1 </m:t>
                      </m:r>
                      <m:r>
                        <a:rPr lang="fr-FR" sz="2000" b="0" i="1" dirty="0" smtClean="0">
                          <a:latin typeface="Cambria Math"/>
                        </a:rPr>
                        <m:t>𝑠𝑐𝑜𝑟𝑒</m:t>
                      </m:r>
                      <m:r>
                        <a:rPr lang="fr-FR" sz="2000" b="0" i="1" dirty="0" smtClean="0">
                          <a:latin typeface="Cambria Math"/>
                        </a:rPr>
                        <m:t>=2∗</m:t>
                      </m:r>
                      <m:f>
                        <m:fPr>
                          <m:ctrlPr>
                            <a:rPr lang="fr-FR" sz="20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2000" b="0" i="1" dirty="0" smtClean="0">
                              <a:latin typeface="Cambria Math"/>
                            </a:rPr>
                            <m:t>𝑝𝑟𝑒𝑐𝑖𝑠𝑖𝑜𝑛</m:t>
                          </m:r>
                          <m:r>
                            <a:rPr lang="fr-FR" sz="2000" b="0" i="1" dirty="0" smtClean="0">
                              <a:latin typeface="Cambria Math"/>
                            </a:rPr>
                            <m:t>∗</m:t>
                          </m:r>
                          <m:r>
                            <a:rPr lang="fr-FR" sz="2000" b="0" i="1" dirty="0" smtClean="0">
                              <a:latin typeface="Cambria Math"/>
                            </a:rPr>
                            <m:t>𝑟𝑎𝑝𝑝𝑒𝑙</m:t>
                          </m:r>
                        </m:num>
                        <m:den>
                          <m:r>
                            <a:rPr lang="fr-FR" sz="2000" b="0" i="1" dirty="0" smtClean="0">
                              <a:latin typeface="Cambria Math"/>
                            </a:rPr>
                            <m:t>𝑝𝑟𝑒𝑐𝑖𝑠𝑖𝑜𝑛</m:t>
                          </m:r>
                          <m:r>
                            <a:rPr lang="fr-FR" sz="2000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fr-FR" sz="2000" b="0" i="1" dirty="0" smtClean="0">
                              <a:latin typeface="Cambria Math"/>
                            </a:rPr>
                            <m:t>𝑟𝑎𝑝𝑝𝑒𝑙</m:t>
                          </m:r>
                        </m:den>
                      </m:f>
                    </m:oMath>
                  </m:oMathPara>
                </a14:m>
                <a:endParaRPr lang="fr-FR" sz="2000" dirty="0" smtClean="0"/>
              </a:p>
              <a:p>
                <a:endParaRPr lang="fr-FR" sz="2000" dirty="0" smtClean="0"/>
              </a:p>
              <a:p>
                <a:r>
                  <a:rPr lang="fr-FR" sz="2000" dirty="0" smtClean="0"/>
                  <a:t>où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/>
                      </a:rPr>
                      <m:t>𝑟𝑎𝑝𝑝𝑒𝑙</m:t>
                    </m:r>
                    <m:r>
                      <a:rPr lang="fr-FR" sz="2000" i="1">
                        <a:latin typeface="Cambria Math"/>
                      </a:rPr>
                      <m:t> </m:t>
                    </m:r>
                  </m:oMath>
                </a14:m>
                <a:r>
                  <a:rPr lang="fr-F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fr-FR" sz="2000" i="1">
                            <a:latin typeface="Cambria Math"/>
                          </a:rPr>
                          <m:t>𝑇𝑃</m:t>
                        </m:r>
                        <m:r>
                          <a:rPr lang="fr-FR" sz="2000" i="1">
                            <a:latin typeface="Cambria Math"/>
                          </a:rPr>
                          <m:t>+</m:t>
                        </m:r>
                        <m:r>
                          <a:rPr lang="fr-FR" sz="2000" i="1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fr-FR" sz="2000" dirty="0"/>
                  <a:t>,   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/>
                      </a:rPr>
                      <m:t>𝑝𝑟𝑒𝑐𝑖𝑠𝑖𝑜𝑛</m:t>
                    </m:r>
                    <m:r>
                      <a:rPr lang="fr-FR" sz="2000" i="1">
                        <a:latin typeface="Cambria Math"/>
                      </a:rPr>
                      <m:t> </m:t>
                    </m:r>
                  </m:oMath>
                </a14:m>
                <a:r>
                  <a:rPr lang="fr-F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fr-FR" sz="2000" i="1">
                            <a:latin typeface="Cambria Math"/>
                          </a:rPr>
                          <m:t>𝑇𝑃</m:t>
                        </m:r>
                        <m:r>
                          <a:rPr lang="fr-FR" sz="2000" i="1">
                            <a:latin typeface="Cambria Math"/>
                          </a:rPr>
                          <m:t>+</m:t>
                        </m:r>
                        <m:r>
                          <a:rPr lang="fr-FR" sz="2000" i="1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fr-FR" sz="2000" dirty="0"/>
                  <a:t>,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742" y="1257069"/>
                <a:ext cx="8712968" cy="2058064"/>
              </a:xfrm>
              <a:prstGeom prst="rect">
                <a:avLst/>
              </a:prstGeom>
              <a:blipFill rotWithShape="1">
                <a:blip r:embed="rId2"/>
                <a:stretch>
                  <a:fillRect l="-770" t="-14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1851988" y="3513501"/>
            <a:ext cx="2528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2"/>
                </a:solidFill>
              </a:rPr>
              <a:t>Données CoNLL-2003</a:t>
            </a:r>
            <a:endParaRPr lang="fr-FR" sz="2000" b="1" dirty="0">
              <a:solidFill>
                <a:schemeClr val="tx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019376" y="3513501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2"/>
                </a:solidFill>
              </a:rPr>
              <a:t>Données Brevets</a:t>
            </a:r>
            <a:endParaRPr lang="fr-FR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7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505537"/>
              </p:ext>
            </p:extLst>
          </p:nvPr>
        </p:nvGraphicFramePr>
        <p:xfrm>
          <a:off x="1100077" y="3981894"/>
          <a:ext cx="403244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7452"/>
                <a:gridCol w="1424996"/>
              </a:tblGrid>
              <a:tr h="321451">
                <a:tc>
                  <a:txBody>
                    <a:bodyPr/>
                    <a:lstStyle/>
                    <a:p>
                      <a:r>
                        <a:rPr lang="fr-FR" dirty="0" smtClean="0"/>
                        <a:t>Modèle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F1</a:t>
                      </a:r>
                      <a:r>
                        <a:rPr lang="fr-FR" baseline="0" dirty="0" smtClean="0"/>
                        <a:t> score(%)</a:t>
                      </a:r>
                      <a:endParaRPr lang="fr-FR" dirty="0"/>
                    </a:p>
                  </a:txBody>
                  <a:tcPr/>
                </a:tc>
              </a:tr>
              <a:tr h="321451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BiLSTM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69.38</a:t>
                      </a:r>
                      <a:endParaRPr lang="fr-FR" dirty="0"/>
                    </a:p>
                  </a:txBody>
                  <a:tcPr/>
                </a:tc>
              </a:tr>
              <a:tr h="321451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BiLSTM</a:t>
                      </a:r>
                      <a:r>
                        <a:rPr lang="fr-FR" dirty="0" smtClean="0"/>
                        <a:t> + CRF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62.40</a:t>
                      </a:r>
                      <a:endParaRPr lang="fr-FR" dirty="0"/>
                    </a:p>
                  </a:txBody>
                  <a:tcPr/>
                </a:tc>
              </a:tr>
              <a:tr h="3214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BiLSTM</a:t>
                      </a:r>
                      <a:r>
                        <a:rPr lang="fr-FR" dirty="0" smtClean="0"/>
                        <a:t> + Attention + CRF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64.6</a:t>
                      </a:r>
                      <a:endParaRPr lang="fr-FR" dirty="0"/>
                    </a:p>
                  </a:txBody>
                  <a:tcPr/>
                </a:tc>
              </a:tr>
              <a:tr h="321451">
                <a:tc>
                  <a:txBody>
                    <a:bodyPr/>
                    <a:lstStyle/>
                    <a:p>
                      <a:r>
                        <a:rPr lang="fr-FR" dirty="0" smtClean="0"/>
                        <a:t>Transformer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64</a:t>
                      </a:r>
                      <a:endParaRPr lang="fr-FR" dirty="0"/>
                    </a:p>
                  </a:txBody>
                  <a:tcPr/>
                </a:tc>
              </a:tr>
              <a:tr h="321451">
                <a:tc>
                  <a:txBody>
                    <a:bodyPr/>
                    <a:lstStyle/>
                    <a:p>
                      <a:r>
                        <a:rPr lang="fr-FR" b="1" dirty="0" smtClean="0"/>
                        <a:t>BERT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93.3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544425"/>
              </p:ext>
            </p:extLst>
          </p:nvPr>
        </p:nvGraphicFramePr>
        <p:xfrm>
          <a:off x="6678933" y="3925095"/>
          <a:ext cx="421246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92"/>
                <a:gridCol w="1584176"/>
              </a:tblGrid>
              <a:tr h="353759">
                <a:tc>
                  <a:txBody>
                    <a:bodyPr/>
                    <a:lstStyle/>
                    <a:p>
                      <a:r>
                        <a:rPr lang="fr-FR" dirty="0" smtClean="0"/>
                        <a:t>Modèle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F1 score(%)</a:t>
                      </a:r>
                      <a:endParaRPr lang="fr-FR" dirty="0"/>
                    </a:p>
                  </a:txBody>
                  <a:tcPr/>
                </a:tc>
              </a:tr>
              <a:tr h="353759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BiLSTM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76.86</a:t>
                      </a:r>
                      <a:endParaRPr lang="fr-FR" dirty="0"/>
                    </a:p>
                  </a:txBody>
                  <a:tcPr/>
                </a:tc>
              </a:tr>
              <a:tr h="353759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BiLSTM</a:t>
                      </a:r>
                      <a:r>
                        <a:rPr lang="fr-FR" dirty="0" smtClean="0"/>
                        <a:t> + CRF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76.40</a:t>
                      </a:r>
                      <a:endParaRPr lang="fr-FR" dirty="0"/>
                    </a:p>
                  </a:txBody>
                  <a:tcPr/>
                </a:tc>
              </a:tr>
              <a:tr h="353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BiLSTM</a:t>
                      </a:r>
                      <a:r>
                        <a:rPr lang="fr-FR" dirty="0" smtClean="0"/>
                        <a:t> + Attention + CRF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78.61</a:t>
                      </a:r>
                      <a:endParaRPr lang="fr-FR" dirty="0"/>
                    </a:p>
                  </a:txBody>
                  <a:tcPr/>
                </a:tc>
              </a:tr>
              <a:tr h="353759">
                <a:tc>
                  <a:txBody>
                    <a:bodyPr/>
                    <a:lstStyle/>
                    <a:p>
                      <a:r>
                        <a:rPr lang="fr-FR" dirty="0" smtClean="0"/>
                        <a:t>Transformer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72.90</a:t>
                      </a:r>
                      <a:endParaRPr lang="fr-FR" dirty="0"/>
                    </a:p>
                  </a:txBody>
                  <a:tcPr/>
                </a:tc>
              </a:tr>
              <a:tr h="353759">
                <a:tc>
                  <a:txBody>
                    <a:bodyPr/>
                    <a:lstStyle/>
                    <a:p>
                      <a:r>
                        <a:rPr lang="fr-FR" b="1" dirty="0" smtClean="0"/>
                        <a:t>BERT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98.09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76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70121" y="1594883"/>
            <a:ext cx="11844670" cy="33598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3600" dirty="0">
                <a:solidFill>
                  <a:schemeClr val="bg2"/>
                </a:solidFill>
              </a:rPr>
              <a:t>Etude préliminaire : </a:t>
            </a:r>
            <a:r>
              <a:rPr lang="fr-FR" sz="3600" dirty="0" smtClean="0">
                <a:solidFill>
                  <a:schemeClr val="bg2"/>
                </a:solidFill>
              </a:rPr>
              <a:t>classification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600" dirty="0" smtClean="0">
                <a:solidFill>
                  <a:schemeClr val="bg2"/>
                </a:solidFill>
              </a:rPr>
              <a:t>Reconnaissance d’entités nommées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600" dirty="0" smtClean="0">
                <a:solidFill>
                  <a:schemeClr val="tx1"/>
                </a:solidFill>
              </a:rPr>
              <a:t>Extraction de 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600" dirty="0" smtClean="0">
                <a:solidFill>
                  <a:schemeClr val="bg2"/>
                </a:solidFill>
              </a:rPr>
              <a:t>Comparaison avec Watson</a:t>
            </a:r>
          </a:p>
        </p:txBody>
      </p:sp>
    </p:spTree>
    <p:extLst>
      <p:ext uri="{BB962C8B-B14F-4D97-AF65-F5344CB8AC3E}">
        <p14:creationId xmlns:p14="http://schemas.microsoft.com/office/powerpoint/2010/main" val="193134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0092" y="298233"/>
            <a:ext cx="10411048" cy="519737"/>
          </a:xfrm>
        </p:spPr>
        <p:txBody>
          <a:bodyPr/>
          <a:lstStyle/>
          <a:p>
            <a:r>
              <a:rPr lang="fr-FR" dirty="0"/>
              <a:t>Extraction de relations – Le jeu de données SemEval-2010 </a:t>
            </a:r>
            <a:r>
              <a:rPr lang="fr-FR" dirty="0" err="1"/>
              <a:t>Task</a:t>
            </a:r>
            <a:r>
              <a:rPr lang="fr-FR" dirty="0"/>
              <a:t> 8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0" y="965179"/>
            <a:ext cx="7145079" cy="33924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 smtClean="0">
                <a:solidFill>
                  <a:schemeClr val="tx1"/>
                </a:solidFill>
              </a:rPr>
              <a:t>L'</a:t>
            </a:r>
            <a:r>
              <a:rPr lang="fr-FR" sz="2000" b="1" dirty="0" smtClean="0">
                <a:solidFill>
                  <a:schemeClr val="tx1"/>
                </a:solidFill>
              </a:rPr>
              <a:t>extraction </a:t>
            </a:r>
            <a:r>
              <a:rPr lang="fr-FR" sz="2000" b="1" dirty="0">
                <a:solidFill>
                  <a:schemeClr val="tx1"/>
                </a:solidFill>
              </a:rPr>
              <a:t>de </a:t>
            </a:r>
            <a:r>
              <a:rPr lang="fr-FR" sz="2000" b="1" dirty="0" smtClean="0">
                <a:solidFill>
                  <a:schemeClr val="tx1"/>
                </a:solidFill>
              </a:rPr>
              <a:t>relation </a:t>
            </a:r>
            <a:r>
              <a:rPr lang="fr-FR" sz="2000" dirty="0">
                <a:solidFill>
                  <a:schemeClr val="tx1"/>
                </a:solidFill>
              </a:rPr>
              <a:t>(ou RE) consiste à extraire des relations sémantiques à partir de </a:t>
            </a:r>
            <a:r>
              <a:rPr lang="fr-FR" sz="2000" dirty="0" smtClean="0">
                <a:solidFill>
                  <a:schemeClr val="tx1"/>
                </a:solidFill>
              </a:rPr>
              <a:t>texte</a:t>
            </a:r>
            <a:r>
              <a:rPr lang="fr-FR" sz="2000" dirty="0">
                <a:solidFill>
                  <a:schemeClr val="tx1"/>
                </a:solidFill>
              </a:rPr>
              <a:t>, qui se produisent généralement entre deux entités</a:t>
            </a:r>
            <a:r>
              <a:rPr lang="fr-FR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chemeClr val="tx1"/>
                </a:solidFill>
              </a:rPr>
              <a:t>Les </a:t>
            </a:r>
            <a:r>
              <a:rPr lang="fr-FR" sz="2000" dirty="0">
                <a:solidFill>
                  <a:schemeClr val="tx1"/>
                </a:solidFill>
              </a:rPr>
              <a:t>données </a:t>
            </a:r>
            <a:r>
              <a:rPr lang="fr-FR" sz="2000" b="1" dirty="0">
                <a:solidFill>
                  <a:schemeClr val="tx1"/>
                </a:solidFill>
              </a:rPr>
              <a:t>SemEval-2010 </a:t>
            </a:r>
            <a:r>
              <a:rPr lang="fr-FR" sz="2000" b="1" dirty="0" err="1">
                <a:solidFill>
                  <a:schemeClr val="tx1"/>
                </a:solidFill>
              </a:rPr>
              <a:t>Task</a:t>
            </a:r>
            <a:r>
              <a:rPr lang="fr-FR" sz="2000" b="1" dirty="0">
                <a:solidFill>
                  <a:schemeClr val="tx1"/>
                </a:solidFill>
              </a:rPr>
              <a:t> 8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/>
                </a:solidFill>
              </a:rPr>
              <a:t>Les </a:t>
            </a:r>
            <a:r>
              <a:rPr lang="fr-FR" sz="2000" dirty="0">
                <a:solidFill>
                  <a:schemeClr val="tx1"/>
                </a:solidFill>
              </a:rPr>
              <a:t>relations </a:t>
            </a:r>
            <a:r>
              <a:rPr lang="fr-FR" sz="2000" dirty="0" smtClean="0">
                <a:solidFill>
                  <a:schemeClr val="tx1"/>
                </a:solidFill>
              </a:rPr>
              <a:t>:  </a:t>
            </a:r>
            <a:r>
              <a:rPr lang="fr-FR" sz="2000" b="1" dirty="0" smtClean="0">
                <a:solidFill>
                  <a:schemeClr val="tx1"/>
                </a:solidFill>
              </a:rPr>
              <a:t>Cause-</a:t>
            </a:r>
            <a:r>
              <a:rPr lang="fr-FR" sz="2000" b="1" dirty="0" err="1" smtClean="0">
                <a:solidFill>
                  <a:schemeClr val="tx1"/>
                </a:solidFill>
              </a:rPr>
              <a:t>Effect</a:t>
            </a:r>
            <a:r>
              <a:rPr lang="fr-FR" sz="2000" dirty="0" smtClean="0">
                <a:solidFill>
                  <a:schemeClr val="tx1"/>
                </a:solidFill>
              </a:rPr>
              <a:t>, </a:t>
            </a:r>
            <a:r>
              <a:rPr lang="fr-FR" sz="2000" b="1" dirty="0" smtClean="0">
                <a:solidFill>
                  <a:schemeClr val="tx1"/>
                </a:solidFill>
              </a:rPr>
              <a:t>Instrument-Agency</a:t>
            </a:r>
            <a:r>
              <a:rPr lang="fr-FR" sz="2000" dirty="0" smtClean="0">
                <a:solidFill>
                  <a:schemeClr val="tx1"/>
                </a:solidFill>
              </a:rPr>
              <a:t>, </a:t>
            </a:r>
            <a:r>
              <a:rPr lang="fr-FR" sz="2000" b="1" dirty="0" smtClean="0">
                <a:solidFill>
                  <a:schemeClr val="tx1"/>
                </a:solidFill>
              </a:rPr>
              <a:t>Product-Producer</a:t>
            </a:r>
            <a:r>
              <a:rPr lang="fr-FR" sz="2000" dirty="0" smtClean="0">
                <a:solidFill>
                  <a:schemeClr val="tx1"/>
                </a:solidFill>
              </a:rPr>
              <a:t>, </a:t>
            </a:r>
            <a:r>
              <a:rPr lang="fr-FR" sz="2000" b="1" dirty="0" smtClean="0">
                <a:solidFill>
                  <a:schemeClr val="tx1"/>
                </a:solidFill>
              </a:rPr>
              <a:t>Content-Container</a:t>
            </a:r>
            <a:r>
              <a:rPr lang="fr-FR" sz="2000" dirty="0" smtClean="0">
                <a:solidFill>
                  <a:schemeClr val="tx1"/>
                </a:solidFill>
              </a:rPr>
              <a:t>, </a:t>
            </a:r>
            <a:r>
              <a:rPr lang="fr-FR" sz="2000" b="1" dirty="0" err="1" smtClean="0">
                <a:solidFill>
                  <a:schemeClr val="tx1"/>
                </a:solidFill>
              </a:rPr>
              <a:t>Entity-Origin</a:t>
            </a:r>
            <a:r>
              <a:rPr lang="fr-FR" sz="2000" dirty="0" smtClean="0">
                <a:solidFill>
                  <a:schemeClr val="tx1"/>
                </a:solidFill>
              </a:rPr>
              <a:t>, </a:t>
            </a:r>
            <a:r>
              <a:rPr lang="fr-FR" sz="2000" b="1" dirty="0" err="1" smtClean="0">
                <a:solidFill>
                  <a:schemeClr val="tx1"/>
                </a:solidFill>
              </a:rPr>
              <a:t>Entity</a:t>
            </a:r>
            <a:r>
              <a:rPr lang="fr-FR" sz="2000" b="1" dirty="0" smtClean="0">
                <a:solidFill>
                  <a:schemeClr val="tx1"/>
                </a:solidFill>
              </a:rPr>
              <a:t>-Destination</a:t>
            </a:r>
            <a:r>
              <a:rPr lang="fr-FR" sz="2000" dirty="0" smtClean="0">
                <a:solidFill>
                  <a:schemeClr val="tx1"/>
                </a:solidFill>
              </a:rPr>
              <a:t>, </a:t>
            </a:r>
            <a:r>
              <a:rPr lang="fr-FR" sz="2000" b="1" dirty="0" smtClean="0">
                <a:solidFill>
                  <a:schemeClr val="tx1"/>
                </a:solidFill>
              </a:rPr>
              <a:t>Component-</a:t>
            </a:r>
            <a:r>
              <a:rPr lang="fr-FR" sz="2000" b="1" dirty="0" err="1" smtClean="0">
                <a:solidFill>
                  <a:schemeClr val="tx1"/>
                </a:solidFill>
              </a:rPr>
              <a:t>Whole</a:t>
            </a:r>
            <a:r>
              <a:rPr lang="fr-FR" sz="2000" dirty="0" smtClean="0">
                <a:solidFill>
                  <a:schemeClr val="tx1"/>
                </a:solidFill>
              </a:rPr>
              <a:t>, </a:t>
            </a:r>
            <a:r>
              <a:rPr lang="fr-FR" sz="2000" b="1" dirty="0" err="1" smtClean="0">
                <a:solidFill>
                  <a:schemeClr val="tx1"/>
                </a:solidFill>
              </a:rPr>
              <a:t>Member</a:t>
            </a:r>
            <a:r>
              <a:rPr lang="fr-FR" sz="2000" b="1" dirty="0" smtClean="0">
                <a:solidFill>
                  <a:schemeClr val="tx1"/>
                </a:solidFill>
              </a:rPr>
              <a:t>-Collection</a:t>
            </a:r>
            <a:r>
              <a:rPr lang="fr-FR" sz="2000" dirty="0" smtClean="0">
                <a:solidFill>
                  <a:schemeClr val="tx1"/>
                </a:solidFill>
              </a:rPr>
              <a:t>, </a:t>
            </a:r>
            <a:r>
              <a:rPr lang="fr-FR" sz="2000" b="1" dirty="0" smtClean="0">
                <a:solidFill>
                  <a:schemeClr val="tx1"/>
                </a:solidFill>
              </a:rPr>
              <a:t>Message-</a:t>
            </a:r>
            <a:r>
              <a:rPr lang="fr-FR" sz="2000" b="1" dirty="0" err="1" smtClean="0">
                <a:solidFill>
                  <a:schemeClr val="tx1"/>
                </a:solidFill>
              </a:rPr>
              <a:t>Topic</a:t>
            </a:r>
            <a:r>
              <a:rPr lang="fr-FR" sz="20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/>
                </a:solidFill>
              </a:rPr>
              <a:t>Le jeu de données est composée de </a:t>
            </a:r>
            <a:r>
              <a:rPr lang="fr-FR" sz="2000" b="1" dirty="0">
                <a:solidFill>
                  <a:schemeClr val="tx1"/>
                </a:solidFill>
              </a:rPr>
              <a:t>8000</a:t>
            </a:r>
            <a:r>
              <a:rPr lang="fr-FR" sz="2000" dirty="0">
                <a:solidFill>
                  <a:schemeClr val="tx1"/>
                </a:solidFill>
              </a:rPr>
              <a:t> phrases dans l'échantillon </a:t>
            </a:r>
            <a:r>
              <a:rPr lang="fr-FR" sz="2000" b="1" dirty="0">
                <a:solidFill>
                  <a:schemeClr val="tx1"/>
                </a:solidFill>
              </a:rPr>
              <a:t>d'entraînement</a:t>
            </a:r>
            <a:r>
              <a:rPr lang="fr-FR" sz="2000" dirty="0">
                <a:solidFill>
                  <a:schemeClr val="tx1"/>
                </a:solidFill>
              </a:rPr>
              <a:t> et  </a:t>
            </a:r>
            <a:r>
              <a:rPr lang="fr-FR" sz="2000" b="1" dirty="0">
                <a:solidFill>
                  <a:schemeClr val="tx1"/>
                </a:solidFill>
              </a:rPr>
              <a:t>2717</a:t>
            </a:r>
            <a:r>
              <a:rPr lang="fr-FR" sz="2000" dirty="0">
                <a:solidFill>
                  <a:schemeClr val="tx1"/>
                </a:solidFill>
              </a:rPr>
              <a:t> phrases dans l'échantillon de </a:t>
            </a:r>
            <a:r>
              <a:rPr lang="fr-FR" sz="2000" b="1" dirty="0" smtClean="0">
                <a:solidFill>
                  <a:schemeClr val="tx1"/>
                </a:solidFill>
              </a:rPr>
              <a:t>test</a:t>
            </a:r>
            <a:r>
              <a:rPr lang="fr-FR" sz="20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393" y="1416591"/>
            <a:ext cx="5060868" cy="260251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466848" y="4019107"/>
            <a:ext cx="1949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Figure</a:t>
            </a:r>
            <a:r>
              <a:rPr lang="fr-FR" sz="1600" dirty="0" smtClean="0"/>
              <a:t> : Répartition</a:t>
            </a:r>
            <a:endParaRPr lang="fr-FR" sz="1600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4411482"/>
            <a:ext cx="1234085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Les </a:t>
            </a:r>
            <a:r>
              <a:rPr lang="en-US" sz="2000" dirty="0" err="1" smtClean="0"/>
              <a:t>données</a:t>
            </a:r>
            <a:r>
              <a:rPr lang="en-US" sz="2000" dirty="0" smtClean="0"/>
              <a:t> </a:t>
            </a:r>
            <a:r>
              <a:rPr lang="en-US" sz="2000" dirty="0" err="1" smtClean="0"/>
              <a:t>sont</a:t>
            </a:r>
            <a:r>
              <a:rPr lang="en-US" sz="2000" dirty="0" smtClean="0"/>
              <a:t> au format </a:t>
            </a:r>
            <a:r>
              <a:rPr lang="en-US" sz="2000" dirty="0" err="1" smtClean="0"/>
              <a:t>suivant</a:t>
            </a:r>
            <a:r>
              <a:rPr lang="en-US" sz="2000" dirty="0" smtClean="0"/>
              <a:t> : </a:t>
            </a:r>
          </a:p>
          <a:p>
            <a:r>
              <a:rPr lang="en-US" sz="2000" i="1" dirty="0" smtClean="0"/>
              <a:t>15 </a:t>
            </a:r>
            <a:r>
              <a:rPr lang="en-US" sz="2000" i="1" dirty="0"/>
              <a:t>"They saw that the &lt;e1&gt;equipment&lt;/e1&gt; was put inside rollout &lt;e2&gt;drawers&lt;/e2&gt;, which looked aesthetically more pleasing and </a:t>
            </a:r>
            <a:r>
              <a:rPr lang="en-US" sz="2000" i="1" dirty="0" err="1"/>
              <a:t>tidy</a:t>
            </a:r>
            <a:r>
              <a:rPr lang="en-US" sz="2000" i="1" dirty="0" err="1" smtClean="0"/>
              <a:t>.“s</a:t>
            </a:r>
            <a:endParaRPr lang="en-US" sz="2000" i="1" dirty="0"/>
          </a:p>
          <a:p>
            <a:r>
              <a:rPr lang="en-US" sz="2000" i="1" dirty="0"/>
              <a:t>Content-Container(e1,e2)</a:t>
            </a:r>
          </a:p>
          <a:p>
            <a:r>
              <a:rPr lang="en-US" sz="2000" i="1" dirty="0"/>
              <a:t>Comment: the drawer contains the equipment, typical example of Content-Container; no </a:t>
            </a:r>
            <a:r>
              <a:rPr lang="en-US" sz="2000" i="1" dirty="0" smtClean="0"/>
              <a:t>movement</a:t>
            </a:r>
            <a:endParaRPr lang="en-US" sz="2000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195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504" y="288338"/>
            <a:ext cx="9794359" cy="519737"/>
          </a:xfrm>
        </p:spPr>
        <p:txBody>
          <a:bodyPr/>
          <a:lstStyle/>
          <a:p>
            <a:r>
              <a:rPr lang="fr-FR" dirty="0"/>
              <a:t> Extraction de relations – Le jeu de données brevets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57484" y="844201"/>
            <a:ext cx="12034516" cy="1565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</a:rPr>
              <a:t>Les données </a:t>
            </a:r>
            <a:r>
              <a:rPr lang="fr-FR" sz="2000" b="1" dirty="0" smtClean="0">
                <a:solidFill>
                  <a:schemeClr val="tx1"/>
                </a:solidFill>
              </a:rPr>
              <a:t>brevets</a:t>
            </a:r>
            <a:r>
              <a:rPr lang="fr-FR" sz="2000" dirty="0" smtClean="0">
                <a:solidFill>
                  <a:schemeClr val="tx1"/>
                </a:solidFill>
              </a:rPr>
              <a:t>: </a:t>
            </a:r>
            <a:endParaRPr lang="fr-FR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/>
                </a:solidFill>
              </a:rPr>
              <a:t>Les relations présentes :  </a:t>
            </a:r>
            <a:r>
              <a:rPr lang="fr-FR" sz="2000" b="1" dirty="0" err="1">
                <a:solidFill>
                  <a:schemeClr val="tx1"/>
                </a:solidFill>
              </a:rPr>
              <a:t>Contains</a:t>
            </a:r>
            <a:r>
              <a:rPr lang="fr-FR" sz="2000" dirty="0">
                <a:solidFill>
                  <a:schemeClr val="tx1"/>
                </a:solidFill>
              </a:rPr>
              <a:t>, </a:t>
            </a:r>
            <a:r>
              <a:rPr lang="fr-FR" sz="2000" b="1" dirty="0">
                <a:solidFill>
                  <a:schemeClr val="tx1"/>
                </a:solidFill>
              </a:rPr>
              <a:t>Has</a:t>
            </a:r>
            <a:r>
              <a:rPr lang="fr-FR" sz="2000" dirty="0">
                <a:solidFill>
                  <a:schemeClr val="tx1"/>
                </a:solidFill>
              </a:rPr>
              <a:t>, </a:t>
            </a:r>
            <a:r>
              <a:rPr lang="fr-FR" sz="2000" b="1" dirty="0" err="1">
                <a:solidFill>
                  <a:schemeClr val="tx1"/>
                </a:solidFill>
              </a:rPr>
              <a:t>Is_associated</a:t>
            </a:r>
            <a:r>
              <a:rPr lang="fr-FR" sz="2000" dirty="0">
                <a:solidFill>
                  <a:schemeClr val="tx1"/>
                </a:solidFill>
              </a:rPr>
              <a:t> , </a:t>
            </a:r>
            <a:r>
              <a:rPr lang="fr-FR" sz="2000" b="1" dirty="0" err="1">
                <a:solidFill>
                  <a:schemeClr val="tx1"/>
                </a:solidFill>
              </a:rPr>
              <a:t>Is_defined</a:t>
            </a:r>
            <a:r>
              <a:rPr lang="fr-FR" sz="2000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/>
                </a:solidFill>
              </a:rPr>
              <a:t>Le </a:t>
            </a:r>
            <a:r>
              <a:rPr lang="fr-FR" sz="2000" dirty="0">
                <a:solidFill>
                  <a:schemeClr val="tx1"/>
                </a:solidFill>
              </a:rPr>
              <a:t>jeu de données est composée de </a:t>
            </a:r>
            <a:r>
              <a:rPr lang="fr-FR" sz="2000" b="1" dirty="0">
                <a:solidFill>
                  <a:schemeClr val="tx1"/>
                </a:solidFill>
              </a:rPr>
              <a:t>1150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phrases </a:t>
            </a:r>
            <a:r>
              <a:rPr lang="fr-FR" sz="2000" dirty="0">
                <a:solidFill>
                  <a:schemeClr val="tx1"/>
                </a:solidFill>
              </a:rPr>
              <a:t>dans l'échantillon </a:t>
            </a:r>
            <a:r>
              <a:rPr lang="fr-FR" sz="2000" b="1" dirty="0">
                <a:solidFill>
                  <a:schemeClr val="tx1"/>
                </a:solidFill>
              </a:rPr>
              <a:t>d'entraînement</a:t>
            </a:r>
            <a:r>
              <a:rPr lang="fr-FR" sz="2000" dirty="0">
                <a:solidFill>
                  <a:schemeClr val="tx1"/>
                </a:solidFill>
              </a:rPr>
              <a:t> et </a:t>
            </a:r>
            <a:r>
              <a:rPr lang="fr-FR" sz="2000" b="1" dirty="0">
                <a:solidFill>
                  <a:schemeClr val="tx1"/>
                </a:solidFill>
              </a:rPr>
              <a:t>149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phrases </a:t>
            </a:r>
            <a:r>
              <a:rPr lang="fr-FR" sz="2000" dirty="0">
                <a:solidFill>
                  <a:schemeClr val="tx1"/>
                </a:solidFill>
              </a:rPr>
              <a:t>dans l'échantillon de </a:t>
            </a:r>
            <a:r>
              <a:rPr lang="fr-FR" sz="2000" b="1" dirty="0">
                <a:solidFill>
                  <a:schemeClr val="tx1"/>
                </a:solidFill>
              </a:rPr>
              <a:t>test</a:t>
            </a:r>
            <a:r>
              <a:rPr lang="fr-FR" sz="200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39570" y="2501607"/>
            <a:ext cx="956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15. The </a:t>
            </a:r>
            <a:r>
              <a:rPr lang="fr-FR" sz="2000" dirty="0" err="1" smtClean="0"/>
              <a:t>process</a:t>
            </a:r>
            <a:r>
              <a:rPr lang="fr-FR" sz="2000" dirty="0" smtClean="0"/>
              <a:t> of claim 1 </a:t>
            </a:r>
            <a:r>
              <a:rPr lang="fr-FR" sz="2000" dirty="0" err="1" smtClean="0"/>
              <a:t>wherein</a:t>
            </a:r>
            <a:r>
              <a:rPr lang="fr-FR" sz="2000" dirty="0" smtClean="0"/>
              <a:t> </a:t>
            </a:r>
            <a:r>
              <a:rPr lang="fr-FR" sz="2000" dirty="0" err="1" smtClean="0"/>
              <a:t>said</a:t>
            </a:r>
            <a:r>
              <a:rPr lang="fr-FR" sz="2000" dirty="0" smtClean="0"/>
              <a:t> </a:t>
            </a:r>
            <a:r>
              <a:rPr lang="fr-FR" sz="2000" dirty="0" smtClean="0">
                <a:solidFill>
                  <a:srgbClr val="FF66FF"/>
                </a:solidFill>
              </a:rPr>
              <a:t>&lt;e1&gt;</a:t>
            </a:r>
            <a:r>
              <a:rPr lang="fr-FR" sz="2000" dirty="0" err="1" smtClean="0">
                <a:solidFill>
                  <a:srgbClr val="FF66FF"/>
                </a:solidFill>
              </a:rPr>
              <a:t>refractory</a:t>
            </a:r>
            <a:r>
              <a:rPr lang="fr-FR" sz="2000" dirty="0" smtClean="0">
                <a:solidFill>
                  <a:srgbClr val="FF66FF"/>
                </a:solidFill>
              </a:rPr>
              <a:t> </a:t>
            </a:r>
            <a:r>
              <a:rPr lang="fr-FR" sz="2000" dirty="0" err="1" smtClean="0">
                <a:solidFill>
                  <a:srgbClr val="FF66FF"/>
                </a:solidFill>
              </a:rPr>
              <a:t>inorganic</a:t>
            </a:r>
            <a:r>
              <a:rPr lang="fr-FR" sz="2000" dirty="0" smtClean="0">
                <a:solidFill>
                  <a:srgbClr val="FF66FF"/>
                </a:solidFill>
              </a:rPr>
              <a:t> </a:t>
            </a:r>
            <a:r>
              <a:rPr lang="fr-FR" sz="2000" dirty="0" err="1" smtClean="0">
                <a:solidFill>
                  <a:srgbClr val="FF66FF"/>
                </a:solidFill>
              </a:rPr>
              <a:t>oxide</a:t>
            </a:r>
            <a:r>
              <a:rPr lang="fr-FR" sz="2000" dirty="0" smtClean="0">
                <a:solidFill>
                  <a:srgbClr val="FF66FF"/>
                </a:solidFill>
              </a:rPr>
              <a:t>&lt;/e1&gt;</a:t>
            </a:r>
            <a:r>
              <a:rPr lang="fr-FR" sz="2000" dirty="0" smtClean="0"/>
              <a:t> has a </a:t>
            </a:r>
            <a:r>
              <a:rPr lang="fr-FR" sz="2000" dirty="0" smtClean="0">
                <a:solidFill>
                  <a:srgbClr val="FF0000"/>
                </a:solidFill>
              </a:rPr>
              <a:t>&lt;e2&gt;surface area&lt;/e2&gt; </a:t>
            </a:r>
            <a:r>
              <a:rPr lang="fr-FR" sz="2000" dirty="0" smtClean="0"/>
              <a:t>of about 25 to about 500 m2/g.</a:t>
            </a:r>
            <a:endParaRPr lang="fr-FR" sz="2000" dirty="0"/>
          </a:p>
        </p:txBody>
      </p:sp>
      <p:cxnSp>
        <p:nvCxnSpPr>
          <p:cNvPr id="6" name="Connecteur en angle 5"/>
          <p:cNvCxnSpPr/>
          <p:nvPr/>
        </p:nvCxnSpPr>
        <p:spPr>
          <a:xfrm rot="10800000" flipV="1">
            <a:off x="3897798" y="2855550"/>
            <a:ext cx="2625928" cy="972107"/>
          </a:xfrm>
          <a:prstGeom prst="bentConnector3">
            <a:avLst>
              <a:gd name="adj1" fmla="val 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en angle 6"/>
          <p:cNvCxnSpPr/>
          <p:nvPr/>
        </p:nvCxnSpPr>
        <p:spPr>
          <a:xfrm rot="16200000" flipV="1">
            <a:off x="2376249" y="3065341"/>
            <a:ext cx="1534688" cy="15084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3609765" y="4593741"/>
            <a:ext cx="576064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Has</a:t>
            </a:r>
            <a:endParaRPr lang="fr-FR" sz="20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279" y="3110061"/>
            <a:ext cx="4487893" cy="257692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7120279" y="5614232"/>
            <a:ext cx="4677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Figure</a:t>
            </a:r>
            <a:r>
              <a:rPr lang="fr-FR" sz="1600" dirty="0" smtClean="0"/>
              <a:t> : Distribution des relations dans l’échantillon d’entraînement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9465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274" y="1685848"/>
            <a:ext cx="4394509" cy="402974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4404" y="253260"/>
            <a:ext cx="8277225" cy="514203"/>
          </a:xfrm>
        </p:spPr>
        <p:txBody>
          <a:bodyPr/>
          <a:lstStyle/>
          <a:p>
            <a:r>
              <a:rPr lang="fr-FR" dirty="0"/>
              <a:t>Extraction de relations – Méthodes utilisées</a:t>
            </a:r>
            <a:r>
              <a:rPr lang="fr-FR" sz="2400" dirty="0"/>
              <a:t/>
            </a:r>
            <a:br>
              <a:rPr lang="fr-FR" sz="2400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6"/>
          <a:stretch/>
        </p:blipFill>
        <p:spPr>
          <a:xfrm>
            <a:off x="524680" y="1643304"/>
            <a:ext cx="6075203" cy="4072292"/>
          </a:xfrm>
        </p:spPr>
      </p:pic>
      <p:sp>
        <p:nvSpPr>
          <p:cNvPr id="9" name="ZoneTexte 8"/>
          <p:cNvSpPr txBox="1"/>
          <p:nvPr/>
        </p:nvSpPr>
        <p:spPr>
          <a:xfrm>
            <a:off x="2493748" y="1131850"/>
            <a:ext cx="63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CNN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265330" y="1153720"/>
            <a:ext cx="18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CNN et Attention</a:t>
            </a:r>
            <a:endParaRPr lang="fr-FR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4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30" y="1945316"/>
            <a:ext cx="5525138" cy="334234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4404" y="253260"/>
            <a:ext cx="8277225" cy="514203"/>
          </a:xfrm>
        </p:spPr>
        <p:txBody>
          <a:bodyPr/>
          <a:lstStyle/>
          <a:p>
            <a:r>
              <a:rPr lang="fr-FR" dirty="0"/>
              <a:t>Extraction de relations – Méthodes utilisées</a:t>
            </a:r>
            <a:r>
              <a:rPr lang="fr-FR" sz="2400" dirty="0"/>
              <a:t/>
            </a:r>
            <a:br>
              <a:rPr lang="fr-FR" sz="2400" dirty="0"/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114"/>
            <a:ext cx="6339383" cy="33955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126038" y="1608417"/>
            <a:ext cx="208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tx2"/>
                </a:solidFill>
              </a:rPr>
              <a:t>BiLSTM</a:t>
            </a:r>
            <a:r>
              <a:rPr lang="fr-FR" b="1" dirty="0">
                <a:solidFill>
                  <a:schemeClr val="tx2"/>
                </a:solidFill>
              </a:rPr>
              <a:t> </a:t>
            </a:r>
            <a:r>
              <a:rPr lang="fr-FR" b="1" dirty="0" smtClean="0">
                <a:solidFill>
                  <a:schemeClr val="tx2"/>
                </a:solidFill>
              </a:rPr>
              <a:t>et Attention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081288" y="1575984"/>
            <a:ext cx="66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BERT</a:t>
            </a:r>
            <a:endParaRPr lang="fr-FR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68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 Extraction de relations – Résultats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00658" y="220486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2"/>
                </a:solidFill>
              </a:rPr>
              <a:t>Données </a:t>
            </a:r>
            <a:r>
              <a:rPr lang="fr-FR" sz="2000" b="1" dirty="0">
                <a:solidFill>
                  <a:schemeClr val="tx2"/>
                </a:solidFill>
              </a:rPr>
              <a:t>SemEval-2010 </a:t>
            </a:r>
            <a:r>
              <a:rPr lang="fr-FR" sz="2000" b="1" dirty="0" err="1">
                <a:solidFill>
                  <a:schemeClr val="tx2"/>
                </a:solidFill>
              </a:rPr>
              <a:t>Task</a:t>
            </a:r>
            <a:r>
              <a:rPr lang="fr-FR" sz="2000" b="1" dirty="0">
                <a:solidFill>
                  <a:schemeClr val="tx2"/>
                </a:solidFill>
              </a:rPr>
              <a:t> 8</a:t>
            </a:r>
            <a:r>
              <a:rPr lang="fr-FR" sz="2000" b="1" dirty="0" smtClean="0">
                <a:solidFill>
                  <a:schemeClr val="tx2"/>
                </a:solidFill>
              </a:rPr>
              <a:t> </a:t>
            </a:r>
            <a:endParaRPr lang="fr-FR" sz="2000" b="1" dirty="0">
              <a:solidFill>
                <a:schemeClr val="tx2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281118" y="2204864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2"/>
                </a:solidFill>
              </a:rPr>
              <a:t>Données brevets</a:t>
            </a:r>
            <a:endParaRPr lang="fr-FR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6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837651"/>
              </p:ext>
            </p:extLst>
          </p:nvPr>
        </p:nvGraphicFramePr>
        <p:xfrm>
          <a:off x="1172666" y="2604974"/>
          <a:ext cx="3528392" cy="201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584"/>
                <a:gridCol w="1357808"/>
              </a:tblGrid>
              <a:tr h="403245">
                <a:tc>
                  <a:txBody>
                    <a:bodyPr/>
                    <a:lstStyle/>
                    <a:p>
                      <a:r>
                        <a:rPr lang="fr-FR" dirty="0" smtClean="0"/>
                        <a:t>Modèle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F1 Score(%)</a:t>
                      </a:r>
                      <a:endParaRPr lang="fr-FR" dirty="0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r>
                        <a:rPr lang="fr-FR" dirty="0" smtClean="0"/>
                        <a:t>CNN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68.34</a:t>
                      </a:r>
                      <a:endParaRPr lang="fr-FR" dirty="0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r>
                        <a:rPr lang="fr-FR" dirty="0" smtClean="0"/>
                        <a:t>CNN +</a:t>
                      </a:r>
                      <a:r>
                        <a:rPr lang="fr-FR" baseline="0" dirty="0" smtClean="0"/>
                        <a:t> Attention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69.27</a:t>
                      </a:r>
                      <a:endParaRPr lang="fr-FR" dirty="0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BiLSTM</a:t>
                      </a:r>
                      <a:r>
                        <a:rPr lang="fr-FR" dirty="0" smtClean="0"/>
                        <a:t> +</a:t>
                      </a:r>
                      <a:r>
                        <a:rPr lang="fr-FR" baseline="0" dirty="0" smtClean="0"/>
                        <a:t> Attention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76.27</a:t>
                      </a:r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r>
                        <a:rPr lang="fr-FR" b="1" dirty="0" smtClean="0"/>
                        <a:t>BERT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84.0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754486"/>
              </p:ext>
            </p:extLst>
          </p:nvPr>
        </p:nvGraphicFramePr>
        <p:xfrm>
          <a:off x="6556840" y="2604974"/>
          <a:ext cx="3456384" cy="1998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/>
                <a:gridCol w="1386154"/>
              </a:tblGrid>
              <a:tr h="399643">
                <a:tc>
                  <a:txBody>
                    <a:bodyPr/>
                    <a:lstStyle/>
                    <a:p>
                      <a:r>
                        <a:rPr lang="fr-FR" dirty="0" smtClean="0"/>
                        <a:t>Modèle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F1 Score(%)</a:t>
                      </a:r>
                    </a:p>
                  </a:txBody>
                  <a:tcPr/>
                </a:tc>
              </a:tr>
              <a:tr h="399643">
                <a:tc>
                  <a:txBody>
                    <a:bodyPr/>
                    <a:lstStyle/>
                    <a:p>
                      <a:r>
                        <a:rPr lang="fr-FR" dirty="0" smtClean="0"/>
                        <a:t>CNN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76.52</a:t>
                      </a:r>
                      <a:endParaRPr lang="fr-FR" dirty="0"/>
                    </a:p>
                  </a:txBody>
                  <a:tcPr/>
                </a:tc>
              </a:tr>
              <a:tr h="399643">
                <a:tc>
                  <a:txBody>
                    <a:bodyPr/>
                    <a:lstStyle/>
                    <a:p>
                      <a:r>
                        <a:rPr lang="fr-FR" dirty="0" smtClean="0"/>
                        <a:t>CNN +</a:t>
                      </a:r>
                      <a:r>
                        <a:rPr lang="fr-FR" baseline="0" dirty="0" smtClean="0"/>
                        <a:t> Attention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76.01</a:t>
                      </a:r>
                      <a:endParaRPr lang="fr-FR" dirty="0"/>
                    </a:p>
                  </a:txBody>
                  <a:tcPr/>
                </a:tc>
              </a:tr>
              <a:tr h="399643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BiLSTM</a:t>
                      </a:r>
                      <a:r>
                        <a:rPr lang="fr-FR" dirty="0" smtClean="0"/>
                        <a:t> +</a:t>
                      </a:r>
                      <a:r>
                        <a:rPr lang="fr-FR" baseline="0" dirty="0" smtClean="0"/>
                        <a:t> Attention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79.2</a:t>
                      </a:r>
                      <a:endParaRPr lang="fr-FR" dirty="0"/>
                    </a:p>
                  </a:txBody>
                  <a:tcPr/>
                </a:tc>
              </a:tr>
              <a:tr h="399643">
                <a:tc>
                  <a:txBody>
                    <a:bodyPr/>
                    <a:lstStyle/>
                    <a:p>
                      <a:r>
                        <a:rPr lang="fr-FR" b="1" dirty="0" smtClean="0"/>
                        <a:t>BERT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83.2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5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70121" y="1594883"/>
            <a:ext cx="11844670" cy="33598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3600" dirty="0">
                <a:solidFill>
                  <a:schemeClr val="bg2"/>
                </a:solidFill>
              </a:rPr>
              <a:t>Etude préliminaire : </a:t>
            </a:r>
            <a:r>
              <a:rPr lang="fr-FR" sz="3600" dirty="0" smtClean="0">
                <a:solidFill>
                  <a:schemeClr val="bg2"/>
                </a:solidFill>
              </a:rPr>
              <a:t>classification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600" dirty="0" smtClean="0">
                <a:solidFill>
                  <a:schemeClr val="bg2"/>
                </a:solidFill>
              </a:rPr>
              <a:t>Reconnaissance d’entités nommées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600" dirty="0" smtClean="0">
                <a:solidFill>
                  <a:schemeClr val="bg2"/>
                </a:solidFill>
              </a:rPr>
              <a:t>Extraction de 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600" dirty="0" smtClean="0">
                <a:solidFill>
                  <a:schemeClr val="tx1"/>
                </a:solidFill>
              </a:rPr>
              <a:t>Comparaison avec Watson</a:t>
            </a:r>
          </a:p>
        </p:txBody>
      </p:sp>
    </p:spTree>
    <p:extLst>
      <p:ext uri="{BB962C8B-B14F-4D97-AF65-F5344CB8AC3E}">
        <p14:creationId xmlns:p14="http://schemas.microsoft.com/office/powerpoint/2010/main" val="13357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9343" y="224541"/>
            <a:ext cx="11353801" cy="583532"/>
          </a:xfrm>
        </p:spPr>
        <p:txBody>
          <a:bodyPr/>
          <a:lstStyle/>
          <a:p>
            <a:r>
              <a:rPr lang="fr-FR" sz="2400" dirty="0"/>
              <a:t> Comparaison avec Watson– Reconnaissance d’entités nommées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465538" y="1787549"/>
            <a:ext cx="3638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2"/>
                </a:solidFill>
              </a:rPr>
              <a:t>Résultats du modèle BERT</a:t>
            </a:r>
            <a:endParaRPr lang="fr-FR" sz="2000" b="1" dirty="0">
              <a:solidFill>
                <a:schemeClr val="tx2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98" y="2241301"/>
            <a:ext cx="11461898" cy="340402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956376" y="1787549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2"/>
                </a:solidFill>
              </a:rPr>
              <a:t>Résultats de Watson</a:t>
            </a:r>
            <a:endParaRPr lang="fr-FR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1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415928"/>
            <a:ext cx="11091531" cy="519737"/>
          </a:xfrm>
        </p:spPr>
        <p:txBody>
          <a:bodyPr/>
          <a:lstStyle/>
          <a:p>
            <a:r>
              <a:rPr lang="fr-FR" sz="2400" dirty="0"/>
              <a:t>Comparaison avec Watson– Extraction de relations</a:t>
            </a:r>
            <a:br>
              <a:rPr lang="fr-FR" sz="2400" dirty="0"/>
            </a:b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261286" y="1182654"/>
            <a:ext cx="353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2"/>
                </a:solidFill>
              </a:rPr>
              <a:t>Résultats du modèle BERT</a:t>
            </a:r>
            <a:endParaRPr lang="fr-FR" sz="2000" b="1" dirty="0">
              <a:solidFill>
                <a:schemeClr val="tx2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2764"/>
            <a:ext cx="12192000" cy="168479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980703" y="1182654"/>
            <a:ext cx="3242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2"/>
                </a:solidFill>
              </a:rPr>
              <a:t>Résultats de Watson</a:t>
            </a:r>
            <a:endParaRPr lang="fr-FR" sz="2000" b="1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77149" y="3774529"/>
            <a:ext cx="4721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2"/>
                </a:solidFill>
              </a:rPr>
              <a:t>Résultats du modèle </a:t>
            </a:r>
            <a:r>
              <a:rPr lang="fr-FR" sz="2000" b="1" dirty="0" err="1" smtClean="0">
                <a:solidFill>
                  <a:schemeClr val="tx2"/>
                </a:solidFill>
              </a:rPr>
              <a:t>CNN+Attention</a:t>
            </a:r>
            <a:endParaRPr lang="fr-FR" sz="20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594732" y="3774529"/>
            <a:ext cx="4597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2"/>
                </a:solidFill>
              </a:rPr>
              <a:t>Résultats du modèle </a:t>
            </a:r>
            <a:r>
              <a:rPr lang="fr-FR" sz="2000" b="1" dirty="0" err="1" smtClean="0">
                <a:solidFill>
                  <a:schemeClr val="tx2"/>
                </a:solidFill>
              </a:rPr>
              <a:t>BiLSTM+Attention</a:t>
            </a:r>
            <a:endParaRPr lang="fr-FR" sz="2000" b="1" dirty="0">
              <a:solidFill>
                <a:schemeClr val="tx2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8" y="4315478"/>
            <a:ext cx="5839464" cy="154083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062" y="4310632"/>
            <a:ext cx="5979338" cy="154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7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STAGE</a:t>
            </a:r>
          </a:p>
        </p:txBody>
      </p:sp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825" y="0"/>
            <a:ext cx="5717643" cy="346503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9806" y="1292545"/>
            <a:ext cx="5951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Dans </a:t>
            </a:r>
            <a:r>
              <a:rPr lang="fr-FR" sz="2000" dirty="0"/>
              <a:t>le domaine de la chimie</a:t>
            </a:r>
            <a:r>
              <a:rPr lang="fr-FR" sz="2000" dirty="0" smtClean="0"/>
              <a:t>,  </a:t>
            </a:r>
            <a:r>
              <a:rPr lang="fr-FR" sz="2000" dirty="0"/>
              <a:t>les travaux préliminaires conduits à </a:t>
            </a:r>
            <a:r>
              <a:rPr lang="fr-FR" sz="2000" b="1" dirty="0"/>
              <a:t>IFPEN</a:t>
            </a:r>
            <a:r>
              <a:rPr lang="fr-FR" sz="2000" dirty="0"/>
              <a:t> ont permis </a:t>
            </a:r>
            <a:r>
              <a:rPr lang="fr-FR" sz="2000" dirty="0" smtClean="0"/>
              <a:t> d’établir </a:t>
            </a:r>
            <a:r>
              <a:rPr lang="fr-FR" sz="2000" dirty="0"/>
              <a:t>une </a:t>
            </a:r>
            <a:r>
              <a:rPr lang="fr-FR" sz="2000" b="1" dirty="0"/>
              <a:t>ontologie métier </a:t>
            </a:r>
            <a:r>
              <a:rPr lang="fr-FR" sz="2000" dirty="0"/>
              <a:t>pour la recherche et le développement de </a:t>
            </a:r>
            <a:r>
              <a:rPr lang="fr-FR" sz="2000" b="1" dirty="0"/>
              <a:t>catalyseurs </a:t>
            </a:r>
            <a:r>
              <a:rPr lang="fr-FR" sz="2000" b="1" dirty="0" smtClean="0"/>
              <a:t>hétérogènes</a:t>
            </a:r>
            <a:r>
              <a:rPr lang="fr-FR" sz="2000" dirty="0" smtClean="0"/>
              <a:t>.</a:t>
            </a:r>
            <a:endParaRPr lang="fr-FR"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7170419" y="3561166"/>
            <a:ext cx="437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Figure</a:t>
            </a:r>
            <a:r>
              <a:rPr lang="fr-FR" dirty="0" smtClean="0"/>
              <a:t> : Ontologie </a:t>
            </a:r>
            <a:r>
              <a:rPr lang="fr-FR" dirty="0"/>
              <a:t>de la catalyse hétérogène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08" y="3016747"/>
            <a:ext cx="5951547" cy="108883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19807" y="4105584"/>
            <a:ext cx="595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Figure</a:t>
            </a:r>
            <a:r>
              <a:rPr lang="fr-FR" dirty="0" smtClean="0"/>
              <a:t> : </a:t>
            </a:r>
            <a:r>
              <a:rPr lang="fr-FR" dirty="0"/>
              <a:t>Exemple d’annotations d’une revendication de brevet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19807" y="4657305"/>
            <a:ext cx="89506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L’extraction d’information des brevets </a:t>
            </a:r>
            <a:r>
              <a:rPr lang="fr-FR" sz="2000" dirty="0"/>
              <a:t>se fait actuellement à IFPEN au travers de la plateforme </a:t>
            </a:r>
            <a:r>
              <a:rPr lang="fr-FR" sz="2000" b="1" dirty="0"/>
              <a:t>Watson</a:t>
            </a:r>
            <a:r>
              <a:rPr lang="fr-FR" sz="2000" dirty="0"/>
              <a:t> de </a:t>
            </a:r>
            <a:r>
              <a:rPr lang="fr-FR" sz="2000" b="1" dirty="0" smtClean="0"/>
              <a:t>IBM</a:t>
            </a:r>
            <a:r>
              <a:rPr lang="fr-FR" sz="2000" dirty="0" smtClean="0"/>
              <a:t>.</a:t>
            </a:r>
          </a:p>
          <a:p>
            <a:endParaRPr lang="fr-FR" sz="2000" dirty="0" smtClean="0"/>
          </a:p>
          <a:p>
            <a:r>
              <a:rPr lang="fr-FR" sz="2000" dirty="0" smtClean="0"/>
              <a:t>Application </a:t>
            </a:r>
            <a:r>
              <a:rPr lang="fr-FR" sz="2000" dirty="0"/>
              <a:t>de différents modèles de </a:t>
            </a:r>
            <a:r>
              <a:rPr lang="fr-FR" sz="2000" dirty="0" err="1"/>
              <a:t>Deep</a:t>
            </a:r>
            <a:r>
              <a:rPr lang="fr-FR" sz="2000" dirty="0"/>
              <a:t> </a:t>
            </a:r>
            <a:r>
              <a:rPr lang="fr-FR" sz="2000" dirty="0" smtClean="0"/>
              <a:t>Learning pour :    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dirty="0" smtClean="0"/>
              <a:t>la </a:t>
            </a:r>
            <a:r>
              <a:rPr lang="fr-FR" sz="2000" b="1" dirty="0"/>
              <a:t>reconnaissance d'entités nommées</a:t>
            </a:r>
            <a:r>
              <a:rPr lang="fr-FR" sz="2000" dirty="0"/>
              <a:t> (Name </a:t>
            </a:r>
            <a:r>
              <a:rPr lang="fr-FR" sz="2000" dirty="0" err="1"/>
              <a:t>entity</a:t>
            </a:r>
            <a:r>
              <a:rPr lang="fr-FR" sz="2000" dirty="0"/>
              <a:t> </a:t>
            </a:r>
            <a:r>
              <a:rPr lang="fr-FR" sz="2000" dirty="0" smtClean="0"/>
              <a:t>recognition)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dirty="0" smtClean="0"/>
              <a:t>l'</a:t>
            </a:r>
            <a:r>
              <a:rPr lang="fr-FR" sz="2000" b="1" dirty="0" smtClean="0"/>
              <a:t>extraction</a:t>
            </a:r>
            <a:r>
              <a:rPr lang="fr-FR" sz="2000" dirty="0" smtClean="0"/>
              <a:t> </a:t>
            </a:r>
            <a:r>
              <a:rPr lang="fr-FR" sz="2000" b="1" dirty="0"/>
              <a:t>de</a:t>
            </a:r>
            <a:r>
              <a:rPr lang="fr-FR" sz="2000" dirty="0"/>
              <a:t> </a:t>
            </a:r>
            <a:r>
              <a:rPr lang="fr-FR" sz="2000" b="1" dirty="0"/>
              <a:t>relations</a:t>
            </a:r>
            <a:r>
              <a:rPr lang="fr-FR" sz="2000" dirty="0"/>
              <a:t> (Relation Extraction) 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412" y="4105584"/>
            <a:ext cx="1604197" cy="219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0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>
                <a:solidFill>
                  <a:schemeClr val="tx1"/>
                </a:solidFill>
              </a:rPr>
              <a:t>Pour la </a:t>
            </a:r>
            <a:r>
              <a:rPr lang="fr-FR" sz="2400" b="1" dirty="0">
                <a:solidFill>
                  <a:schemeClr val="tx1"/>
                </a:solidFill>
              </a:rPr>
              <a:t>classification</a:t>
            </a:r>
            <a:r>
              <a:rPr lang="fr-FR" sz="2400" dirty="0">
                <a:solidFill>
                  <a:schemeClr val="tx1"/>
                </a:solidFill>
              </a:rPr>
              <a:t> : le modèle </a:t>
            </a:r>
            <a:r>
              <a:rPr lang="fr-FR" sz="2400" b="1" dirty="0">
                <a:solidFill>
                  <a:schemeClr val="tx1"/>
                </a:solidFill>
              </a:rPr>
              <a:t>BERT</a:t>
            </a:r>
            <a:r>
              <a:rPr lang="fr-FR" sz="2400" dirty="0">
                <a:solidFill>
                  <a:schemeClr val="tx1"/>
                </a:solidFill>
              </a:rPr>
              <a:t> donne les meilleurs résultats.</a:t>
            </a:r>
          </a:p>
          <a:p>
            <a:r>
              <a:rPr lang="fr-FR" sz="2400" dirty="0">
                <a:solidFill>
                  <a:schemeClr val="tx1"/>
                </a:solidFill>
              </a:rPr>
              <a:t>Pour la </a:t>
            </a:r>
            <a:r>
              <a:rPr lang="fr-FR" sz="2400" b="1" dirty="0">
                <a:solidFill>
                  <a:schemeClr val="tx1"/>
                </a:solidFill>
              </a:rPr>
              <a:t>reconnaissance d'entités nommées </a:t>
            </a:r>
            <a:r>
              <a:rPr lang="fr-FR" sz="2400" dirty="0">
                <a:solidFill>
                  <a:schemeClr val="tx1"/>
                </a:solidFill>
              </a:rPr>
              <a:t>: le modèle </a:t>
            </a:r>
            <a:r>
              <a:rPr lang="fr-FR" sz="2400" b="1" dirty="0">
                <a:solidFill>
                  <a:schemeClr val="tx1"/>
                </a:solidFill>
              </a:rPr>
              <a:t>BERT</a:t>
            </a:r>
            <a:r>
              <a:rPr lang="fr-FR" sz="2400" dirty="0">
                <a:solidFill>
                  <a:schemeClr val="tx1"/>
                </a:solidFill>
              </a:rPr>
              <a:t> est meilleur que </a:t>
            </a:r>
            <a:r>
              <a:rPr lang="fr-FR" sz="2400" b="1" dirty="0">
                <a:solidFill>
                  <a:schemeClr val="tx1"/>
                </a:solidFill>
              </a:rPr>
              <a:t>Watson</a:t>
            </a:r>
            <a:r>
              <a:rPr lang="fr-FR" sz="2400" dirty="0">
                <a:solidFill>
                  <a:schemeClr val="tx1"/>
                </a:solidFill>
              </a:rPr>
              <a:t> pour la prédiction de certaines entités et moins bons pour d'autres.</a:t>
            </a:r>
          </a:p>
          <a:p>
            <a:r>
              <a:rPr lang="fr-FR" sz="2400" dirty="0">
                <a:solidFill>
                  <a:schemeClr val="tx1"/>
                </a:solidFill>
              </a:rPr>
              <a:t>Pour l'</a:t>
            </a:r>
            <a:r>
              <a:rPr lang="fr-FR" sz="2400" b="1" dirty="0">
                <a:solidFill>
                  <a:schemeClr val="tx1"/>
                </a:solidFill>
              </a:rPr>
              <a:t>extraction de relations </a:t>
            </a:r>
            <a:r>
              <a:rPr lang="fr-FR" sz="2400" dirty="0">
                <a:solidFill>
                  <a:schemeClr val="tx1"/>
                </a:solidFill>
              </a:rPr>
              <a:t>: le modèle </a:t>
            </a:r>
            <a:r>
              <a:rPr lang="fr-FR" sz="2400" b="1" dirty="0">
                <a:solidFill>
                  <a:schemeClr val="tx1"/>
                </a:solidFill>
              </a:rPr>
              <a:t>BERT </a:t>
            </a:r>
            <a:r>
              <a:rPr lang="fr-FR" sz="2400" dirty="0">
                <a:solidFill>
                  <a:schemeClr val="tx1"/>
                </a:solidFill>
              </a:rPr>
              <a:t>est bien meilleur que celui de </a:t>
            </a:r>
            <a:r>
              <a:rPr lang="fr-FR" sz="2400" b="1" dirty="0">
                <a:solidFill>
                  <a:schemeClr val="tx1"/>
                </a:solidFill>
              </a:rPr>
              <a:t>Watson</a:t>
            </a:r>
            <a:r>
              <a:rPr lang="fr-FR" sz="2400" dirty="0">
                <a:solidFill>
                  <a:schemeClr val="tx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fr-FR" sz="2400" b="1" dirty="0">
                <a:solidFill>
                  <a:schemeClr val="tx1"/>
                </a:solidFill>
              </a:rPr>
              <a:t>Perspective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</a:p>
          <a:p>
            <a:r>
              <a:rPr lang="fr-FR" sz="2400" dirty="0">
                <a:solidFill>
                  <a:schemeClr val="tx1"/>
                </a:solidFill>
              </a:rPr>
              <a:t>Réglage des différents hyper paramètres des modèles utilisés sur les données </a:t>
            </a:r>
            <a:r>
              <a:rPr lang="fr-FR" sz="2400" b="1" dirty="0">
                <a:solidFill>
                  <a:schemeClr val="tx1"/>
                </a:solidFill>
              </a:rPr>
              <a:t>CoNLL-2003</a:t>
            </a:r>
            <a:r>
              <a:rPr lang="fr-FR" sz="2400" dirty="0">
                <a:solidFill>
                  <a:schemeClr val="tx1"/>
                </a:solidFill>
              </a:rPr>
              <a:t> et </a:t>
            </a:r>
            <a:r>
              <a:rPr lang="fr-FR" sz="2400" b="1" dirty="0">
                <a:solidFill>
                  <a:schemeClr val="tx1"/>
                </a:solidFill>
              </a:rPr>
              <a:t>SemEval-2010 </a:t>
            </a:r>
            <a:r>
              <a:rPr lang="fr-FR" sz="2400" b="1" dirty="0" err="1">
                <a:solidFill>
                  <a:schemeClr val="tx1"/>
                </a:solidFill>
              </a:rPr>
              <a:t>Task</a:t>
            </a:r>
            <a:r>
              <a:rPr lang="fr-FR" sz="2400" b="1" dirty="0">
                <a:solidFill>
                  <a:schemeClr val="tx1"/>
                </a:solidFill>
              </a:rPr>
              <a:t> 8</a:t>
            </a:r>
            <a:r>
              <a:rPr lang="fr-FR" sz="2400" dirty="0">
                <a:solidFill>
                  <a:schemeClr val="tx1"/>
                </a:solidFill>
              </a:rPr>
              <a:t> pour retrouver l’état de l’art.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28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8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70121" y="1594883"/>
            <a:ext cx="11844670" cy="33598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3600" dirty="0">
                <a:solidFill>
                  <a:schemeClr val="tx1"/>
                </a:solidFill>
              </a:rPr>
              <a:t>E</a:t>
            </a:r>
            <a:r>
              <a:rPr lang="fr-FR" sz="3600" dirty="0" smtClean="0">
                <a:solidFill>
                  <a:schemeClr val="tx1"/>
                </a:solidFill>
              </a:rPr>
              <a:t>tude </a:t>
            </a:r>
            <a:r>
              <a:rPr lang="fr-FR" sz="3600" dirty="0">
                <a:solidFill>
                  <a:schemeClr val="tx1"/>
                </a:solidFill>
              </a:rPr>
              <a:t>préliminaire : </a:t>
            </a:r>
            <a:r>
              <a:rPr lang="fr-FR" sz="3600" dirty="0" smtClean="0">
                <a:solidFill>
                  <a:schemeClr val="tx1"/>
                </a:solidFill>
              </a:rPr>
              <a:t>classification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600" dirty="0" smtClean="0">
                <a:solidFill>
                  <a:schemeClr val="tx1"/>
                </a:solidFill>
              </a:rPr>
              <a:t>Reconnaissance d’entités nommées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600" dirty="0" smtClean="0">
                <a:solidFill>
                  <a:schemeClr val="tx1"/>
                </a:solidFill>
              </a:rPr>
              <a:t>Extraction de 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600" dirty="0" smtClean="0">
                <a:solidFill>
                  <a:schemeClr val="tx1"/>
                </a:solidFill>
              </a:rPr>
              <a:t>Comparaison avec Watson</a:t>
            </a:r>
          </a:p>
        </p:txBody>
      </p:sp>
    </p:spTree>
    <p:extLst>
      <p:ext uri="{BB962C8B-B14F-4D97-AF65-F5344CB8AC3E}">
        <p14:creationId xmlns:p14="http://schemas.microsoft.com/office/powerpoint/2010/main" val="387293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70121" y="1594883"/>
            <a:ext cx="11844670" cy="33598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3600" dirty="0">
                <a:solidFill>
                  <a:schemeClr val="tx1"/>
                </a:solidFill>
              </a:rPr>
              <a:t>Etude préliminaire : </a:t>
            </a:r>
            <a:r>
              <a:rPr lang="fr-FR" sz="3600" dirty="0" smtClean="0">
                <a:solidFill>
                  <a:schemeClr val="tx1"/>
                </a:solidFill>
              </a:rPr>
              <a:t>classification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600" dirty="0" smtClean="0">
                <a:solidFill>
                  <a:schemeClr val="bg2"/>
                </a:solidFill>
              </a:rPr>
              <a:t>Reconnaissance d’entités nommées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600" dirty="0" smtClean="0">
                <a:solidFill>
                  <a:schemeClr val="bg2"/>
                </a:solidFill>
              </a:rPr>
              <a:t>Extraction de 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600" dirty="0" smtClean="0">
                <a:solidFill>
                  <a:schemeClr val="bg2"/>
                </a:solidFill>
              </a:rPr>
              <a:t>Comparaison avec Watson</a:t>
            </a:r>
          </a:p>
        </p:txBody>
      </p:sp>
    </p:spTree>
    <p:extLst>
      <p:ext uri="{BB962C8B-B14F-4D97-AF65-F5344CB8AC3E}">
        <p14:creationId xmlns:p14="http://schemas.microsoft.com/office/powerpoint/2010/main" val="6114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404038"/>
            <a:ext cx="11070266" cy="526094"/>
          </a:xfrm>
        </p:spPr>
        <p:txBody>
          <a:bodyPr/>
          <a:lstStyle/>
          <a:p>
            <a:r>
              <a:rPr lang="fr-FR" dirty="0"/>
              <a:t>Etude préliminaire : </a:t>
            </a:r>
            <a:r>
              <a:rPr lang="fr-FR" dirty="0" smtClean="0"/>
              <a:t>classification </a:t>
            </a:r>
            <a:r>
              <a:rPr lang="fr-FR" dirty="0"/>
              <a:t>– Le jeu de données </a:t>
            </a:r>
            <a:r>
              <a:rPr lang="fr-FR" dirty="0" err="1"/>
              <a:t>IMDb</a:t>
            </a:r>
            <a:r>
              <a:rPr lang="fr-FR" dirty="0"/>
              <a:t> </a:t>
            </a:r>
            <a:r>
              <a:rPr lang="fr-FR" dirty="0" err="1" smtClean="0"/>
              <a:t>Reviews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48597" y="1020726"/>
            <a:ext cx="11283421" cy="1977656"/>
          </a:xfrm>
        </p:spPr>
        <p:txBody>
          <a:bodyPr>
            <a:noAutofit/>
          </a:bodyPr>
          <a:lstStyle/>
          <a:p>
            <a:r>
              <a:rPr lang="fr-FR" sz="2000" dirty="0" smtClean="0">
                <a:solidFill>
                  <a:schemeClr val="tx1"/>
                </a:solidFill>
              </a:rPr>
              <a:t>Analyse de sentiments : prédire le sentiment d’un commentaire, </a:t>
            </a:r>
            <a:r>
              <a:rPr lang="fr-FR" sz="2000" dirty="0" err="1" smtClean="0">
                <a:solidFill>
                  <a:schemeClr val="tx1"/>
                </a:solidFill>
              </a:rPr>
              <a:t>tweet</a:t>
            </a:r>
            <a:r>
              <a:rPr lang="fr-FR" sz="2000" dirty="0" smtClean="0">
                <a:solidFill>
                  <a:schemeClr val="tx1"/>
                </a:solidFill>
              </a:rPr>
              <a:t> …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Base de </a:t>
            </a:r>
            <a:r>
              <a:rPr lang="fr-FR" sz="2000" dirty="0">
                <a:solidFill>
                  <a:schemeClr val="tx1"/>
                </a:solidFill>
              </a:rPr>
              <a:t>données provenant de </a:t>
            </a:r>
            <a:r>
              <a:rPr lang="fr-FR" sz="2000" dirty="0" err="1" smtClean="0">
                <a:solidFill>
                  <a:schemeClr val="tx1"/>
                </a:solidFill>
              </a:rPr>
              <a:t>IMDb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Reviews</a:t>
            </a:r>
            <a:r>
              <a:rPr lang="fr-FR" sz="2000" dirty="0" smtClean="0">
                <a:solidFill>
                  <a:schemeClr val="tx1"/>
                </a:solidFill>
              </a:rPr>
              <a:t> composée </a:t>
            </a:r>
            <a:r>
              <a:rPr lang="fr-FR" sz="2000" dirty="0">
                <a:solidFill>
                  <a:schemeClr val="tx1"/>
                </a:solidFill>
              </a:rPr>
              <a:t>de 50 000 commentaires de films </a:t>
            </a:r>
            <a:r>
              <a:rPr lang="fr-FR" sz="2000" dirty="0" smtClean="0">
                <a:solidFill>
                  <a:schemeClr val="tx1"/>
                </a:solidFill>
              </a:rPr>
              <a:t>labellisés </a:t>
            </a:r>
            <a:r>
              <a:rPr lang="fr-FR" sz="2000" b="1" dirty="0" smtClean="0">
                <a:solidFill>
                  <a:schemeClr val="tx1"/>
                </a:solidFill>
              </a:rPr>
              <a:t>0</a:t>
            </a:r>
            <a:r>
              <a:rPr lang="fr-FR" sz="2000" dirty="0" smtClean="0">
                <a:solidFill>
                  <a:schemeClr val="tx1"/>
                </a:solidFill>
              </a:rPr>
              <a:t> (négatif</a:t>
            </a:r>
            <a:r>
              <a:rPr lang="fr-FR" sz="2000" dirty="0">
                <a:solidFill>
                  <a:schemeClr val="tx1"/>
                </a:solidFill>
              </a:rPr>
              <a:t>) et </a:t>
            </a:r>
            <a:r>
              <a:rPr lang="fr-FR" sz="2000" b="1" dirty="0" smtClean="0">
                <a:solidFill>
                  <a:schemeClr val="tx1"/>
                </a:solidFill>
              </a:rPr>
              <a:t>1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(positif). </a:t>
            </a:r>
            <a:endParaRPr lang="fr-FR" sz="2000" dirty="0" smtClean="0">
              <a:solidFill>
                <a:schemeClr val="tx1"/>
              </a:solidFill>
            </a:endParaRP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25 000 commentaires </a:t>
            </a:r>
            <a:r>
              <a:rPr lang="fr-FR" dirty="0">
                <a:solidFill>
                  <a:schemeClr val="tx1"/>
                </a:solidFill>
              </a:rPr>
              <a:t>dans l'échantillon </a:t>
            </a:r>
            <a:r>
              <a:rPr lang="fr-FR" dirty="0" smtClean="0">
                <a:solidFill>
                  <a:schemeClr val="tx1"/>
                </a:solidFill>
              </a:rPr>
              <a:t>d'entraînement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25 000 commentaires </a:t>
            </a:r>
            <a:r>
              <a:rPr lang="fr-FR" dirty="0">
                <a:solidFill>
                  <a:schemeClr val="tx1"/>
                </a:solidFill>
              </a:rPr>
              <a:t>dans l'échantillon </a:t>
            </a:r>
            <a:r>
              <a:rPr lang="fr-FR" dirty="0" smtClean="0">
                <a:solidFill>
                  <a:schemeClr val="tx1"/>
                </a:solidFill>
              </a:rPr>
              <a:t>de test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66560" y="2826127"/>
            <a:ext cx="633700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Exemple de commentaire positif </a:t>
            </a:r>
            <a:r>
              <a:rPr lang="fr-FR" sz="2000" b="1" dirty="0" smtClean="0"/>
              <a:t> brut : </a:t>
            </a:r>
            <a:endParaRPr lang="fr-FR" sz="2000" b="1" dirty="0"/>
          </a:p>
          <a:p>
            <a:r>
              <a:rPr lang="fr-FR" sz="2000" i="1" dirty="0"/>
              <a:t>This </a:t>
            </a:r>
            <a:r>
              <a:rPr lang="fr-FR" sz="2000" i="1" dirty="0" err="1"/>
              <a:t>movie</a:t>
            </a:r>
            <a:r>
              <a:rPr lang="fr-FR" sz="2000" i="1" dirty="0"/>
              <a:t> </a:t>
            </a:r>
            <a:r>
              <a:rPr lang="fr-FR" sz="2000" i="1" dirty="0" err="1"/>
              <a:t>will</a:t>
            </a:r>
            <a:r>
              <a:rPr lang="fr-FR" sz="2000" i="1" dirty="0"/>
              <a:t> </a:t>
            </a:r>
            <a:r>
              <a:rPr lang="fr-FR" sz="2000" i="1" dirty="0" err="1"/>
              <a:t>always</a:t>
            </a:r>
            <a:r>
              <a:rPr lang="fr-FR" sz="2000" i="1" dirty="0"/>
              <a:t> </a:t>
            </a:r>
            <a:r>
              <a:rPr lang="fr-FR" sz="2000" i="1" dirty="0" err="1"/>
              <a:t>be</a:t>
            </a:r>
            <a:r>
              <a:rPr lang="fr-FR" sz="2000" i="1" dirty="0"/>
              <a:t> a Broadway and </a:t>
            </a:r>
            <a:r>
              <a:rPr lang="fr-FR" sz="2000" i="1" dirty="0" err="1"/>
              <a:t>Movie</a:t>
            </a:r>
            <a:r>
              <a:rPr lang="fr-FR" sz="2000" i="1" dirty="0"/>
              <a:t> </a:t>
            </a:r>
            <a:r>
              <a:rPr lang="fr-FR" sz="2000" i="1" dirty="0" err="1"/>
              <a:t>classic</a:t>
            </a:r>
            <a:r>
              <a:rPr lang="fr-FR" sz="2000" i="1" dirty="0"/>
              <a:t>, as long as </a:t>
            </a:r>
            <a:r>
              <a:rPr lang="fr-FR" sz="2000" i="1" dirty="0" err="1"/>
              <a:t>there</a:t>
            </a:r>
            <a:r>
              <a:rPr lang="fr-FR" sz="2000" i="1" dirty="0"/>
              <a:t> are </a:t>
            </a:r>
            <a:r>
              <a:rPr lang="fr-FR" sz="2000" i="1" dirty="0" err="1"/>
              <a:t>still</a:t>
            </a:r>
            <a:r>
              <a:rPr lang="fr-FR" sz="2000" i="1" dirty="0"/>
              <a:t> people </a:t>
            </a:r>
            <a:r>
              <a:rPr lang="fr-FR" sz="2000" i="1" dirty="0" err="1"/>
              <a:t>who</a:t>
            </a:r>
            <a:r>
              <a:rPr lang="fr-FR" sz="2000" i="1" dirty="0"/>
              <a:t> </a:t>
            </a:r>
            <a:r>
              <a:rPr lang="fr-FR" sz="2000" i="1" dirty="0" err="1"/>
              <a:t>sing</a:t>
            </a:r>
            <a:r>
              <a:rPr lang="fr-FR" sz="2000" i="1" dirty="0"/>
              <a:t>, dance, and </a:t>
            </a:r>
            <a:r>
              <a:rPr lang="fr-FR" sz="2000" i="1" dirty="0" err="1"/>
              <a:t>act</a:t>
            </a:r>
            <a:r>
              <a:rPr lang="fr-FR" sz="2000" i="1" dirty="0" smtClean="0"/>
              <a:t>.</a:t>
            </a:r>
          </a:p>
          <a:p>
            <a:endParaRPr lang="fr-FR" sz="2000" i="1" dirty="0"/>
          </a:p>
          <a:p>
            <a:r>
              <a:rPr lang="fr-FR" sz="2000" b="1" dirty="0"/>
              <a:t>Exemple de commentaire </a:t>
            </a:r>
            <a:r>
              <a:rPr lang="fr-FR" sz="2000" b="1" dirty="0" smtClean="0"/>
              <a:t>négatif brut </a:t>
            </a:r>
            <a:r>
              <a:rPr lang="fr-FR" sz="2000" b="1" dirty="0"/>
              <a:t>: </a:t>
            </a:r>
          </a:p>
          <a:p>
            <a:r>
              <a:rPr lang="fr-FR" sz="2000" i="1" dirty="0" smtClean="0"/>
              <a:t>no comment - </a:t>
            </a:r>
            <a:r>
              <a:rPr lang="fr-FR" sz="2000" i="1" dirty="0" err="1" smtClean="0"/>
              <a:t>stupid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movie</a:t>
            </a:r>
            <a:r>
              <a:rPr lang="fr-FR" sz="2000" i="1" dirty="0" smtClean="0"/>
              <a:t>, acting </a:t>
            </a:r>
            <a:r>
              <a:rPr lang="fr-FR" sz="2000" i="1" dirty="0" err="1" smtClean="0"/>
              <a:t>average</a:t>
            </a:r>
            <a:r>
              <a:rPr lang="fr-FR" sz="2000" i="1" dirty="0" smtClean="0"/>
              <a:t> or </a:t>
            </a:r>
            <a:r>
              <a:rPr lang="fr-FR" sz="2000" i="1" dirty="0" err="1" smtClean="0"/>
              <a:t>worse</a:t>
            </a:r>
            <a:r>
              <a:rPr lang="fr-FR" sz="2000" i="1" dirty="0" smtClean="0"/>
              <a:t>... </a:t>
            </a:r>
            <a:r>
              <a:rPr lang="fr-FR" sz="2000" i="1" dirty="0" err="1" smtClean="0"/>
              <a:t>screenplay</a:t>
            </a:r>
            <a:r>
              <a:rPr lang="fr-FR" sz="2000" i="1" dirty="0" smtClean="0"/>
              <a:t> - no </a:t>
            </a:r>
            <a:r>
              <a:rPr lang="fr-FR" sz="2000" i="1" dirty="0" err="1" smtClean="0"/>
              <a:t>sense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at</a:t>
            </a:r>
            <a:r>
              <a:rPr lang="fr-FR" sz="2000" i="1" dirty="0" smtClean="0"/>
              <a:t> all... SKIP IT!</a:t>
            </a:r>
          </a:p>
          <a:p>
            <a:endParaRPr lang="fr-FR" sz="2000" i="1" dirty="0"/>
          </a:p>
          <a:p>
            <a:r>
              <a:rPr lang="fr-FR" sz="2000" b="1" dirty="0"/>
              <a:t>Exemple de commentaire </a:t>
            </a:r>
            <a:r>
              <a:rPr lang="fr-FR" sz="2000" b="1" dirty="0" smtClean="0"/>
              <a:t>« nettoyé » :  </a:t>
            </a:r>
          </a:p>
          <a:p>
            <a:r>
              <a:rPr lang="fr-FR" sz="2000" i="1" dirty="0" smtClean="0"/>
              <a:t>no </a:t>
            </a:r>
            <a:r>
              <a:rPr lang="fr-FR" sz="2000" i="1" dirty="0"/>
              <a:t>comment </a:t>
            </a:r>
            <a:r>
              <a:rPr lang="fr-FR" sz="2000" i="1" dirty="0" smtClean="0"/>
              <a:t> </a:t>
            </a:r>
            <a:r>
              <a:rPr lang="fr-FR" sz="2000" i="1" dirty="0" err="1"/>
              <a:t>stupid</a:t>
            </a:r>
            <a:r>
              <a:rPr lang="fr-FR" sz="2000" i="1" dirty="0"/>
              <a:t> </a:t>
            </a:r>
            <a:r>
              <a:rPr lang="fr-FR" sz="2000" i="1" dirty="0" err="1" smtClean="0"/>
              <a:t>movie</a:t>
            </a:r>
            <a:r>
              <a:rPr lang="fr-FR" sz="2000" i="1" dirty="0" smtClean="0"/>
              <a:t> </a:t>
            </a:r>
            <a:r>
              <a:rPr lang="fr-FR" sz="2000" i="1" dirty="0"/>
              <a:t>acting </a:t>
            </a:r>
            <a:r>
              <a:rPr lang="fr-FR" sz="2000" i="1" dirty="0" err="1"/>
              <a:t>average</a:t>
            </a:r>
            <a:r>
              <a:rPr lang="fr-FR" sz="2000" i="1" dirty="0"/>
              <a:t> or </a:t>
            </a:r>
            <a:r>
              <a:rPr lang="fr-FR" sz="2000" i="1" dirty="0" err="1" smtClean="0"/>
              <a:t>worse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screenplay</a:t>
            </a:r>
            <a:r>
              <a:rPr lang="fr-FR" sz="2000" i="1" dirty="0" smtClean="0"/>
              <a:t> no </a:t>
            </a:r>
            <a:r>
              <a:rPr lang="fr-FR" sz="2000" i="1" dirty="0" err="1"/>
              <a:t>sense</a:t>
            </a:r>
            <a:r>
              <a:rPr lang="fr-FR" sz="2000" i="1" dirty="0"/>
              <a:t> </a:t>
            </a:r>
            <a:r>
              <a:rPr lang="fr-FR" sz="2000" i="1" dirty="0" err="1"/>
              <a:t>at</a:t>
            </a:r>
            <a:r>
              <a:rPr lang="fr-FR" sz="2000" i="1" dirty="0"/>
              <a:t> </a:t>
            </a:r>
            <a:r>
              <a:rPr lang="fr-FR" sz="2000" i="1" dirty="0" smtClean="0"/>
              <a:t>all </a:t>
            </a:r>
            <a:r>
              <a:rPr lang="fr-FR" sz="2000" i="1" dirty="0"/>
              <a:t>s</a:t>
            </a:r>
            <a:r>
              <a:rPr lang="fr-FR" sz="2000" i="1" dirty="0" smtClean="0"/>
              <a:t>kip </a:t>
            </a:r>
            <a:r>
              <a:rPr lang="fr-FR" sz="2000" i="1" dirty="0" err="1" smtClean="0"/>
              <a:t>it</a:t>
            </a:r>
            <a:endParaRPr lang="fr-FR" sz="2000" i="1" dirty="0"/>
          </a:p>
          <a:p>
            <a:endParaRPr lang="fr-FR" i="1" dirty="0" smtClean="0"/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48" y="2218165"/>
            <a:ext cx="4715039" cy="303431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449510" y="5252484"/>
            <a:ext cx="4059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Figure </a:t>
            </a:r>
            <a:r>
              <a:rPr lang="fr-FR" dirty="0" smtClean="0"/>
              <a:t>: </a:t>
            </a:r>
            <a:r>
              <a:rPr lang="fr-FR" dirty="0"/>
              <a:t>Distribution </a:t>
            </a:r>
            <a:r>
              <a:rPr lang="fr-FR" dirty="0" smtClean="0"/>
              <a:t> des  labels  </a:t>
            </a:r>
            <a:r>
              <a:rPr lang="fr-FR" dirty="0"/>
              <a:t>dans </a:t>
            </a:r>
            <a:r>
              <a:rPr lang="fr-FR" dirty="0" smtClean="0"/>
              <a:t>le </a:t>
            </a:r>
            <a:r>
              <a:rPr lang="fr-FR" dirty="0" err="1" smtClean="0"/>
              <a:t>dataset</a:t>
            </a:r>
            <a:r>
              <a:rPr lang="fr-FR" dirty="0" smtClean="0"/>
              <a:t>  </a:t>
            </a:r>
            <a:r>
              <a:rPr lang="fr-FR" dirty="0" err="1"/>
              <a:t>IMDb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778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415929"/>
            <a:ext cx="10921410" cy="413412"/>
          </a:xfrm>
        </p:spPr>
        <p:txBody>
          <a:bodyPr/>
          <a:lstStyle/>
          <a:p>
            <a:r>
              <a:rPr lang="fr-FR" sz="2400" dirty="0">
                <a:solidFill>
                  <a:schemeClr val="bg1"/>
                </a:solidFill>
              </a:rPr>
              <a:t/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dirty="0"/>
              <a:t>Etude préliminaire : </a:t>
            </a:r>
            <a:r>
              <a:rPr lang="fr-FR" dirty="0" smtClean="0"/>
              <a:t>classification</a:t>
            </a:r>
            <a:r>
              <a:rPr lang="fr-FR" dirty="0" smtClean="0"/>
              <a:t>– </a:t>
            </a:r>
            <a:r>
              <a:rPr lang="fr-FR" dirty="0"/>
              <a:t>Approche statistique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07" y="1637013"/>
            <a:ext cx="7664851" cy="121203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399292" y="2855053"/>
            <a:ext cx="757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Table</a:t>
            </a:r>
            <a:r>
              <a:rPr lang="fr-FR" dirty="0" smtClean="0"/>
              <a:t> : Représentation Bag-of-</a:t>
            </a:r>
            <a:r>
              <a:rPr lang="fr-FR" dirty="0" err="1" smtClean="0"/>
              <a:t>words</a:t>
            </a:r>
            <a:r>
              <a:rPr lang="fr-FR" dirty="0" smtClean="0"/>
              <a:t> pour </a:t>
            </a:r>
            <a:r>
              <a:rPr lang="fr-FR" dirty="0"/>
              <a:t>des exemples de commentaires</a:t>
            </a:r>
          </a:p>
        </p:txBody>
      </p:sp>
      <p:pic>
        <p:nvPicPr>
          <p:cNvPr id="8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4495"/>
            <a:ext cx="3708412" cy="1468781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938" y="3624495"/>
            <a:ext cx="8125061" cy="130037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661129" y="4924865"/>
            <a:ext cx="730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Table</a:t>
            </a:r>
            <a:r>
              <a:rPr lang="fr-FR" dirty="0" smtClean="0"/>
              <a:t> : Représentation TF-IDF  </a:t>
            </a:r>
            <a:r>
              <a:rPr lang="fr-FR" dirty="0"/>
              <a:t>pour des exemples de commentaires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0" y="5000720"/>
            <a:ext cx="12217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TF-IDF mesure la </a:t>
            </a:r>
            <a:r>
              <a:rPr lang="fr-FR" sz="2000" b="1" dirty="0" smtClean="0"/>
              <a:t>pertinence lexicale</a:t>
            </a:r>
            <a:r>
              <a:rPr lang="fr-FR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Ces représentations </a:t>
            </a:r>
            <a:r>
              <a:rPr lang="fr-FR" sz="2000" dirty="0"/>
              <a:t>considèrent les mots </a:t>
            </a:r>
            <a:r>
              <a:rPr lang="fr-FR" sz="2000" dirty="0" smtClean="0"/>
              <a:t>comme </a:t>
            </a:r>
            <a:r>
              <a:rPr lang="fr-FR" sz="2000" dirty="0"/>
              <a:t>étant </a:t>
            </a:r>
            <a:r>
              <a:rPr lang="fr-FR" sz="2000" b="1" dirty="0"/>
              <a:t>indépendants</a:t>
            </a:r>
            <a:r>
              <a:rPr lang="fr-FR" sz="2000" dirty="0"/>
              <a:t> </a:t>
            </a:r>
            <a:r>
              <a:rPr lang="fr-FR" sz="2000" dirty="0" smtClean="0"/>
              <a:t>et </a:t>
            </a:r>
            <a:r>
              <a:rPr lang="fr-FR" sz="2000" dirty="0"/>
              <a:t>ne prennent donc pas en compte le </a:t>
            </a:r>
            <a:r>
              <a:rPr lang="fr-FR" sz="2000" b="1" dirty="0"/>
              <a:t>contexte</a:t>
            </a:r>
            <a:r>
              <a:rPr lang="fr-FR" sz="2000" dirty="0"/>
              <a:t> ou les </a:t>
            </a:r>
            <a:r>
              <a:rPr lang="fr-FR" sz="2000" b="1" dirty="0"/>
              <a:t>éléments </a:t>
            </a:r>
            <a:r>
              <a:rPr lang="fr-FR" sz="2000" b="1" dirty="0" smtClean="0"/>
              <a:t>sémantiques.</a:t>
            </a:r>
          </a:p>
          <a:p>
            <a:r>
              <a:rPr lang="fr-FR" sz="2000" dirty="0" smtClean="0"/>
              <a:t>Application de deux algorithmes de machine </a:t>
            </a:r>
            <a:r>
              <a:rPr lang="fr-FR" sz="2000" dirty="0" err="1" smtClean="0"/>
              <a:t>learning</a:t>
            </a:r>
            <a:r>
              <a:rPr lang="fr-FR" sz="2000" dirty="0" smtClean="0"/>
              <a:t> :  </a:t>
            </a:r>
            <a:r>
              <a:rPr lang="fr-FR" sz="2000" b="1" dirty="0"/>
              <a:t>r</a:t>
            </a:r>
            <a:r>
              <a:rPr lang="fr-FR" sz="2000" b="1" dirty="0" smtClean="0"/>
              <a:t>égression logistique</a:t>
            </a:r>
            <a:r>
              <a:rPr lang="fr-FR" sz="2000" dirty="0" smtClean="0"/>
              <a:t> , </a:t>
            </a:r>
            <a:r>
              <a:rPr lang="fr-FR" sz="2000" b="1" dirty="0" smtClean="0"/>
              <a:t>support </a:t>
            </a:r>
            <a:r>
              <a:rPr lang="fr-FR" sz="2000" b="1" dirty="0" err="1" smtClean="0"/>
              <a:t>vector</a:t>
            </a:r>
            <a:r>
              <a:rPr lang="fr-FR" sz="2000" b="1" dirty="0" smtClean="0"/>
              <a:t> machine (SVM)</a:t>
            </a: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99588" y="867362"/>
            <a:ext cx="11283421" cy="2889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5"/>
              </a:buBlip>
              <a:defRPr sz="2200" kern="120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2000" kern="120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1800" kern="120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1600" kern="120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1600" kern="1200">
                <a:solidFill>
                  <a:srgbClr val="0070C0"/>
                </a:solidFill>
                <a:latin typeface="Roboto Light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u="sng" dirty="0" smtClean="0">
                <a:solidFill>
                  <a:schemeClr val="tx1"/>
                </a:solidFill>
              </a:rPr>
              <a:t>But</a:t>
            </a:r>
            <a:r>
              <a:rPr lang="fr-FR" sz="2000" dirty="0" smtClean="0">
                <a:solidFill>
                  <a:schemeClr val="tx1"/>
                </a:solidFill>
              </a:rPr>
              <a:t> : convertir les </a:t>
            </a:r>
            <a:r>
              <a:rPr lang="fr-FR" sz="2000" dirty="0">
                <a:solidFill>
                  <a:schemeClr val="tx1"/>
                </a:solidFill>
              </a:rPr>
              <a:t>données textuelles en valeurs numériques</a:t>
            </a:r>
            <a:r>
              <a:rPr lang="fr-FR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fr-FR" sz="2000" b="1" dirty="0" smtClean="0">
                <a:solidFill>
                  <a:schemeClr val="tx2"/>
                </a:solidFill>
              </a:rPr>
              <a:t>Bag-of-</a:t>
            </a:r>
            <a:r>
              <a:rPr lang="fr-FR" sz="2000" b="1" dirty="0" err="1" smtClean="0">
                <a:solidFill>
                  <a:schemeClr val="tx2"/>
                </a:solidFill>
              </a:rPr>
              <a:t>words</a:t>
            </a:r>
            <a:r>
              <a:rPr lang="fr-FR" sz="2000" b="1" dirty="0" smtClean="0">
                <a:solidFill>
                  <a:schemeClr val="tx1"/>
                </a:solidFill>
              </a:rPr>
              <a:t>  </a:t>
            </a:r>
            <a:r>
              <a:rPr lang="fr-FR" sz="2000" dirty="0">
                <a:solidFill>
                  <a:schemeClr val="tx1"/>
                </a:solidFill>
              </a:rPr>
              <a:t>: représentation se basant sur </a:t>
            </a:r>
            <a:r>
              <a:rPr lang="fr-FR" sz="2000" b="1" dirty="0">
                <a:solidFill>
                  <a:schemeClr val="tx1"/>
                </a:solidFill>
              </a:rPr>
              <a:t>l’occurrence</a:t>
            </a:r>
            <a:r>
              <a:rPr lang="fr-FR" sz="2000" dirty="0">
                <a:solidFill>
                  <a:schemeClr val="tx1"/>
                </a:solidFill>
              </a:rPr>
              <a:t> des mots dans le </a:t>
            </a:r>
            <a:r>
              <a:rPr lang="fr-FR" sz="2000" dirty="0" smtClean="0">
                <a:solidFill>
                  <a:schemeClr val="tx1"/>
                </a:solidFill>
              </a:rPr>
              <a:t>corpus</a:t>
            </a: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</a:endParaRPr>
          </a:p>
          <a:p>
            <a:endParaRPr lang="fr-FR" sz="2000" dirty="0" smtClean="0">
              <a:solidFill>
                <a:schemeClr val="tx1"/>
              </a:solidFill>
            </a:endParaRPr>
          </a:p>
          <a:p>
            <a:endParaRPr lang="fr-FR" sz="2000" dirty="0">
              <a:solidFill>
                <a:schemeClr val="tx1"/>
              </a:solidFill>
            </a:endParaRPr>
          </a:p>
          <a:p>
            <a:endParaRPr lang="fr-FR" sz="2000" dirty="0" smtClean="0">
              <a:solidFill>
                <a:schemeClr val="tx1"/>
              </a:solidFill>
            </a:endParaRPr>
          </a:p>
          <a:p>
            <a:r>
              <a:rPr lang="fr-FR" sz="2000" b="1" dirty="0">
                <a:solidFill>
                  <a:schemeClr val="tx2"/>
                </a:solidFill>
              </a:rPr>
              <a:t>TF-IDF</a:t>
            </a:r>
            <a:r>
              <a:rPr lang="fr-FR" sz="2000" b="1" dirty="0">
                <a:solidFill>
                  <a:schemeClr val="tx1"/>
                </a:solidFill>
              </a:rPr>
              <a:t>  </a:t>
            </a:r>
            <a:r>
              <a:rPr lang="fr-FR" sz="2000" dirty="0">
                <a:solidFill>
                  <a:schemeClr val="tx1"/>
                </a:solidFill>
              </a:rPr>
              <a:t>: représentation se basant sur la </a:t>
            </a:r>
            <a:r>
              <a:rPr lang="fr-FR" sz="2000" b="1" dirty="0">
                <a:solidFill>
                  <a:schemeClr val="tx1"/>
                </a:solidFill>
              </a:rPr>
              <a:t>fréquence</a:t>
            </a:r>
            <a:r>
              <a:rPr lang="fr-FR" sz="2000" dirty="0">
                <a:solidFill>
                  <a:schemeClr val="tx1"/>
                </a:solidFill>
              </a:rPr>
              <a:t> des mots dans le corpus</a:t>
            </a:r>
          </a:p>
          <a:p>
            <a:pPr marL="0" indent="0">
              <a:buNone/>
            </a:pPr>
            <a:endParaRPr lang="fr-F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5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1994" y="267072"/>
            <a:ext cx="11290006" cy="838714"/>
          </a:xfrm>
        </p:spPr>
        <p:txBody>
          <a:bodyPr/>
          <a:lstStyle/>
          <a:p>
            <a:r>
              <a:rPr lang="fr-FR" dirty="0"/>
              <a:t>Etude préliminaire : </a:t>
            </a:r>
            <a:r>
              <a:rPr lang="fr-FR" dirty="0" smtClean="0"/>
              <a:t>classification </a:t>
            </a:r>
            <a:r>
              <a:rPr lang="fr-FR" dirty="0"/>
              <a:t>– Approches par apprentissage profond</a:t>
            </a:r>
            <a:r>
              <a:rPr lang="fr-FR" sz="2400" dirty="0"/>
              <a:t/>
            </a:r>
            <a:br>
              <a:rPr lang="fr-FR" sz="2400" dirty="0"/>
            </a:b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47745" y="939667"/>
            <a:ext cx="11099213" cy="1408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 smtClean="0">
                <a:solidFill>
                  <a:schemeClr val="tx1"/>
                </a:solidFill>
              </a:rPr>
              <a:t>Représentation numérique </a:t>
            </a:r>
            <a:r>
              <a:rPr lang="fr-FR" sz="2000" dirty="0" smtClean="0">
                <a:solidFill>
                  <a:schemeClr val="tx1"/>
                </a:solidFill>
              </a:rPr>
              <a:t>(</a:t>
            </a:r>
            <a:r>
              <a:rPr lang="fr-FR" sz="2000" i="1" dirty="0" err="1" smtClean="0">
                <a:solidFill>
                  <a:schemeClr val="tx1"/>
                </a:solidFill>
              </a:rPr>
              <a:t>word</a:t>
            </a:r>
            <a:r>
              <a:rPr lang="fr-FR" sz="2000" i="1" dirty="0" smtClean="0">
                <a:solidFill>
                  <a:schemeClr val="tx1"/>
                </a:solidFill>
              </a:rPr>
              <a:t> </a:t>
            </a:r>
            <a:r>
              <a:rPr lang="fr-FR" sz="2000" i="1" dirty="0" err="1" smtClean="0">
                <a:solidFill>
                  <a:schemeClr val="tx1"/>
                </a:solidFill>
              </a:rPr>
              <a:t>embedding</a:t>
            </a:r>
            <a:r>
              <a:rPr lang="fr-FR" sz="2000" dirty="0" smtClean="0">
                <a:solidFill>
                  <a:schemeClr val="tx1"/>
                </a:solidFill>
              </a:rPr>
              <a:t>):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/>
                </a:solidFill>
              </a:rPr>
              <a:t>Méthode </a:t>
            </a:r>
            <a:r>
              <a:rPr lang="fr-FR" sz="2000" b="1" dirty="0" err="1" smtClean="0">
                <a:solidFill>
                  <a:schemeClr val="tx2"/>
                </a:solidFill>
              </a:rPr>
              <a:t>GloVe</a:t>
            </a:r>
            <a:r>
              <a:rPr lang="fr-FR" sz="2000" dirty="0" smtClean="0">
                <a:solidFill>
                  <a:schemeClr val="tx2"/>
                </a:solidFill>
              </a:rPr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: </a:t>
            </a:r>
            <a:r>
              <a:rPr lang="fr-FR" sz="2000" dirty="0">
                <a:solidFill>
                  <a:schemeClr val="tx1"/>
                </a:solidFill>
              </a:rPr>
              <a:t>algorithme d’apprentissage non supervisé qui permet d’obtenir des représentations vectorielles des </a:t>
            </a:r>
            <a:r>
              <a:rPr lang="fr-FR" sz="2000" dirty="0" smtClean="0">
                <a:solidFill>
                  <a:schemeClr val="tx1"/>
                </a:solidFill>
              </a:rPr>
              <a:t>mots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/>
                </a:solidFill>
              </a:rPr>
              <a:t>L’entraînement a été réalisé sur un corpus de texte de 6 milliards de mots, provenant de </a:t>
            </a:r>
            <a:r>
              <a:rPr lang="fr-FR" sz="2000" dirty="0" smtClean="0">
                <a:solidFill>
                  <a:schemeClr val="tx1"/>
                </a:solidFill>
              </a:rPr>
              <a:t>Wikipédia</a:t>
            </a:r>
            <a:r>
              <a:rPr lang="fr-FR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2" descr="GloVe: Global Vectors for Word Repres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870" y="2348158"/>
            <a:ext cx="5107888" cy="395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809654" y="6306771"/>
            <a:ext cx="399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Figure</a:t>
            </a:r>
            <a:r>
              <a:rPr lang="fr-FR" dirty="0" smtClean="0"/>
              <a:t> : Word </a:t>
            </a:r>
            <a:r>
              <a:rPr lang="fr-FR" dirty="0" err="1" smtClean="0"/>
              <a:t>embedding</a:t>
            </a:r>
            <a:r>
              <a:rPr lang="fr-FR" dirty="0" smtClean="0"/>
              <a:t> </a:t>
            </a:r>
            <a:r>
              <a:rPr lang="fr-FR" dirty="0" err="1" smtClean="0"/>
              <a:t>GloVe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355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437194"/>
            <a:ext cx="11353801" cy="604798"/>
          </a:xfrm>
        </p:spPr>
        <p:txBody>
          <a:bodyPr/>
          <a:lstStyle/>
          <a:p>
            <a:r>
              <a:rPr lang="fr-FR" dirty="0"/>
              <a:t>Etude préliminaire : la classification – Approches par apprentissage profond</a:t>
            </a:r>
            <a:r>
              <a:rPr lang="fr-FR" sz="2400" dirty="0"/>
              <a:t/>
            </a:r>
            <a:br>
              <a:rPr lang="fr-FR" sz="2400" dirty="0"/>
            </a:br>
            <a:endParaRPr lang="fr-FR" dirty="0"/>
          </a:p>
        </p:txBody>
      </p:sp>
      <p:pic>
        <p:nvPicPr>
          <p:cNvPr id="5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1" y="2376403"/>
            <a:ext cx="5938814" cy="2888055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41" y="2299319"/>
            <a:ext cx="6015782" cy="331382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98956" y="1763407"/>
            <a:ext cx="4842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2"/>
                </a:solidFill>
              </a:rPr>
              <a:t>Réseaux de neurones </a:t>
            </a:r>
            <a:r>
              <a:rPr lang="fr-FR" sz="2000" b="1" dirty="0" smtClean="0">
                <a:solidFill>
                  <a:schemeClr val="tx2"/>
                </a:solidFill>
              </a:rPr>
              <a:t>récurrents (</a:t>
            </a:r>
            <a:r>
              <a:rPr lang="fr-FR" sz="2000" b="1" dirty="0" err="1" smtClean="0">
                <a:solidFill>
                  <a:schemeClr val="tx2"/>
                </a:solidFill>
              </a:rPr>
              <a:t>BiLSMT</a:t>
            </a:r>
            <a:r>
              <a:rPr lang="fr-FR" sz="2000" b="1" dirty="0">
                <a:solidFill>
                  <a:schemeClr val="tx2"/>
                </a:solidFill>
              </a:rPr>
              <a:t>)</a:t>
            </a:r>
            <a:endParaRPr lang="fr-FR" sz="2000" b="1" dirty="0">
              <a:solidFill>
                <a:schemeClr val="tx2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218901" y="1763407"/>
            <a:ext cx="454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2"/>
                </a:solidFill>
              </a:rPr>
              <a:t>Réseaux de neurones </a:t>
            </a:r>
            <a:r>
              <a:rPr lang="fr-FR" sz="2000" b="1" dirty="0" err="1" smtClean="0">
                <a:solidFill>
                  <a:schemeClr val="tx2"/>
                </a:solidFill>
              </a:rPr>
              <a:t>convolutifs</a:t>
            </a:r>
            <a:r>
              <a:rPr lang="fr-FR" sz="2000" b="1" dirty="0" smtClean="0">
                <a:solidFill>
                  <a:schemeClr val="tx2"/>
                </a:solidFill>
              </a:rPr>
              <a:t> (CNN)</a:t>
            </a:r>
            <a:endParaRPr lang="fr-FR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73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ques vierges IFP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Masques vierges IFPEN</Template>
  <TotalTime>1397</TotalTime>
  <Words>1741</Words>
  <Application>Microsoft Office PowerPoint</Application>
  <PresentationFormat>Personnalisé</PresentationFormat>
  <Paragraphs>285</Paragraphs>
  <Slides>31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Masques vierges IFPEN</vt:lpstr>
      <vt:lpstr>Présentation PowerPoint</vt:lpstr>
      <vt:lpstr>CONTEXTE DU STAGE</vt:lpstr>
      <vt:lpstr>CONTEXTE DU STAGE</vt:lpstr>
      <vt:lpstr>PLAN</vt:lpstr>
      <vt:lpstr>PLAN</vt:lpstr>
      <vt:lpstr>Etude préliminaire : classification – Le jeu de données IMDb Reviews</vt:lpstr>
      <vt:lpstr> Etude préliminaire : classification– Approche statistique </vt:lpstr>
      <vt:lpstr>Etude préliminaire : classification – Approches par apprentissage profond </vt:lpstr>
      <vt:lpstr>Etude préliminaire : la classification – Approches par apprentissage profond </vt:lpstr>
      <vt:lpstr>Etude préliminaire : la classification – Approches par apprentissage profond </vt:lpstr>
      <vt:lpstr>Etude préliminaire : la classification – Approches par apprentissage profond </vt:lpstr>
      <vt:lpstr>Etude préliminaire : la classification – Approches par apprentissage profond </vt:lpstr>
      <vt:lpstr>Etude préliminaire : la classification – Résultats</vt:lpstr>
      <vt:lpstr>Etude préliminaire : la classification – Résultats</vt:lpstr>
      <vt:lpstr>PLAN</vt:lpstr>
      <vt:lpstr>Reconnaissance d'entités nommées – Le jeu de données CoNLL-2003</vt:lpstr>
      <vt:lpstr> Reconnaissance d'entités nommées – Le jeu de données brevets</vt:lpstr>
      <vt:lpstr>Reconnaissance d'entités nommées – Méthodes utilisées  </vt:lpstr>
      <vt:lpstr>Reconnaissance d'entités nommées – Méthodes utilisées  </vt:lpstr>
      <vt:lpstr>Reconnaissance d'entités nommées – Résultats</vt:lpstr>
      <vt:lpstr>PLAN</vt:lpstr>
      <vt:lpstr>Extraction de relations – Le jeu de données SemEval-2010 Task 8</vt:lpstr>
      <vt:lpstr> Extraction de relations – Le jeu de données brevets</vt:lpstr>
      <vt:lpstr>Extraction de relations – Méthodes utilisées </vt:lpstr>
      <vt:lpstr>Extraction de relations – Méthodes utilisées </vt:lpstr>
      <vt:lpstr> Extraction de relations – Résultats</vt:lpstr>
      <vt:lpstr>PLAN</vt:lpstr>
      <vt:lpstr> Comparaison avec Watson– Reconnaissance d’entités nommées</vt:lpstr>
      <vt:lpstr>Comparaison avec Watson– Extraction de relations </vt:lpstr>
      <vt:lpstr>Conclusion</vt:lpstr>
      <vt:lpstr>Présentation PowerPoint</vt:lpstr>
    </vt:vector>
  </TitlesOfParts>
  <Company>IFP Energies Nouvelles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BURLOT-FERRE Nadine</dc:creator>
  <cp:lastModifiedBy>GHOUL Amina</cp:lastModifiedBy>
  <cp:revision>236</cp:revision>
  <cp:lastPrinted>2016-03-11T10:09:08Z</cp:lastPrinted>
  <dcterms:created xsi:type="dcterms:W3CDTF">2020-09-02T10:08:36Z</dcterms:created>
  <dcterms:modified xsi:type="dcterms:W3CDTF">2020-11-30T10:50:54Z</dcterms:modified>
</cp:coreProperties>
</file>