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4" r:id="rId6"/>
    <p:sldId id="265" r:id="rId7"/>
    <p:sldId id="266" r:id="rId8"/>
    <p:sldId id="267" r:id="rId9"/>
    <p:sldId id="268" r:id="rId10"/>
    <p:sldId id="269" r:id="rId11"/>
    <p:sldId id="270" r:id="rId12"/>
    <p:sldId id="271" r:id="rId13"/>
    <p:sldId id="273" r:id="rId14"/>
    <p:sldId id="274"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939B-93C3-4D15-AB09-AA9D99BD55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2C915F-06D9-4EE5-84D6-55EFC4C85D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704767-4584-49EE-8E39-B70F6530387A}"/>
              </a:ext>
            </a:extLst>
          </p:cNvPr>
          <p:cNvSpPr>
            <a:spLocks noGrp="1"/>
          </p:cNvSpPr>
          <p:nvPr>
            <p:ph type="dt" sz="half" idx="10"/>
          </p:nvPr>
        </p:nvSpPr>
        <p:spPr/>
        <p:txBody>
          <a:bodyPr/>
          <a:lstStyle/>
          <a:p>
            <a:fld id="{E67FF495-ABCA-40F9-A240-CCA6DB0820F8}" type="datetimeFigureOut">
              <a:rPr lang="en-US" smtClean="0"/>
              <a:t>4/1/2022</a:t>
            </a:fld>
            <a:endParaRPr lang="en-US"/>
          </a:p>
        </p:txBody>
      </p:sp>
      <p:sp>
        <p:nvSpPr>
          <p:cNvPr id="5" name="Footer Placeholder 4">
            <a:extLst>
              <a:ext uri="{FF2B5EF4-FFF2-40B4-BE49-F238E27FC236}">
                <a16:creationId xmlns:a16="http://schemas.microsoft.com/office/drawing/2014/main" id="{F5501F56-1761-422D-8DAF-1E067A23E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27211-DFB7-4611-B543-9E32766008B6}"/>
              </a:ext>
            </a:extLst>
          </p:cNvPr>
          <p:cNvSpPr>
            <a:spLocks noGrp="1"/>
          </p:cNvSpPr>
          <p:nvPr>
            <p:ph type="sldNum" sz="quarter" idx="12"/>
          </p:nvPr>
        </p:nvSpPr>
        <p:spPr/>
        <p:txBody>
          <a:bodyPr/>
          <a:lstStyle/>
          <a:p>
            <a:fld id="{8BBDA175-F95E-4FFD-BC05-65453AF939F4}" type="slidenum">
              <a:rPr lang="en-US" smtClean="0"/>
              <a:t>‹#›</a:t>
            </a:fld>
            <a:endParaRPr lang="en-US"/>
          </a:p>
        </p:txBody>
      </p:sp>
    </p:spTree>
    <p:extLst>
      <p:ext uri="{BB962C8B-B14F-4D97-AF65-F5344CB8AC3E}">
        <p14:creationId xmlns:p14="http://schemas.microsoft.com/office/powerpoint/2010/main" val="344488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67AF-3719-4EDB-A337-52CB32BC87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276D82-EFF9-4688-AD15-C729225393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DD1C8-57D4-4CEB-B0DC-20D2BF9C77DE}"/>
              </a:ext>
            </a:extLst>
          </p:cNvPr>
          <p:cNvSpPr>
            <a:spLocks noGrp="1"/>
          </p:cNvSpPr>
          <p:nvPr>
            <p:ph type="dt" sz="half" idx="10"/>
          </p:nvPr>
        </p:nvSpPr>
        <p:spPr/>
        <p:txBody>
          <a:bodyPr/>
          <a:lstStyle/>
          <a:p>
            <a:fld id="{E67FF495-ABCA-40F9-A240-CCA6DB0820F8}" type="datetimeFigureOut">
              <a:rPr lang="en-US" smtClean="0"/>
              <a:t>4/1/2022</a:t>
            </a:fld>
            <a:endParaRPr lang="en-US"/>
          </a:p>
        </p:txBody>
      </p:sp>
      <p:sp>
        <p:nvSpPr>
          <p:cNvPr id="5" name="Footer Placeholder 4">
            <a:extLst>
              <a:ext uri="{FF2B5EF4-FFF2-40B4-BE49-F238E27FC236}">
                <a16:creationId xmlns:a16="http://schemas.microsoft.com/office/drawing/2014/main" id="{99A2E5A5-9F98-4E8A-BC1E-47A780CB6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BCB39-1F2A-4BFD-8221-5689CB72DCA4}"/>
              </a:ext>
            </a:extLst>
          </p:cNvPr>
          <p:cNvSpPr>
            <a:spLocks noGrp="1"/>
          </p:cNvSpPr>
          <p:nvPr>
            <p:ph type="sldNum" sz="quarter" idx="12"/>
          </p:nvPr>
        </p:nvSpPr>
        <p:spPr/>
        <p:txBody>
          <a:bodyPr/>
          <a:lstStyle/>
          <a:p>
            <a:fld id="{8BBDA175-F95E-4FFD-BC05-65453AF939F4}" type="slidenum">
              <a:rPr lang="en-US" smtClean="0"/>
              <a:t>‹#›</a:t>
            </a:fld>
            <a:endParaRPr lang="en-US"/>
          </a:p>
        </p:txBody>
      </p:sp>
    </p:spTree>
    <p:extLst>
      <p:ext uri="{BB962C8B-B14F-4D97-AF65-F5344CB8AC3E}">
        <p14:creationId xmlns:p14="http://schemas.microsoft.com/office/powerpoint/2010/main" val="422355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4DA4FD-E5B5-4292-B52A-2077CEC088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446A08-D32D-477B-B0E4-8AE469FDD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EFB62-E446-4C7D-9CA7-77033CCB04BF}"/>
              </a:ext>
            </a:extLst>
          </p:cNvPr>
          <p:cNvSpPr>
            <a:spLocks noGrp="1"/>
          </p:cNvSpPr>
          <p:nvPr>
            <p:ph type="dt" sz="half" idx="10"/>
          </p:nvPr>
        </p:nvSpPr>
        <p:spPr/>
        <p:txBody>
          <a:bodyPr/>
          <a:lstStyle/>
          <a:p>
            <a:fld id="{E67FF495-ABCA-40F9-A240-CCA6DB0820F8}" type="datetimeFigureOut">
              <a:rPr lang="en-US" smtClean="0"/>
              <a:t>4/1/2022</a:t>
            </a:fld>
            <a:endParaRPr lang="en-US"/>
          </a:p>
        </p:txBody>
      </p:sp>
      <p:sp>
        <p:nvSpPr>
          <p:cNvPr id="5" name="Footer Placeholder 4">
            <a:extLst>
              <a:ext uri="{FF2B5EF4-FFF2-40B4-BE49-F238E27FC236}">
                <a16:creationId xmlns:a16="http://schemas.microsoft.com/office/drawing/2014/main" id="{93A6AFE6-03CF-40F1-B0B9-22C00A6D7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BA5C9-18D8-43D3-AE2F-5C87473C8F20}"/>
              </a:ext>
            </a:extLst>
          </p:cNvPr>
          <p:cNvSpPr>
            <a:spLocks noGrp="1"/>
          </p:cNvSpPr>
          <p:nvPr>
            <p:ph type="sldNum" sz="quarter" idx="12"/>
          </p:nvPr>
        </p:nvSpPr>
        <p:spPr/>
        <p:txBody>
          <a:bodyPr/>
          <a:lstStyle/>
          <a:p>
            <a:fld id="{8BBDA175-F95E-4FFD-BC05-65453AF939F4}" type="slidenum">
              <a:rPr lang="en-US" smtClean="0"/>
              <a:t>‹#›</a:t>
            </a:fld>
            <a:endParaRPr lang="en-US"/>
          </a:p>
        </p:txBody>
      </p:sp>
    </p:spTree>
    <p:extLst>
      <p:ext uri="{BB962C8B-B14F-4D97-AF65-F5344CB8AC3E}">
        <p14:creationId xmlns:p14="http://schemas.microsoft.com/office/powerpoint/2010/main" val="290705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8822-5B0B-45B6-A814-4245B2E747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D77B30-1375-4350-B205-6AC8604F86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CBBA8-D2CD-4743-B4F8-C9519BFDAAF9}"/>
              </a:ext>
            </a:extLst>
          </p:cNvPr>
          <p:cNvSpPr>
            <a:spLocks noGrp="1"/>
          </p:cNvSpPr>
          <p:nvPr>
            <p:ph type="dt" sz="half" idx="10"/>
          </p:nvPr>
        </p:nvSpPr>
        <p:spPr/>
        <p:txBody>
          <a:bodyPr/>
          <a:lstStyle/>
          <a:p>
            <a:fld id="{E67FF495-ABCA-40F9-A240-CCA6DB0820F8}" type="datetimeFigureOut">
              <a:rPr lang="en-US" smtClean="0"/>
              <a:t>4/1/2022</a:t>
            </a:fld>
            <a:endParaRPr lang="en-US"/>
          </a:p>
        </p:txBody>
      </p:sp>
      <p:sp>
        <p:nvSpPr>
          <p:cNvPr id="5" name="Footer Placeholder 4">
            <a:extLst>
              <a:ext uri="{FF2B5EF4-FFF2-40B4-BE49-F238E27FC236}">
                <a16:creationId xmlns:a16="http://schemas.microsoft.com/office/drawing/2014/main" id="{2B5FB5D0-FD58-4D1D-9998-54F849D1A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E0E04-AF90-4AAA-A3B8-796924D5E790}"/>
              </a:ext>
            </a:extLst>
          </p:cNvPr>
          <p:cNvSpPr>
            <a:spLocks noGrp="1"/>
          </p:cNvSpPr>
          <p:nvPr>
            <p:ph type="sldNum" sz="quarter" idx="12"/>
          </p:nvPr>
        </p:nvSpPr>
        <p:spPr/>
        <p:txBody>
          <a:bodyPr/>
          <a:lstStyle/>
          <a:p>
            <a:fld id="{8BBDA175-F95E-4FFD-BC05-65453AF939F4}" type="slidenum">
              <a:rPr lang="en-US" smtClean="0"/>
              <a:t>‹#›</a:t>
            </a:fld>
            <a:endParaRPr lang="en-US"/>
          </a:p>
        </p:txBody>
      </p:sp>
    </p:spTree>
    <p:extLst>
      <p:ext uri="{BB962C8B-B14F-4D97-AF65-F5344CB8AC3E}">
        <p14:creationId xmlns:p14="http://schemas.microsoft.com/office/powerpoint/2010/main" val="423480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8AA2-789C-4650-A0FE-39AFE93696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EF4E3-EB1A-4B20-ACB9-DB8D2C02B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3C06DB-58AB-4725-BA2E-2F84223C8496}"/>
              </a:ext>
            </a:extLst>
          </p:cNvPr>
          <p:cNvSpPr>
            <a:spLocks noGrp="1"/>
          </p:cNvSpPr>
          <p:nvPr>
            <p:ph type="dt" sz="half" idx="10"/>
          </p:nvPr>
        </p:nvSpPr>
        <p:spPr/>
        <p:txBody>
          <a:bodyPr/>
          <a:lstStyle/>
          <a:p>
            <a:fld id="{E67FF495-ABCA-40F9-A240-CCA6DB0820F8}" type="datetimeFigureOut">
              <a:rPr lang="en-US" smtClean="0"/>
              <a:t>4/1/2022</a:t>
            </a:fld>
            <a:endParaRPr lang="en-US"/>
          </a:p>
        </p:txBody>
      </p:sp>
      <p:sp>
        <p:nvSpPr>
          <p:cNvPr id="5" name="Footer Placeholder 4">
            <a:extLst>
              <a:ext uri="{FF2B5EF4-FFF2-40B4-BE49-F238E27FC236}">
                <a16:creationId xmlns:a16="http://schemas.microsoft.com/office/drawing/2014/main" id="{67993869-9790-491E-9470-2814E76431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289FA-C4CF-4A2A-904C-A680F1957139}"/>
              </a:ext>
            </a:extLst>
          </p:cNvPr>
          <p:cNvSpPr>
            <a:spLocks noGrp="1"/>
          </p:cNvSpPr>
          <p:nvPr>
            <p:ph type="sldNum" sz="quarter" idx="12"/>
          </p:nvPr>
        </p:nvSpPr>
        <p:spPr/>
        <p:txBody>
          <a:bodyPr/>
          <a:lstStyle/>
          <a:p>
            <a:fld id="{8BBDA175-F95E-4FFD-BC05-65453AF939F4}" type="slidenum">
              <a:rPr lang="en-US" smtClean="0"/>
              <a:t>‹#›</a:t>
            </a:fld>
            <a:endParaRPr lang="en-US"/>
          </a:p>
        </p:txBody>
      </p:sp>
    </p:spTree>
    <p:extLst>
      <p:ext uri="{BB962C8B-B14F-4D97-AF65-F5344CB8AC3E}">
        <p14:creationId xmlns:p14="http://schemas.microsoft.com/office/powerpoint/2010/main" val="1506776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3349-D3A0-478D-8449-8E8D8F0DCA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61E0F9-2E61-4D3E-B0BB-46C103DF4F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08DA73-CF41-4736-8AE4-7F4A323D62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6B0FBC-A2DD-48D1-B45F-BB45B71824C5}"/>
              </a:ext>
            </a:extLst>
          </p:cNvPr>
          <p:cNvSpPr>
            <a:spLocks noGrp="1"/>
          </p:cNvSpPr>
          <p:nvPr>
            <p:ph type="dt" sz="half" idx="10"/>
          </p:nvPr>
        </p:nvSpPr>
        <p:spPr/>
        <p:txBody>
          <a:bodyPr/>
          <a:lstStyle/>
          <a:p>
            <a:fld id="{E67FF495-ABCA-40F9-A240-CCA6DB0820F8}" type="datetimeFigureOut">
              <a:rPr lang="en-US" smtClean="0"/>
              <a:t>4/1/2022</a:t>
            </a:fld>
            <a:endParaRPr lang="en-US"/>
          </a:p>
        </p:txBody>
      </p:sp>
      <p:sp>
        <p:nvSpPr>
          <p:cNvPr id="6" name="Footer Placeholder 5">
            <a:extLst>
              <a:ext uri="{FF2B5EF4-FFF2-40B4-BE49-F238E27FC236}">
                <a16:creationId xmlns:a16="http://schemas.microsoft.com/office/drawing/2014/main" id="{1454CA17-086E-4D5D-A8D6-8CB4A022E9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2E108F-B32B-4CC7-86A0-474327E4187B}"/>
              </a:ext>
            </a:extLst>
          </p:cNvPr>
          <p:cNvSpPr>
            <a:spLocks noGrp="1"/>
          </p:cNvSpPr>
          <p:nvPr>
            <p:ph type="sldNum" sz="quarter" idx="12"/>
          </p:nvPr>
        </p:nvSpPr>
        <p:spPr/>
        <p:txBody>
          <a:bodyPr/>
          <a:lstStyle/>
          <a:p>
            <a:fld id="{8BBDA175-F95E-4FFD-BC05-65453AF939F4}" type="slidenum">
              <a:rPr lang="en-US" smtClean="0"/>
              <a:t>‹#›</a:t>
            </a:fld>
            <a:endParaRPr lang="en-US"/>
          </a:p>
        </p:txBody>
      </p:sp>
    </p:spTree>
    <p:extLst>
      <p:ext uri="{BB962C8B-B14F-4D97-AF65-F5344CB8AC3E}">
        <p14:creationId xmlns:p14="http://schemas.microsoft.com/office/powerpoint/2010/main" val="236411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B6E0-C40F-4D2B-A0C3-953A2E1324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EC2B9A-A865-4B9F-8AF9-47058F6A8D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7C0EBC-6EEA-4BB7-83D7-BF1F40461E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64837D-DFF0-47E4-86AB-165F60C91C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82F859-730B-429F-8167-859144DEBC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71AF87-EA57-4E65-90AF-2C0DF24D28DE}"/>
              </a:ext>
            </a:extLst>
          </p:cNvPr>
          <p:cNvSpPr>
            <a:spLocks noGrp="1"/>
          </p:cNvSpPr>
          <p:nvPr>
            <p:ph type="dt" sz="half" idx="10"/>
          </p:nvPr>
        </p:nvSpPr>
        <p:spPr/>
        <p:txBody>
          <a:bodyPr/>
          <a:lstStyle/>
          <a:p>
            <a:fld id="{E67FF495-ABCA-40F9-A240-CCA6DB0820F8}" type="datetimeFigureOut">
              <a:rPr lang="en-US" smtClean="0"/>
              <a:t>4/1/2022</a:t>
            </a:fld>
            <a:endParaRPr lang="en-US"/>
          </a:p>
        </p:txBody>
      </p:sp>
      <p:sp>
        <p:nvSpPr>
          <p:cNvPr id="8" name="Footer Placeholder 7">
            <a:extLst>
              <a:ext uri="{FF2B5EF4-FFF2-40B4-BE49-F238E27FC236}">
                <a16:creationId xmlns:a16="http://schemas.microsoft.com/office/drawing/2014/main" id="{A9ED051E-2CCA-4F1E-BA12-AD87385253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15F0DE-B8FA-42BA-88AB-E47AFB46398B}"/>
              </a:ext>
            </a:extLst>
          </p:cNvPr>
          <p:cNvSpPr>
            <a:spLocks noGrp="1"/>
          </p:cNvSpPr>
          <p:nvPr>
            <p:ph type="sldNum" sz="quarter" idx="12"/>
          </p:nvPr>
        </p:nvSpPr>
        <p:spPr/>
        <p:txBody>
          <a:bodyPr/>
          <a:lstStyle/>
          <a:p>
            <a:fld id="{8BBDA175-F95E-4FFD-BC05-65453AF939F4}" type="slidenum">
              <a:rPr lang="en-US" smtClean="0"/>
              <a:t>‹#›</a:t>
            </a:fld>
            <a:endParaRPr lang="en-US"/>
          </a:p>
        </p:txBody>
      </p:sp>
    </p:spTree>
    <p:extLst>
      <p:ext uri="{BB962C8B-B14F-4D97-AF65-F5344CB8AC3E}">
        <p14:creationId xmlns:p14="http://schemas.microsoft.com/office/powerpoint/2010/main" val="2244369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3E53-B327-4B96-AC80-43BBB38908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3712A8-479F-4781-8C22-FA9616E7CDD2}"/>
              </a:ext>
            </a:extLst>
          </p:cNvPr>
          <p:cNvSpPr>
            <a:spLocks noGrp="1"/>
          </p:cNvSpPr>
          <p:nvPr>
            <p:ph type="dt" sz="half" idx="10"/>
          </p:nvPr>
        </p:nvSpPr>
        <p:spPr/>
        <p:txBody>
          <a:bodyPr/>
          <a:lstStyle/>
          <a:p>
            <a:fld id="{E67FF495-ABCA-40F9-A240-CCA6DB0820F8}" type="datetimeFigureOut">
              <a:rPr lang="en-US" smtClean="0"/>
              <a:t>4/1/2022</a:t>
            </a:fld>
            <a:endParaRPr lang="en-US"/>
          </a:p>
        </p:txBody>
      </p:sp>
      <p:sp>
        <p:nvSpPr>
          <p:cNvPr id="4" name="Footer Placeholder 3">
            <a:extLst>
              <a:ext uri="{FF2B5EF4-FFF2-40B4-BE49-F238E27FC236}">
                <a16:creationId xmlns:a16="http://schemas.microsoft.com/office/drawing/2014/main" id="{B398A05C-384C-44A6-A425-F466A34A11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712862-4924-46E3-9C37-7377E139D0E4}"/>
              </a:ext>
            </a:extLst>
          </p:cNvPr>
          <p:cNvSpPr>
            <a:spLocks noGrp="1"/>
          </p:cNvSpPr>
          <p:nvPr>
            <p:ph type="sldNum" sz="quarter" idx="12"/>
          </p:nvPr>
        </p:nvSpPr>
        <p:spPr/>
        <p:txBody>
          <a:bodyPr/>
          <a:lstStyle/>
          <a:p>
            <a:fld id="{8BBDA175-F95E-4FFD-BC05-65453AF939F4}" type="slidenum">
              <a:rPr lang="en-US" smtClean="0"/>
              <a:t>‹#›</a:t>
            </a:fld>
            <a:endParaRPr lang="en-US"/>
          </a:p>
        </p:txBody>
      </p:sp>
    </p:spTree>
    <p:extLst>
      <p:ext uri="{BB962C8B-B14F-4D97-AF65-F5344CB8AC3E}">
        <p14:creationId xmlns:p14="http://schemas.microsoft.com/office/powerpoint/2010/main" val="50014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48C2FC-CB67-4E0D-8CF7-E1B1540DC67A}"/>
              </a:ext>
            </a:extLst>
          </p:cNvPr>
          <p:cNvSpPr>
            <a:spLocks noGrp="1"/>
          </p:cNvSpPr>
          <p:nvPr>
            <p:ph type="dt" sz="half" idx="10"/>
          </p:nvPr>
        </p:nvSpPr>
        <p:spPr/>
        <p:txBody>
          <a:bodyPr/>
          <a:lstStyle/>
          <a:p>
            <a:fld id="{E67FF495-ABCA-40F9-A240-CCA6DB0820F8}" type="datetimeFigureOut">
              <a:rPr lang="en-US" smtClean="0"/>
              <a:t>4/1/2022</a:t>
            </a:fld>
            <a:endParaRPr lang="en-US"/>
          </a:p>
        </p:txBody>
      </p:sp>
      <p:sp>
        <p:nvSpPr>
          <p:cNvPr id="3" name="Footer Placeholder 2">
            <a:extLst>
              <a:ext uri="{FF2B5EF4-FFF2-40B4-BE49-F238E27FC236}">
                <a16:creationId xmlns:a16="http://schemas.microsoft.com/office/drawing/2014/main" id="{A191FF07-85C2-472F-830A-B34EC7F75F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AAEE25-A184-4AEF-BF23-CD24DD088621}"/>
              </a:ext>
            </a:extLst>
          </p:cNvPr>
          <p:cNvSpPr>
            <a:spLocks noGrp="1"/>
          </p:cNvSpPr>
          <p:nvPr>
            <p:ph type="sldNum" sz="quarter" idx="12"/>
          </p:nvPr>
        </p:nvSpPr>
        <p:spPr/>
        <p:txBody>
          <a:bodyPr/>
          <a:lstStyle/>
          <a:p>
            <a:fld id="{8BBDA175-F95E-4FFD-BC05-65453AF939F4}" type="slidenum">
              <a:rPr lang="en-US" smtClean="0"/>
              <a:t>‹#›</a:t>
            </a:fld>
            <a:endParaRPr lang="en-US"/>
          </a:p>
        </p:txBody>
      </p:sp>
    </p:spTree>
    <p:extLst>
      <p:ext uri="{BB962C8B-B14F-4D97-AF65-F5344CB8AC3E}">
        <p14:creationId xmlns:p14="http://schemas.microsoft.com/office/powerpoint/2010/main" val="2682148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4EA4-1E6F-436A-A2AB-A4D154F59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197128-8535-427C-8882-BC6A8228E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501AFA-8D28-4009-A5A3-62453C252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76BEE-3F82-4AF1-AABA-250159664F12}"/>
              </a:ext>
            </a:extLst>
          </p:cNvPr>
          <p:cNvSpPr>
            <a:spLocks noGrp="1"/>
          </p:cNvSpPr>
          <p:nvPr>
            <p:ph type="dt" sz="half" idx="10"/>
          </p:nvPr>
        </p:nvSpPr>
        <p:spPr/>
        <p:txBody>
          <a:bodyPr/>
          <a:lstStyle/>
          <a:p>
            <a:fld id="{E67FF495-ABCA-40F9-A240-CCA6DB0820F8}" type="datetimeFigureOut">
              <a:rPr lang="en-US" smtClean="0"/>
              <a:t>4/1/2022</a:t>
            </a:fld>
            <a:endParaRPr lang="en-US"/>
          </a:p>
        </p:txBody>
      </p:sp>
      <p:sp>
        <p:nvSpPr>
          <p:cNvPr id="6" name="Footer Placeholder 5">
            <a:extLst>
              <a:ext uri="{FF2B5EF4-FFF2-40B4-BE49-F238E27FC236}">
                <a16:creationId xmlns:a16="http://schemas.microsoft.com/office/drawing/2014/main" id="{AD7CEC1D-470B-4AC1-82E2-248DB7057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56F4BA-779C-410E-ABF3-D6A68F463C35}"/>
              </a:ext>
            </a:extLst>
          </p:cNvPr>
          <p:cNvSpPr>
            <a:spLocks noGrp="1"/>
          </p:cNvSpPr>
          <p:nvPr>
            <p:ph type="sldNum" sz="quarter" idx="12"/>
          </p:nvPr>
        </p:nvSpPr>
        <p:spPr/>
        <p:txBody>
          <a:bodyPr/>
          <a:lstStyle/>
          <a:p>
            <a:fld id="{8BBDA175-F95E-4FFD-BC05-65453AF939F4}" type="slidenum">
              <a:rPr lang="en-US" smtClean="0"/>
              <a:t>‹#›</a:t>
            </a:fld>
            <a:endParaRPr lang="en-US"/>
          </a:p>
        </p:txBody>
      </p:sp>
    </p:spTree>
    <p:extLst>
      <p:ext uri="{BB962C8B-B14F-4D97-AF65-F5344CB8AC3E}">
        <p14:creationId xmlns:p14="http://schemas.microsoft.com/office/powerpoint/2010/main" val="147015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E8C71-2840-4676-9E0A-5E458094C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AFBA49-49B9-4BDD-9ED8-DF2552370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CCDA4-8DDE-4E6F-AE56-ABBA86DEC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F4B796-9626-48FA-9EEF-067BE53F5279}"/>
              </a:ext>
            </a:extLst>
          </p:cNvPr>
          <p:cNvSpPr>
            <a:spLocks noGrp="1"/>
          </p:cNvSpPr>
          <p:nvPr>
            <p:ph type="dt" sz="half" idx="10"/>
          </p:nvPr>
        </p:nvSpPr>
        <p:spPr/>
        <p:txBody>
          <a:bodyPr/>
          <a:lstStyle/>
          <a:p>
            <a:fld id="{E67FF495-ABCA-40F9-A240-CCA6DB0820F8}" type="datetimeFigureOut">
              <a:rPr lang="en-US" smtClean="0"/>
              <a:t>4/1/2022</a:t>
            </a:fld>
            <a:endParaRPr lang="en-US"/>
          </a:p>
        </p:txBody>
      </p:sp>
      <p:sp>
        <p:nvSpPr>
          <p:cNvPr id="6" name="Footer Placeholder 5">
            <a:extLst>
              <a:ext uri="{FF2B5EF4-FFF2-40B4-BE49-F238E27FC236}">
                <a16:creationId xmlns:a16="http://schemas.microsoft.com/office/drawing/2014/main" id="{5A971E0C-ED4B-4CE0-B410-62440B99C0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F7E699-C5DC-4097-8F0A-C084F3C458F9}"/>
              </a:ext>
            </a:extLst>
          </p:cNvPr>
          <p:cNvSpPr>
            <a:spLocks noGrp="1"/>
          </p:cNvSpPr>
          <p:nvPr>
            <p:ph type="sldNum" sz="quarter" idx="12"/>
          </p:nvPr>
        </p:nvSpPr>
        <p:spPr/>
        <p:txBody>
          <a:bodyPr/>
          <a:lstStyle/>
          <a:p>
            <a:fld id="{8BBDA175-F95E-4FFD-BC05-65453AF939F4}" type="slidenum">
              <a:rPr lang="en-US" smtClean="0"/>
              <a:t>‹#›</a:t>
            </a:fld>
            <a:endParaRPr lang="en-US"/>
          </a:p>
        </p:txBody>
      </p:sp>
    </p:spTree>
    <p:extLst>
      <p:ext uri="{BB962C8B-B14F-4D97-AF65-F5344CB8AC3E}">
        <p14:creationId xmlns:p14="http://schemas.microsoft.com/office/powerpoint/2010/main" val="388374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01A990-8374-491C-A750-01B987B99D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03000-C65B-426D-91EA-ECFCE2E2CF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5819F-B7C1-4E62-B46C-5CEC656DA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FF495-ABCA-40F9-A240-CCA6DB0820F8}" type="datetimeFigureOut">
              <a:rPr lang="en-US" smtClean="0"/>
              <a:t>4/1/2022</a:t>
            </a:fld>
            <a:endParaRPr lang="en-US"/>
          </a:p>
        </p:txBody>
      </p:sp>
      <p:sp>
        <p:nvSpPr>
          <p:cNvPr id="5" name="Footer Placeholder 4">
            <a:extLst>
              <a:ext uri="{FF2B5EF4-FFF2-40B4-BE49-F238E27FC236}">
                <a16:creationId xmlns:a16="http://schemas.microsoft.com/office/drawing/2014/main" id="{DE742A63-FDF3-4A48-8D30-1BD9EB3B44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164BFE-88F8-4DA3-AA2A-B335585A9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DA175-F95E-4FFD-BC05-65453AF939F4}" type="slidenum">
              <a:rPr lang="en-US" smtClean="0"/>
              <a:t>‹#›</a:t>
            </a:fld>
            <a:endParaRPr lang="en-US"/>
          </a:p>
        </p:txBody>
      </p:sp>
    </p:spTree>
    <p:extLst>
      <p:ext uri="{BB962C8B-B14F-4D97-AF65-F5344CB8AC3E}">
        <p14:creationId xmlns:p14="http://schemas.microsoft.com/office/powerpoint/2010/main" val="973626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52E99-75DB-4FC2-93C0-D6C66C529ED2}"/>
              </a:ext>
            </a:extLst>
          </p:cNvPr>
          <p:cNvSpPr>
            <a:spLocks noGrp="1"/>
          </p:cNvSpPr>
          <p:nvPr>
            <p:ph type="ctrTitle"/>
          </p:nvPr>
        </p:nvSpPr>
        <p:spPr>
          <a:xfrm>
            <a:off x="879423" y="1551158"/>
            <a:ext cx="9144000" cy="2387600"/>
          </a:xfrm>
        </p:spPr>
        <p:txBody>
          <a:bodyPr>
            <a:normAutofit/>
          </a:bodyPr>
          <a:lstStyle/>
          <a:p>
            <a:r>
              <a:rPr lang="en-US" sz="2400" dirty="0" err="1"/>
              <a:t>Seminarski</a:t>
            </a:r>
            <a:r>
              <a:rPr lang="en-US" sz="2400" dirty="0"/>
              <a:t> rad</a:t>
            </a:r>
            <a:br>
              <a:rPr lang="en-US" sz="2400" dirty="0"/>
            </a:br>
            <a:r>
              <a:rPr lang="en-US" sz="2400" dirty="0" err="1"/>
              <a:t>Tema</a:t>
            </a:r>
            <a:r>
              <a:rPr lang="en-US" sz="2400" dirty="0"/>
              <a:t>: </a:t>
            </a:r>
            <a:r>
              <a:rPr lang="en-US" sz="2400" dirty="0" err="1"/>
              <a:t>Promocija</a:t>
            </a:r>
            <a:r>
              <a:rPr lang="en-US" sz="2400" dirty="0"/>
              <a:t> </a:t>
            </a:r>
            <a:r>
              <a:rPr lang="en-US" sz="2400" dirty="0" err="1"/>
              <a:t>zdravlja</a:t>
            </a:r>
            <a:r>
              <a:rPr lang="en-US" sz="2400" dirty="0"/>
              <a:t> </a:t>
            </a:r>
            <a:r>
              <a:rPr lang="en-US" sz="2400" dirty="0" err="1"/>
              <a:t>na</a:t>
            </a:r>
            <a:r>
              <a:rPr lang="en-US" sz="2400" dirty="0"/>
              <a:t> </a:t>
            </a:r>
            <a:r>
              <a:rPr lang="en-US" sz="2400" dirty="0" err="1"/>
              <a:t>radnom</a:t>
            </a:r>
            <a:r>
              <a:rPr lang="en-US" sz="2400" dirty="0"/>
              <a:t> </a:t>
            </a:r>
            <a:r>
              <a:rPr lang="en-US" sz="2400" dirty="0" err="1"/>
              <a:t>mestu</a:t>
            </a:r>
            <a:endParaRPr lang="en-US" sz="2400" dirty="0"/>
          </a:p>
        </p:txBody>
      </p:sp>
      <p:sp>
        <p:nvSpPr>
          <p:cNvPr id="3" name="Subtitle 2">
            <a:extLst>
              <a:ext uri="{FF2B5EF4-FFF2-40B4-BE49-F238E27FC236}">
                <a16:creationId xmlns:a16="http://schemas.microsoft.com/office/drawing/2014/main" id="{E4088151-B4DC-435D-AFCF-108D2DF588EB}"/>
              </a:ext>
            </a:extLst>
          </p:cNvPr>
          <p:cNvSpPr>
            <a:spLocks noGrp="1"/>
          </p:cNvSpPr>
          <p:nvPr>
            <p:ph type="subTitle" idx="1"/>
          </p:nvPr>
        </p:nvSpPr>
        <p:spPr>
          <a:xfrm>
            <a:off x="4222230" y="5726894"/>
            <a:ext cx="9144000" cy="1655762"/>
          </a:xfrm>
        </p:spPr>
        <p:txBody>
          <a:bodyPr/>
          <a:lstStyle/>
          <a:p>
            <a:r>
              <a:rPr lang="sr-Latn-RS" dirty="0"/>
              <a:t>Student</a:t>
            </a:r>
            <a:r>
              <a:rPr lang="en-US" dirty="0"/>
              <a:t>: Adela </a:t>
            </a:r>
            <a:r>
              <a:rPr lang="en-US" dirty="0" err="1"/>
              <a:t>Gusinjac</a:t>
            </a:r>
            <a:r>
              <a:rPr lang="en-US" dirty="0"/>
              <a:t>, 15149</a:t>
            </a:r>
          </a:p>
        </p:txBody>
      </p:sp>
      <p:sp>
        <p:nvSpPr>
          <p:cNvPr id="4" name="Rectangle 2">
            <a:extLst>
              <a:ext uri="{FF2B5EF4-FFF2-40B4-BE49-F238E27FC236}">
                <a16:creationId xmlns:a16="http://schemas.microsoft.com/office/drawing/2014/main" id="{88728391-55E8-42A3-A898-16E41F9A0A6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a:extLst>
              <a:ext uri="{FF2B5EF4-FFF2-40B4-BE49-F238E27FC236}">
                <a16:creationId xmlns:a16="http://schemas.microsoft.com/office/drawing/2014/main" id="{545E54E2-9C04-4E07-823D-ECDD55C50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314" y="762840"/>
            <a:ext cx="3076809" cy="2415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999A7DF-AE75-4651-9954-BDE8971DBA19}"/>
              </a:ext>
            </a:extLst>
          </p:cNvPr>
          <p:cNvSpPr>
            <a:spLocks noChangeArrowheads="1"/>
          </p:cNvSpPr>
          <p:nvPr/>
        </p:nvSpPr>
        <p:spPr bwMode="auto">
          <a:xfrm>
            <a:off x="0" y="-289164"/>
            <a:ext cx="6355830"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sr-Latn-R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sr-Latn-R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sr-Latn-R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sr-Latn-R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r>
              <a:rPr kumimoji="0" lang="sr-Latn-R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sr-Latn-R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9993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564D-9426-41A2-AC1B-3E67031B4540}"/>
              </a:ext>
            </a:extLst>
          </p:cNvPr>
          <p:cNvSpPr>
            <a:spLocks noGrp="1"/>
          </p:cNvSpPr>
          <p:nvPr>
            <p:ph type="title"/>
          </p:nvPr>
        </p:nvSpPr>
        <p:spPr/>
        <p:txBody>
          <a:bodyPr>
            <a:normAutofit fontScale="90000"/>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1. </a:t>
            </a:r>
            <a:r>
              <a:rPr lang="en-US" sz="1800" b="1" i="1" u="sng"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Kriterijum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mestu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politika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preduzeća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Uspeh</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mestu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zavisi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od toga Koliko je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shvaćena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kao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vitalna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odgovornost</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rukovodstva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Koliko je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integrisana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u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postojeći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sistem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upravljanja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endParaRPr lang="en-US" dirty="0"/>
          </a:p>
        </p:txBody>
      </p:sp>
      <p:graphicFrame>
        <p:nvGraphicFramePr>
          <p:cNvPr id="4" name="Content Placeholder 3">
            <a:extLst>
              <a:ext uri="{FF2B5EF4-FFF2-40B4-BE49-F238E27FC236}">
                <a16:creationId xmlns:a16="http://schemas.microsoft.com/office/drawing/2014/main" id="{FC5CFAEF-5CA5-46EE-8E49-7F25285F3A2C}"/>
              </a:ext>
            </a:extLst>
          </p:cNvPr>
          <p:cNvGraphicFramePr>
            <a:graphicFrameLocks noGrp="1"/>
          </p:cNvGraphicFramePr>
          <p:nvPr>
            <p:ph idx="1"/>
            <p:extLst>
              <p:ext uri="{D42A27DB-BD31-4B8C-83A1-F6EECF244321}">
                <p14:modId xmlns:p14="http://schemas.microsoft.com/office/powerpoint/2010/main" val="3009479793"/>
              </p:ext>
            </p:extLst>
          </p:nvPr>
        </p:nvGraphicFramePr>
        <p:xfrm>
          <a:off x="1034321" y="2233534"/>
          <a:ext cx="9308892" cy="3582650"/>
        </p:xfrm>
        <a:graphic>
          <a:graphicData uri="http://schemas.openxmlformats.org/drawingml/2006/table">
            <a:tbl>
              <a:tblPr firstRow="1" firstCol="1" bandRow="1">
                <a:tableStyleId>{5C22544A-7EE6-4342-B048-85BDC9FD1C3A}</a:tableStyleId>
              </a:tblPr>
              <a:tblGrid>
                <a:gridCol w="9308892">
                  <a:extLst>
                    <a:ext uri="{9D8B030D-6E8A-4147-A177-3AD203B41FA5}">
                      <a16:colId xmlns:a16="http://schemas.microsoft.com/office/drawing/2014/main" val="3717452085"/>
                    </a:ext>
                  </a:extLst>
                </a:gridCol>
              </a:tblGrid>
              <a:tr h="719778">
                <a:tc>
                  <a:txBody>
                    <a:bodyPr/>
                    <a:lstStyle/>
                    <a:p>
                      <a:pPr marL="0" marR="0">
                        <a:lnSpc>
                          <a:spcPct val="107000"/>
                        </a:lnSpc>
                        <a:spcBef>
                          <a:spcPts val="0"/>
                        </a:spcBef>
                        <a:spcAft>
                          <a:spcPts val="0"/>
                        </a:spcAft>
                      </a:pPr>
                      <a:r>
                        <a:rPr lang="en-US" sz="1200">
                          <a:effectLst/>
                        </a:rPr>
                        <a:t> Organizacija ima pisani document u pogledu primene standarda promocije zdravlja na radnom mestu. Izvršni tim stoji iza tog gledišta I aktivno doprinosi primeni tih standarda.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9484593"/>
                  </a:ext>
                </a:extLst>
              </a:tr>
              <a:tr h="719778">
                <a:tc>
                  <a:txBody>
                    <a:bodyPr/>
                    <a:lstStyle/>
                    <a:p>
                      <a:pPr marL="0" marR="0">
                        <a:lnSpc>
                          <a:spcPct val="107000"/>
                        </a:lnSpc>
                        <a:spcBef>
                          <a:spcPts val="0"/>
                        </a:spcBef>
                        <a:spcAft>
                          <a:spcPts val="0"/>
                        </a:spcAft>
                      </a:pPr>
                      <a:r>
                        <a:rPr lang="en-US" sz="1200">
                          <a:effectLst/>
                        </a:rPr>
                        <a:t>Mere promocije zdravlja su na pravi način integrisane u postojeće structure I procese organizacije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5928001"/>
                  </a:ext>
                </a:extLst>
              </a:tr>
              <a:tr h="351769">
                <a:tc>
                  <a:txBody>
                    <a:bodyPr/>
                    <a:lstStyle/>
                    <a:p>
                      <a:pPr marL="0" marR="0">
                        <a:lnSpc>
                          <a:spcPct val="107000"/>
                        </a:lnSpc>
                        <a:spcBef>
                          <a:spcPts val="0"/>
                        </a:spcBef>
                        <a:spcAft>
                          <a:spcPts val="0"/>
                        </a:spcAft>
                      </a:pPr>
                      <a:r>
                        <a:rPr lang="en-US" sz="1200">
                          <a:effectLst/>
                        </a:rPr>
                        <a:t>Organizacija obezbedjuje dovoljno resursa za promociju zdravlja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1136453"/>
                  </a:ext>
                </a:extLst>
              </a:tr>
              <a:tr h="351769">
                <a:tc>
                  <a:txBody>
                    <a:bodyPr/>
                    <a:lstStyle/>
                    <a:p>
                      <a:pPr marL="0" marR="0">
                        <a:lnSpc>
                          <a:spcPct val="107000"/>
                        </a:lnSpc>
                        <a:spcBef>
                          <a:spcPts val="0"/>
                        </a:spcBef>
                        <a:spcAft>
                          <a:spcPts val="0"/>
                        </a:spcAft>
                      </a:pPr>
                      <a:r>
                        <a:rPr lang="en-US" sz="1200">
                          <a:effectLst/>
                        </a:rPr>
                        <a:t>Izvršni tim kompanije stalno prati progress primene standarda promocije zdravlja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8600651"/>
                  </a:ext>
                </a:extLst>
              </a:tr>
              <a:tr h="719778">
                <a:tc>
                  <a:txBody>
                    <a:bodyPr/>
                    <a:lstStyle/>
                    <a:p>
                      <a:pPr marL="0" marR="0">
                        <a:lnSpc>
                          <a:spcPct val="107000"/>
                        </a:lnSpc>
                        <a:spcBef>
                          <a:spcPts val="0"/>
                        </a:spcBef>
                        <a:spcAft>
                          <a:spcPts val="0"/>
                        </a:spcAft>
                      </a:pPr>
                      <a:r>
                        <a:rPr lang="en-US" sz="1200">
                          <a:effectLst/>
                        </a:rPr>
                        <a:t>Pitanja primene standarda promocije zdravlja na radnom mestu su sastavni deo obuke i doobuke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518405"/>
                  </a:ext>
                </a:extLst>
              </a:tr>
              <a:tr h="719778">
                <a:tc>
                  <a:txBody>
                    <a:bodyPr/>
                    <a:lstStyle/>
                    <a:p>
                      <a:pPr marL="0" marR="0">
                        <a:lnSpc>
                          <a:spcPct val="107000"/>
                        </a:lnSpc>
                        <a:spcBef>
                          <a:spcPts val="0"/>
                        </a:spcBef>
                        <a:spcAft>
                          <a:spcPts val="0"/>
                        </a:spcAft>
                      </a:pPr>
                      <a:r>
                        <a:rPr lang="en-US" sz="1200" dirty="0">
                          <a:effectLst/>
                        </a:rPr>
                        <a:t>Svi </a:t>
                      </a:r>
                      <a:r>
                        <a:rPr lang="en-US" sz="1200" dirty="0" err="1">
                          <a:effectLst/>
                        </a:rPr>
                        <a:t>uposleni</a:t>
                      </a:r>
                      <a:r>
                        <a:rPr lang="en-US" sz="1200" dirty="0">
                          <a:effectLst/>
                        </a:rPr>
                        <a:t> </a:t>
                      </a:r>
                      <a:r>
                        <a:rPr lang="en-US" sz="1200" dirty="0" err="1">
                          <a:effectLst/>
                        </a:rPr>
                        <a:t>moraju</a:t>
                      </a:r>
                      <a:r>
                        <a:rPr lang="en-US" sz="1200" dirty="0">
                          <a:effectLst/>
                        </a:rPr>
                        <a:t> da </a:t>
                      </a:r>
                      <a:r>
                        <a:rPr lang="en-US" sz="1200" dirty="0" err="1">
                          <a:effectLst/>
                        </a:rPr>
                        <a:t>imaju</a:t>
                      </a:r>
                      <a:r>
                        <a:rPr lang="en-US" sz="1200" dirty="0">
                          <a:effectLst/>
                        </a:rPr>
                        <a:t> </a:t>
                      </a:r>
                      <a:r>
                        <a:rPr lang="en-US" sz="1200" dirty="0" err="1">
                          <a:effectLst/>
                        </a:rPr>
                        <a:t>pristup</a:t>
                      </a:r>
                      <a:r>
                        <a:rPr lang="en-US" sz="1200" dirty="0">
                          <a:effectLst/>
                        </a:rPr>
                        <a:t> </a:t>
                      </a:r>
                      <a:r>
                        <a:rPr lang="en-US" sz="1200" dirty="0" err="1">
                          <a:effectLst/>
                        </a:rPr>
                        <a:t>odredjenim</a:t>
                      </a:r>
                      <a:r>
                        <a:rPr lang="en-US" sz="1200" dirty="0">
                          <a:effectLst/>
                        </a:rPr>
                        <a:t> </a:t>
                      </a:r>
                      <a:r>
                        <a:rPr lang="en-US" sz="1200" dirty="0" err="1">
                          <a:effectLst/>
                        </a:rPr>
                        <a:t>mestima</a:t>
                      </a:r>
                      <a:r>
                        <a:rPr lang="en-US" sz="1200" dirty="0">
                          <a:effectLst/>
                        </a:rPr>
                        <a:t> koji </a:t>
                      </a:r>
                      <a:r>
                        <a:rPr lang="en-US" sz="1200" dirty="0" err="1">
                          <a:effectLst/>
                        </a:rPr>
                        <a:t>su</a:t>
                      </a:r>
                      <a:r>
                        <a:rPr lang="en-US" sz="1200" dirty="0">
                          <a:effectLst/>
                        </a:rPr>
                        <a:t> </a:t>
                      </a:r>
                      <a:r>
                        <a:rPr lang="en-US" sz="1200" dirty="0" err="1">
                          <a:effectLst/>
                        </a:rPr>
                        <a:t>predvidjena</a:t>
                      </a:r>
                      <a:r>
                        <a:rPr lang="en-US" sz="1200" dirty="0">
                          <a:effectLst/>
                        </a:rPr>
                        <a:t> </a:t>
                      </a:r>
                      <a:r>
                        <a:rPr lang="en-US" sz="1200" dirty="0" err="1">
                          <a:effectLst/>
                        </a:rPr>
                        <a:t>standardima</a:t>
                      </a:r>
                      <a:r>
                        <a:rPr lang="en-US" sz="1200" dirty="0">
                          <a:effectLst/>
                        </a:rPr>
                        <a:t> </a:t>
                      </a:r>
                      <a:r>
                        <a:rPr lang="en-US" sz="1200" dirty="0" err="1">
                          <a:effectLst/>
                        </a:rPr>
                        <a:t>u+za</a:t>
                      </a:r>
                      <a:r>
                        <a:rPr lang="en-US" sz="1200" dirty="0">
                          <a:effectLst/>
                        </a:rPr>
                        <a:t> </a:t>
                      </a:r>
                      <a:r>
                        <a:rPr lang="en-US" sz="1200" dirty="0" err="1">
                          <a:effectLst/>
                        </a:rPr>
                        <a:t>promociju</a:t>
                      </a:r>
                      <a:r>
                        <a:rPr lang="en-US" sz="1200" dirty="0">
                          <a:effectLst/>
                        </a:rPr>
                        <a:t> </a:t>
                      </a:r>
                      <a:r>
                        <a:rPr lang="en-US" sz="1200" dirty="0" err="1">
                          <a:effectLst/>
                        </a:rPr>
                        <a:t>zdravlja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029227"/>
                  </a:ext>
                </a:extLst>
              </a:tr>
            </a:tbl>
          </a:graphicData>
        </a:graphic>
      </p:graphicFrame>
    </p:spTree>
    <p:extLst>
      <p:ext uri="{BB962C8B-B14F-4D97-AF65-F5344CB8AC3E}">
        <p14:creationId xmlns:p14="http://schemas.microsoft.com/office/powerpoint/2010/main" val="316767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3CED-F058-4DBA-9976-2EF98D550476}"/>
              </a:ext>
            </a:extLst>
          </p:cNvPr>
          <p:cNvSpPr>
            <a:spLocks noGrp="1"/>
          </p:cNvSpPr>
          <p:nvPr>
            <p:ph type="title"/>
          </p:nvPr>
        </p:nvSpPr>
        <p:spPr/>
        <p:txBody>
          <a:bodyPr>
            <a:normAutofit fontScale="90000"/>
          </a:bodyPr>
          <a:lstStyle/>
          <a:p>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LJUDSKI RESURSI I ORGANIZACIJA RADA</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Najvazniji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zadatak</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kada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u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pitanju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ljudski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resursi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organizacija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je da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uzme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u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obzir</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veštine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kadra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Ključni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factor za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uspeh</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mestu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je taj da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zaposleni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uzmu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sto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vece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ucesce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u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planiranju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donosenju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odluka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A218CD4E-62B7-4000-AD0E-F4961ABE9D7F}"/>
              </a:ext>
            </a:extLst>
          </p:cNvPr>
          <p:cNvGraphicFramePr>
            <a:graphicFrameLocks noGrp="1"/>
          </p:cNvGraphicFramePr>
          <p:nvPr>
            <p:ph idx="1"/>
            <p:extLst>
              <p:ext uri="{D42A27DB-BD31-4B8C-83A1-F6EECF244321}">
                <p14:modId xmlns:p14="http://schemas.microsoft.com/office/powerpoint/2010/main" val="3822111633"/>
              </p:ext>
            </p:extLst>
          </p:nvPr>
        </p:nvGraphicFramePr>
        <p:xfrm>
          <a:off x="1004340" y="2068642"/>
          <a:ext cx="9383843" cy="3462728"/>
        </p:xfrm>
        <a:graphic>
          <a:graphicData uri="http://schemas.openxmlformats.org/drawingml/2006/table">
            <a:tbl>
              <a:tblPr firstRow="1" firstCol="1" bandRow="1">
                <a:tableStyleId>{5C22544A-7EE6-4342-B048-85BDC9FD1C3A}</a:tableStyleId>
              </a:tblPr>
              <a:tblGrid>
                <a:gridCol w="9383843">
                  <a:extLst>
                    <a:ext uri="{9D8B030D-6E8A-4147-A177-3AD203B41FA5}">
                      <a16:colId xmlns:a16="http://schemas.microsoft.com/office/drawing/2014/main" val="2048247440"/>
                    </a:ext>
                  </a:extLst>
                </a:gridCol>
              </a:tblGrid>
              <a:tr h="771429">
                <a:tc>
                  <a:txBody>
                    <a:bodyPr/>
                    <a:lstStyle/>
                    <a:p>
                      <a:pPr marL="0" marR="0">
                        <a:lnSpc>
                          <a:spcPct val="107000"/>
                        </a:lnSpc>
                        <a:spcBef>
                          <a:spcPts val="0"/>
                        </a:spcBef>
                        <a:spcAft>
                          <a:spcPts val="0"/>
                        </a:spcAft>
                      </a:pPr>
                      <a:r>
                        <a:rPr lang="en-US" sz="1200">
                          <a:effectLst/>
                        </a:rPr>
                        <a:t> Svi uposleni imaju odredjene sposobnosti koje sui m potrebne kako bi obavljali svoj posao ili im se pruza prilika da steknu ove sposobnosti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4062761"/>
                  </a:ext>
                </a:extLst>
              </a:tr>
              <a:tr h="771429">
                <a:tc>
                  <a:txBody>
                    <a:bodyPr/>
                    <a:lstStyle/>
                    <a:p>
                      <a:pPr marL="0" marR="0">
                        <a:lnSpc>
                          <a:spcPct val="107000"/>
                        </a:lnSpc>
                        <a:spcBef>
                          <a:spcPts val="0"/>
                        </a:spcBef>
                        <a:spcAft>
                          <a:spcPts val="0"/>
                        </a:spcAft>
                      </a:pPr>
                      <a:r>
                        <a:rPr lang="en-US" sz="1200">
                          <a:effectLst/>
                        </a:rPr>
                        <a:t>Proces proizvodnje je organizovan tako da uposleni nisu ni preopterećeni obavezama ali ni previše oslobodjeni obaveza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6981891"/>
                  </a:ext>
                </a:extLst>
              </a:tr>
              <a:tr h="771429">
                <a:tc>
                  <a:txBody>
                    <a:bodyPr/>
                    <a:lstStyle/>
                    <a:p>
                      <a:pPr marL="0" marR="0">
                        <a:lnSpc>
                          <a:spcPct val="107000"/>
                        </a:lnSpc>
                        <a:spcBef>
                          <a:spcPts val="0"/>
                        </a:spcBef>
                        <a:spcAft>
                          <a:spcPts val="0"/>
                        </a:spcAft>
                      </a:pPr>
                      <a:r>
                        <a:rPr lang="en-US" sz="1200">
                          <a:effectLst/>
                        </a:rPr>
                        <a:t>Uposlenima se ne nudi samo mogućnost da kroz posao unapredjuju svoju profesionalnu karijeru već takva mogucnost mora biti predvidjena organizacinim planom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8689652"/>
                  </a:ext>
                </a:extLst>
              </a:tr>
              <a:tr h="771429">
                <a:tc>
                  <a:txBody>
                    <a:bodyPr/>
                    <a:lstStyle/>
                    <a:p>
                      <a:pPr marL="0" marR="0">
                        <a:lnSpc>
                          <a:spcPct val="107000"/>
                        </a:lnSpc>
                        <a:spcBef>
                          <a:spcPts val="0"/>
                        </a:spcBef>
                        <a:spcAft>
                          <a:spcPts val="0"/>
                        </a:spcAft>
                      </a:pPr>
                      <a:r>
                        <a:rPr lang="en-US" sz="1200">
                          <a:effectLst/>
                        </a:rPr>
                        <a:t>Svim uposlenim licima mora se omoguciti da uzmu aktivno ucešće u primeni standarda promocije zdravlja na radnom mestu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5634895"/>
                  </a:ext>
                </a:extLst>
              </a:tr>
              <a:tr h="377012">
                <a:tc>
                  <a:txBody>
                    <a:bodyPr/>
                    <a:lstStyle/>
                    <a:p>
                      <a:pPr marL="0" marR="0">
                        <a:lnSpc>
                          <a:spcPct val="107000"/>
                        </a:lnSpc>
                        <a:spcBef>
                          <a:spcPts val="0"/>
                        </a:spcBef>
                        <a:spcAft>
                          <a:spcPts val="0"/>
                        </a:spcAft>
                      </a:pPr>
                      <a:r>
                        <a:rPr lang="en-US" sz="1200" dirty="0" err="1">
                          <a:effectLst/>
                        </a:rPr>
                        <a:t>Rukovodioci</a:t>
                      </a:r>
                      <a:r>
                        <a:rPr lang="en-US" sz="1200" dirty="0">
                          <a:effectLst/>
                        </a:rPr>
                        <a:t> </a:t>
                      </a:r>
                      <a:r>
                        <a:rPr lang="en-US" sz="1200" dirty="0" err="1">
                          <a:effectLst/>
                        </a:rPr>
                        <a:t>podrzavaju</a:t>
                      </a:r>
                      <a:r>
                        <a:rPr lang="en-US" sz="1200" dirty="0">
                          <a:effectLst/>
                        </a:rPr>
                        <a:t> </a:t>
                      </a:r>
                      <a:r>
                        <a:rPr lang="en-US" sz="1200" dirty="0" err="1">
                          <a:effectLst/>
                        </a:rPr>
                        <a:t>svoje</a:t>
                      </a:r>
                      <a:r>
                        <a:rPr lang="en-US" sz="1200" dirty="0">
                          <a:effectLst/>
                        </a:rPr>
                        <a:t> </a:t>
                      </a:r>
                      <a:r>
                        <a:rPr lang="en-US" sz="1200" dirty="0" err="1">
                          <a:effectLst/>
                        </a:rPr>
                        <a:t>radnike</a:t>
                      </a:r>
                      <a:r>
                        <a:rPr lang="en-US" sz="1200" dirty="0">
                          <a:effectLst/>
                        </a:rPr>
                        <a:t> I </a:t>
                      </a:r>
                      <a:r>
                        <a:rPr lang="en-US" sz="1200" dirty="0" err="1">
                          <a:effectLst/>
                        </a:rPr>
                        <a:t>zalazu</a:t>
                      </a:r>
                      <a:r>
                        <a:rPr lang="en-US" sz="1200" dirty="0">
                          <a:effectLst/>
                        </a:rPr>
                        <a:t> se za </a:t>
                      </a:r>
                      <a:r>
                        <a:rPr lang="en-US" sz="1200" dirty="0" err="1">
                          <a:effectLst/>
                        </a:rPr>
                        <a:t>dobru</a:t>
                      </a:r>
                      <a:r>
                        <a:rPr lang="en-US" sz="1200" dirty="0">
                          <a:effectLst/>
                        </a:rPr>
                        <a:t> </a:t>
                      </a:r>
                      <a:r>
                        <a:rPr lang="en-US" sz="1200" dirty="0" err="1">
                          <a:effectLst/>
                        </a:rPr>
                        <a:t>radnu</a:t>
                      </a:r>
                      <a:r>
                        <a:rPr lang="en-US" sz="1200" dirty="0">
                          <a:effectLst/>
                        </a:rPr>
                        <a:t> </a:t>
                      </a:r>
                      <a:r>
                        <a:rPr lang="en-US" sz="1200" dirty="0" err="1">
                          <a:effectLst/>
                        </a:rPr>
                        <a:t>atmosferu</a:t>
                      </a: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0955155"/>
                  </a:ext>
                </a:extLst>
              </a:tr>
            </a:tbl>
          </a:graphicData>
        </a:graphic>
      </p:graphicFrame>
    </p:spTree>
    <p:extLst>
      <p:ext uri="{BB962C8B-B14F-4D97-AF65-F5344CB8AC3E}">
        <p14:creationId xmlns:p14="http://schemas.microsoft.com/office/powerpoint/2010/main" val="3320707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BE70-2379-4547-B1EE-95DBE285BF1F}"/>
              </a:ext>
            </a:extLst>
          </p:cNvPr>
          <p:cNvSpPr>
            <a:spLocks noGrp="1"/>
          </p:cNvSpPr>
          <p:nvPr>
            <p:ph type="title"/>
          </p:nvPr>
        </p:nvSpPr>
        <p:spPr/>
        <p:txBody>
          <a:bodyPr/>
          <a:lstStyle/>
          <a:p>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2. KRITERIJUM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Planiranje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mestu</a:t>
            </a:r>
            <a:endParaRPr lang="en-US" dirty="0"/>
          </a:p>
        </p:txBody>
      </p:sp>
      <p:graphicFrame>
        <p:nvGraphicFramePr>
          <p:cNvPr id="4" name="Content Placeholder 3">
            <a:extLst>
              <a:ext uri="{FF2B5EF4-FFF2-40B4-BE49-F238E27FC236}">
                <a16:creationId xmlns:a16="http://schemas.microsoft.com/office/drawing/2014/main" id="{76C1A2B4-58F5-4921-82D2-4D9A098A4A65}"/>
              </a:ext>
            </a:extLst>
          </p:cNvPr>
          <p:cNvGraphicFramePr>
            <a:graphicFrameLocks noGrp="1"/>
          </p:cNvGraphicFramePr>
          <p:nvPr>
            <p:ph idx="1"/>
            <p:extLst>
              <p:ext uri="{D42A27DB-BD31-4B8C-83A1-F6EECF244321}">
                <p14:modId xmlns:p14="http://schemas.microsoft.com/office/powerpoint/2010/main" val="2984879863"/>
              </p:ext>
            </p:extLst>
          </p:nvPr>
        </p:nvGraphicFramePr>
        <p:xfrm>
          <a:off x="838200" y="2023672"/>
          <a:ext cx="9295151" cy="3387777"/>
        </p:xfrm>
        <a:graphic>
          <a:graphicData uri="http://schemas.openxmlformats.org/drawingml/2006/table">
            <a:tbl>
              <a:tblPr firstRow="1" firstCol="1" bandRow="1">
                <a:tableStyleId>{5C22544A-7EE6-4342-B048-85BDC9FD1C3A}</a:tableStyleId>
              </a:tblPr>
              <a:tblGrid>
                <a:gridCol w="9295151">
                  <a:extLst>
                    <a:ext uri="{9D8B030D-6E8A-4147-A177-3AD203B41FA5}">
                      <a16:colId xmlns:a16="http://schemas.microsoft.com/office/drawing/2014/main" val="3646640805"/>
                    </a:ext>
                  </a:extLst>
                </a:gridCol>
              </a:tblGrid>
              <a:tr h="747170">
                <a:tc>
                  <a:txBody>
                    <a:bodyPr/>
                    <a:lstStyle/>
                    <a:p>
                      <a:pPr marL="0" marR="0">
                        <a:lnSpc>
                          <a:spcPct val="107000"/>
                        </a:lnSpc>
                        <a:spcBef>
                          <a:spcPts val="0"/>
                        </a:spcBef>
                        <a:spcAft>
                          <a:spcPts val="0"/>
                        </a:spcAft>
                      </a:pPr>
                      <a:r>
                        <a:rPr lang="en-US" sz="1050" cap="all">
                          <a:effectLst/>
                        </a:rPr>
                        <a:t>Mere promocije zdravlja na radnom mestu obuhvataju celokupnu orgnizaciju I odnose se na sve sektore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9339745"/>
                  </a:ext>
                </a:extLst>
              </a:tr>
              <a:tr h="1893437">
                <a:tc>
                  <a:txBody>
                    <a:bodyPr/>
                    <a:lstStyle/>
                    <a:p>
                      <a:pPr marL="0" marR="0">
                        <a:lnSpc>
                          <a:spcPct val="107000"/>
                        </a:lnSpc>
                        <a:spcBef>
                          <a:spcPts val="0"/>
                        </a:spcBef>
                        <a:spcAft>
                          <a:spcPts val="0"/>
                        </a:spcAft>
                      </a:pPr>
                      <a:r>
                        <a:rPr lang="en-US" sz="1050" cap="all">
                          <a:effectLst/>
                        </a:rPr>
                        <a:t>Mere promocije zdravlja baziraju se na brizljivim I svakodnevnim analizama koje se pak baziraju na informacijama vezanim za zdravlje: stress uzrokovan poslom, indikatori zdravlja, subjektivne primedbe, faktori rizika, stopa nesreće, profesionalna oboljenja, odsustvovanje zbog bolesti ocekivanja svih ključnih ljudi u organizaciji naročito medju uposlenima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1383810"/>
                  </a:ext>
                </a:extLst>
              </a:tr>
              <a:tr h="747170">
                <a:tc>
                  <a:txBody>
                    <a:bodyPr/>
                    <a:lstStyle/>
                    <a:p>
                      <a:pPr marL="0" marR="0">
                        <a:lnSpc>
                          <a:spcPct val="107000"/>
                        </a:lnSpc>
                        <a:spcBef>
                          <a:spcPts val="0"/>
                        </a:spcBef>
                        <a:spcAft>
                          <a:spcPts val="0"/>
                        </a:spcAft>
                      </a:pPr>
                      <a:r>
                        <a:rPr lang="en-US" sz="1050" cap="all" dirty="0" err="1">
                          <a:effectLst/>
                        </a:rPr>
                        <a:t>Celokupni</a:t>
                      </a:r>
                      <a:r>
                        <a:rPr lang="en-US" sz="1050" cap="all" dirty="0">
                          <a:effectLst/>
                        </a:rPr>
                        <a:t> </a:t>
                      </a:r>
                      <a:r>
                        <a:rPr lang="en-US" sz="1050" cap="all" dirty="0" err="1">
                          <a:effectLst/>
                        </a:rPr>
                        <a:t>kadar</a:t>
                      </a:r>
                      <a:r>
                        <a:rPr lang="en-US" sz="1050" cap="all" dirty="0">
                          <a:effectLst/>
                        </a:rPr>
                        <a:t> se </a:t>
                      </a:r>
                      <a:r>
                        <a:rPr lang="en-US" sz="1050" cap="all" dirty="0" err="1">
                          <a:effectLst/>
                        </a:rPr>
                        <a:t>informiše</a:t>
                      </a:r>
                      <a:r>
                        <a:rPr lang="en-US" sz="1050" cap="all" dirty="0">
                          <a:effectLst/>
                        </a:rPr>
                        <a:t> o </a:t>
                      </a:r>
                      <a:r>
                        <a:rPr lang="en-US" sz="1050" cap="all" dirty="0" err="1">
                          <a:effectLst/>
                        </a:rPr>
                        <a:t>svim</a:t>
                      </a:r>
                      <a:r>
                        <a:rPr lang="en-US" sz="1050" cap="all" dirty="0">
                          <a:effectLst/>
                        </a:rPr>
                        <a:t> </a:t>
                      </a:r>
                      <a:r>
                        <a:rPr lang="en-US" sz="1050" cap="all" dirty="0" err="1">
                          <a:effectLst/>
                        </a:rPr>
                        <a:t>projektima</a:t>
                      </a:r>
                      <a:r>
                        <a:rPr lang="en-US" sz="1050" cap="all" dirty="0">
                          <a:effectLst/>
                        </a:rPr>
                        <a:t> koji se </a:t>
                      </a:r>
                      <a:r>
                        <a:rPr lang="en-US" sz="1050" cap="all" dirty="0" err="1">
                          <a:effectLst/>
                        </a:rPr>
                        <a:t>sprovode</a:t>
                      </a:r>
                      <a:r>
                        <a:rPr lang="en-US" sz="1050" cap="all" dirty="0">
                          <a:effectLst/>
                        </a:rPr>
                        <a:t> u </a:t>
                      </a:r>
                      <a:r>
                        <a:rPr lang="en-US" sz="1050" cap="all" dirty="0" err="1">
                          <a:effectLst/>
                        </a:rPr>
                        <a:t>skladu</a:t>
                      </a:r>
                      <a:r>
                        <a:rPr lang="en-US" sz="1050" cap="all" dirty="0">
                          <a:effectLst/>
                        </a:rPr>
                        <a:t> </a:t>
                      </a:r>
                      <a:r>
                        <a:rPr lang="en-US" sz="1050" cap="all" dirty="0" err="1">
                          <a:effectLst/>
                        </a:rPr>
                        <a:t>sa</a:t>
                      </a:r>
                      <a:r>
                        <a:rPr lang="en-US" sz="1050" cap="all" dirty="0">
                          <a:effectLst/>
                        </a:rPr>
                        <a:t> </a:t>
                      </a:r>
                      <a:r>
                        <a:rPr lang="en-US" sz="1050" cap="all" dirty="0" err="1">
                          <a:effectLst/>
                        </a:rPr>
                        <a:t>stnadardima</a:t>
                      </a:r>
                      <a:r>
                        <a:rPr lang="en-US" sz="1050" cap="all" dirty="0">
                          <a:effectLst/>
                        </a:rPr>
                        <a:t> </a:t>
                      </a:r>
                      <a:r>
                        <a:rPr lang="en-US" sz="1050" cap="all" dirty="0" err="1">
                          <a:effectLst/>
                        </a:rPr>
                        <a:t>promocije</a:t>
                      </a:r>
                      <a:r>
                        <a:rPr lang="en-US" sz="1050" cap="all" dirty="0">
                          <a:effectLst/>
                        </a:rPr>
                        <a:t> </a:t>
                      </a:r>
                      <a:r>
                        <a:rPr lang="en-US" sz="1050" cap="all" dirty="0" err="1">
                          <a:effectLst/>
                        </a:rPr>
                        <a:t>zdravlja</a:t>
                      </a:r>
                      <a:r>
                        <a:rPr lang="en-US" sz="1050" cap="all"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7111843"/>
                  </a:ext>
                </a:extLst>
              </a:tr>
            </a:tbl>
          </a:graphicData>
        </a:graphic>
      </p:graphicFrame>
    </p:spTree>
    <p:extLst>
      <p:ext uri="{BB962C8B-B14F-4D97-AF65-F5344CB8AC3E}">
        <p14:creationId xmlns:p14="http://schemas.microsoft.com/office/powerpoint/2010/main" val="206339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ED8AD-5F7E-48B6-A0D6-8BF3FB856A96}"/>
              </a:ext>
            </a:extLst>
          </p:cNvPr>
          <p:cNvSpPr>
            <a:spLocks noGrp="1"/>
          </p:cNvSpPr>
          <p:nvPr>
            <p:ph type="title"/>
          </p:nvPr>
        </p:nvSpPr>
        <p:spPr>
          <a:xfrm>
            <a:off x="838200" y="681037"/>
            <a:ext cx="10515600" cy="1325563"/>
          </a:xfrm>
        </p:spPr>
        <p:txBody>
          <a:bodyPr>
            <a:normAutofit fontScale="90000"/>
          </a:bodyPr>
          <a:lstStyle/>
          <a:p>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3. KRITERIJUM </a:t>
            </a:r>
            <a:b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Socijalna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odgovornost</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Još</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jedan</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od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ključnih</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faktora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za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uspeh</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primene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standarda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mestu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odnosi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se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to da li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kako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organizacija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vodi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računa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o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svojim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prirodnim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resursima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Socijalna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odgovornost</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uključuje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ulogu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organizacije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lokalnom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regionalnom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nacionalnom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internacionalnom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nivou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u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skladu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svojim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o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inicijativi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za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endParaRPr lang="en-US" dirty="0"/>
          </a:p>
        </p:txBody>
      </p:sp>
      <p:graphicFrame>
        <p:nvGraphicFramePr>
          <p:cNvPr id="4" name="Content Placeholder 3">
            <a:extLst>
              <a:ext uri="{FF2B5EF4-FFF2-40B4-BE49-F238E27FC236}">
                <a16:creationId xmlns:a16="http://schemas.microsoft.com/office/drawing/2014/main" id="{1BD57AF8-9B4B-40F6-BC54-B6E9948130B2}"/>
              </a:ext>
            </a:extLst>
          </p:cNvPr>
          <p:cNvGraphicFramePr>
            <a:graphicFrameLocks noGrp="1"/>
          </p:cNvGraphicFramePr>
          <p:nvPr>
            <p:ph idx="1"/>
            <p:extLst>
              <p:ext uri="{D42A27DB-BD31-4B8C-83A1-F6EECF244321}">
                <p14:modId xmlns:p14="http://schemas.microsoft.com/office/powerpoint/2010/main" val="882512413"/>
              </p:ext>
            </p:extLst>
          </p:nvPr>
        </p:nvGraphicFramePr>
        <p:xfrm>
          <a:off x="838200" y="3024265"/>
          <a:ext cx="7715510" cy="1329976"/>
        </p:xfrm>
        <a:graphic>
          <a:graphicData uri="http://schemas.openxmlformats.org/drawingml/2006/table">
            <a:tbl>
              <a:tblPr firstRow="1" firstCol="1" bandRow="1">
                <a:tableStyleId>{5C22544A-7EE6-4342-B048-85BDC9FD1C3A}</a:tableStyleId>
              </a:tblPr>
              <a:tblGrid>
                <a:gridCol w="7715510">
                  <a:extLst>
                    <a:ext uri="{9D8B030D-6E8A-4147-A177-3AD203B41FA5}">
                      <a16:colId xmlns:a16="http://schemas.microsoft.com/office/drawing/2014/main" val="184762461"/>
                    </a:ext>
                  </a:extLst>
                </a:gridCol>
              </a:tblGrid>
              <a:tr h="893429">
                <a:tc>
                  <a:txBody>
                    <a:bodyPr/>
                    <a:lstStyle/>
                    <a:p>
                      <a:pPr marL="0" marR="0">
                        <a:lnSpc>
                          <a:spcPct val="107000"/>
                        </a:lnSpc>
                        <a:spcBef>
                          <a:spcPts val="0"/>
                        </a:spcBef>
                        <a:spcAft>
                          <a:spcPts val="0"/>
                        </a:spcAft>
                      </a:pPr>
                      <a:r>
                        <a:rPr lang="en-US" sz="1050">
                          <a:effectLst/>
                        </a:rPr>
                        <a:t>Organizacija sprovodi jasno definisane akcije kako bi se izbeglo štetno delovanje na čoveka I okruzenje uopste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733768"/>
                  </a:ext>
                </a:extLst>
              </a:tr>
              <a:tr h="436547">
                <a:tc>
                  <a:txBody>
                    <a:bodyPr/>
                    <a:lstStyle/>
                    <a:p>
                      <a:pPr marL="0" marR="0">
                        <a:lnSpc>
                          <a:spcPct val="107000"/>
                        </a:lnSpc>
                        <a:spcBef>
                          <a:spcPts val="0"/>
                        </a:spcBef>
                        <a:spcAft>
                          <a:spcPts val="0"/>
                        </a:spcAft>
                      </a:pPr>
                      <a:r>
                        <a:rPr lang="en-US" sz="1050" dirty="0" err="1">
                          <a:effectLst/>
                        </a:rPr>
                        <a:t>Organizacija</a:t>
                      </a:r>
                      <a:r>
                        <a:rPr lang="en-US" sz="1050" dirty="0">
                          <a:effectLst/>
                        </a:rPr>
                        <a:t> </a:t>
                      </a:r>
                      <a:r>
                        <a:rPr lang="en-US" sz="1050" dirty="0" err="1">
                          <a:effectLst/>
                        </a:rPr>
                        <a:t>aktivno</a:t>
                      </a:r>
                      <a:r>
                        <a:rPr lang="en-US" sz="1050" dirty="0">
                          <a:effectLst/>
                        </a:rPr>
                        <a:t> </a:t>
                      </a:r>
                      <a:r>
                        <a:rPr lang="en-US" sz="1050" dirty="0" err="1">
                          <a:effectLst/>
                        </a:rPr>
                        <a:t>podrzava</a:t>
                      </a:r>
                      <a:r>
                        <a:rPr lang="en-US" sz="1050" dirty="0">
                          <a:effectLst/>
                        </a:rPr>
                        <a:t> </a:t>
                      </a:r>
                      <a:r>
                        <a:rPr lang="en-US" sz="1050" dirty="0" err="1">
                          <a:effectLst/>
                        </a:rPr>
                        <a:t>sve</a:t>
                      </a:r>
                      <a:r>
                        <a:rPr lang="en-US" sz="1050" dirty="0">
                          <a:effectLst/>
                        </a:rPr>
                        <a:t> </a:t>
                      </a:r>
                      <a:r>
                        <a:rPr lang="en-US" sz="1050" dirty="0" err="1">
                          <a:effectLst/>
                        </a:rPr>
                        <a:t>inicijative</a:t>
                      </a:r>
                      <a:r>
                        <a:rPr lang="en-US" sz="1050" dirty="0">
                          <a:effectLst/>
                        </a:rPr>
                        <a:t> </a:t>
                      </a:r>
                      <a:r>
                        <a:rPr lang="en-US" sz="1050" dirty="0" err="1">
                          <a:effectLst/>
                        </a:rPr>
                        <a:t>vezane</a:t>
                      </a:r>
                      <a:r>
                        <a:rPr lang="en-US" sz="1050" dirty="0">
                          <a:effectLst/>
                        </a:rPr>
                        <a:t> za </a:t>
                      </a:r>
                      <a:r>
                        <a:rPr lang="en-US" sz="1050" dirty="0" err="1">
                          <a:effectLst/>
                        </a:rPr>
                        <a:t>zdravlje</a:t>
                      </a:r>
                      <a:r>
                        <a:rPr lang="en-US" sz="1050" dirty="0">
                          <a:effectLst/>
                        </a:rPr>
                        <a:t>, </a:t>
                      </a:r>
                      <a:r>
                        <a:rPr lang="en-US" sz="1050" dirty="0" err="1">
                          <a:effectLst/>
                        </a:rPr>
                        <a:t>kulturu</a:t>
                      </a:r>
                      <a:r>
                        <a:rPr lang="en-US" sz="1050" dirty="0">
                          <a:effectLst/>
                        </a:rPr>
                        <a:t>, </a:t>
                      </a:r>
                      <a:r>
                        <a:rPr lang="en-US" sz="1050" dirty="0" err="1">
                          <a:effectLst/>
                        </a:rPr>
                        <a:t>socijalni</a:t>
                      </a:r>
                      <a:r>
                        <a:rPr lang="en-US" sz="1050" dirty="0">
                          <a:effectLst/>
                        </a:rPr>
                        <a:t> status I </a:t>
                      </a:r>
                      <a:r>
                        <a:rPr lang="en-US" sz="1050" dirty="0" err="1">
                          <a:effectLst/>
                        </a:rPr>
                        <a:t>blagostanje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8693684"/>
                  </a:ext>
                </a:extLst>
              </a:tr>
            </a:tbl>
          </a:graphicData>
        </a:graphic>
      </p:graphicFrame>
      <p:sp>
        <p:nvSpPr>
          <p:cNvPr id="5" name="Rectangle 1">
            <a:extLst>
              <a:ext uri="{FF2B5EF4-FFF2-40B4-BE49-F238E27FC236}">
                <a16:creationId xmlns:a16="http://schemas.microsoft.com/office/drawing/2014/main" id="{F4DDB04A-4D88-4CDE-8143-A53AAD2AECCF}"/>
              </a:ext>
            </a:extLst>
          </p:cNvPr>
          <p:cNvSpPr>
            <a:spLocks noChangeArrowheads="1"/>
          </p:cNvSpPr>
          <p:nvPr/>
        </p:nvSpPr>
        <p:spPr bwMode="auto">
          <a:xfrm>
            <a:off x="-4162529" y="-896170"/>
            <a:ext cx="1584361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kumimoji="0" lang="en-US" altLang="en-US" sz="1000" b="0" i="0" u="none" strike="noStrike" cap="none" normalizeH="0" baseline="0">
                <a:ln>
                  <a:noFill/>
                </a:ln>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147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662D-B891-4C8A-A7E1-4C4D0F5DF825}"/>
              </a:ext>
            </a:extLst>
          </p:cNvPr>
          <p:cNvSpPr>
            <a:spLocks noGrp="1"/>
          </p:cNvSpPr>
          <p:nvPr>
            <p:ph type="title"/>
          </p:nvPr>
        </p:nvSpPr>
        <p:spPr/>
        <p:txBody>
          <a:bodyPr/>
          <a:lstStyle/>
          <a:p>
            <a:b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4. KRITERIJUM</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Implementacija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standarda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mestu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endParaRPr lang="en-US" dirty="0"/>
          </a:p>
        </p:txBody>
      </p:sp>
      <p:graphicFrame>
        <p:nvGraphicFramePr>
          <p:cNvPr id="4" name="Content Placeholder 3">
            <a:extLst>
              <a:ext uri="{FF2B5EF4-FFF2-40B4-BE49-F238E27FC236}">
                <a16:creationId xmlns:a16="http://schemas.microsoft.com/office/drawing/2014/main" id="{096DD957-E00E-48F9-AAE5-079476F86F04}"/>
              </a:ext>
            </a:extLst>
          </p:cNvPr>
          <p:cNvGraphicFramePr>
            <a:graphicFrameLocks noGrp="1"/>
          </p:cNvGraphicFramePr>
          <p:nvPr>
            <p:ph idx="1"/>
            <p:extLst>
              <p:ext uri="{D42A27DB-BD31-4B8C-83A1-F6EECF244321}">
                <p14:modId xmlns:p14="http://schemas.microsoft.com/office/powerpoint/2010/main" val="685595840"/>
              </p:ext>
            </p:extLst>
          </p:nvPr>
        </p:nvGraphicFramePr>
        <p:xfrm>
          <a:off x="959370" y="2053652"/>
          <a:ext cx="8105255" cy="2736153"/>
        </p:xfrm>
        <a:graphic>
          <a:graphicData uri="http://schemas.openxmlformats.org/drawingml/2006/table">
            <a:tbl>
              <a:tblPr firstRow="1" firstCol="1" bandRow="1">
                <a:tableStyleId>{5C22544A-7EE6-4342-B048-85BDC9FD1C3A}</a:tableStyleId>
              </a:tblPr>
              <a:tblGrid>
                <a:gridCol w="8105255">
                  <a:extLst>
                    <a:ext uri="{9D8B030D-6E8A-4147-A177-3AD203B41FA5}">
                      <a16:colId xmlns:a16="http://schemas.microsoft.com/office/drawing/2014/main" val="2326017436"/>
                    </a:ext>
                  </a:extLst>
                </a:gridCol>
              </a:tblGrid>
              <a:tr h="827036">
                <a:tc>
                  <a:txBody>
                    <a:bodyPr/>
                    <a:lstStyle/>
                    <a:p>
                      <a:pPr marL="0" marR="0">
                        <a:lnSpc>
                          <a:spcPct val="107000"/>
                        </a:lnSpc>
                        <a:spcBef>
                          <a:spcPts val="0"/>
                        </a:spcBef>
                        <a:spcAft>
                          <a:spcPts val="0"/>
                        </a:spcAft>
                      </a:pPr>
                      <a:r>
                        <a:rPr lang="en-US" sz="1100">
                          <a:effectLst/>
                        </a:rPr>
                        <a:t>Potrebno je da postoji upravljački organ, grupa za projekte ili nesto slično unutar organizacije, čija bi funkcija bila planiranje praćenje I evaluacija primene standarda promocije zdravlja na radnom mestu. Sve ključne funkcije ovog procesa u organizaciji trebalo bi da nosi ovo telo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9123027"/>
                  </a:ext>
                </a:extLst>
              </a:tr>
              <a:tr h="547231">
                <a:tc>
                  <a:txBody>
                    <a:bodyPr/>
                    <a:lstStyle/>
                    <a:p>
                      <a:pPr marL="0" marR="0">
                        <a:lnSpc>
                          <a:spcPct val="107000"/>
                        </a:lnSpc>
                        <a:spcBef>
                          <a:spcPts val="0"/>
                        </a:spcBef>
                        <a:spcAft>
                          <a:spcPts val="0"/>
                        </a:spcAft>
                      </a:pPr>
                      <a:r>
                        <a:rPr lang="en-US" sz="1100">
                          <a:effectLst/>
                        </a:rPr>
                        <a:t>Sve informacije potrebne za planiranje I implementaciju standarda promocije zdravlja na radnom mestu prikupljaju se sistematski I svakodnevno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649772"/>
                  </a:ext>
                </a:extLst>
              </a:tr>
              <a:tr h="267425">
                <a:tc>
                  <a:txBody>
                    <a:bodyPr/>
                    <a:lstStyle/>
                    <a:p>
                      <a:pPr marL="0" marR="0">
                        <a:lnSpc>
                          <a:spcPct val="107000"/>
                        </a:lnSpc>
                        <a:spcBef>
                          <a:spcPts val="0"/>
                        </a:spcBef>
                        <a:spcAft>
                          <a:spcPts val="0"/>
                        </a:spcAft>
                      </a:pPr>
                      <a:r>
                        <a:rPr lang="en-US" sz="1100">
                          <a:effectLst/>
                        </a:rPr>
                        <a:t>Ciljne grupe I zacrtani ciljeve navode se u svim merama koji se primenjuju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3571280"/>
                  </a:ext>
                </a:extLst>
              </a:tr>
              <a:tr h="827036">
                <a:tc>
                  <a:txBody>
                    <a:bodyPr/>
                    <a:lstStyle/>
                    <a:p>
                      <a:pPr marL="0" marR="0">
                        <a:lnSpc>
                          <a:spcPct val="107000"/>
                        </a:lnSpc>
                        <a:spcBef>
                          <a:spcPts val="0"/>
                        </a:spcBef>
                        <a:spcAft>
                          <a:spcPts val="0"/>
                        </a:spcAft>
                      </a:pPr>
                      <a:r>
                        <a:rPr lang="en-US" sz="1100">
                          <a:effectLst/>
                        </a:rPr>
                        <a:t>Mere za primenu standarda promocije zdravlja u radnoj organizaciji I kod samog opisa posla kao I mere za primenu standarda zdravog ponasanja samih radnika su implementirane I medjusobno povezane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3064027"/>
                  </a:ext>
                </a:extLst>
              </a:tr>
              <a:tr h="267425">
                <a:tc>
                  <a:txBody>
                    <a:bodyPr/>
                    <a:lstStyle/>
                    <a:p>
                      <a:pPr marL="0" marR="0">
                        <a:lnSpc>
                          <a:spcPct val="107000"/>
                        </a:lnSpc>
                        <a:spcBef>
                          <a:spcPts val="0"/>
                        </a:spcBef>
                        <a:spcAft>
                          <a:spcPts val="0"/>
                        </a:spcAft>
                      </a:pPr>
                      <a:r>
                        <a:rPr lang="en-US" sz="1100" dirty="0" err="1">
                          <a:effectLst/>
                        </a:rPr>
                        <a:t>Sve</a:t>
                      </a:r>
                      <a:r>
                        <a:rPr lang="en-US" sz="1100" dirty="0">
                          <a:effectLst/>
                        </a:rPr>
                        <a:t> mere se </a:t>
                      </a:r>
                      <a:r>
                        <a:rPr lang="en-US" sz="1100" dirty="0" err="1">
                          <a:effectLst/>
                        </a:rPr>
                        <a:t>sistematicno</a:t>
                      </a:r>
                      <a:r>
                        <a:rPr lang="en-US" sz="1100" dirty="0">
                          <a:effectLst/>
                        </a:rPr>
                        <a:t> </a:t>
                      </a:r>
                      <a:r>
                        <a:rPr lang="en-US" sz="1100" dirty="0" err="1">
                          <a:effectLst/>
                        </a:rPr>
                        <a:t>evaluiraju</a:t>
                      </a:r>
                      <a:r>
                        <a:rPr lang="en-US" sz="1100" dirty="0">
                          <a:effectLst/>
                        </a:rPr>
                        <a:t> I </a:t>
                      </a:r>
                      <a:r>
                        <a:rPr lang="en-US" sz="1100" dirty="0" err="1">
                          <a:effectLst/>
                        </a:rPr>
                        <a:t>kontinuirano</a:t>
                      </a:r>
                      <a:r>
                        <a:rPr lang="en-US" sz="1100" dirty="0">
                          <a:effectLst/>
                        </a:rPr>
                        <a:t> se </a:t>
                      </a:r>
                      <a:r>
                        <a:rPr lang="en-US" sz="1100" dirty="0" err="1">
                          <a:effectLst/>
                        </a:rPr>
                        <a:t>unapredjuju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8550068"/>
                  </a:ext>
                </a:extLst>
              </a:tr>
            </a:tbl>
          </a:graphicData>
        </a:graphic>
      </p:graphicFrame>
    </p:spTree>
    <p:extLst>
      <p:ext uri="{BB962C8B-B14F-4D97-AF65-F5344CB8AC3E}">
        <p14:creationId xmlns:p14="http://schemas.microsoft.com/office/powerpoint/2010/main" val="593541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EFEB-1198-43F8-933A-5AE29B4661C6}"/>
              </a:ext>
            </a:extLst>
          </p:cNvPr>
          <p:cNvSpPr>
            <a:spLocks noGrp="1"/>
          </p:cNvSpPr>
          <p:nvPr>
            <p:ph type="title"/>
          </p:nvPr>
        </p:nvSpPr>
        <p:spPr/>
        <p:txBody>
          <a:bodyPr>
            <a:normAutofit fontScale="90000"/>
          </a:bodyPr>
          <a:lstStyle/>
          <a:p>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5. KRITERIJUM</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Rezultati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mestu</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Uspeh</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mestu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moze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se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meriti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brojem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kratko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srednje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dugorocnih</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indikatora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1C7827FA-AF7F-4D43-9F97-D2B9C24DDC0E}"/>
              </a:ext>
            </a:extLst>
          </p:cNvPr>
          <p:cNvGraphicFramePr>
            <a:graphicFrameLocks noGrp="1"/>
          </p:cNvGraphicFramePr>
          <p:nvPr>
            <p:ph idx="1"/>
            <p:extLst>
              <p:ext uri="{D42A27DB-BD31-4B8C-83A1-F6EECF244321}">
                <p14:modId xmlns:p14="http://schemas.microsoft.com/office/powerpoint/2010/main" val="1044906821"/>
              </p:ext>
            </p:extLst>
          </p:nvPr>
        </p:nvGraphicFramePr>
        <p:xfrm>
          <a:off x="1019331" y="1933731"/>
          <a:ext cx="8045294" cy="2949514"/>
        </p:xfrm>
        <a:graphic>
          <a:graphicData uri="http://schemas.openxmlformats.org/drawingml/2006/table">
            <a:tbl>
              <a:tblPr firstRow="1" firstCol="1" bandRow="1">
                <a:tableStyleId>{5C22544A-7EE6-4342-B048-85BDC9FD1C3A}</a:tableStyleId>
              </a:tblPr>
              <a:tblGrid>
                <a:gridCol w="8045294">
                  <a:extLst>
                    <a:ext uri="{9D8B030D-6E8A-4147-A177-3AD203B41FA5}">
                      <a16:colId xmlns:a16="http://schemas.microsoft.com/office/drawing/2014/main" val="1748370400"/>
                    </a:ext>
                  </a:extLst>
                </a:gridCol>
              </a:tblGrid>
              <a:tr h="587246">
                <a:tc>
                  <a:txBody>
                    <a:bodyPr/>
                    <a:lstStyle/>
                    <a:p>
                      <a:pPr marL="0" marR="0">
                        <a:lnSpc>
                          <a:spcPct val="107000"/>
                        </a:lnSpc>
                        <a:spcBef>
                          <a:spcPts val="0"/>
                        </a:spcBef>
                        <a:spcAft>
                          <a:spcPts val="0"/>
                        </a:spcAft>
                      </a:pPr>
                      <a:r>
                        <a:rPr lang="en-US" sz="1100">
                          <a:effectLst/>
                        </a:rPr>
                        <a:t>Uticaji implementiranih mera promocije zdravlja na potrosacko zadovoljno su sistemski analizirani I izvedeni su zakljucni na osnovu tih analiza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1896871"/>
                  </a:ext>
                </a:extLst>
              </a:tr>
              <a:tr h="887511">
                <a:tc>
                  <a:txBody>
                    <a:bodyPr/>
                    <a:lstStyle/>
                    <a:p>
                      <a:pPr marL="0" marR="0">
                        <a:lnSpc>
                          <a:spcPct val="107000"/>
                        </a:lnSpc>
                        <a:spcBef>
                          <a:spcPts val="0"/>
                        </a:spcBef>
                        <a:spcAft>
                          <a:spcPts val="0"/>
                        </a:spcAft>
                      </a:pPr>
                      <a:r>
                        <a:rPr lang="en-US" sz="1100">
                          <a:effectLst/>
                        </a:rPr>
                        <a:t> Uticaji implementiranih mera promocije zdravlja na zadovoljstvo kadra radnim uslovima/organizacijom rada, stil vodjstva I mogucnosti z ucesce, programe zdravlja I bezbednosti na radu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1457448"/>
                  </a:ext>
                </a:extLst>
              </a:tr>
              <a:tr h="887511">
                <a:tc>
                  <a:txBody>
                    <a:bodyPr/>
                    <a:lstStyle/>
                    <a:p>
                      <a:pPr marL="0" marR="0">
                        <a:lnSpc>
                          <a:spcPct val="107000"/>
                        </a:lnSpc>
                        <a:spcBef>
                          <a:spcPts val="0"/>
                        </a:spcBef>
                        <a:spcAft>
                          <a:spcPts val="0"/>
                        </a:spcAft>
                      </a:pPr>
                      <a:r>
                        <a:rPr lang="en-US" sz="1100">
                          <a:effectLst/>
                        </a:rPr>
                        <a:t>Uticaji implementiranih mera promocije zdravlja na ostale indikatore zdravlja kao sto su stopa apsentizma, stopa nesreca, unapredjenje stresnih radnih uslova, broj sugestija za poboljšanja koja je trebalo implementirati I podneti, upotreba programa za zdrave načine zivota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5296810"/>
                  </a:ext>
                </a:extLst>
              </a:tr>
              <a:tr h="587246">
                <a:tc>
                  <a:txBody>
                    <a:bodyPr/>
                    <a:lstStyle/>
                    <a:p>
                      <a:pPr marL="0" marR="0">
                        <a:lnSpc>
                          <a:spcPct val="107000"/>
                        </a:lnSpc>
                        <a:spcBef>
                          <a:spcPts val="0"/>
                        </a:spcBef>
                        <a:spcAft>
                          <a:spcPts val="0"/>
                        </a:spcAft>
                      </a:pPr>
                      <a:r>
                        <a:rPr lang="en-US" sz="1100" dirty="0" err="1">
                          <a:effectLst/>
                        </a:rPr>
                        <a:t>Uticaji</a:t>
                      </a:r>
                      <a:r>
                        <a:rPr lang="en-US" sz="1100" dirty="0">
                          <a:effectLst/>
                        </a:rPr>
                        <a:t> </a:t>
                      </a:r>
                      <a:r>
                        <a:rPr lang="en-US" sz="1100" dirty="0" err="1">
                          <a:effectLst/>
                        </a:rPr>
                        <a:t>implementiranih</a:t>
                      </a:r>
                      <a:r>
                        <a:rPr lang="en-US" sz="1100" dirty="0">
                          <a:effectLst/>
                        </a:rPr>
                        <a:t> </a:t>
                      </a:r>
                      <a:r>
                        <a:rPr lang="en-US" sz="1100" dirty="0" err="1">
                          <a:effectLst/>
                        </a:rPr>
                        <a:t>mera</a:t>
                      </a:r>
                      <a:r>
                        <a:rPr lang="en-US" sz="1100" dirty="0">
                          <a:effectLst/>
                        </a:rPr>
                        <a:t> </a:t>
                      </a:r>
                      <a:r>
                        <a:rPr lang="en-US" sz="1100" dirty="0" err="1">
                          <a:effectLst/>
                        </a:rPr>
                        <a:t>promocije</a:t>
                      </a:r>
                      <a:r>
                        <a:rPr lang="en-US" sz="1100" dirty="0">
                          <a:effectLst/>
                        </a:rPr>
                        <a:t> </a:t>
                      </a:r>
                      <a:r>
                        <a:rPr lang="en-US" sz="1100" dirty="0" err="1">
                          <a:effectLst/>
                        </a:rPr>
                        <a:t>zdravlja</a:t>
                      </a:r>
                      <a:r>
                        <a:rPr lang="en-US" sz="1100" dirty="0">
                          <a:effectLst/>
                        </a:rPr>
                        <a:t> </a:t>
                      </a:r>
                      <a:r>
                        <a:rPr lang="en-US" sz="1100" dirty="0" err="1">
                          <a:effectLst/>
                        </a:rPr>
                        <a:t>na</a:t>
                      </a:r>
                      <a:r>
                        <a:rPr lang="en-US" sz="1100" dirty="0">
                          <a:effectLst/>
                        </a:rPr>
                        <a:t> </a:t>
                      </a:r>
                      <a:r>
                        <a:rPr lang="en-US" sz="1100" dirty="0" err="1">
                          <a:effectLst/>
                        </a:rPr>
                        <a:t>relevantne</a:t>
                      </a:r>
                      <a:r>
                        <a:rPr lang="en-US" sz="1100" dirty="0">
                          <a:effectLst/>
                        </a:rPr>
                        <a:t> </a:t>
                      </a:r>
                      <a:r>
                        <a:rPr lang="en-US" sz="1100" dirty="0" err="1">
                          <a:effectLst/>
                        </a:rPr>
                        <a:t>ekonomske</a:t>
                      </a:r>
                      <a:r>
                        <a:rPr lang="en-US" sz="1100" dirty="0">
                          <a:effectLst/>
                        </a:rPr>
                        <a:t> </a:t>
                      </a:r>
                      <a:r>
                        <a:rPr lang="en-US" sz="1100" dirty="0" err="1">
                          <a:effectLst/>
                        </a:rPr>
                        <a:t>faktore</a:t>
                      </a:r>
                      <a:r>
                        <a:rPr lang="en-US" sz="1100" dirty="0">
                          <a:effectLst/>
                        </a:rPr>
                        <a:t> </a:t>
                      </a:r>
                      <a:r>
                        <a:rPr lang="en-US" sz="1100" dirty="0" err="1">
                          <a:effectLst/>
                        </a:rPr>
                        <a:t>kao</a:t>
                      </a:r>
                      <a:r>
                        <a:rPr lang="en-US" sz="1100" dirty="0">
                          <a:effectLst/>
                        </a:rPr>
                        <a:t> </a:t>
                      </a:r>
                      <a:r>
                        <a:rPr lang="en-US" sz="1100" dirty="0" err="1">
                          <a:effectLst/>
                        </a:rPr>
                        <a:t>sto</a:t>
                      </a:r>
                      <a:r>
                        <a:rPr lang="en-US" sz="1100" dirty="0">
                          <a:effectLst/>
                        </a:rPr>
                        <a:t> </a:t>
                      </a:r>
                      <a:r>
                        <a:rPr lang="en-US" sz="1100" dirty="0" err="1">
                          <a:effectLst/>
                        </a:rPr>
                        <a:t>su</a:t>
                      </a:r>
                      <a:r>
                        <a:rPr lang="en-US" sz="1100" dirty="0">
                          <a:effectLst/>
                        </a:rPr>
                        <a:t> </a:t>
                      </a:r>
                      <a:r>
                        <a:rPr lang="en-US" sz="1100" dirty="0" err="1">
                          <a:effectLst/>
                        </a:rPr>
                        <a:t>promena</a:t>
                      </a:r>
                      <a:r>
                        <a:rPr lang="en-US" sz="1100" dirty="0">
                          <a:effectLst/>
                        </a:rPr>
                        <a:t> </a:t>
                      </a:r>
                      <a:r>
                        <a:rPr lang="en-US" sz="1100" dirty="0" err="1">
                          <a:effectLst/>
                        </a:rPr>
                        <a:t>kadra</a:t>
                      </a:r>
                      <a:r>
                        <a:rPr lang="en-US" sz="1100" dirty="0">
                          <a:effectLst/>
                        </a:rPr>
                        <a:t>, </a:t>
                      </a:r>
                      <a:r>
                        <a:rPr lang="en-US" sz="1100" dirty="0" err="1">
                          <a:effectLst/>
                        </a:rPr>
                        <a:t>produktivnost</a:t>
                      </a:r>
                      <a:r>
                        <a:rPr lang="en-US" sz="1100" dirty="0">
                          <a:effectLst/>
                        </a:rPr>
                        <a:t>, </a:t>
                      </a:r>
                      <a:r>
                        <a:rPr lang="en-US" sz="1100" dirty="0" err="1">
                          <a:effectLst/>
                        </a:rPr>
                        <a:t>ulaganje</a:t>
                      </a:r>
                      <a:r>
                        <a:rPr lang="en-US" sz="1100" dirty="0">
                          <a:effectLst/>
                        </a:rPr>
                        <a:t>/ </a:t>
                      </a:r>
                      <a:r>
                        <a:rPr lang="en-US" sz="1100" dirty="0" err="1">
                          <a:effectLst/>
                        </a:rPr>
                        <a:t>dobit</a:t>
                      </a:r>
                      <a:r>
                        <a:rPr lang="en-US" sz="1100" dirty="0">
                          <a:effectLst/>
                        </a:rPr>
                        <a:t> </a:t>
                      </a:r>
                      <a:r>
                        <a:rPr lang="en-US" sz="1100" dirty="0" err="1">
                          <a:effectLst/>
                        </a:rPr>
                        <a:t>analize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5355656"/>
                  </a:ext>
                </a:extLst>
              </a:tr>
            </a:tbl>
          </a:graphicData>
        </a:graphic>
      </p:graphicFrame>
    </p:spTree>
    <p:extLst>
      <p:ext uri="{BB962C8B-B14F-4D97-AF65-F5344CB8AC3E}">
        <p14:creationId xmlns:p14="http://schemas.microsoft.com/office/powerpoint/2010/main" val="2232409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7AFB-94AB-464C-B34F-2787B491FF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AE3646-EFCE-45FB-A659-B248D5BCDEE7}"/>
              </a:ext>
            </a:extLst>
          </p:cNvPr>
          <p:cNvSpPr>
            <a:spLocks noGrp="1"/>
          </p:cNvSpPr>
          <p:nvPr>
            <p:ph idx="1"/>
          </p:nvPr>
        </p:nvSpPr>
        <p:spPr/>
        <p:txBody>
          <a:bodyPr/>
          <a:lstStyle/>
          <a:p>
            <a: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LITERATURA </a:t>
            </a:r>
            <a:b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b="1" i="1" u="sng"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Medicina</a:t>
            </a:r>
            <a: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b="1" i="1" u="sng"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rada</a:t>
            </a:r>
            <a:b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Prof </a:t>
            </a:r>
            <a:r>
              <a:rPr lang="en-US" sz="1800" b="1" i="1" u="sng"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dr</a:t>
            </a:r>
            <a: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b="1" i="1" u="sng"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Jovica</a:t>
            </a:r>
            <a: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Jovanović</a:t>
            </a:r>
            <a:b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Prof. </a:t>
            </a:r>
            <a:r>
              <a:rPr lang="en-US" sz="1800" b="1" i="1" u="sng"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dr</a:t>
            </a:r>
            <a: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Mirjana </a:t>
            </a:r>
            <a:r>
              <a:rPr lang="en-US" sz="1800" b="1" i="1" u="sng"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Arandjelković</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br>
              <a:rPr lang="en-US" dirty="0"/>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“NEMA EVROPE BEZ ZDRAVLJA I NEMA ZDRAVLJA BEZ ZDRAVLJA NA RADNOM MESTU. </a:t>
            </a:r>
            <a:b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b="1" i="1" u="sng"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HAJDE DA ZAJEDNO IZGRADIMO ZDRAVU EVROPU. </a:t>
            </a:r>
            <a:br>
              <a:rPr lang="sr-Latn-RS" sz="1800" b="1" i="1" u="sng"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3788580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6665-C26A-46A2-8975-641C88DFEE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0B821A-780D-495E-9D9F-069FE7BF8230}"/>
              </a:ext>
            </a:extLst>
          </p:cNvPr>
          <p:cNvSpPr>
            <a:spLocks noGrp="1"/>
          </p:cNvSpPr>
          <p:nvPr>
            <p:ph idx="1"/>
          </p:nvPr>
        </p:nvSpPr>
        <p:spPr/>
        <p:txBody>
          <a:bodyPr/>
          <a:lstStyle/>
          <a:p>
            <a:r>
              <a:rPr lang="en-US" sz="1800" b="1" i="1" u="sng" dirty="0">
                <a:effectLst/>
                <a:latin typeface="Calibri" panose="020F0502020204030204" pitchFamily="34" charset="0"/>
                <a:ea typeface="Calibri" panose="020F0502020204030204" pitchFamily="34" charset="0"/>
                <a:cs typeface="Times New Roman" panose="02020603050405020304" pitchFamily="18" charset="0"/>
              </a:rPr>
              <a:t>SADRZAJ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err="1">
                <a:effectLst/>
                <a:latin typeface="Calibri" panose="020F0502020204030204" pitchFamily="34" charset="0"/>
                <a:ea typeface="Calibri" panose="020F0502020204030204" pitchFamily="34" charset="0"/>
                <a:cs typeface="Times New Roman" panose="02020603050405020304" pitchFamily="18" charset="0"/>
              </a:rPr>
              <a:t>Šta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podrazumeva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promocija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zdravlja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radnom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mestu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kratki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istorijat</a:t>
            </a: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err="1">
                <a:effectLst/>
                <a:latin typeface="Calibri" panose="020F0502020204030204" pitchFamily="34" charset="0"/>
                <a:ea typeface="Calibri" panose="020F0502020204030204" pitchFamily="34" charset="0"/>
                <a:cs typeface="Times New Roman" panose="02020603050405020304" pitchFamily="18" charset="0"/>
              </a:rPr>
              <a:t>Kako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promovisati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zdravlje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radnom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mestu</a:t>
            </a:r>
            <a:r>
              <a:rPr lang="en-US" sz="1800" dirty="0">
                <a:effectLst/>
                <a:latin typeface="Calibri" panose="020F0502020204030204" pitchFamily="34" charset="0"/>
                <a:ea typeface="Calibri" panose="020F0502020204030204" pitchFamily="34" charset="0"/>
                <a:cs typeface="Times New Roman" panose="02020603050405020304" pitchFamily="18" charset="0"/>
              </a:rPr>
              <a:t>………………………………………………………………………………………..3</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err="1">
                <a:effectLst/>
                <a:latin typeface="Calibri" panose="020F0502020204030204" pitchFamily="34" charset="0"/>
                <a:ea typeface="Calibri" panose="020F0502020204030204" pitchFamily="34" charset="0"/>
                <a:cs typeface="Times New Roman" panose="02020603050405020304" pitchFamily="18" charset="0"/>
              </a:rPr>
              <a:t>Kriterijumi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kvaliteta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promocije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zdavlja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radnom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mestu</a:t>
            </a: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err="1">
                <a:effectLst/>
                <a:latin typeface="Calibri" panose="020F0502020204030204" pitchFamily="34" charset="0"/>
                <a:ea typeface="Calibri" panose="020F0502020204030204" pitchFamily="34" charset="0"/>
                <a:cs typeface="Times New Roman" panose="02020603050405020304" pitchFamily="18" charset="0"/>
              </a:rPr>
              <a:t>Prvi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kriterijum</a:t>
            </a: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err="1">
                <a:effectLst/>
                <a:latin typeface="Calibri" panose="020F0502020204030204" pitchFamily="34" charset="0"/>
                <a:ea typeface="Calibri" panose="020F0502020204030204" pitchFamily="34" charset="0"/>
                <a:cs typeface="Times New Roman" panose="02020603050405020304" pitchFamily="18" charset="0"/>
              </a:rPr>
              <a:t>Drugi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kriterijum</a:t>
            </a:r>
            <a:r>
              <a:rPr lang="en-US" sz="1800" dirty="0">
                <a:effectLst/>
                <a:latin typeface="Calibri" panose="020F0502020204030204" pitchFamily="34" charset="0"/>
                <a:ea typeface="Calibri" panose="020F0502020204030204" pitchFamily="34" charset="0"/>
                <a:cs typeface="Times New Roman" panose="02020603050405020304" pitchFamily="18" charset="0"/>
              </a:rPr>
              <a:t> 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treći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kriterijum</a:t>
            </a: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err="1">
                <a:effectLst/>
                <a:latin typeface="Calibri" panose="020F0502020204030204" pitchFamily="34" charset="0"/>
                <a:ea typeface="Calibri" panose="020F0502020204030204" pitchFamily="34" charset="0"/>
                <a:cs typeface="Times New Roman" panose="02020603050405020304" pitchFamily="18" charset="0"/>
              </a:rPr>
              <a:t>Četvrti</a:t>
            </a:r>
            <a:r>
              <a:rPr lang="en-US" sz="1800" dirty="0">
                <a:effectLst/>
                <a:latin typeface="Calibri" panose="020F0502020204030204" pitchFamily="34" charset="0"/>
                <a:ea typeface="Calibri" panose="020F0502020204030204" pitchFamily="34" charset="0"/>
                <a:cs typeface="Times New Roman" panose="02020603050405020304" pitchFamily="18" charset="0"/>
              </a:rPr>
              <a:t> 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peti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kriterijum</a:t>
            </a:r>
            <a:r>
              <a:rPr lang="en-US" sz="1800" dirty="0">
                <a:effectLst/>
                <a:latin typeface="Calibri" panose="020F0502020204030204" pitchFamily="34" charset="0"/>
                <a:ea typeface="Calibri" panose="020F0502020204030204" pitchFamily="34" charset="0"/>
                <a:cs typeface="Times New Roman" panose="02020603050405020304" pitchFamily="18" charset="0"/>
              </a:rPr>
              <a:t>………………………………………………………………………………………………………………………….9</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err="1">
                <a:effectLst/>
                <a:latin typeface="Calibri" panose="020F0502020204030204" pitchFamily="34" charset="0"/>
                <a:ea typeface="Calibri" panose="020F0502020204030204" pitchFamily="34" charset="0"/>
                <a:cs typeface="Times New Roman" panose="02020603050405020304" pitchFamily="18" charset="0"/>
              </a:rPr>
              <a:t>Literatura</a:t>
            </a:r>
            <a:r>
              <a:rPr lang="en-US" sz="1800" dirty="0">
                <a:effectLst/>
                <a:latin typeface="Calibri" panose="020F0502020204030204" pitchFamily="34" charset="0"/>
                <a:ea typeface="Calibri" panose="020F0502020204030204" pitchFamily="34" charset="0"/>
                <a:cs typeface="Times New Roman" panose="02020603050405020304" pitchFamily="18" charset="0"/>
              </a:rPr>
              <a:t>………………………………………………………………………………………………………………………………………………10</a:t>
            </a:r>
            <a:endParaRPr lang="en-US" dirty="0"/>
          </a:p>
        </p:txBody>
      </p:sp>
    </p:spTree>
    <p:extLst>
      <p:ext uri="{BB962C8B-B14F-4D97-AF65-F5344CB8AC3E}">
        <p14:creationId xmlns:p14="http://schemas.microsoft.com/office/powerpoint/2010/main" val="236176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378BDF-306E-456F-BAF3-EDE2D56B7D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B2A06E-9361-4F03-90F3-59E3591C7CE6}"/>
              </a:ext>
            </a:extLst>
          </p:cNvPr>
          <p:cNvSpPr>
            <a:spLocks noGrp="1"/>
          </p:cNvSpPr>
          <p:nvPr>
            <p:ph sz="half" idx="1"/>
          </p:nvPr>
        </p:nvSpPr>
        <p:spPr/>
        <p:txBody>
          <a:bodyPr/>
          <a:lstStyle/>
          <a:p>
            <a:r>
              <a:rPr lang="sr-Latn-RS" sz="1800" dirty="0">
                <a:effectLst/>
                <a:latin typeface="Calibri" panose="020F0502020204030204" pitchFamily="34" charset="0"/>
                <a:ea typeface="Calibri" panose="020F0502020204030204" pitchFamily="34" charset="0"/>
                <a:cs typeface="Times New Roman" panose="02020603050405020304" pitchFamily="18" charset="0"/>
              </a:rPr>
              <a:t>Promocija zdravlja na radnom mestu (WHP) je sačinjena od kombinovanih napora poslodavaca, zaposl enih i društva da unaprede zdravlje i blagostanje ljudi na poslu. Ovo se moze  postići kombinacijom poboljšanja organizacije rada i radne sredine promocijom aktivnog ucešća i ohrabrivanjem ličnog razvoja.</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Evropska mreza za promociju zdravlja na radnom mestu (European network for Workplace Healt Promotion EN WHP) je nezvanična mreza nacionalnih institucija zdravlja i bezbednosti na radu, javnog zdravlja, promocije zdravlja i drzavnih drustvenih osiguravajucih institucija. Njen cilj  je da kroz zajedničke napore svih svojih članova i partnera doprinese poboljšanju zdravlja i blagostanju na radnom mestu i oslabi uticaj bolesti vezanih za rad na radno stanovnisto Evrope.</a:t>
            </a:r>
            <a:endParaRPr lang="en-US" dirty="0"/>
          </a:p>
        </p:txBody>
      </p:sp>
      <p:pic>
        <p:nvPicPr>
          <p:cNvPr id="6" name="Content Placeholder 5">
            <a:extLst>
              <a:ext uri="{FF2B5EF4-FFF2-40B4-BE49-F238E27FC236}">
                <a16:creationId xmlns:a16="http://schemas.microsoft.com/office/drawing/2014/main" id="{83577790-7EFF-403E-A5F1-BD9E8CECE50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59870" y="2793642"/>
            <a:ext cx="3893930" cy="2415303"/>
          </a:xfrm>
          <a:prstGeom prst="rect">
            <a:avLst/>
          </a:prstGeom>
        </p:spPr>
      </p:pic>
    </p:spTree>
    <p:extLst>
      <p:ext uri="{BB962C8B-B14F-4D97-AF65-F5344CB8AC3E}">
        <p14:creationId xmlns:p14="http://schemas.microsoft.com/office/powerpoint/2010/main" val="253074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BF70BD-9237-4315-A576-2E60D56551BF}"/>
              </a:ext>
            </a:extLst>
          </p:cNvPr>
          <p:cNvSpPr>
            <a:spLocks noGrp="1"/>
          </p:cNvSpPr>
          <p:nvPr>
            <p:ph type="title"/>
          </p:nvPr>
        </p:nvSpPr>
        <p:spPr>
          <a:xfrm flipV="1">
            <a:off x="838200" y="269824"/>
            <a:ext cx="10239531" cy="9530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45E658B-165E-4A9B-9379-C560658FAC51}"/>
              </a:ext>
            </a:extLst>
          </p:cNvPr>
          <p:cNvSpPr>
            <a:spLocks noGrp="1"/>
          </p:cNvSpPr>
          <p:nvPr>
            <p:ph sz="half" idx="1"/>
          </p:nvPr>
        </p:nvSpPr>
        <p:spPr>
          <a:xfrm>
            <a:off x="838200" y="1253331"/>
            <a:ext cx="5181600" cy="4351338"/>
          </a:xfrm>
        </p:spPr>
        <p:txBody>
          <a:bodyPr>
            <a:normAutofit fontScale="92500" lnSpcReduction="20000"/>
          </a:bodyPr>
          <a:lstStyle/>
          <a:p>
            <a:r>
              <a:rPr lang="en-US" dirty="0" err="1"/>
              <a:t>Kratak</a:t>
            </a:r>
            <a:r>
              <a:rPr lang="en-US" dirty="0"/>
              <a:t> </a:t>
            </a:r>
            <a:r>
              <a:rPr lang="en-US" dirty="0" err="1"/>
              <a:t>istorijat</a:t>
            </a:r>
            <a:r>
              <a:rPr lang="en-US" dirty="0"/>
              <a:t>:</a:t>
            </a:r>
            <a:br>
              <a:rPr lang="en-US" dirty="0"/>
            </a:br>
            <a:br>
              <a:rPr lang="en-US" dirty="0"/>
            </a:br>
            <a:r>
              <a:rPr lang="sr-Latn-RS" sz="1800" dirty="0">
                <a:effectLst/>
                <a:latin typeface="Calibri" panose="020F0502020204030204" pitchFamily="34" charset="0"/>
                <a:ea typeface="Calibri" panose="020F0502020204030204" pitchFamily="34" charset="0"/>
                <a:cs typeface="Times New Roman" panose="02020603050405020304" pitchFamily="18" charset="0"/>
              </a:rPr>
              <a:t>1996. – osnivanje mreze</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1997 – Luksemburška deklaracija: početak  zajedničke inicijative-Kriterijumi kvaliteta i faktori uspeha promocije zdravlja na radnom mestu</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1998.- Cardiff Memorandum, promocija zdravlja na radnom mestu u malim i srednje velikim preduzećima</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1999.-Evropska konferencija u Bonui početak 2 zajedničke inicijative Promocija zdravlja na radnom mestu u malim i srednje malim preduzecima</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2000.-Evropska konferencija u Lisabonu i prihvatanje Lisabonske deklaracije u promociji zdravlja</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2001. početak 3. zdruzene inicijative Promocija zdrvlja na radu u starije radne snage</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2004.-4. evropska konferencija u Dablinu</a:t>
            </a:r>
            <a:endParaRPr lang="en-US" dirty="0"/>
          </a:p>
        </p:txBody>
      </p:sp>
      <p:sp>
        <p:nvSpPr>
          <p:cNvPr id="5" name="Content Placeholder 4">
            <a:extLst>
              <a:ext uri="{FF2B5EF4-FFF2-40B4-BE49-F238E27FC236}">
                <a16:creationId xmlns:a16="http://schemas.microsoft.com/office/drawing/2014/main" id="{EBC028B0-22EE-4EE2-B823-D0397B87D479}"/>
              </a:ext>
            </a:extLst>
          </p:cNvPr>
          <p:cNvSpPr>
            <a:spLocks noGrp="1"/>
          </p:cNvSpPr>
          <p:nvPr>
            <p:ph sz="half" idx="2"/>
          </p:nvPr>
        </p:nvSpPr>
        <p:spPr>
          <a:xfrm>
            <a:off x="6172200" y="959370"/>
            <a:ext cx="5181600" cy="5217593"/>
          </a:xfrm>
        </p:spPr>
        <p:txBody>
          <a:bodyPr>
            <a:normAutofit fontScale="92500" lnSpcReduction="20000"/>
          </a:bodyPr>
          <a:lstStyle/>
          <a:p>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Evropska mreza promocije zdravlja na radnom mestu je platforma/polaziste za sve koji su zainteresovani za poboljsanje zdravlja na radnom mestu i obavezali se da rade prema viziji zdravi zaposleni i zdrave organizacije.</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Mreza je zvanično ustanovljena 1996. godine i od tada je posredstvom razlicitih zajednickih inicijativa razvila kriterijume dobre prakse za promociju zdravlja na radnom mestu za raznolike tipove organizacija kao i preporuke da se pojača promocija zdravlja na radnom mestu u Evropi.</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 Zasto promocija zdravlja na radnom mestu</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Veze izmedju rada i zdravlja su jasne. Zdravlje zaposlenih je na većem stepenu nego kod nezaposlenih. Pa ipak svet rada jos uvek izlaze opasnosti zdravlje i blagostanje zaposlenih. Rizične radne navike, visoki nivoi stresa i nefleksibilni radni dogovori predstavljaju primere faktora koji imaju stetan efekat na zdravlje uposlenih. Visoki nivo odsustva sa posla zbog bolesti zbog bolesti nije jedini indikator siromašnog stanja zdravlja unutar radnog mesta, on je takodje znak niske produktivnosti i uspešnosti- pitanja koja imaju direktan uticaj nablagostanje organizacije. </a:t>
            </a:r>
            <a:endParaRPr lang="en-US" dirty="0"/>
          </a:p>
        </p:txBody>
      </p:sp>
    </p:spTree>
    <p:extLst>
      <p:ext uri="{BB962C8B-B14F-4D97-AF65-F5344CB8AC3E}">
        <p14:creationId xmlns:p14="http://schemas.microsoft.com/office/powerpoint/2010/main" val="151494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D78D-98D8-4319-9E58-A3260D1678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4A8082-0E6D-46DB-AAAC-61556FD11C6F}"/>
              </a:ext>
            </a:extLst>
          </p:cNvPr>
          <p:cNvSpPr>
            <a:spLocks noGrp="1"/>
          </p:cNvSpPr>
          <p:nvPr>
            <p:ph idx="1"/>
          </p:nvPr>
        </p:nvSpPr>
        <p:spPr/>
        <p:txBody>
          <a:bodyPr>
            <a:normAutofit fontScale="92500" lnSpcReduction="10000"/>
          </a:bodyPr>
          <a:lstStyle/>
          <a:p>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Veze izmedju rada i zdravlja su jasne. Zdravlje zaposlenih je na većem stepenu nego kod nezaposlenih. Pa ipak svet rada jos uvek izlaze opasnosti zdravlje i blagostanje zaposlenih. Rizične radne navike, visoki nivoi stresa i nefleksibilni radni dogovori predstavljaju primere faktora koji imaju stetan efekat na zdravlje uposlenih. Visoki nivo odsustva sa posla zbog bolesti zbog bolesti nije jedini indikator siromašnog stanja zdravlja unutar radnog mesta, on je takodje znak niske produktivnosti i uspešnosti- pitanja koja imaju direktan uticaj nablagostanje organizacije. </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Svet rada pretrpeo je velike promene- proces koji se nastavlja. Neka od ključnih pitanja sa kojima se treba uočiti su:</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 globalizacija</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nezaposlenost</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povećana upotreba informacione tehnologije</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promene u praksi zaposljavanja</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vremesnost uposlenih</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povećan značaj usloznog sektora</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produkcija u malom </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 povećan broj ljudi koji rade u malim i srednje velikim preduzecima</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 orijentacija prema potrošačima i kvalitetno upravljanje</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93384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9460-1995-4DC7-B11D-C549CFCB7E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3D2EC7-84C3-4878-A07D-06D98B9BF3C1}"/>
              </a:ext>
            </a:extLst>
          </p:cNvPr>
          <p:cNvSpPr>
            <a:spLocks noGrp="1"/>
          </p:cNvSpPr>
          <p:nvPr>
            <p:ph idx="1"/>
          </p:nvPr>
        </p:nvSpPr>
        <p:spPr/>
        <p:txBody>
          <a:bodyPr/>
          <a:lstStyle/>
          <a:p>
            <a:r>
              <a:rPr lang="sr-Latn-RS" sz="1800" dirty="0">
                <a:effectLst/>
                <a:latin typeface="Calibri" panose="020F0502020204030204" pitchFamily="34" charset="0"/>
                <a:ea typeface="Calibri" panose="020F0502020204030204" pitchFamily="34" charset="0"/>
                <a:cs typeface="Times New Roman" panose="02020603050405020304" pitchFamily="18" charset="0"/>
              </a:rPr>
              <a:t>Nije se samo radni vek promenio, nego i stavovi prema radu. Rad za najveći broj ljudi znači vise od samog izvora prihoda. On umogucuje ljudima zgodnu priliku za socijalni kontakt i moze imati bitni uticaj za samopoštovanje i identifikaciju. Radno mesto je povrh svega mesto gde najveći broj ljudi provodi veliki deo njihovog budnog vremena.</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r>
              <a:rPr lang="sr-Latn-RS" sz="1800" dirty="0">
                <a:effectLst/>
                <a:latin typeface="Calibri" panose="020F0502020204030204" pitchFamily="34" charset="0"/>
                <a:ea typeface="Calibri" panose="020F0502020204030204" pitchFamily="34" charset="0"/>
                <a:cs typeface="Times New Roman" panose="02020603050405020304" pitchFamily="18" charset="0"/>
              </a:rPr>
              <a:t>Uspeh radne organizacije zavisi od toga da li ona ima dobro kvalifikovane, motivisane i zdrave uposlene. WHP ima znacajnu ulogu u pripremanju i opremanju ljudi i organizacije da se suoče sa ovim izazovima.</a:t>
            </a:r>
            <a:br>
              <a:rPr lang="sr-Latn-R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38185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F03B-0EF2-40F5-9F00-8455485EC65B}"/>
              </a:ext>
            </a:extLst>
          </p:cNvPr>
          <p:cNvSpPr>
            <a:spLocks noGrp="1"/>
          </p:cNvSpPr>
          <p:nvPr>
            <p:ph type="title"/>
          </p:nvPr>
        </p:nvSpPr>
        <p:spPr>
          <a:xfrm flipV="1">
            <a:off x="838200" y="224852"/>
            <a:ext cx="10254521" cy="140273"/>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71A1940-4B59-47C4-90D1-2DB3D1E580AD}"/>
              </a:ext>
            </a:extLst>
          </p:cNvPr>
          <p:cNvSpPr>
            <a:spLocks noGrp="1"/>
          </p:cNvSpPr>
          <p:nvPr>
            <p:ph idx="1"/>
          </p:nvPr>
        </p:nvSpPr>
        <p:spPr>
          <a:xfrm>
            <a:off x="838200" y="1049311"/>
            <a:ext cx="10515600" cy="5127651"/>
          </a:xfrm>
        </p:spPr>
        <p:txBody>
          <a:bodyPr>
            <a:normAutofit fontScale="85000" lnSpcReduction="20000"/>
          </a:bodyPr>
          <a:lstStyle/>
          <a:p>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Kako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promovisati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javnom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mestu</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1.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Pobuditi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svest</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o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zdravstvenim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problemima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2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Pribaviti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saglasnost</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rukovodećeg</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kadra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kako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bi se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prihvatila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kao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specifični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cilj</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preduzeća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3.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Zasnovati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radnu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grupu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za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unapredjenje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u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preduzeću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4.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Analiza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postojećeg</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stanja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5.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Ustanoviti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prioritete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6.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Napraviti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srednje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dugoročne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programe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za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mestu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7.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Osnivanje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implementacija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timova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za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unapredjenje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8.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Finalni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sastanak</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tima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 listing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odmeravanje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navedenih</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preporuka</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9.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Ocena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izvednih</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aktivnosti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10.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Koordinacija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implementacije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poboljšanja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uskladjenih</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ranije</a:t>
            </a:r>
            <a:endParaRPr lang="en-US" dirty="0"/>
          </a:p>
        </p:txBody>
      </p:sp>
    </p:spTree>
    <p:extLst>
      <p:ext uri="{BB962C8B-B14F-4D97-AF65-F5344CB8AC3E}">
        <p14:creationId xmlns:p14="http://schemas.microsoft.com/office/powerpoint/2010/main" val="303714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3D10-35F6-4464-9146-32E8D5FAE0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A46E61-056B-4C25-AC05-3A965EC27204}"/>
              </a:ext>
            </a:extLst>
          </p:cNvPr>
          <p:cNvSpPr>
            <a:spLocks noGrp="1"/>
          </p:cNvSpPr>
          <p:nvPr>
            <p:ph idx="1"/>
          </p:nvPr>
        </p:nvSpPr>
        <p:spPr/>
        <p:txBody>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Kriterijumi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kvaliteta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mestu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Kada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prihvaćene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mere za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mestu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poslodavci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bili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skloni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da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imaju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visoka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očekivanja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o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uspehu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ovih</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mera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Očekivali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ekonomske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prednosti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kroz</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manje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odsustvovanja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posla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manju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stopu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povreda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povećanu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produktivnost</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motivaciju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povećan</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kvalitet</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proizvoda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usloga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bolji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imidz</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kompanije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zadovoljnije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potrošače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Zaposleni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ocekivali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bolji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kvalitet</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zivota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kroz</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povecanu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satisfakciju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poslu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redukciju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stresa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poboljšanu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radnu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atmosferu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manje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zdravstvenih</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problema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provociranih</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poslom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je I po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jednima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po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drugima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trebala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da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donese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korist</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preduzećima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b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Odnos</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ulozenog</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dobitka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ovom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polju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trebalo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bi da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bude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u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skladu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drugim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investicijama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u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okviru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preduzeca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Jedino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kada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efikasnost</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uspesnost</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mera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mestu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osigurane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postoji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šansa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da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će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se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mestu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postati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integralni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deo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politike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preduzeća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439442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B190-E592-4F5E-A491-E8FEA31DF3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DE4566-D007-4975-BCCD-CE9A35F229A5}"/>
              </a:ext>
            </a:extLst>
          </p:cNvPr>
          <p:cNvSpPr>
            <a:spLocks noGrp="1"/>
          </p:cNvSpPr>
          <p:nvPr>
            <p:ph idx="1"/>
          </p:nvPr>
        </p:nvSpPr>
        <p:spPr/>
        <p:txBody>
          <a:bodyPr/>
          <a:lstStyle/>
          <a:p>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Kada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pravljeni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kriterijumi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pošlo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se od toga da je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ustavnom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odredbom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već</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obuhvaćeno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bezbednost</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Prirodno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kriterijumi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opisuju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idealnu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organizaciju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u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kojoj</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primenjeni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standardi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promocije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zdravlja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što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se u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praksi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ne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nalazi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Ipak</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kriterijumi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daju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smernice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o tome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kako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napraviti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organizaciju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zdravim</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radnicima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nude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obimne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smernice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za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kreiranje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moderne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zdravstvene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politike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olakšaju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organizacijama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da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odrade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svoje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trenutne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pozicije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po tom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pitanju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koje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bi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promene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trebalo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još</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da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izvrše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da bi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dostigle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planirani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nivo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Kako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od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organizacije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do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organizacije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variraju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zahtevi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resursi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kriterijumi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ne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mogu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I ne bi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trebalo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da se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uzimaju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kao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apsolutni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standard.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Umesto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toga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cilj</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je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odrediti</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koliko</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je dobro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izvodjenje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istih</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u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odnosu</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na</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err="1">
                <a:solidFill>
                  <a:srgbClr val="333333"/>
                </a:solidFill>
                <a:effectLst/>
                <a:latin typeface="Roboto" panose="02000000000000000000" pitchFamily="2" charset="0"/>
                <a:ea typeface="Calibri" panose="020F0502020204030204" pitchFamily="34" charset="0"/>
                <a:cs typeface="Times New Roman" panose="02020603050405020304" pitchFamily="18" charset="0"/>
              </a:rPr>
              <a:t>individualne</a:t>
            </a:r>
            <a:r>
              <a:rPr lang="en-US" sz="18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t> kriterijume.7</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678449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1949</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Roboto</vt:lpstr>
      <vt:lpstr>Office Theme</vt:lpstr>
      <vt:lpstr>Seminarski rad Tema: Promocija zdravlja na radnom mestu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1. Kriterijum – Promocija zdravlja na radnom mestu I politika preduzeća    Uspeh promocije zdravlja na radnom mestu zavisi od toga Koliko je shvaćena kao vitalna odgovornost rukovodstva I Koliko je integrisana u postojeći sistem upravljanja </vt:lpstr>
      <vt:lpstr> LJUDSKI RESURSI I ORGANIZACIJA RADA   Najvazniji zadatak promocije zdravlja kada su u pitanju ljudski resursi I organizacija rada je da uzme u obzir veštine kadra. Ključni factor za uspeh promocije zdravlja na radnom mestu je taj da zaposleni uzmu sto vece ucesce u planiranju I donosenju odluka. </vt:lpstr>
      <vt:lpstr> 2. KRITERIJUM    Planiranje promocije zdravlja na radnom mestu</vt:lpstr>
      <vt:lpstr> 3. KRITERIJUM   Socijalna odgovornost      Još jedan od ključnih faktora za uspeh primene standarda promocije zdravlja na radnom mestu odnosi se na to da li I kako organizacija vodi računa o  svojim prirodnim resursima. Socijalna odgovornost uključuje ulogu organizacije na lokalnom, regionalnom, nacionalnom I internacionalnom nivou u skladu sa svojim o inicijativi za promociju zdravlja. </vt:lpstr>
      <vt:lpstr> 4. KRITERIJUM   Implementacija standarda promocije zdravlja na radnom mestu </vt:lpstr>
      <vt:lpstr>  5. KRITERIJUM   Rezultati promocije zdravlja na radnom mestu  Uspeh promocije zdravlja na radnom mestu moze se meriti brojem kratko, srednje I dugorocnih indikatora.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Seminarski rad Tema: Promocija zdravlja na radnom mestu</dc:title>
  <dc:creator>AMINA</dc:creator>
  <cp:lastModifiedBy>AMINA</cp:lastModifiedBy>
  <cp:revision>1</cp:revision>
  <dcterms:created xsi:type="dcterms:W3CDTF">2022-03-31T22:59:05Z</dcterms:created>
  <dcterms:modified xsi:type="dcterms:W3CDTF">2022-03-31T23:28:43Z</dcterms:modified>
</cp:coreProperties>
</file>