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5"/>
    <p:restoredTop sz="91408"/>
  </p:normalViewPr>
  <p:slideViewPr>
    <p:cSldViewPr snapToGrid="0">
      <p:cViewPr varScale="1">
        <p:scale>
          <a:sx n="53" d="100"/>
          <a:sy n="53" d="100"/>
        </p:scale>
        <p:origin x="192"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88A8E-2FFE-AC4E-826F-7EF5D5303C8B}"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EC4FE-BBB9-384E-B561-3582ABE6B0BF}" type="slidenum">
              <a:rPr lang="en-US" smtClean="0"/>
              <a:t>‹#›</a:t>
            </a:fld>
            <a:endParaRPr lang="en-US"/>
          </a:p>
        </p:txBody>
      </p:sp>
    </p:spTree>
    <p:extLst>
      <p:ext uri="{BB962C8B-B14F-4D97-AF65-F5344CB8AC3E}">
        <p14:creationId xmlns:p14="http://schemas.microsoft.com/office/powerpoint/2010/main" val="362019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Welcome to the presentation on the analysis of screen time, comparing weekdays and weekends. In this presentation, we will discuss the hypothesis testing results and insights gained from the data.</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1</a:t>
            </a:fld>
            <a:endParaRPr lang="en-US"/>
          </a:p>
        </p:txBody>
      </p:sp>
    </p:spTree>
    <p:extLst>
      <p:ext uri="{BB962C8B-B14F-4D97-AF65-F5344CB8AC3E}">
        <p14:creationId xmlns:p14="http://schemas.microsoft.com/office/powerpoint/2010/main" val="417053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11</a:t>
            </a:fld>
            <a:endParaRPr lang="en-US"/>
          </a:p>
        </p:txBody>
      </p:sp>
    </p:spTree>
    <p:extLst>
      <p:ext uri="{BB962C8B-B14F-4D97-AF65-F5344CB8AC3E}">
        <p14:creationId xmlns:p14="http://schemas.microsoft.com/office/powerpoint/2010/main" val="348682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The main objective of this analysis is to determine whether the average daily screen time is higher on weekends compared to weekdays. By understanding this difference, we can gain insights into screen time habits and patterns.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2</a:t>
            </a:fld>
            <a:endParaRPr lang="en-US"/>
          </a:p>
        </p:txBody>
      </p:sp>
    </p:spTree>
    <p:extLst>
      <p:ext uri="{BB962C8B-B14F-4D97-AF65-F5344CB8AC3E}">
        <p14:creationId xmlns:p14="http://schemas.microsoft.com/office/powerpoint/2010/main" val="283344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To test our objective, we have set up two hypotheses. The null hypothesis states that there is no significant difference between average screen time on weekends and weekdays. The alternative hypothesis proposes that the average weekend screen time is significantly higher than the average weekday screen time. We will use statistical methods to determine which hypothesis is supported by the data.</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4</a:t>
            </a:fld>
            <a:endParaRPr lang="en-US"/>
          </a:p>
        </p:txBody>
      </p:sp>
    </p:spTree>
    <p:extLst>
      <p:ext uri="{BB962C8B-B14F-4D97-AF65-F5344CB8AC3E}">
        <p14:creationId xmlns:p14="http://schemas.microsoft.com/office/powerpoint/2010/main" val="106669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We conducted a Welch Two Sample t-test on the data, comparing the average screen time hours on weekdays and weekends. The test results show a t-value of 0.46726, with 2.4599 degrees of freedom. The p-value is 0.6785, which is greater than the commonly assumed significance level of 0.05. The 95 percent confidence interval ranges from -3.033126 to 3.933126. The sample estimates show a mean of 9.70 hours for weekdays and 9.25 hours for weekends.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5</a:t>
            </a:fld>
            <a:endParaRPr lang="en-US"/>
          </a:p>
        </p:txBody>
      </p:sp>
    </p:spTree>
    <p:extLst>
      <p:ext uri="{BB962C8B-B14F-4D97-AF65-F5344CB8AC3E}">
        <p14:creationId xmlns:p14="http://schemas.microsoft.com/office/powerpoint/2010/main" val="107367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Interpreting the results, we find that the p-value is greater than the assumed significance level. This means that we fail to reject the null hypothesis. There is insufficient evidence to conclude that the average daily screen time is significantly higher on weekends compared to weekdays.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6</a:t>
            </a:fld>
            <a:endParaRPr lang="en-US"/>
          </a:p>
        </p:txBody>
      </p:sp>
    </p:spTree>
    <p:extLst>
      <p:ext uri="{BB962C8B-B14F-4D97-AF65-F5344CB8AC3E}">
        <p14:creationId xmlns:p14="http://schemas.microsoft.com/office/powerpoint/2010/main" val="150424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Looking at the data, we see that the average screen time on weekdays is 9.70 hours, while on weekends, it is 9.25 hours. Although there is a slight difference, it is not statistically significant based on the t-test results.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7</a:t>
            </a:fld>
            <a:endParaRPr lang="en-US"/>
          </a:p>
        </p:txBody>
      </p:sp>
    </p:spTree>
    <p:extLst>
      <p:ext uri="{BB962C8B-B14F-4D97-AF65-F5344CB8AC3E}">
        <p14:creationId xmlns:p14="http://schemas.microsoft.com/office/powerpoint/2010/main" val="8370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To visualise the data, we have created a bar chart showing the average screen time by day. As you can see, the difference between weekdays and weekends is minimal, supporting the t-test results.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8</a:t>
            </a:fld>
            <a:endParaRPr lang="en-US"/>
          </a:p>
        </p:txBody>
      </p:sp>
    </p:spTree>
    <p:extLst>
      <p:ext uri="{BB962C8B-B14F-4D97-AF65-F5344CB8AC3E}">
        <p14:creationId xmlns:p14="http://schemas.microsoft.com/office/powerpoint/2010/main" val="2235737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In addition to analysing overall screen time, we also examined the time spent on frequently used apps. The bar chart on this slide shows the time spent on different apps, broken down by weekdays and weekends. This analysis can provide insights into app usage patterns and any notable differences between weekdays and weekends.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9</a:t>
            </a:fld>
            <a:endParaRPr lang="en-US"/>
          </a:p>
        </p:txBody>
      </p:sp>
    </p:spTree>
    <p:extLst>
      <p:ext uri="{BB962C8B-B14F-4D97-AF65-F5344CB8AC3E}">
        <p14:creationId xmlns:p14="http://schemas.microsoft.com/office/powerpoint/2010/main" val="1764943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Helvetica Neue" panose="02000503000000020004" pitchFamily="2" charset="0"/>
              </a:rPr>
              <a:t>In conclusion, based on the t-test results, we found no significant difference in average screen time between weekdays and weekends. This suggests that screen time habits may be consistent throughout the week. However, further research may be needed to explore other factors that could influence screen time habits.</a:t>
            </a:r>
          </a:p>
          <a:p>
            <a:endParaRPr lang="en-US" dirty="0"/>
          </a:p>
        </p:txBody>
      </p:sp>
      <p:sp>
        <p:nvSpPr>
          <p:cNvPr id="4" name="Slide Number Placeholder 3"/>
          <p:cNvSpPr>
            <a:spLocks noGrp="1"/>
          </p:cNvSpPr>
          <p:nvPr>
            <p:ph type="sldNum" sz="quarter" idx="5"/>
          </p:nvPr>
        </p:nvSpPr>
        <p:spPr/>
        <p:txBody>
          <a:bodyPr/>
          <a:lstStyle/>
          <a:p>
            <a:fld id="{828EC4FE-BBB9-384E-B561-3582ABE6B0BF}" type="slidenum">
              <a:rPr lang="en-US" smtClean="0"/>
              <a:t>10</a:t>
            </a:fld>
            <a:endParaRPr lang="en-US"/>
          </a:p>
        </p:txBody>
      </p:sp>
    </p:spTree>
    <p:extLst>
      <p:ext uri="{BB962C8B-B14F-4D97-AF65-F5344CB8AC3E}">
        <p14:creationId xmlns:p14="http://schemas.microsoft.com/office/powerpoint/2010/main" val="288348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4/25/24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24700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4/25/24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7905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4/25/24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8572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4/25/24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326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4/25/24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1758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4/25/24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2018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4/25/24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8663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4/25/24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7285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4/25/24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1326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4/25/24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6878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4/25/24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3530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4/25/24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785089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aminahakim/SCREEN-TIME-ANALYSI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 name="Rectangle 204">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6" name="Picture 205" descr="A close-up of a network&#10;&#10;Description automatically generated">
            <a:extLst>
              <a:ext uri="{FF2B5EF4-FFF2-40B4-BE49-F238E27FC236}">
                <a16:creationId xmlns:a16="http://schemas.microsoft.com/office/drawing/2014/main" id="{53B773FC-AAE5-0190-51B9-1E89E3F4D082}"/>
              </a:ext>
            </a:extLst>
          </p:cNvPr>
          <p:cNvPicPr>
            <a:picLocks noChangeAspect="1"/>
          </p:cNvPicPr>
          <p:nvPr/>
        </p:nvPicPr>
        <p:blipFill rotWithShape="1">
          <a:blip r:embed="rId3">
            <a:alphaModFix/>
          </a:blip>
          <a:srcRect t="6201" b="3438"/>
          <a:stretch/>
        </p:blipFill>
        <p:spPr>
          <a:xfrm>
            <a:off x="20" y="0"/>
            <a:ext cx="12191980" cy="6857990"/>
          </a:xfrm>
          <a:prstGeom prst="rect">
            <a:avLst/>
          </a:prstGeom>
        </p:spPr>
      </p:pic>
      <p:sp>
        <p:nvSpPr>
          <p:cNvPr id="207" name="Rectangle 206">
            <a:extLst>
              <a:ext uri="{FF2B5EF4-FFF2-40B4-BE49-F238E27FC236}">
                <a16:creationId xmlns:a16="http://schemas.microsoft.com/office/drawing/2014/main" id="{E9B141D4-C8D6-48AA-95E4-9D7277D2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37344-2B9D-D04B-C8DD-CA3B2F6E952C}"/>
              </a:ext>
            </a:extLst>
          </p:cNvPr>
          <p:cNvSpPr>
            <a:spLocks noGrp="1"/>
          </p:cNvSpPr>
          <p:nvPr>
            <p:ph type="ctrTitle"/>
          </p:nvPr>
        </p:nvSpPr>
        <p:spPr>
          <a:xfrm>
            <a:off x="289933" y="532995"/>
            <a:ext cx="11298422" cy="2462618"/>
          </a:xfrm>
        </p:spPr>
        <p:txBody>
          <a:bodyPr anchor="b">
            <a:normAutofit/>
          </a:bodyPr>
          <a:lstStyle/>
          <a:p>
            <a:r>
              <a:rPr lang="en-US" sz="5100" dirty="0">
                <a:solidFill>
                  <a:srgbClr val="FFFFFF"/>
                </a:solidFill>
              </a:rPr>
              <a:t>AMINA HAKIM MOHAMUD</a:t>
            </a:r>
          </a:p>
        </p:txBody>
      </p:sp>
      <p:sp>
        <p:nvSpPr>
          <p:cNvPr id="3" name="Subtitle 2">
            <a:extLst>
              <a:ext uri="{FF2B5EF4-FFF2-40B4-BE49-F238E27FC236}">
                <a16:creationId xmlns:a16="http://schemas.microsoft.com/office/drawing/2014/main" id="{8EB28FA4-433F-EA0A-0CDA-00C6FD2D4320}"/>
              </a:ext>
            </a:extLst>
          </p:cNvPr>
          <p:cNvSpPr>
            <a:spLocks noGrp="1"/>
          </p:cNvSpPr>
          <p:nvPr>
            <p:ph type="subTitle" idx="1"/>
          </p:nvPr>
        </p:nvSpPr>
        <p:spPr>
          <a:xfrm>
            <a:off x="2843562" y="3429001"/>
            <a:ext cx="5620214" cy="1079023"/>
          </a:xfrm>
        </p:spPr>
        <p:txBody>
          <a:bodyPr anchor="t">
            <a:normAutofit/>
          </a:bodyPr>
          <a:lstStyle/>
          <a:p>
            <a:r>
              <a:rPr lang="en-US" sz="2200" dirty="0">
                <a:solidFill>
                  <a:srgbClr val="FFFFFF"/>
                </a:solidFill>
              </a:rPr>
              <a:t>SCREEN TIME DATA ANALYSIS </a:t>
            </a:r>
          </a:p>
        </p:txBody>
      </p:sp>
      <p:sp>
        <p:nvSpPr>
          <p:cNvPr id="208" name="Oval 207">
            <a:extLst>
              <a:ext uri="{FF2B5EF4-FFF2-40B4-BE49-F238E27FC236}">
                <a16:creationId xmlns:a16="http://schemas.microsoft.com/office/drawing/2014/main" id="{9150435D-CA82-40CE-954B-EAF77FB12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F384E378-44EE-43CF-80E1-ECE2AF785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8606AA2-E69C-4A42-8D9F-E9747752D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8D56DBB4-69C9-48F4-94E5-3F0B9E8D7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772E76EB-531B-4745-BE92-4AE3CFF5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DC16CFC8-F3C3-4765-9768-9F10E6B53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F868898F-D22E-4E6A-8DD3-FE24FF0F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21B65DAB-5A32-48EC-A4A4-64E6D1CD0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08EC2A46-C18F-4863-B4EB-B7B873FD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CE8EA60C-5FEB-439D-82C1-E1A33B9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BD9DC6E-71EF-4302-BD87-C70C8AFCB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71CABA3D-675F-405D-9552-216F2DDD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94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Graph on document with pen">
            <a:extLst>
              <a:ext uri="{FF2B5EF4-FFF2-40B4-BE49-F238E27FC236}">
                <a16:creationId xmlns:a16="http://schemas.microsoft.com/office/drawing/2014/main" id="{2796AE13-FC97-E4D8-9AD2-E259A03E4117}"/>
              </a:ext>
            </a:extLst>
          </p:cNvPr>
          <p:cNvPicPr>
            <a:picLocks noChangeAspect="1"/>
          </p:cNvPicPr>
          <p:nvPr/>
        </p:nvPicPr>
        <p:blipFill rotWithShape="1">
          <a:blip r:embed="rId3">
            <a:alphaModFix amt="35000"/>
          </a:blip>
          <a:srcRect t="1500" r="-1" b="14208"/>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25ABA9D-1A1B-674A-5EBF-29828C819463}"/>
              </a:ext>
            </a:extLst>
          </p:cNvPr>
          <p:cNvSpPr>
            <a:spLocks noGrp="1"/>
          </p:cNvSpPr>
          <p:nvPr>
            <p:ph type="title"/>
          </p:nvPr>
        </p:nvSpPr>
        <p:spPr>
          <a:xfrm>
            <a:off x="3327722" y="777240"/>
            <a:ext cx="5782804" cy="2493876"/>
          </a:xfrm>
        </p:spPr>
        <p:txBody>
          <a:bodyPr anchor="b">
            <a:normAutofit/>
          </a:bodyPr>
          <a:lstStyle/>
          <a:p>
            <a:pPr algn="ctr"/>
            <a:r>
              <a:rPr lang="en-US" sz="4400">
                <a:solidFill>
                  <a:srgbClr val="FFFFFF"/>
                </a:solidFill>
              </a:rPr>
              <a:t>Conclusion</a:t>
            </a:r>
          </a:p>
        </p:txBody>
      </p:sp>
      <p:sp>
        <p:nvSpPr>
          <p:cNvPr id="3" name="Content Placeholder 2">
            <a:extLst>
              <a:ext uri="{FF2B5EF4-FFF2-40B4-BE49-F238E27FC236}">
                <a16:creationId xmlns:a16="http://schemas.microsoft.com/office/drawing/2014/main" id="{662A7B5A-34DD-E3CC-5F71-3EBFFAB77821}"/>
              </a:ext>
            </a:extLst>
          </p:cNvPr>
          <p:cNvSpPr>
            <a:spLocks noGrp="1"/>
          </p:cNvSpPr>
          <p:nvPr>
            <p:ph idx="1"/>
          </p:nvPr>
        </p:nvSpPr>
        <p:spPr>
          <a:xfrm>
            <a:off x="3327721" y="3429000"/>
            <a:ext cx="6348369" cy="2333562"/>
          </a:xfrm>
        </p:spPr>
        <p:txBody>
          <a:bodyPr anchor="t">
            <a:normAutofit/>
          </a:bodyPr>
          <a:lstStyle/>
          <a:p>
            <a:pPr algn="ctr"/>
            <a:r>
              <a:rPr lang="en-US" sz="1800" dirty="0">
                <a:solidFill>
                  <a:srgbClr val="FFFFFF"/>
                </a:solidFill>
              </a:rPr>
              <a:t>Based on the t-test results, there is no significant difference in average screen time between weekdays and weekends</a:t>
            </a:r>
          </a:p>
          <a:p>
            <a:pPr algn="ctr"/>
            <a:r>
              <a:rPr lang="en-US" sz="1800" dirty="0">
                <a:solidFill>
                  <a:srgbClr val="FFFFFF"/>
                </a:solidFill>
              </a:rPr>
              <a:t>Further research may be needed to explore other factors influencing screen time habits</a:t>
            </a:r>
          </a:p>
        </p:txBody>
      </p:sp>
    </p:spTree>
    <p:extLst>
      <p:ext uri="{BB962C8B-B14F-4D97-AF65-F5344CB8AC3E}">
        <p14:creationId xmlns:p14="http://schemas.microsoft.com/office/powerpoint/2010/main" val="357330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7"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9" name="Oval 5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1" name="Rectangle 60">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Financial graphs on a dark display">
            <a:extLst>
              <a:ext uri="{FF2B5EF4-FFF2-40B4-BE49-F238E27FC236}">
                <a16:creationId xmlns:a16="http://schemas.microsoft.com/office/drawing/2014/main" id="{07A0A2AF-71B8-5DD9-C21D-1DE1641B8F59}"/>
              </a:ext>
            </a:extLst>
          </p:cNvPr>
          <p:cNvPicPr>
            <a:picLocks noChangeAspect="1"/>
          </p:cNvPicPr>
          <p:nvPr/>
        </p:nvPicPr>
        <p:blipFill rotWithShape="1">
          <a:blip r:embed="rId3">
            <a:alphaModFix/>
          </a:blip>
          <a:srcRect t="10000"/>
          <a:stretch/>
        </p:blipFill>
        <p:spPr>
          <a:xfrm>
            <a:off x="20" y="0"/>
            <a:ext cx="12191980" cy="6845762"/>
          </a:xfrm>
          <a:prstGeom prst="rect">
            <a:avLst/>
          </a:prstGeom>
        </p:spPr>
      </p:pic>
      <p:sp>
        <p:nvSpPr>
          <p:cNvPr id="62" name="Oval 61">
            <a:extLst>
              <a:ext uri="{FF2B5EF4-FFF2-40B4-BE49-F238E27FC236}">
                <a16:creationId xmlns:a16="http://schemas.microsoft.com/office/drawing/2014/main" id="{C2BD3211-5B9B-40DA-8BD0-C3426AE7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872" y="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D8121B6-45E6-447F-87B8-58EDD064E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8414" y="63468"/>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FC95B8E3-CBB0-4A5C-B65B-59C12D44B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2370" y="655738"/>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0EA710C0-F536-4B31-8D0F-28E2F0893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9769" y="57979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1EB61F8-34CD-4251-9B31-59AB92843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0824" y="374048"/>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033FA5DB-69DC-4137-9264-5F838B9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5468" y="97167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E98D956-6B7A-4A94-B508-F7A30E642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334" y="512240"/>
            <a:ext cx="703889" cy="703889"/>
          </a:xfrm>
          <a:prstGeom prst="ellipse">
            <a:avLst/>
          </a:prstGeom>
          <a:solidFill>
            <a:schemeClr val="accent3">
              <a:lumMod val="40000"/>
              <a:lumOff val="6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6A3D2FC-6F98-4157-94A8-7D7FBD56E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1428" y="81514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7AE16AB-F0AB-4AC3-BD8F-336B5D98C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7435" y="1096664"/>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9F313-3A16-CF22-29A3-2ABEBB9C03E3}"/>
              </a:ext>
            </a:extLst>
          </p:cNvPr>
          <p:cNvSpPr>
            <a:spLocks noGrp="1"/>
          </p:cNvSpPr>
          <p:nvPr>
            <p:ph type="title"/>
          </p:nvPr>
        </p:nvSpPr>
        <p:spPr>
          <a:xfrm>
            <a:off x="777240" y="1633909"/>
            <a:ext cx="8731683" cy="1178515"/>
          </a:xfrm>
        </p:spPr>
        <p:txBody>
          <a:bodyPr vert="horz" lIns="91440" tIns="45720" rIns="91440" bIns="45720" rtlCol="0" anchor="b">
            <a:normAutofit/>
          </a:bodyPr>
          <a:lstStyle/>
          <a:p>
            <a:pPr algn="ctr"/>
            <a:r>
              <a:rPr lang="en-US" sz="6600" b="1" dirty="0">
                <a:solidFill>
                  <a:srgbClr val="FFFFFF"/>
                </a:solidFill>
              </a:rPr>
              <a:t>  Git-hub </a:t>
            </a:r>
          </a:p>
        </p:txBody>
      </p:sp>
      <p:sp>
        <p:nvSpPr>
          <p:cNvPr id="3" name="Content Placeholder 2">
            <a:extLst>
              <a:ext uri="{FF2B5EF4-FFF2-40B4-BE49-F238E27FC236}">
                <a16:creationId xmlns:a16="http://schemas.microsoft.com/office/drawing/2014/main" id="{8B157E86-8837-AA3B-5C73-D594226426A4}"/>
              </a:ext>
            </a:extLst>
          </p:cNvPr>
          <p:cNvSpPr>
            <a:spLocks noGrp="1"/>
          </p:cNvSpPr>
          <p:nvPr>
            <p:ph idx="1"/>
          </p:nvPr>
        </p:nvSpPr>
        <p:spPr>
          <a:xfrm>
            <a:off x="1171574" y="3744109"/>
            <a:ext cx="8731683" cy="1404447"/>
          </a:xfrm>
        </p:spPr>
        <p:txBody>
          <a:bodyPr vert="horz" lIns="91440" tIns="45720" rIns="91440" bIns="45720" rtlCol="0" anchor="t">
            <a:normAutofit/>
          </a:bodyPr>
          <a:lstStyle/>
          <a:p>
            <a:pPr marL="0" indent="0" algn="ctr">
              <a:buNone/>
            </a:pPr>
            <a:r>
              <a:rPr lang="en-US" sz="2800" b="1" dirty="0">
                <a:solidFill>
                  <a:srgbClr val="FFFFFF"/>
                </a:solidFill>
                <a:hlinkClick r:id="rId4"/>
              </a:rPr>
              <a:t>https://github.com/aminahakim/SCREEN-TIME-ANALYSIS-</a:t>
            </a:r>
            <a:endParaRPr lang="en-US" sz="2800" b="1" dirty="0">
              <a:solidFill>
                <a:srgbClr val="FFFFFF"/>
              </a:solidFill>
            </a:endParaRPr>
          </a:p>
        </p:txBody>
      </p:sp>
      <p:sp>
        <p:nvSpPr>
          <p:cNvPr id="52" name="Oval 51">
            <a:extLst>
              <a:ext uri="{FF2B5EF4-FFF2-40B4-BE49-F238E27FC236}">
                <a16:creationId xmlns:a16="http://schemas.microsoft.com/office/drawing/2014/main" id="{20BE49C6-06E3-4324-91A8-F25B7DA1D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66319" y="198982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578ABC8A-B58F-4AAE-8F6F-A07EB9D6D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30" y="2808040"/>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61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Graph on document with pen">
            <a:extLst>
              <a:ext uri="{FF2B5EF4-FFF2-40B4-BE49-F238E27FC236}">
                <a16:creationId xmlns:a16="http://schemas.microsoft.com/office/drawing/2014/main" id="{14C98192-D948-3576-5548-8F3576B32A13}"/>
              </a:ext>
            </a:extLst>
          </p:cNvPr>
          <p:cNvPicPr>
            <a:picLocks noChangeAspect="1"/>
          </p:cNvPicPr>
          <p:nvPr/>
        </p:nvPicPr>
        <p:blipFill rotWithShape="1">
          <a:blip r:embed="rId3">
            <a:alphaModFix amt="35000"/>
          </a:blip>
          <a:srcRect t="1500" r="-1" b="14208"/>
          <a:stretch/>
        </p:blipFill>
        <p:spPr>
          <a:xfrm>
            <a:off x="1525" y="22312"/>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DD946C-32D4-C5BF-6DAF-B09A48234510}"/>
              </a:ext>
            </a:extLst>
          </p:cNvPr>
          <p:cNvSpPr>
            <a:spLocks noGrp="1"/>
          </p:cNvSpPr>
          <p:nvPr>
            <p:ph type="title"/>
          </p:nvPr>
        </p:nvSpPr>
        <p:spPr>
          <a:xfrm>
            <a:off x="3327722" y="777240"/>
            <a:ext cx="5782804" cy="2493876"/>
          </a:xfrm>
        </p:spPr>
        <p:txBody>
          <a:bodyPr anchor="b">
            <a:normAutofit/>
          </a:bodyPr>
          <a:lstStyle/>
          <a:p>
            <a:pPr algn="ctr"/>
            <a:r>
              <a:rPr lang="en-US" sz="4400">
                <a:solidFill>
                  <a:srgbClr val="FFFFFF"/>
                </a:solidFill>
              </a:rPr>
              <a:t>PROJECT OBJECTIVE</a:t>
            </a:r>
          </a:p>
        </p:txBody>
      </p:sp>
      <p:sp>
        <p:nvSpPr>
          <p:cNvPr id="3" name="Content Placeholder 2">
            <a:extLst>
              <a:ext uri="{FF2B5EF4-FFF2-40B4-BE49-F238E27FC236}">
                <a16:creationId xmlns:a16="http://schemas.microsoft.com/office/drawing/2014/main" id="{51360408-62C8-8C11-E84B-3DAF6F5BE5DE}"/>
              </a:ext>
            </a:extLst>
          </p:cNvPr>
          <p:cNvSpPr>
            <a:spLocks noGrp="1"/>
          </p:cNvSpPr>
          <p:nvPr>
            <p:ph idx="1"/>
          </p:nvPr>
        </p:nvSpPr>
        <p:spPr>
          <a:xfrm>
            <a:off x="3327722" y="3429000"/>
            <a:ext cx="5782804" cy="2333562"/>
          </a:xfrm>
        </p:spPr>
        <p:txBody>
          <a:bodyPr anchor="t">
            <a:normAutofit/>
          </a:bodyPr>
          <a:lstStyle/>
          <a:p>
            <a:pPr algn="ctr"/>
            <a:r>
              <a:rPr lang="en-US" sz="1800" dirty="0">
                <a:solidFill>
                  <a:srgbClr val="FFFFFF"/>
                </a:solidFill>
              </a:rPr>
              <a:t>Is your average daily screen time higher on the weekends compared to the weekdays? </a:t>
            </a:r>
          </a:p>
          <a:p>
            <a:pPr algn="ctr"/>
            <a:endParaRPr lang="en-US" sz="1800" dirty="0">
              <a:solidFill>
                <a:srgbClr val="FFFFFF"/>
              </a:solidFill>
            </a:endParaRPr>
          </a:p>
          <a:p>
            <a:pPr marL="0" indent="0" algn="ctr">
              <a:buNone/>
            </a:pPr>
            <a:endParaRPr lang="en-US" sz="1800" dirty="0">
              <a:solidFill>
                <a:srgbClr val="FFFFFF"/>
              </a:solidFill>
            </a:endParaRPr>
          </a:p>
        </p:txBody>
      </p:sp>
    </p:spTree>
    <p:extLst>
      <p:ext uri="{BB962C8B-B14F-4D97-AF65-F5344CB8AC3E}">
        <p14:creationId xmlns:p14="http://schemas.microsoft.com/office/powerpoint/2010/main" val="363828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5296-C3DA-E0C5-278F-7DA85AE0501F}"/>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EF05303A-A927-F9BA-0678-530AC351D209}"/>
              </a:ext>
            </a:extLst>
          </p:cNvPr>
          <p:cNvSpPr>
            <a:spLocks noGrp="1"/>
          </p:cNvSpPr>
          <p:nvPr>
            <p:ph idx="1"/>
          </p:nvPr>
        </p:nvSpPr>
        <p:spPr/>
        <p:txBody>
          <a:bodyPr/>
          <a:lstStyle/>
          <a:p>
            <a:r>
              <a:rPr lang="en-US" dirty="0"/>
              <a:t>The following data was collected based on my screen time in the beginning of the month of April. </a:t>
            </a:r>
          </a:p>
          <a:p>
            <a:endParaRPr lang="en-US" dirty="0"/>
          </a:p>
        </p:txBody>
      </p:sp>
      <p:pic>
        <p:nvPicPr>
          <p:cNvPr id="5" name="Picture 4" descr="A table with text on it&#10;&#10;Description automatically generated">
            <a:extLst>
              <a:ext uri="{FF2B5EF4-FFF2-40B4-BE49-F238E27FC236}">
                <a16:creationId xmlns:a16="http://schemas.microsoft.com/office/drawing/2014/main" id="{689BDC21-DE1C-BEE7-8F8C-CF798633C9F7}"/>
              </a:ext>
            </a:extLst>
          </p:cNvPr>
          <p:cNvPicPr>
            <a:picLocks noChangeAspect="1"/>
          </p:cNvPicPr>
          <p:nvPr/>
        </p:nvPicPr>
        <p:blipFill>
          <a:blip r:embed="rId2"/>
          <a:stretch>
            <a:fillRect/>
          </a:stretch>
        </p:blipFill>
        <p:spPr>
          <a:xfrm>
            <a:off x="1223683" y="2229738"/>
            <a:ext cx="8674700" cy="4082162"/>
          </a:xfrm>
          <a:prstGeom prst="rect">
            <a:avLst/>
          </a:prstGeom>
        </p:spPr>
      </p:pic>
    </p:spTree>
    <p:extLst>
      <p:ext uri="{BB962C8B-B14F-4D97-AF65-F5344CB8AC3E}">
        <p14:creationId xmlns:p14="http://schemas.microsoft.com/office/powerpoint/2010/main" val="273811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An image of a part of a periodic table and test tubes">
            <a:extLst>
              <a:ext uri="{FF2B5EF4-FFF2-40B4-BE49-F238E27FC236}">
                <a16:creationId xmlns:a16="http://schemas.microsoft.com/office/drawing/2014/main" id="{F2C59CC7-F547-166C-ABA6-419A767E4C3A}"/>
              </a:ext>
            </a:extLst>
          </p:cNvPr>
          <p:cNvPicPr>
            <a:picLocks noChangeAspect="1"/>
          </p:cNvPicPr>
          <p:nvPr/>
        </p:nvPicPr>
        <p:blipFill rotWithShape="1">
          <a:blip r:embed="rId3">
            <a:alphaModFix amt="35000"/>
          </a:blip>
          <a:srcRect t="33050" r="-1" b="10685"/>
          <a:stretch/>
        </p:blipFill>
        <p:spPr>
          <a:xfrm>
            <a:off x="1525" y="22312"/>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D73680D-F4B9-45AF-4EC6-88C5B159E00C}"/>
              </a:ext>
            </a:extLst>
          </p:cNvPr>
          <p:cNvSpPr>
            <a:spLocks noGrp="1"/>
          </p:cNvSpPr>
          <p:nvPr>
            <p:ph type="title"/>
          </p:nvPr>
        </p:nvSpPr>
        <p:spPr>
          <a:xfrm>
            <a:off x="3327722" y="777240"/>
            <a:ext cx="5782804" cy="2493876"/>
          </a:xfrm>
        </p:spPr>
        <p:txBody>
          <a:bodyPr anchor="b">
            <a:normAutofit/>
          </a:bodyPr>
          <a:lstStyle/>
          <a:p>
            <a:pPr algn="ctr"/>
            <a:r>
              <a:rPr lang="en-US" sz="4400">
                <a:solidFill>
                  <a:srgbClr val="FFFFFF"/>
                </a:solidFill>
              </a:rPr>
              <a:t>HYPOTHESIS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0810B8-66EA-6A98-2F9E-C9E4C72042B9}"/>
                  </a:ext>
                </a:extLst>
              </p:cNvPr>
              <p:cNvSpPr>
                <a:spLocks noGrp="1"/>
              </p:cNvSpPr>
              <p:nvPr>
                <p:ph idx="1"/>
              </p:nvPr>
            </p:nvSpPr>
            <p:spPr>
              <a:xfrm>
                <a:off x="3327722" y="3429000"/>
                <a:ext cx="5782804" cy="2333562"/>
              </a:xfrm>
            </p:spPr>
            <p:txBody>
              <a:bodyPr anchor="t">
                <a:normAutofit/>
              </a:bodyPr>
              <a:lstStyle/>
              <a:p>
                <a:pPr algn="ctr"/>
                <a:r>
                  <a:rPr lang="en-US" sz="1300" dirty="0">
                    <a:solidFill>
                      <a:srgbClr val="FFFFFF"/>
                    </a:solidFill>
                  </a:rPr>
                  <a:t>NULL HYPOTHESIS: There is no significant difference between average screen time on weekends VS weekdays.</a:t>
                </a:r>
              </a:p>
              <a:p>
                <a:pPr marL="0" indent="0" algn="ctr">
                  <a:buNone/>
                </a:pPr>
                <a14:m>
                  <m:oMathPara xmlns:m="http://schemas.openxmlformats.org/officeDocument/2006/math">
                    <m:oMathParaPr>
                      <m:jc m:val="centerGroup"/>
                    </m:oMathParaPr>
                    <m:oMath xmlns:m="http://schemas.openxmlformats.org/officeDocument/2006/math">
                      <m:r>
                        <a:rPr lang="en-GB" sz="1300" b="0" i="1">
                          <a:solidFill>
                            <a:srgbClr val="FFFFFF"/>
                          </a:solidFill>
                          <a:latin typeface="Cambria Math" panose="02040503050406030204" pitchFamily="18" charset="0"/>
                        </a:rPr>
                        <m:t>𝐻</m:t>
                      </m:r>
                      <m:r>
                        <a:rPr lang="en-GB" sz="1300" b="0" i="1">
                          <a:solidFill>
                            <a:srgbClr val="FFFFFF"/>
                          </a:solidFill>
                          <a:latin typeface="Cambria Math" panose="02040503050406030204" pitchFamily="18" charset="0"/>
                          <a:ea typeface="Cambria Math" panose="02040503050406030204" pitchFamily="18" charset="0"/>
                        </a:rPr>
                        <m:t>𝜃</m:t>
                      </m:r>
                      <m:r>
                        <a:rPr lang="en-GB" sz="1300" b="0" i="1">
                          <a:solidFill>
                            <a:srgbClr val="FFFFFF"/>
                          </a:solidFill>
                          <a:latin typeface="Cambria Math" panose="02040503050406030204" pitchFamily="18" charset="0"/>
                          <a:ea typeface="Cambria Math" panose="02040503050406030204" pitchFamily="18" charset="0"/>
                        </a:rPr>
                        <m:t>: </m:t>
                      </m:r>
                      <m:r>
                        <a:rPr lang="en-GB" sz="1300" b="0" i="1">
                          <a:solidFill>
                            <a:srgbClr val="FFFFFF"/>
                          </a:solidFill>
                          <a:latin typeface="Cambria Math" panose="02040503050406030204" pitchFamily="18" charset="0"/>
                          <a:ea typeface="Cambria Math" panose="02040503050406030204" pitchFamily="18" charset="0"/>
                        </a:rPr>
                        <m:t>𝜇</m:t>
                      </m:r>
                      <m:r>
                        <a:rPr lang="en-GB" sz="1300" b="0" i="1">
                          <a:solidFill>
                            <a:srgbClr val="FFFFFF"/>
                          </a:solidFill>
                          <a:latin typeface="Cambria Math" panose="02040503050406030204" pitchFamily="18" charset="0"/>
                          <a:ea typeface="Cambria Math" panose="02040503050406030204" pitchFamily="18" charset="0"/>
                        </a:rPr>
                        <m:t>1−</m:t>
                      </m:r>
                      <m:r>
                        <a:rPr lang="en-GB" sz="1300" b="0" i="1">
                          <a:solidFill>
                            <a:srgbClr val="FFFFFF"/>
                          </a:solidFill>
                          <a:latin typeface="Cambria Math" panose="02040503050406030204" pitchFamily="18" charset="0"/>
                          <a:ea typeface="Cambria Math" panose="02040503050406030204" pitchFamily="18" charset="0"/>
                        </a:rPr>
                        <m:t>𝜇</m:t>
                      </m:r>
                      <m:r>
                        <a:rPr lang="en-GB" sz="1300" b="0" i="1">
                          <a:solidFill>
                            <a:srgbClr val="FFFFFF"/>
                          </a:solidFill>
                          <a:latin typeface="Cambria Math" panose="02040503050406030204" pitchFamily="18" charset="0"/>
                          <a:ea typeface="Cambria Math" panose="02040503050406030204" pitchFamily="18" charset="0"/>
                        </a:rPr>
                        <m:t>2=0</m:t>
                      </m:r>
                    </m:oMath>
                  </m:oMathPara>
                </a14:m>
                <a:endParaRPr lang="en-GB" sz="1300" dirty="0">
                  <a:solidFill>
                    <a:srgbClr val="FFFFFF"/>
                  </a:solidFill>
                  <a:ea typeface="Cambria Math" panose="02040503050406030204" pitchFamily="18" charset="0"/>
                </a:endParaRPr>
              </a:p>
              <a:p>
                <a:pPr algn="ctr"/>
                <a:r>
                  <a:rPr lang="en-US" sz="1300" dirty="0">
                    <a:solidFill>
                      <a:srgbClr val="FFFFFF"/>
                    </a:solidFill>
                  </a:rPr>
                  <a:t>ALTERNATIVE HYPOTHESIS: Average weekend screen time is significantly higher than average weekday screen time.</a:t>
                </a:r>
              </a:p>
              <a:p>
                <a:pPr marL="0" indent="0" algn="ctr">
                  <a:buNone/>
                </a:pPr>
                <a14:m>
                  <m:oMath xmlns:m="http://schemas.openxmlformats.org/officeDocument/2006/math">
                    <m:r>
                      <a:rPr lang="en-GB" sz="1300" b="0" i="1">
                        <a:solidFill>
                          <a:srgbClr val="FFFFFF"/>
                        </a:solidFill>
                        <a:latin typeface="Cambria Math" panose="02040503050406030204" pitchFamily="18" charset="0"/>
                      </a:rPr>
                      <m:t>𝐻</m:t>
                    </m:r>
                    <m:r>
                      <a:rPr lang="en-GB" sz="1300" b="0" i="1">
                        <a:solidFill>
                          <a:srgbClr val="FFFFFF"/>
                        </a:solidFill>
                        <a:latin typeface="Cambria Math" panose="02040503050406030204" pitchFamily="18" charset="0"/>
                        <a:ea typeface="Cambria Math" panose="02040503050406030204" pitchFamily="18" charset="0"/>
                      </a:rPr>
                      <m:t>𝛼</m:t>
                    </m:r>
                    <m:r>
                      <a:rPr lang="en-GB" sz="1300" b="0" i="1">
                        <a:solidFill>
                          <a:srgbClr val="FFFFFF"/>
                        </a:solidFill>
                        <a:latin typeface="Cambria Math" panose="02040503050406030204" pitchFamily="18" charset="0"/>
                        <a:ea typeface="Cambria Math" panose="02040503050406030204" pitchFamily="18" charset="0"/>
                      </a:rPr>
                      <m:t>: </m:t>
                    </m:r>
                    <m:r>
                      <a:rPr lang="en-GB" sz="1300" b="0" i="1">
                        <a:solidFill>
                          <a:srgbClr val="FFFFFF"/>
                        </a:solidFill>
                        <a:latin typeface="Cambria Math" panose="02040503050406030204" pitchFamily="18" charset="0"/>
                        <a:ea typeface="Cambria Math" panose="02040503050406030204" pitchFamily="18" charset="0"/>
                      </a:rPr>
                      <m:t>𝜇</m:t>
                    </m:r>
                    <m:r>
                      <a:rPr lang="en-GB" sz="1300" b="0" i="1">
                        <a:solidFill>
                          <a:srgbClr val="FFFFFF"/>
                        </a:solidFill>
                        <a:latin typeface="Cambria Math" panose="02040503050406030204" pitchFamily="18" charset="0"/>
                        <a:ea typeface="Cambria Math" panose="02040503050406030204" pitchFamily="18" charset="0"/>
                      </a:rPr>
                      <m:t>1 − </m:t>
                    </m:r>
                    <m:r>
                      <a:rPr lang="en-GB" sz="1300" b="0" i="1">
                        <a:solidFill>
                          <a:srgbClr val="FFFFFF"/>
                        </a:solidFill>
                        <a:latin typeface="Cambria Math" panose="02040503050406030204" pitchFamily="18" charset="0"/>
                        <a:ea typeface="Cambria Math" panose="02040503050406030204" pitchFamily="18" charset="0"/>
                      </a:rPr>
                      <m:t>𝜇</m:t>
                    </m:r>
                    <m:r>
                      <a:rPr lang="en-GB" sz="1300" b="0" i="1">
                        <a:solidFill>
                          <a:srgbClr val="FFFFFF"/>
                        </a:solidFill>
                        <a:latin typeface="Cambria Math" panose="02040503050406030204" pitchFamily="18" charset="0"/>
                        <a:ea typeface="Cambria Math" panose="02040503050406030204" pitchFamily="18" charset="0"/>
                      </a:rPr>
                      <m:t>2 &gt;0</m:t>
                    </m:r>
                  </m:oMath>
                </a14:m>
                <a:r>
                  <a:rPr lang="en-US" sz="1300" dirty="0">
                    <a:solidFill>
                      <a:srgbClr val="FFFFFF"/>
                    </a:solidFill>
                  </a:rPr>
                  <a:t> </a:t>
                </a:r>
              </a:p>
              <a:p>
                <a:pPr algn="ctr"/>
                <a:r>
                  <a:rPr lang="en-US" sz="1300" dirty="0">
                    <a:solidFill>
                      <a:srgbClr val="FFFFFF"/>
                    </a:solidFill>
                  </a:rPr>
                  <a:t>Where: </a:t>
                </a:r>
              </a:p>
              <a:p>
                <a:pPr marL="0" indent="0" algn="ctr">
                  <a:buNone/>
                </a:pPr>
                <a14:m>
                  <m:oMath xmlns:m="http://schemas.openxmlformats.org/officeDocument/2006/math">
                    <m:r>
                      <a:rPr lang="en-US" sz="1300" i="1">
                        <a:solidFill>
                          <a:srgbClr val="FFFFFF"/>
                        </a:solidFill>
                        <a:latin typeface="Cambria Math" panose="02040503050406030204" pitchFamily="18" charset="0"/>
                        <a:ea typeface="Cambria Math" panose="02040503050406030204" pitchFamily="18" charset="0"/>
                      </a:rPr>
                      <m:t>𝜇</m:t>
                    </m:r>
                    <m:r>
                      <a:rPr lang="en-GB" sz="1300" b="0" i="1">
                        <a:solidFill>
                          <a:srgbClr val="FFFFFF"/>
                        </a:solidFill>
                        <a:latin typeface="Cambria Math" panose="02040503050406030204" pitchFamily="18" charset="0"/>
                        <a:ea typeface="Cambria Math" panose="02040503050406030204" pitchFamily="18" charset="0"/>
                      </a:rPr>
                      <m:t>1:</m:t>
                    </m:r>
                  </m:oMath>
                </a14:m>
                <a:r>
                  <a:rPr lang="en-GB" sz="1300" b="0" dirty="0">
                    <a:solidFill>
                      <a:srgbClr val="FFFFFF"/>
                    </a:solidFill>
                    <a:ea typeface="Cambria Math" panose="02040503050406030204" pitchFamily="18" charset="0"/>
                  </a:rPr>
                  <a:t> Average screen time on weekends</a:t>
                </a:r>
              </a:p>
              <a:p>
                <a:pPr marL="0" indent="0" algn="ctr">
                  <a:buNone/>
                </a:pPr>
                <a14:m>
                  <m:oMath xmlns:m="http://schemas.openxmlformats.org/officeDocument/2006/math">
                    <m:r>
                      <a:rPr lang="en-US" sz="1300" i="1">
                        <a:solidFill>
                          <a:srgbClr val="FFFFFF"/>
                        </a:solidFill>
                        <a:latin typeface="Cambria Math" panose="02040503050406030204" pitchFamily="18" charset="0"/>
                        <a:ea typeface="Cambria Math" panose="02040503050406030204" pitchFamily="18" charset="0"/>
                      </a:rPr>
                      <m:t>𝜇</m:t>
                    </m:r>
                    <m:r>
                      <a:rPr lang="en-GB" sz="1300" b="0" i="1">
                        <a:solidFill>
                          <a:srgbClr val="FFFFFF"/>
                        </a:solidFill>
                        <a:latin typeface="Cambria Math" panose="02040503050406030204" pitchFamily="18" charset="0"/>
                        <a:ea typeface="Cambria Math" panose="02040503050406030204" pitchFamily="18" charset="0"/>
                      </a:rPr>
                      <m:t>2: </m:t>
                    </m:r>
                  </m:oMath>
                </a14:m>
                <a:r>
                  <a:rPr lang="en-GB" sz="1300" b="0" dirty="0">
                    <a:solidFill>
                      <a:srgbClr val="FFFFFF"/>
                    </a:solidFill>
                    <a:ea typeface="Cambria Math" panose="02040503050406030204" pitchFamily="18" charset="0"/>
                  </a:rPr>
                  <a:t>Average screen time on weekdays </a:t>
                </a:r>
              </a:p>
              <a:p>
                <a:pPr algn="ctr"/>
                <a:endParaRPr lang="en-US" sz="1300" dirty="0">
                  <a:solidFill>
                    <a:srgbClr val="FFFFFF"/>
                  </a:solidFill>
                </a:endParaRPr>
              </a:p>
              <a:p>
                <a:pPr marL="0" indent="0" algn="ctr">
                  <a:buNone/>
                </a:pPr>
                <a:endParaRPr lang="en-GB" sz="1300" b="0" dirty="0">
                  <a:solidFill>
                    <a:srgbClr val="FFFFFF"/>
                  </a:solidFill>
                  <a:ea typeface="Cambria Math" panose="02040503050406030204" pitchFamily="18" charset="0"/>
                </a:endParaRPr>
              </a:p>
              <a:p>
                <a:pPr marL="0" indent="0" algn="ctr">
                  <a:buNone/>
                </a:pPr>
                <a:endParaRPr lang="en-US" sz="1300" dirty="0">
                  <a:solidFill>
                    <a:srgbClr val="FFFFFF"/>
                  </a:solidFill>
                </a:endParaRPr>
              </a:p>
              <a:p>
                <a:pPr marL="0" indent="0" algn="ctr">
                  <a:buNone/>
                </a:pPr>
                <a:endParaRPr lang="en-US" sz="1300" dirty="0">
                  <a:solidFill>
                    <a:srgbClr val="FFFFFF"/>
                  </a:solidFill>
                </a:endParaRPr>
              </a:p>
            </p:txBody>
          </p:sp>
        </mc:Choice>
        <mc:Fallback xmlns="">
          <p:sp>
            <p:nvSpPr>
              <p:cNvPr id="3" name="Content Placeholder 2">
                <a:extLst>
                  <a:ext uri="{FF2B5EF4-FFF2-40B4-BE49-F238E27FC236}">
                    <a16:creationId xmlns:a16="http://schemas.microsoft.com/office/drawing/2014/main" id="{7E0810B8-66EA-6A98-2F9E-C9E4C72042B9}"/>
                  </a:ext>
                </a:extLst>
              </p:cNvPr>
              <p:cNvSpPr>
                <a:spLocks noGrp="1" noRot="1" noChangeAspect="1" noMove="1" noResize="1" noEditPoints="1" noAdjustHandles="1" noChangeArrowheads="1" noChangeShapeType="1" noTextEdit="1"/>
              </p:cNvSpPr>
              <p:nvPr>
                <p:ph idx="1"/>
              </p:nvPr>
            </p:nvSpPr>
            <p:spPr>
              <a:xfrm>
                <a:off x="3327722" y="3429000"/>
                <a:ext cx="5782804" cy="2333562"/>
              </a:xfrm>
              <a:blipFill>
                <a:blip r:embed="rId4"/>
                <a:stretch>
                  <a:fillRect t="-1087" r="-219" b="-2174"/>
                </a:stretch>
              </a:blipFill>
            </p:spPr>
            <p:txBody>
              <a:bodyPr/>
              <a:lstStyle/>
              <a:p>
                <a:r>
                  <a:rPr lang="en-US">
                    <a:noFill/>
                  </a:rPr>
                  <a:t> </a:t>
                </a:r>
              </a:p>
            </p:txBody>
          </p:sp>
        </mc:Fallback>
      </mc:AlternateContent>
    </p:spTree>
    <p:extLst>
      <p:ext uri="{BB962C8B-B14F-4D97-AF65-F5344CB8AC3E}">
        <p14:creationId xmlns:p14="http://schemas.microsoft.com/office/powerpoint/2010/main" val="40832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Graph on document with pen">
            <a:extLst>
              <a:ext uri="{FF2B5EF4-FFF2-40B4-BE49-F238E27FC236}">
                <a16:creationId xmlns:a16="http://schemas.microsoft.com/office/drawing/2014/main" id="{2B422558-72F2-0021-2A03-651ACB9CBC9D}"/>
              </a:ext>
            </a:extLst>
          </p:cNvPr>
          <p:cNvPicPr>
            <a:picLocks noChangeAspect="1"/>
          </p:cNvPicPr>
          <p:nvPr/>
        </p:nvPicPr>
        <p:blipFill rotWithShape="1">
          <a:blip r:embed="rId3">
            <a:alphaModFix amt="35000"/>
          </a:blip>
          <a:srcRect t="1500" r="-1" b="14208"/>
          <a:stretch/>
        </p:blipFill>
        <p:spPr>
          <a:xfrm>
            <a:off x="3049"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5174591-1A4E-97A2-2DFD-D7FAF8AFFEAA}"/>
              </a:ext>
            </a:extLst>
          </p:cNvPr>
          <p:cNvSpPr>
            <a:spLocks noGrp="1"/>
          </p:cNvSpPr>
          <p:nvPr>
            <p:ph type="title"/>
          </p:nvPr>
        </p:nvSpPr>
        <p:spPr>
          <a:xfrm>
            <a:off x="3327722" y="777240"/>
            <a:ext cx="5735596" cy="1874520"/>
          </a:xfrm>
        </p:spPr>
        <p:txBody>
          <a:bodyPr anchor="b">
            <a:normAutofit/>
          </a:bodyPr>
          <a:lstStyle/>
          <a:p>
            <a:pPr algn="ctr"/>
            <a:r>
              <a:rPr lang="en-US" sz="4400" dirty="0">
                <a:solidFill>
                  <a:srgbClr val="FFFFFF"/>
                </a:solidFill>
              </a:rPr>
              <a:t>Welch Two Sample t-test Results</a:t>
            </a:r>
          </a:p>
        </p:txBody>
      </p:sp>
      <p:sp>
        <p:nvSpPr>
          <p:cNvPr id="3" name="Content Placeholder 2">
            <a:extLst>
              <a:ext uri="{FF2B5EF4-FFF2-40B4-BE49-F238E27FC236}">
                <a16:creationId xmlns:a16="http://schemas.microsoft.com/office/drawing/2014/main" id="{563E8F8E-AE47-E4A1-AF73-C23D0CDC2C72}"/>
              </a:ext>
            </a:extLst>
          </p:cNvPr>
          <p:cNvSpPr>
            <a:spLocks noGrp="1"/>
          </p:cNvSpPr>
          <p:nvPr>
            <p:ph idx="1"/>
          </p:nvPr>
        </p:nvSpPr>
        <p:spPr>
          <a:xfrm>
            <a:off x="2743200" y="2837329"/>
            <a:ext cx="6965576" cy="3243431"/>
          </a:xfrm>
        </p:spPr>
        <p:txBody>
          <a:bodyPr anchor="t">
            <a:noAutofit/>
          </a:bodyPr>
          <a:lstStyle/>
          <a:p>
            <a:pPr algn="ctr"/>
            <a:r>
              <a:rPr lang="en-US" sz="1400" dirty="0">
                <a:solidFill>
                  <a:srgbClr val="FFFFFF"/>
                </a:solidFill>
              </a:rPr>
              <a:t>Data: </a:t>
            </a:r>
            <a:r>
              <a:rPr lang="en-US" sz="1400" dirty="0" err="1">
                <a:solidFill>
                  <a:srgbClr val="FFFFFF"/>
                </a:solidFill>
              </a:rPr>
              <a:t>weekdays$avg_screen_time_hours</a:t>
            </a:r>
            <a:r>
              <a:rPr lang="en-US" sz="1400" dirty="0">
                <a:solidFill>
                  <a:srgbClr val="FFFFFF"/>
                </a:solidFill>
              </a:rPr>
              <a:t> and </a:t>
            </a:r>
            <a:r>
              <a:rPr lang="en-US" sz="1400" dirty="0" err="1">
                <a:solidFill>
                  <a:srgbClr val="FFFFFF"/>
                </a:solidFill>
              </a:rPr>
              <a:t>weekends$avg_screen_time_hours</a:t>
            </a:r>
            <a:endParaRPr lang="en-US" sz="1400" dirty="0">
              <a:solidFill>
                <a:srgbClr val="FFFFFF"/>
              </a:solidFill>
            </a:endParaRPr>
          </a:p>
          <a:p>
            <a:pPr algn="ctr"/>
            <a:r>
              <a:rPr lang="en-US" sz="1400" dirty="0">
                <a:solidFill>
                  <a:srgbClr val="FFFFFF"/>
                </a:solidFill>
              </a:rPr>
              <a:t>t= 0.46726</a:t>
            </a:r>
          </a:p>
          <a:p>
            <a:pPr algn="ctr"/>
            <a:r>
              <a:rPr lang="en-US" sz="1400" dirty="0">
                <a:solidFill>
                  <a:srgbClr val="FFFFFF"/>
                </a:solidFill>
              </a:rPr>
              <a:t>p-value= 0.6785</a:t>
            </a:r>
          </a:p>
          <a:p>
            <a:pPr algn="ctr"/>
            <a:r>
              <a:rPr lang="en-US" sz="1400" dirty="0">
                <a:solidFill>
                  <a:srgbClr val="FFFFFF"/>
                </a:solidFill>
              </a:rPr>
              <a:t>Alternative hypothesis: TRUE difference in means is not equal to 0</a:t>
            </a:r>
          </a:p>
          <a:p>
            <a:pPr algn="ctr"/>
            <a:r>
              <a:rPr lang="en-US" sz="1400" dirty="0">
                <a:solidFill>
                  <a:srgbClr val="FFFFFF"/>
                </a:solidFill>
              </a:rPr>
              <a:t>Sample estimates: </a:t>
            </a:r>
          </a:p>
          <a:p>
            <a:pPr algn="ctr"/>
            <a:r>
              <a:rPr lang="en-US" sz="1400" dirty="0">
                <a:solidFill>
                  <a:srgbClr val="FFFFFF"/>
                </a:solidFill>
              </a:rPr>
              <a:t>mean of x (weekdays): 9.70</a:t>
            </a:r>
          </a:p>
          <a:p>
            <a:pPr algn="ctr"/>
            <a:r>
              <a:rPr lang="en-US" sz="1400" dirty="0">
                <a:solidFill>
                  <a:srgbClr val="FFFFFF"/>
                </a:solidFill>
              </a:rPr>
              <a:t>mean of y (weekends): 9.25</a:t>
            </a:r>
          </a:p>
        </p:txBody>
      </p:sp>
    </p:spTree>
    <p:extLst>
      <p:ext uri="{BB962C8B-B14F-4D97-AF65-F5344CB8AC3E}">
        <p14:creationId xmlns:p14="http://schemas.microsoft.com/office/powerpoint/2010/main" val="110337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Circular jigsaw puzzle">
            <a:extLst>
              <a:ext uri="{FF2B5EF4-FFF2-40B4-BE49-F238E27FC236}">
                <a16:creationId xmlns:a16="http://schemas.microsoft.com/office/drawing/2014/main" id="{EAF19796-3C78-CDF1-930B-E9D313EB979E}"/>
              </a:ext>
            </a:extLst>
          </p:cNvPr>
          <p:cNvPicPr>
            <a:picLocks noChangeAspect="1"/>
          </p:cNvPicPr>
          <p:nvPr/>
        </p:nvPicPr>
        <p:blipFill rotWithShape="1">
          <a:blip r:embed="rId3">
            <a:alphaModFix amt="35000"/>
          </a:blip>
          <a:srcRect t="969" r="-1" b="14739"/>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33DA192-87A0-CBF4-48B1-E94F37BC5213}"/>
              </a:ext>
            </a:extLst>
          </p:cNvPr>
          <p:cNvSpPr>
            <a:spLocks noGrp="1"/>
          </p:cNvSpPr>
          <p:nvPr>
            <p:ph type="title"/>
          </p:nvPr>
        </p:nvSpPr>
        <p:spPr>
          <a:xfrm>
            <a:off x="3327722" y="777240"/>
            <a:ext cx="5782804" cy="2493876"/>
          </a:xfrm>
        </p:spPr>
        <p:txBody>
          <a:bodyPr anchor="b">
            <a:normAutofit/>
          </a:bodyPr>
          <a:lstStyle/>
          <a:p>
            <a:pPr algn="ctr"/>
            <a:r>
              <a:rPr lang="en-US" sz="4400" dirty="0">
                <a:solidFill>
                  <a:srgbClr val="FFFFFF"/>
                </a:solidFill>
              </a:rPr>
              <a:t>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9F2172-5D44-78D6-3807-9116C419188D}"/>
                  </a:ext>
                </a:extLst>
              </p:cNvPr>
              <p:cNvSpPr>
                <a:spLocks noGrp="1"/>
              </p:cNvSpPr>
              <p:nvPr>
                <p:ph idx="1"/>
              </p:nvPr>
            </p:nvSpPr>
            <p:spPr>
              <a:xfrm>
                <a:off x="3327722" y="3429000"/>
                <a:ext cx="5782804" cy="2333562"/>
              </a:xfrm>
            </p:spPr>
            <p:txBody>
              <a:bodyPr anchor="t">
                <a:normAutofit/>
              </a:bodyPr>
              <a:lstStyle/>
              <a:p>
                <a:pPr algn="ctr"/>
                <a:r>
                  <a:rPr lang="en-US" sz="1800" dirty="0">
                    <a:solidFill>
                      <a:srgbClr val="FFFFFF"/>
                    </a:solidFill>
                  </a:rPr>
                  <a:t>P-value(0.6785) &gt; assumed significance level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𝛼</m:t>
                    </m:r>
                    <m:r>
                      <a:rPr lang="en-GB" sz="1800" b="0" i="1">
                        <a:solidFill>
                          <a:srgbClr val="FFFFFF"/>
                        </a:solidFill>
                        <a:latin typeface="Cambria Math" panose="02040503050406030204" pitchFamily="18" charset="0"/>
                        <a:ea typeface="Cambria Math" panose="02040503050406030204" pitchFamily="18" charset="0"/>
                      </a:rPr>
                      <m:t>=0.05)</m:t>
                    </m:r>
                  </m:oMath>
                </a14:m>
                <a:endParaRPr lang="en-GB" sz="1800" b="0" dirty="0">
                  <a:solidFill>
                    <a:srgbClr val="FFFFFF"/>
                  </a:solidFill>
                  <a:ea typeface="Cambria Math" panose="02040503050406030204" pitchFamily="18" charset="0"/>
                </a:endParaRPr>
              </a:p>
              <a:p>
                <a:pPr algn="ctr"/>
                <a:r>
                  <a:rPr lang="en-GB" sz="1800" dirty="0">
                    <a:solidFill>
                      <a:srgbClr val="FFFFFF"/>
                    </a:solidFill>
                    <a:ea typeface="Cambria Math" panose="02040503050406030204" pitchFamily="18" charset="0"/>
                  </a:rPr>
                  <a:t>Fail to reject the null hypothesis </a:t>
                </a:r>
              </a:p>
              <a:p>
                <a:pPr algn="ctr"/>
                <a:r>
                  <a:rPr lang="en-GB" sz="1800" dirty="0">
                    <a:solidFill>
                      <a:srgbClr val="FFFFFF"/>
                    </a:solidFill>
                    <a:ea typeface="Cambria Math" panose="02040503050406030204" pitchFamily="18" charset="0"/>
                  </a:rPr>
                  <a:t>There is insufficient evidence to conclude that the average daily screen time is significantly higher on weekends compared to weekdays </a:t>
                </a:r>
              </a:p>
              <a:p>
                <a:pPr algn="ctr"/>
                <a:endParaRPr lang="en-US" sz="1800" dirty="0">
                  <a:solidFill>
                    <a:srgbClr val="FFFFFF"/>
                  </a:solidFill>
                </a:endParaRPr>
              </a:p>
            </p:txBody>
          </p:sp>
        </mc:Choice>
        <mc:Fallback xmlns="">
          <p:sp>
            <p:nvSpPr>
              <p:cNvPr id="3" name="Content Placeholder 2">
                <a:extLst>
                  <a:ext uri="{FF2B5EF4-FFF2-40B4-BE49-F238E27FC236}">
                    <a16:creationId xmlns:a16="http://schemas.microsoft.com/office/drawing/2014/main" id="{F99F2172-5D44-78D6-3807-9116C419188D}"/>
                  </a:ext>
                </a:extLst>
              </p:cNvPr>
              <p:cNvSpPr>
                <a:spLocks noGrp="1" noRot="1" noChangeAspect="1" noMove="1" noResize="1" noEditPoints="1" noAdjustHandles="1" noChangeArrowheads="1" noChangeShapeType="1" noTextEdit="1"/>
              </p:cNvSpPr>
              <p:nvPr>
                <p:ph idx="1"/>
              </p:nvPr>
            </p:nvSpPr>
            <p:spPr>
              <a:xfrm>
                <a:off x="3327722" y="3429000"/>
                <a:ext cx="5782804" cy="2333562"/>
              </a:xfrm>
              <a:blipFill>
                <a:blip r:embed="rId4"/>
                <a:stretch>
                  <a:fillRect t="-2717"/>
                </a:stretch>
              </a:blipFill>
            </p:spPr>
            <p:txBody>
              <a:bodyPr/>
              <a:lstStyle/>
              <a:p>
                <a:r>
                  <a:rPr lang="en-US">
                    <a:noFill/>
                  </a:rPr>
                  <a:t> </a:t>
                </a:r>
              </a:p>
            </p:txBody>
          </p:sp>
        </mc:Fallback>
      </mc:AlternateContent>
    </p:spTree>
    <p:extLst>
      <p:ext uri="{BB962C8B-B14F-4D97-AF65-F5344CB8AC3E}">
        <p14:creationId xmlns:p14="http://schemas.microsoft.com/office/powerpoint/2010/main" val="314188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Stock numbers on a digital display">
            <a:extLst>
              <a:ext uri="{FF2B5EF4-FFF2-40B4-BE49-F238E27FC236}">
                <a16:creationId xmlns:a16="http://schemas.microsoft.com/office/drawing/2014/main" id="{7ABCD482-9C8F-CC15-3DCE-47EAEE6487F7}"/>
              </a:ext>
            </a:extLst>
          </p:cNvPr>
          <p:cNvPicPr>
            <a:picLocks noChangeAspect="1"/>
          </p:cNvPicPr>
          <p:nvPr/>
        </p:nvPicPr>
        <p:blipFill rotWithShape="1">
          <a:blip r:embed="rId3">
            <a:alphaModFix amt="35000"/>
          </a:blip>
          <a:srcRect r="-1" b="3408"/>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1CD38F3-D09D-6FD6-42A3-F14943FDB33A}"/>
              </a:ext>
            </a:extLst>
          </p:cNvPr>
          <p:cNvSpPr>
            <a:spLocks noGrp="1"/>
          </p:cNvSpPr>
          <p:nvPr>
            <p:ph type="title"/>
          </p:nvPr>
        </p:nvSpPr>
        <p:spPr>
          <a:xfrm>
            <a:off x="3327722" y="777240"/>
            <a:ext cx="5782804" cy="2493876"/>
          </a:xfrm>
        </p:spPr>
        <p:txBody>
          <a:bodyPr anchor="b">
            <a:normAutofit/>
          </a:bodyPr>
          <a:lstStyle/>
          <a:p>
            <a:pPr algn="ctr"/>
            <a:r>
              <a:rPr lang="en-US" sz="4400">
                <a:solidFill>
                  <a:srgbClr val="FFFFFF"/>
                </a:solidFill>
              </a:rPr>
              <a:t>Additional Findings</a:t>
            </a:r>
          </a:p>
        </p:txBody>
      </p:sp>
      <p:sp>
        <p:nvSpPr>
          <p:cNvPr id="3" name="Content Placeholder 2">
            <a:extLst>
              <a:ext uri="{FF2B5EF4-FFF2-40B4-BE49-F238E27FC236}">
                <a16:creationId xmlns:a16="http://schemas.microsoft.com/office/drawing/2014/main" id="{6F7B9A5D-7544-DB68-6E98-08376D0A9C9B}"/>
              </a:ext>
            </a:extLst>
          </p:cNvPr>
          <p:cNvSpPr>
            <a:spLocks noGrp="1"/>
          </p:cNvSpPr>
          <p:nvPr>
            <p:ph idx="1"/>
          </p:nvPr>
        </p:nvSpPr>
        <p:spPr>
          <a:xfrm>
            <a:off x="3327722" y="3429000"/>
            <a:ext cx="5782804" cy="2333562"/>
          </a:xfrm>
        </p:spPr>
        <p:txBody>
          <a:bodyPr anchor="t">
            <a:normAutofit/>
          </a:bodyPr>
          <a:lstStyle/>
          <a:p>
            <a:pPr algn="ctr"/>
            <a:r>
              <a:rPr lang="en-US" sz="1800">
                <a:solidFill>
                  <a:srgbClr val="FFFFFF"/>
                </a:solidFill>
              </a:rPr>
              <a:t>Average screen time:</a:t>
            </a:r>
          </a:p>
          <a:p>
            <a:pPr algn="ctr"/>
            <a:r>
              <a:rPr lang="en-US" sz="1800">
                <a:solidFill>
                  <a:srgbClr val="FFFFFF"/>
                </a:solidFill>
              </a:rPr>
              <a:t>Weekdays: 9.70hours</a:t>
            </a:r>
          </a:p>
          <a:p>
            <a:pPr algn="ctr"/>
            <a:r>
              <a:rPr lang="en-US" sz="1800">
                <a:solidFill>
                  <a:srgbClr val="FFFFFF"/>
                </a:solidFill>
              </a:rPr>
              <a:t>Weekends: 9.25 hours </a:t>
            </a:r>
          </a:p>
          <a:p>
            <a:pPr algn="ctr"/>
            <a:r>
              <a:rPr lang="en-US" sz="1800">
                <a:solidFill>
                  <a:srgbClr val="FFFFFF"/>
                </a:solidFill>
              </a:rPr>
              <a:t>Difference is not statistically significant </a:t>
            </a:r>
          </a:p>
          <a:p>
            <a:pPr marL="0" indent="0" algn="ctr">
              <a:buNone/>
            </a:pPr>
            <a:endParaRPr lang="en-US" sz="1800">
              <a:solidFill>
                <a:srgbClr val="FFFFFF"/>
              </a:solidFill>
            </a:endParaRPr>
          </a:p>
        </p:txBody>
      </p:sp>
    </p:spTree>
    <p:extLst>
      <p:ext uri="{BB962C8B-B14F-4D97-AF65-F5344CB8AC3E}">
        <p14:creationId xmlns:p14="http://schemas.microsoft.com/office/powerpoint/2010/main" val="24709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8" name="Oval 5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Freeform: Shape 6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0" name="Freeform: Shape 6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1" name="Oval 7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4" name="Rectangle 7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a:extLst>
              <a:ext uri="{FF2B5EF4-FFF2-40B4-BE49-F238E27FC236}">
                <a16:creationId xmlns:a16="http://schemas.microsoft.com/office/drawing/2014/main" id="{968F0F4B-31CD-E7C1-CFD0-EC8694292071}"/>
              </a:ext>
            </a:extLst>
          </p:cNvPr>
          <p:cNvPicPr>
            <a:picLocks noChangeAspect="1"/>
          </p:cNvPicPr>
          <p:nvPr/>
        </p:nvPicPr>
        <p:blipFill rotWithShape="1">
          <a:blip r:embed="rId3">
            <a:alphaModFix/>
          </a:blip>
          <a:srcRect t="6193" b="2714"/>
          <a:stretch/>
        </p:blipFill>
        <p:spPr>
          <a:xfrm>
            <a:off x="20" y="10"/>
            <a:ext cx="12191980" cy="6857990"/>
          </a:xfrm>
          <a:prstGeom prst="rect">
            <a:avLst/>
          </a:prstGeom>
        </p:spPr>
      </p:pic>
      <p:sp>
        <p:nvSpPr>
          <p:cNvPr id="76" name="Freeform: Shape 75">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306B6-DA3B-88AB-6578-14092CDA4A13}"/>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Data Visualization</a:t>
            </a:r>
          </a:p>
        </p:txBody>
      </p:sp>
      <p:sp>
        <p:nvSpPr>
          <p:cNvPr id="3" name="Content Placeholder 2">
            <a:extLst>
              <a:ext uri="{FF2B5EF4-FFF2-40B4-BE49-F238E27FC236}">
                <a16:creationId xmlns:a16="http://schemas.microsoft.com/office/drawing/2014/main" id="{E2587636-EC2F-D3CE-21B0-7BFC17A32419}"/>
              </a:ext>
            </a:extLst>
          </p:cNvPr>
          <p:cNvSpPr>
            <a:spLocks noGrp="1"/>
          </p:cNvSpPr>
          <p:nvPr>
            <p:ph idx="1"/>
          </p:nvPr>
        </p:nvSpPr>
        <p:spPr>
          <a:xfrm>
            <a:off x="5659718" y="4456144"/>
            <a:ext cx="5770281" cy="1327420"/>
          </a:xfrm>
        </p:spPr>
        <p:txBody>
          <a:bodyPr vert="horz" lIns="91440" tIns="45720" rIns="91440" bIns="45720" rtlCol="0" anchor="t">
            <a:normAutofit/>
          </a:bodyPr>
          <a:lstStyle/>
          <a:p>
            <a:pPr marL="0" indent="0" algn="r">
              <a:buNone/>
            </a:pPr>
            <a:r>
              <a:rPr lang="en-US" sz="2200">
                <a:solidFill>
                  <a:srgbClr val="FFFFFF"/>
                </a:solidFill>
              </a:rPr>
              <a:t>There is minimal difference between weekdays and weekends</a:t>
            </a:r>
          </a:p>
        </p:txBody>
      </p:sp>
    </p:spTree>
    <p:extLst>
      <p:ext uri="{BB962C8B-B14F-4D97-AF65-F5344CB8AC3E}">
        <p14:creationId xmlns:p14="http://schemas.microsoft.com/office/powerpoint/2010/main" val="204284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8" name="Oval 5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Freeform: Shape 6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0" name="Freeform: Shape 6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1" name="Oval 7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4" name="Rectangle 7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9" name="Picture 28" descr="A graph of apps with blue bars&#10;&#10;Description automatically generated with medium confidence">
            <a:extLst>
              <a:ext uri="{FF2B5EF4-FFF2-40B4-BE49-F238E27FC236}">
                <a16:creationId xmlns:a16="http://schemas.microsoft.com/office/drawing/2014/main" id="{775AC0F2-AE75-07C6-20F9-3519B4B041A7}"/>
              </a:ext>
            </a:extLst>
          </p:cNvPr>
          <p:cNvPicPr>
            <a:picLocks noChangeAspect="1"/>
          </p:cNvPicPr>
          <p:nvPr/>
        </p:nvPicPr>
        <p:blipFill rotWithShape="1">
          <a:blip r:embed="rId3">
            <a:alphaModFix/>
          </a:blip>
          <a:srcRect t="8907"/>
          <a:stretch/>
        </p:blipFill>
        <p:spPr>
          <a:xfrm>
            <a:off x="20" y="10"/>
            <a:ext cx="12191980" cy="6857990"/>
          </a:xfrm>
          <a:prstGeom prst="rect">
            <a:avLst/>
          </a:prstGeom>
        </p:spPr>
      </p:pic>
      <p:sp>
        <p:nvSpPr>
          <p:cNvPr id="76" name="Freeform: Shape 75">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4DAB1-7EE2-1E81-0DF0-752987D0B2FA}"/>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a:solidFill>
                  <a:srgbClr val="FFFFFF"/>
                </a:solidFill>
              </a:rPr>
              <a:t>Frequently Used App Analysis</a:t>
            </a:r>
            <a:endParaRPr lang="en-US" sz="6000" dirty="0">
              <a:solidFill>
                <a:srgbClr val="FFFFFF"/>
              </a:solidFill>
            </a:endParaRPr>
          </a:p>
        </p:txBody>
      </p:sp>
      <p:sp>
        <p:nvSpPr>
          <p:cNvPr id="3" name="Content Placeholder 2">
            <a:extLst>
              <a:ext uri="{FF2B5EF4-FFF2-40B4-BE49-F238E27FC236}">
                <a16:creationId xmlns:a16="http://schemas.microsoft.com/office/drawing/2014/main" id="{6F850412-DC31-2D0A-F93E-AEE43FE6AF01}"/>
              </a:ext>
            </a:extLst>
          </p:cNvPr>
          <p:cNvSpPr>
            <a:spLocks noGrp="1"/>
          </p:cNvSpPr>
          <p:nvPr>
            <p:ph idx="1"/>
          </p:nvPr>
        </p:nvSpPr>
        <p:spPr>
          <a:xfrm>
            <a:off x="5659718" y="4456144"/>
            <a:ext cx="5770281" cy="1327420"/>
          </a:xfrm>
        </p:spPr>
        <p:txBody>
          <a:bodyPr vert="horz" lIns="91440" tIns="45720" rIns="91440" bIns="45720" rtlCol="0" anchor="t">
            <a:normAutofit/>
          </a:bodyPr>
          <a:lstStyle/>
          <a:p>
            <a:pPr marL="0" indent="0" algn="r">
              <a:buNone/>
            </a:pPr>
            <a:r>
              <a:rPr lang="en-US" sz="2200">
                <a:solidFill>
                  <a:srgbClr val="FFFFFF"/>
                </a:solidFill>
              </a:rPr>
              <a:t>There is notable differences in app usage between weekdays and weekends </a:t>
            </a:r>
            <a:endParaRPr lang="en-US" sz="2200" dirty="0">
              <a:solidFill>
                <a:srgbClr val="FFFFFF"/>
              </a:solidFill>
            </a:endParaRPr>
          </a:p>
        </p:txBody>
      </p:sp>
    </p:spTree>
    <p:extLst>
      <p:ext uri="{BB962C8B-B14F-4D97-AF65-F5344CB8AC3E}">
        <p14:creationId xmlns:p14="http://schemas.microsoft.com/office/powerpoint/2010/main" val="203526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nfettiVTI">
  <a:themeElements>
    <a:clrScheme name="AnalogousFromRegularSeedRightStep">
      <a:dk1>
        <a:srgbClr val="000000"/>
      </a:dk1>
      <a:lt1>
        <a:srgbClr val="FFFFFF"/>
      </a:lt1>
      <a:dk2>
        <a:srgbClr val="1C2431"/>
      </a:dk2>
      <a:lt2>
        <a:srgbClr val="F3F2F0"/>
      </a:lt2>
      <a:accent1>
        <a:srgbClr val="2971E7"/>
      </a:accent1>
      <a:accent2>
        <a:srgbClr val="3B34DA"/>
      </a:accent2>
      <a:accent3>
        <a:srgbClr val="8029E7"/>
      </a:accent3>
      <a:accent4>
        <a:srgbClr val="BD17D5"/>
      </a:accent4>
      <a:accent5>
        <a:srgbClr val="E729B0"/>
      </a:accent5>
      <a:accent6>
        <a:srgbClr val="D5174F"/>
      </a:accent6>
      <a:hlink>
        <a:srgbClr val="AF833A"/>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1452</TotalTime>
  <Words>777</Words>
  <Application>Microsoft Macintosh PowerPoint</Application>
  <PresentationFormat>Widescreen</PresentationFormat>
  <Paragraphs>61</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AvenirNext LT Pro Medium</vt:lpstr>
      <vt:lpstr>Calibri</vt:lpstr>
      <vt:lpstr>Cambria Math</vt:lpstr>
      <vt:lpstr>Gill Sans Nova</vt:lpstr>
      <vt:lpstr>Helvetica Neue</vt:lpstr>
      <vt:lpstr>ConfettiVTI</vt:lpstr>
      <vt:lpstr>AMINA HAKIM MOHAMUD</vt:lpstr>
      <vt:lpstr>PROJECT OBJECTIVE</vt:lpstr>
      <vt:lpstr>DATA </vt:lpstr>
      <vt:lpstr>HYPOTHESIS TESTS</vt:lpstr>
      <vt:lpstr>Welch Two Sample t-test Results</vt:lpstr>
      <vt:lpstr>Interpretation</vt:lpstr>
      <vt:lpstr>Additional Findings</vt:lpstr>
      <vt:lpstr>Data Visualization</vt:lpstr>
      <vt:lpstr>Frequently Used App Analysis</vt:lpstr>
      <vt:lpstr>Conclusion</vt:lpstr>
      <vt:lpstr>  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AMINA HAKIM</dc:title>
  <dc:creator>Amina Hakim Mohamud</dc:creator>
  <cp:lastModifiedBy>Amina Hakim Mohamud</cp:lastModifiedBy>
  <cp:revision>9</cp:revision>
  <dcterms:created xsi:type="dcterms:W3CDTF">2024-04-20T18:57:35Z</dcterms:created>
  <dcterms:modified xsi:type="dcterms:W3CDTF">2024-04-26T04:01:02Z</dcterms:modified>
</cp:coreProperties>
</file>