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2" r:id="rId15"/>
    <p:sldId id="273" r:id="rId16"/>
    <p:sldId id="274" r:id="rId17"/>
    <p:sldId id="275" r:id="rId18"/>
    <p:sldId id="276" r:id="rId19"/>
    <p:sldId id="277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41" autoAdjust="0"/>
  </p:normalViewPr>
  <p:slideViewPr>
    <p:cSldViewPr snapToGrid="0">
      <p:cViewPr>
        <p:scale>
          <a:sx n="75" d="100"/>
          <a:sy n="75" d="100"/>
        </p:scale>
        <p:origin x="974" y="1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672896-253F-4DD8-BC2B-B9F7E73A6856}" type="datetimeFigureOut">
              <a:rPr lang="en-PK" smtClean="0"/>
              <a:t>01/12/2023</a:t>
            </a:fld>
            <a:endParaRPr lang="en-P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B74C94-0BC0-4E6F-BAD4-1193A749225D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343519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B74C94-0BC0-4E6F-BAD4-1193A749225D}" type="slidenum">
              <a:rPr lang="en-PK" smtClean="0"/>
              <a:t>1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647939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12/1/2023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12/1/2023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12/1/2023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12/1/2023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12/1/2023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12/1/2023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12/1/2023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12/1/2023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12/1/2023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12/1/2023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12/1/2023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12/1/2023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9D92F-6578-7761-BA8C-330B5420AC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Foodie-fi Customer Data Analysis</a:t>
            </a: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61E852-18EB-1D25-D396-3804AA6444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F96747-A9C6-8AD5-E3DF-1A7248EA3045}"/>
              </a:ext>
            </a:extLst>
          </p:cNvPr>
          <p:cNvSpPr txBox="1"/>
          <p:nvPr/>
        </p:nvSpPr>
        <p:spPr>
          <a:xfrm>
            <a:off x="1223852" y="5697557"/>
            <a:ext cx="2069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Amina Javaid</a:t>
            </a:r>
          </a:p>
          <a:p>
            <a:r>
              <a:rPr lang="en-US" dirty="0"/>
              <a:t>3 December, 2023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4545871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C3F72-0029-3E76-743E-35D716B33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1AE53-BBE0-2319-75D8-13D716AD7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2703" y="1461366"/>
            <a:ext cx="7796540" cy="49394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Question 5.</a:t>
            </a:r>
            <a:r>
              <a:rPr lang="en-US" dirty="0"/>
              <a:t> How many customers have churned straight after their initial free trial - what percentage is this rounded to the nearest whole number?</a:t>
            </a:r>
          </a:p>
          <a:p>
            <a:pPr marL="0" indent="0">
              <a:buNone/>
            </a:pPr>
            <a:r>
              <a:rPr lang="en-US" b="1" dirty="0"/>
              <a:t>Query: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Result:</a:t>
            </a:r>
            <a:endParaRPr lang="en-US" sz="1400" dirty="0"/>
          </a:p>
          <a:p>
            <a:pPr marL="457200" lvl="1" indent="0">
              <a:lnSpc>
                <a:spcPct val="100000"/>
              </a:lnSpc>
              <a:buNone/>
            </a:pPr>
            <a:endParaRPr lang="en-US" sz="1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13D58B6-B132-77C8-96B4-0C3E2C75F3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6821" y="2927547"/>
            <a:ext cx="6812870" cy="24309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F5DD742-AA31-1A17-12EF-1515EDD274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6821" y="6019800"/>
            <a:ext cx="5010178" cy="518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2653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C3F72-0029-3E76-743E-35D716B33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1AE53-BBE0-2319-75D8-13D716AD7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2703" y="1461366"/>
            <a:ext cx="7796540" cy="410369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Question 6.</a:t>
            </a:r>
            <a:r>
              <a:rPr lang="en-US" dirty="0"/>
              <a:t> What is the number and percentage of customer plans after their initial free trial?</a:t>
            </a:r>
          </a:p>
          <a:p>
            <a:pPr marL="0" indent="0">
              <a:buNone/>
            </a:pPr>
            <a:r>
              <a:rPr lang="en-US" b="1" dirty="0"/>
              <a:t>Query: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Result:</a:t>
            </a:r>
            <a:endParaRPr lang="en-US" sz="1400" dirty="0"/>
          </a:p>
          <a:p>
            <a:pPr marL="457200" lvl="1" indent="0">
              <a:lnSpc>
                <a:spcPct val="100000"/>
              </a:lnSpc>
              <a:buNone/>
            </a:pPr>
            <a:endParaRPr lang="en-US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9C7B84-2A02-D8F3-F83B-6FA986B2D3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1293" y="2389164"/>
            <a:ext cx="6353871" cy="23696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399674E-09E4-8681-C98A-671D73D97E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1293" y="4998966"/>
            <a:ext cx="4949288" cy="1450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7314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C3F72-0029-3E76-743E-35D716B33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1AE53-BBE0-2319-75D8-13D716AD7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2703" y="1461365"/>
            <a:ext cx="7796540" cy="48411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Question 7.</a:t>
            </a:r>
            <a:r>
              <a:rPr lang="en-US" dirty="0"/>
              <a:t> What is the customer count and percentage breakdown of all 5 </a:t>
            </a:r>
            <a:r>
              <a:rPr lang="en-US" dirty="0" err="1"/>
              <a:t>plan_name</a:t>
            </a:r>
            <a:r>
              <a:rPr lang="en-US" dirty="0"/>
              <a:t> values at 2020-12-31?</a:t>
            </a:r>
          </a:p>
          <a:p>
            <a:pPr marL="0" indent="0">
              <a:buNone/>
            </a:pPr>
            <a:r>
              <a:rPr lang="en-US" b="1" dirty="0"/>
              <a:t>Query: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Result:</a:t>
            </a:r>
            <a:endParaRPr lang="en-US" sz="1400" dirty="0"/>
          </a:p>
          <a:p>
            <a:pPr marL="457200" lvl="1" indent="0">
              <a:lnSpc>
                <a:spcPct val="100000"/>
              </a:lnSpc>
              <a:buNone/>
            </a:pPr>
            <a:endParaRPr lang="en-US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5F0F08-3690-F116-79EC-BAF9AA5731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3371" y="2666425"/>
            <a:ext cx="6856768" cy="26545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EB324AB-8EF4-EED6-FC2C-EBF9645EBB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3370" y="5519582"/>
            <a:ext cx="6491619" cy="530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7478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C3F72-0029-3E76-743E-35D716B33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1AE53-BBE0-2319-75D8-13D716AD7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2703" y="1461366"/>
            <a:ext cx="7796540" cy="370676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Question 8.</a:t>
            </a:r>
            <a:r>
              <a:rPr lang="en-US" dirty="0"/>
              <a:t> How many customers have upgraded to an annual plan in 2020?</a:t>
            </a:r>
          </a:p>
          <a:p>
            <a:pPr marL="0" indent="0">
              <a:buNone/>
            </a:pPr>
            <a:r>
              <a:rPr lang="en-US" b="1" dirty="0"/>
              <a:t>Query: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Result:</a:t>
            </a:r>
            <a:endParaRPr lang="en-US" sz="1400" dirty="0"/>
          </a:p>
          <a:p>
            <a:pPr marL="457200" lvl="1" indent="0">
              <a:lnSpc>
                <a:spcPct val="100000"/>
              </a:lnSpc>
              <a:buNone/>
            </a:pPr>
            <a:endParaRPr lang="en-US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AEAF49-34F6-517F-529C-71F9C622B6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7581" y="3040731"/>
            <a:ext cx="6106783" cy="10063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7F199D5-A1A6-C4E5-F94C-352FEC61BB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7581" y="4701047"/>
            <a:ext cx="2698878" cy="695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1741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C3F72-0029-3E76-743E-35D716B33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1AE53-BBE0-2319-75D8-13D716AD7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2703" y="1346670"/>
            <a:ext cx="7796540" cy="42549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Question 9.</a:t>
            </a:r>
            <a:r>
              <a:rPr lang="en-US" dirty="0"/>
              <a:t> How many days on average does it take for a customer to an annual plan from the day they join Foodie-Fi?</a:t>
            </a:r>
          </a:p>
          <a:p>
            <a:pPr marL="0" indent="0">
              <a:buNone/>
            </a:pPr>
            <a:r>
              <a:rPr lang="en-US" b="1" dirty="0"/>
              <a:t>Query: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457200" lvl="1" indent="0">
              <a:lnSpc>
                <a:spcPct val="100000"/>
              </a:lnSpc>
              <a:buNone/>
            </a:pPr>
            <a:endParaRPr lang="en-US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803FFF-7E01-1EC0-D4ED-DF4ECF93C6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6260" y="2783996"/>
            <a:ext cx="5938682" cy="30417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8DAB49D-0390-6534-B050-FE84D9A749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6260" y="6049943"/>
            <a:ext cx="2743198" cy="5738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377BE7D-51CB-0B44-96C7-BCD51CB5F90B}"/>
              </a:ext>
            </a:extLst>
          </p:cNvPr>
          <p:cNvSpPr txBox="1"/>
          <p:nvPr/>
        </p:nvSpPr>
        <p:spPr>
          <a:xfrm>
            <a:off x="2692703" y="5917278"/>
            <a:ext cx="9669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Result:</a:t>
            </a:r>
            <a:endParaRPr lang="en-US" sz="1200" dirty="0"/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1203447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C3F72-0029-3E76-743E-35D716B33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1AE53-BBE0-2319-75D8-13D716AD7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2703" y="1346670"/>
            <a:ext cx="7796540" cy="370676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Question 10.</a:t>
            </a:r>
            <a:r>
              <a:rPr lang="en-US" dirty="0"/>
              <a:t> Can you further breakdown this average value into 30 day periods? (i.e. 0-30 days, 31-60 days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b="1" dirty="0"/>
              <a:t>Query: 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457200" lvl="1" indent="0">
              <a:lnSpc>
                <a:spcPct val="100000"/>
              </a:lnSpc>
              <a:buNone/>
            </a:pPr>
            <a:endParaRPr lang="en-US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804298-3206-1313-4F46-462AC3EFB5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6131" y="2861315"/>
            <a:ext cx="3255276" cy="38652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CECB504-EA6D-3534-C7BB-433BF925CBB2}"/>
              </a:ext>
            </a:extLst>
          </p:cNvPr>
          <p:cNvSpPr txBox="1"/>
          <p:nvPr/>
        </p:nvSpPr>
        <p:spPr>
          <a:xfrm>
            <a:off x="7032302" y="2782669"/>
            <a:ext cx="9669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Result:</a:t>
            </a:r>
            <a:endParaRPr lang="en-US" sz="1200" dirty="0"/>
          </a:p>
          <a:p>
            <a:endParaRPr lang="en-PK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E7FC0D3-D439-3FE4-193C-319265ABEA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4834" y="2861314"/>
            <a:ext cx="2261113" cy="2730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5259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C3F72-0029-3E76-743E-35D716B33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1AE53-BBE0-2319-75D8-13D716AD7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2703" y="1461366"/>
            <a:ext cx="7796540" cy="370676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Question 11. How many customers downgraded from a pro monthly to a basic monthly plan in 2020?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b="1" dirty="0"/>
              <a:t>Query: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457200" lvl="1" indent="0">
              <a:lnSpc>
                <a:spcPct val="100000"/>
              </a:lnSpc>
              <a:buNone/>
            </a:pPr>
            <a:endParaRPr lang="en-US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1D643A-A4F2-B39A-F005-A380AB7C6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522" y="2969144"/>
            <a:ext cx="5250635" cy="26672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BAF98A-57AF-5538-72D3-09512551C4CA}"/>
              </a:ext>
            </a:extLst>
          </p:cNvPr>
          <p:cNvSpPr txBox="1"/>
          <p:nvPr/>
        </p:nvSpPr>
        <p:spPr>
          <a:xfrm>
            <a:off x="2692703" y="5774221"/>
            <a:ext cx="9669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Result:</a:t>
            </a:r>
            <a:endParaRPr lang="en-US" sz="1200" dirty="0"/>
          </a:p>
          <a:p>
            <a:endParaRPr lang="en-PK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CBC52A5-89F0-77E3-D571-DD7895C48A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4522" y="5974841"/>
            <a:ext cx="2937726" cy="554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1602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C3F72-0029-3E76-743E-35D716B33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Insights - Summary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1AE53-BBE0-2319-75D8-13D716AD7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2703" y="1595120"/>
            <a:ext cx="7796540" cy="4196080"/>
          </a:xfrm>
        </p:spPr>
        <p:txBody>
          <a:bodyPr>
            <a:noAutofit/>
          </a:bodyPr>
          <a:lstStyle/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Foodie-fi has 1000 customers.</a:t>
            </a:r>
          </a:p>
          <a:p>
            <a:r>
              <a:rPr lang="en-US" sz="1600" dirty="0"/>
              <a:t>Highest number of trial plans were subscribed in March and lowest in February.</a:t>
            </a:r>
          </a:p>
          <a:p>
            <a:r>
              <a:rPr lang="en-US" sz="1600" dirty="0"/>
              <a:t>70 trial plans are subscribed per month on average.</a:t>
            </a:r>
          </a:p>
          <a:p>
            <a:r>
              <a:rPr lang="en-US" sz="1600" dirty="0"/>
              <a:t>30.7% customers have churned from subscriptions.</a:t>
            </a:r>
          </a:p>
          <a:p>
            <a:r>
              <a:rPr lang="en-US" sz="1600" dirty="0"/>
              <a:t>9% customers churned right after their free trial.</a:t>
            </a:r>
          </a:p>
          <a:p>
            <a:r>
              <a:rPr lang="en-US" sz="1600" dirty="0"/>
              <a:t>195 customers upgraded to an annual plan in 2020.</a:t>
            </a:r>
          </a:p>
          <a:p>
            <a:r>
              <a:rPr lang="en-US" sz="1600" dirty="0"/>
              <a:t>It takes 104.62 days on average for a customer to upgrade to an annual plan.  </a:t>
            </a:r>
          </a:p>
          <a:p>
            <a:r>
              <a:rPr lang="en-US" sz="1600" dirty="0"/>
              <a:t>None of the customers downgraded from a pro monthly to basic monthly plan in 2020.</a:t>
            </a:r>
          </a:p>
          <a:p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919512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C3F72-0029-3E76-743E-35D716B33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1AE53-BBE0-2319-75D8-13D716AD7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2703" y="1461366"/>
            <a:ext cx="7796540" cy="3706760"/>
          </a:xfrm>
        </p:spPr>
        <p:txBody>
          <a:bodyPr/>
          <a:lstStyle/>
          <a:p>
            <a:r>
              <a:rPr lang="en-US" dirty="0"/>
              <a:t>Reduce the subscription cost of basic monthly plan and give more access so that the customers don’t churn right after free trial.</a:t>
            </a:r>
          </a:p>
          <a:p>
            <a:r>
              <a:rPr lang="en-US" dirty="0"/>
              <a:t>Reduce the subscription cost of pro monthly plan so that the customers don’t downgrade to a basic monthly plan.</a:t>
            </a:r>
          </a:p>
          <a:p>
            <a:r>
              <a:rPr lang="en-US" dirty="0"/>
              <a:t>Use digital marketing to increase average number of trial plan subscriptions per month.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3827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840FC0E-5DBC-8368-D649-8F22B0CA68C1}"/>
              </a:ext>
            </a:extLst>
          </p:cNvPr>
          <p:cNvSpPr txBox="1"/>
          <p:nvPr/>
        </p:nvSpPr>
        <p:spPr>
          <a:xfrm>
            <a:off x="4135120" y="2967335"/>
            <a:ext cx="34163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Thank you</a:t>
            </a:r>
            <a:endParaRPr lang="en-PK" sz="5400" dirty="0"/>
          </a:p>
        </p:txBody>
      </p:sp>
    </p:spTree>
    <p:extLst>
      <p:ext uri="{BB962C8B-B14F-4D97-AF65-F5344CB8AC3E}">
        <p14:creationId xmlns:p14="http://schemas.microsoft.com/office/powerpoint/2010/main" val="1911303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8E583-D898-90E1-D6C0-8928B0339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C2EB9-2EF9-D247-5763-6B1AD1507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Foodie-fi is a new startup which started selling monthly and annual subscriptions to their customers giving them unlimited on-demand access to exclusive food videos from around the world.</a:t>
            </a:r>
          </a:p>
          <a:p>
            <a:r>
              <a:rPr lang="en-US" dirty="0"/>
              <a:t>This case study focuses on using subscription style digital data to answer important business questions.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740400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EAEDC-7FFD-50D4-EFDF-64283BAA7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Task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895B6-9704-1D92-ED6A-23479D43F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Improving customer retention to Foodie-fi subscriptions.   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538566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A10AB-8A56-D7F2-B6F0-749B050A8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72FF1-17E1-5FE7-4284-87EEE65F1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2052117"/>
            <a:ext cx="7796540" cy="2392064"/>
          </a:xfrm>
        </p:spPr>
        <p:txBody>
          <a:bodyPr/>
          <a:lstStyle/>
          <a:p>
            <a:r>
              <a:rPr lang="en-US" dirty="0"/>
              <a:t>All datasets exist within the foodie-fi database schema.</a:t>
            </a:r>
          </a:p>
          <a:p>
            <a:r>
              <a:rPr lang="en-US" dirty="0"/>
              <a:t>There are two tables in the schema:</a:t>
            </a:r>
          </a:p>
          <a:p>
            <a:pPr lvl="1"/>
            <a:r>
              <a:rPr lang="en-US" dirty="0"/>
              <a:t>plans</a:t>
            </a:r>
          </a:p>
          <a:p>
            <a:pPr lvl="1"/>
            <a:r>
              <a:rPr lang="en-US" dirty="0"/>
              <a:t>subscriptions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8063FB-A62F-507C-F797-1217A2C681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6643" y="4178710"/>
            <a:ext cx="4770120" cy="1394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938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54C39-7817-1D07-5959-5372B9306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Processing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7EC2A-04A0-3543-BE7B-F09BB81CD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1524001"/>
            <a:ext cx="7796540" cy="4525944"/>
          </a:xfrm>
        </p:spPr>
        <p:txBody>
          <a:bodyPr>
            <a:normAutofit/>
          </a:bodyPr>
          <a:lstStyle/>
          <a:p>
            <a:r>
              <a:rPr lang="en-US" dirty="0"/>
              <a:t>Create ‘foodie-fi’ schema in MySQL through provided SQL script. </a:t>
            </a:r>
          </a:p>
          <a:p>
            <a:r>
              <a:rPr lang="en-US" dirty="0"/>
              <a:t>Create tables ‘plans’ and ‘subscriptions’ in foodie-fi schema through provided SQL script.</a:t>
            </a:r>
          </a:p>
          <a:p>
            <a:r>
              <a:rPr lang="en-US" dirty="0"/>
              <a:t>Define ‘</a:t>
            </a:r>
            <a:r>
              <a:rPr lang="en-US" dirty="0" err="1"/>
              <a:t>plan_id</a:t>
            </a:r>
            <a:r>
              <a:rPr lang="en-US" dirty="0"/>
              <a:t>’ as Primary key in ‘plans’ table.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Define ‘</a:t>
            </a:r>
            <a:r>
              <a:rPr lang="en-US" dirty="0" err="1"/>
              <a:t>plan_id</a:t>
            </a:r>
            <a:r>
              <a:rPr lang="en-US" dirty="0"/>
              <a:t>’ as Foreign key in ‘subscriptions’ table.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r>
              <a:rPr lang="en-US" dirty="0"/>
              <a:t>Insert values into both tables through provided SQL script.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143559-377A-8485-8087-518751A547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1413" y="3674716"/>
            <a:ext cx="2509171" cy="6559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625B9D5-1F91-415C-64CC-020C8A3BFB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5435" y="4904063"/>
            <a:ext cx="5141126" cy="572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210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C3F72-0029-3E76-743E-35D716B33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1AE53-BBE0-2319-75D8-13D716AD7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2703" y="1461366"/>
            <a:ext cx="7796540" cy="370676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Question 1.</a:t>
            </a:r>
            <a:r>
              <a:rPr lang="en-US" dirty="0"/>
              <a:t> How many customers has Foodie-Fi ever had?</a:t>
            </a:r>
          </a:p>
          <a:p>
            <a:pPr marL="0" indent="0">
              <a:buNone/>
            </a:pPr>
            <a:r>
              <a:rPr lang="en-US" b="1" dirty="0"/>
              <a:t>Query: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Result:</a:t>
            </a:r>
            <a:endParaRPr lang="en-US" sz="1400" dirty="0"/>
          </a:p>
          <a:p>
            <a:pPr marL="457200" lvl="1" indent="0">
              <a:lnSpc>
                <a:spcPct val="100000"/>
              </a:lnSpc>
              <a:buNone/>
            </a:pPr>
            <a:endParaRPr lang="en-US" sz="1400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E8ED672-ABD5-DD8C-899A-03EEE44E58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6050" y="4689257"/>
            <a:ext cx="2574852" cy="70737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B940003-EC86-7AC9-66C7-1D6871EE72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6050" y="3033253"/>
            <a:ext cx="6283247" cy="791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91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C3F72-0029-3E76-743E-35D716B33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1AE53-BBE0-2319-75D8-13D716AD7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2703" y="1461366"/>
            <a:ext cx="7796540" cy="370676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Question 2.</a:t>
            </a:r>
            <a:r>
              <a:rPr lang="en-US" dirty="0"/>
              <a:t> What is the monthly distribution of trial plan </a:t>
            </a:r>
            <a:r>
              <a:rPr lang="en-US" dirty="0" err="1"/>
              <a:t>start_date</a:t>
            </a:r>
            <a:r>
              <a:rPr lang="en-US" dirty="0"/>
              <a:t> values for our dataset? Use the start of the month as the group by value</a:t>
            </a:r>
          </a:p>
          <a:p>
            <a:pPr marL="0" indent="0">
              <a:buNone/>
            </a:pPr>
            <a:r>
              <a:rPr lang="en-US" b="1" dirty="0"/>
              <a:t>Query: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Result:</a:t>
            </a:r>
            <a:endParaRPr lang="en-US" sz="1400" dirty="0"/>
          </a:p>
          <a:p>
            <a:pPr marL="457200" lvl="1" indent="0">
              <a:lnSpc>
                <a:spcPct val="100000"/>
              </a:lnSpc>
              <a:buNone/>
            </a:pPr>
            <a:endParaRPr lang="en-US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1344B7-50E3-97C6-E9CE-70E03C5CAC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3338" y="4364687"/>
            <a:ext cx="2675905" cy="22770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316DDB4-B7B9-33E6-ED18-E6E3145E4E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1719" y="2307682"/>
            <a:ext cx="6817524" cy="197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533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C3F72-0029-3E76-743E-35D716B33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1AE53-BBE0-2319-75D8-13D716AD7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2703" y="1461366"/>
            <a:ext cx="7796540" cy="370676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Question 3.</a:t>
            </a:r>
            <a:r>
              <a:rPr lang="en-US" dirty="0"/>
              <a:t> What plan </a:t>
            </a:r>
            <a:r>
              <a:rPr lang="en-US" dirty="0" err="1"/>
              <a:t>start_date</a:t>
            </a:r>
            <a:r>
              <a:rPr lang="en-US" dirty="0"/>
              <a:t> values occur after the year 2020 for our dataset? Show the breakdown by count of events for each </a:t>
            </a:r>
            <a:r>
              <a:rPr lang="en-US" dirty="0" err="1"/>
              <a:t>plan_name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b="1" dirty="0"/>
              <a:t>Query: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Result:</a:t>
            </a:r>
            <a:endParaRPr lang="en-US" sz="1400" dirty="0"/>
          </a:p>
          <a:p>
            <a:pPr marL="457200" lvl="1" indent="0">
              <a:lnSpc>
                <a:spcPct val="100000"/>
              </a:lnSpc>
              <a:buNone/>
            </a:pPr>
            <a:endParaRPr lang="en-US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0AE874-C772-AA51-41D1-BFCC09CB9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576" y="2687718"/>
            <a:ext cx="5403721" cy="16571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CE5B6F1-1E7D-E689-71F8-BD020AD71A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5576" y="4571971"/>
            <a:ext cx="3966487" cy="1398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880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C3F72-0029-3E76-743E-35D716B33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1AE53-BBE0-2319-75D8-13D716AD7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2703" y="1461366"/>
            <a:ext cx="7796540" cy="4074195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Question 4.</a:t>
            </a:r>
            <a:r>
              <a:rPr lang="en-US" dirty="0"/>
              <a:t> What is the customer count and percentage of customers who have churned rounded to 1 decimal place?</a:t>
            </a:r>
          </a:p>
          <a:p>
            <a:pPr marL="0" indent="0">
              <a:buNone/>
            </a:pPr>
            <a:r>
              <a:rPr lang="en-US" b="1" dirty="0"/>
              <a:t>Query: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Result:</a:t>
            </a:r>
            <a:endParaRPr lang="en-US" sz="1400" dirty="0"/>
          </a:p>
          <a:p>
            <a:pPr marL="457200" lvl="1" indent="0">
              <a:lnSpc>
                <a:spcPct val="100000"/>
              </a:lnSpc>
              <a:buNone/>
            </a:pPr>
            <a:endParaRPr lang="en-US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C1705D-B35E-B1B9-C706-115B91DF18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7607" y="2900384"/>
            <a:ext cx="6904032" cy="17601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7041E24-F8EE-43C3-214C-795E66CB1E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7606" y="5132438"/>
            <a:ext cx="4464709" cy="543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9721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2004</TotalTime>
  <Words>622</Words>
  <Application>Microsoft Office PowerPoint</Application>
  <PresentationFormat>Widescreen</PresentationFormat>
  <Paragraphs>110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MS Shell Dlg 2</vt:lpstr>
      <vt:lpstr>Wingdings</vt:lpstr>
      <vt:lpstr>Wingdings 3</vt:lpstr>
      <vt:lpstr>Madison</vt:lpstr>
      <vt:lpstr>Foodie-fi Customer Data Analysis</vt:lpstr>
      <vt:lpstr>Introduction</vt:lpstr>
      <vt:lpstr>Business Task</vt:lpstr>
      <vt:lpstr>Data Source</vt:lpstr>
      <vt:lpstr>Data Processing</vt:lpstr>
      <vt:lpstr>Data Analysis</vt:lpstr>
      <vt:lpstr>Data Analysis</vt:lpstr>
      <vt:lpstr>Data Analysis</vt:lpstr>
      <vt:lpstr>Data Analysis</vt:lpstr>
      <vt:lpstr>Data Analysis</vt:lpstr>
      <vt:lpstr>Data Analysis</vt:lpstr>
      <vt:lpstr>Data Analysis</vt:lpstr>
      <vt:lpstr>Data Analysis</vt:lpstr>
      <vt:lpstr>Data Analysis</vt:lpstr>
      <vt:lpstr>Data Analysis</vt:lpstr>
      <vt:lpstr>Data Analysis</vt:lpstr>
      <vt:lpstr>Data Insights - Summary</vt:lpstr>
      <vt:lpstr>Recommendations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Foodie-fi Customer Data Analysis</dc:title>
  <dc:creator>Amina Javaid</dc:creator>
  <cp:lastModifiedBy>Amina Javaid</cp:lastModifiedBy>
  <cp:revision>26</cp:revision>
  <dcterms:created xsi:type="dcterms:W3CDTF">2023-12-01T10:44:17Z</dcterms:created>
  <dcterms:modified xsi:type="dcterms:W3CDTF">2023-12-02T20:09:22Z</dcterms:modified>
</cp:coreProperties>
</file>