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418" r:id="rId4"/>
    <p:sldId id="419" r:id="rId5"/>
    <p:sldId id="420" r:id="rId6"/>
    <p:sldId id="328" r:id="rId7"/>
    <p:sldId id="375" r:id="rId8"/>
    <p:sldId id="379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1741711"/>
            <a:ext cx="12192000" cy="483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Cases of Linear Programming</a:t>
            </a: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450574"/>
            <a:ext cx="11967024" cy="1537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rgbClr val="0070C0"/>
                </a:solidFill>
                <a:latin typeface="+mn-lt"/>
              </a:rPr>
              <a:t>Operations Research</a:t>
            </a:r>
          </a:p>
          <a:p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64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2037998"/>
            <a:chOff x="154295" y="2939194"/>
            <a:chExt cx="6088976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-9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42975" y="2543082"/>
            <a:ext cx="3714781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1           4              1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1           2              0          1    </a:t>
            </a: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79C435C7-0B79-4A3B-BB43-DAEE0C6C7073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0B2312ED-BC88-4C5E-9573-6D9CBDBA6773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12BBB2-FB89-493A-8F91-EDC172259A4D}"/>
              </a:ext>
            </a:extLst>
          </p:cNvPr>
          <p:cNvCxnSpPr/>
          <p:nvPr/>
        </p:nvCxnSpPr>
        <p:spPr>
          <a:xfrm rot="5400000">
            <a:off x="2248129" y="1560381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8DD010-A242-4664-9E11-863EB8D8F893}"/>
              </a:ext>
            </a:extLst>
          </p:cNvPr>
          <p:cNvSpPr txBox="1"/>
          <p:nvPr/>
        </p:nvSpPr>
        <p:spPr>
          <a:xfrm>
            <a:off x="1928662" y="1026491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31E0A8D3-C6F8-4186-AFD7-36268B4248B6}"/>
              </a:ext>
            </a:extLst>
          </p:cNvPr>
          <p:cNvSpPr/>
          <p:nvPr/>
        </p:nvSpPr>
        <p:spPr>
          <a:xfrm>
            <a:off x="2243864" y="2102703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95A84B54-5B49-4BC7-A59B-5458A47BB40C}"/>
              </a:ext>
            </a:extLst>
          </p:cNvPr>
          <p:cNvSpPr txBox="1">
            <a:spLocks noChangeArrowheads="1"/>
          </p:cNvSpPr>
          <p:nvPr/>
        </p:nvSpPr>
        <p:spPr>
          <a:xfrm>
            <a:off x="5541794" y="1714651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9CEC4288-E48B-44C0-8C56-FB9ADAEEB454}"/>
              </a:ext>
            </a:extLst>
          </p:cNvPr>
          <p:cNvSpPr txBox="1">
            <a:spLocks noChangeArrowheads="1"/>
          </p:cNvSpPr>
          <p:nvPr/>
        </p:nvSpPr>
        <p:spPr>
          <a:xfrm>
            <a:off x="5476855" y="2520514"/>
            <a:ext cx="133226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8/4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91BEFA4A-FCF2-486C-83EE-F5DB117A49D9}"/>
              </a:ext>
            </a:extLst>
          </p:cNvPr>
          <p:cNvSpPr txBox="1">
            <a:spLocks noChangeArrowheads="1"/>
          </p:cNvSpPr>
          <p:nvPr/>
        </p:nvSpPr>
        <p:spPr>
          <a:xfrm>
            <a:off x="5481773" y="2938381"/>
            <a:ext cx="122606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E623E3B8-7901-49A6-AC1C-ED58BC18B18F}"/>
              </a:ext>
            </a:extLst>
          </p:cNvPr>
          <p:cNvSpPr txBox="1">
            <a:spLocks noChangeArrowheads="1"/>
          </p:cNvSpPr>
          <p:nvPr/>
        </p:nvSpPr>
        <p:spPr>
          <a:xfrm>
            <a:off x="6809123" y="1994491"/>
            <a:ext cx="199106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Tie in Ratio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17DB84-665B-4D1D-9E6A-4ACDFA988B66}"/>
              </a:ext>
            </a:extLst>
          </p:cNvPr>
          <p:cNvCxnSpPr>
            <a:cxnSpLocks/>
          </p:cNvCxnSpPr>
          <p:nvPr/>
        </p:nvCxnSpPr>
        <p:spPr>
          <a:xfrm flipH="1">
            <a:off x="6582175" y="2358405"/>
            <a:ext cx="805332" cy="346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3BE123-F954-4B03-8DFB-F6E86EA5B267}"/>
              </a:ext>
            </a:extLst>
          </p:cNvPr>
          <p:cNvCxnSpPr>
            <a:cxnSpLocks/>
          </p:cNvCxnSpPr>
          <p:nvPr/>
        </p:nvCxnSpPr>
        <p:spPr>
          <a:xfrm flipH="1">
            <a:off x="6568460" y="2375944"/>
            <a:ext cx="819047" cy="6776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E3CDFA-E1F1-4023-A54A-1380C238617C}"/>
              </a:ext>
            </a:extLst>
          </p:cNvPr>
          <p:cNvCxnSpPr>
            <a:cxnSpLocks/>
          </p:cNvCxnSpPr>
          <p:nvPr/>
        </p:nvCxnSpPr>
        <p:spPr>
          <a:xfrm>
            <a:off x="306756" y="3111020"/>
            <a:ext cx="375409" cy="250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11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2037998"/>
            <a:chOff x="154295" y="2939194"/>
            <a:chExt cx="6088976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-9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42975" y="2543082"/>
            <a:ext cx="3714781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1           4              1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1           2              0          1    </a:t>
            </a: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79C435C7-0B79-4A3B-BB43-DAEE0C6C7073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0B2312ED-BC88-4C5E-9573-6D9CBDBA6773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12BBB2-FB89-493A-8F91-EDC172259A4D}"/>
              </a:ext>
            </a:extLst>
          </p:cNvPr>
          <p:cNvCxnSpPr/>
          <p:nvPr/>
        </p:nvCxnSpPr>
        <p:spPr>
          <a:xfrm rot="5400000">
            <a:off x="2248129" y="1560381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8DD010-A242-4664-9E11-863EB8D8F893}"/>
              </a:ext>
            </a:extLst>
          </p:cNvPr>
          <p:cNvSpPr txBox="1"/>
          <p:nvPr/>
        </p:nvSpPr>
        <p:spPr>
          <a:xfrm>
            <a:off x="1928662" y="1026491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31E0A8D3-C6F8-4186-AFD7-36268B4248B6}"/>
              </a:ext>
            </a:extLst>
          </p:cNvPr>
          <p:cNvSpPr/>
          <p:nvPr/>
        </p:nvSpPr>
        <p:spPr>
          <a:xfrm>
            <a:off x="2243864" y="2102703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95A84B54-5B49-4BC7-A59B-5458A47BB40C}"/>
              </a:ext>
            </a:extLst>
          </p:cNvPr>
          <p:cNvSpPr txBox="1">
            <a:spLocks noChangeArrowheads="1"/>
          </p:cNvSpPr>
          <p:nvPr/>
        </p:nvSpPr>
        <p:spPr>
          <a:xfrm>
            <a:off x="5541794" y="1714651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9CEC4288-E48B-44C0-8C56-FB9ADAEEB454}"/>
              </a:ext>
            </a:extLst>
          </p:cNvPr>
          <p:cNvSpPr txBox="1">
            <a:spLocks noChangeArrowheads="1"/>
          </p:cNvSpPr>
          <p:nvPr/>
        </p:nvSpPr>
        <p:spPr>
          <a:xfrm>
            <a:off x="5476855" y="2520514"/>
            <a:ext cx="133226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8/4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91BEFA4A-FCF2-486C-83EE-F5DB117A49D9}"/>
              </a:ext>
            </a:extLst>
          </p:cNvPr>
          <p:cNvSpPr txBox="1">
            <a:spLocks noChangeArrowheads="1"/>
          </p:cNvSpPr>
          <p:nvPr/>
        </p:nvSpPr>
        <p:spPr>
          <a:xfrm>
            <a:off x="5481773" y="2938381"/>
            <a:ext cx="122606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E623E3B8-7901-49A6-AC1C-ED58BC18B18F}"/>
              </a:ext>
            </a:extLst>
          </p:cNvPr>
          <p:cNvSpPr txBox="1">
            <a:spLocks noChangeArrowheads="1"/>
          </p:cNvSpPr>
          <p:nvPr/>
        </p:nvSpPr>
        <p:spPr>
          <a:xfrm>
            <a:off x="6809123" y="1994491"/>
            <a:ext cx="199106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Tie in Ratio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17DB84-665B-4D1D-9E6A-4ACDFA988B66}"/>
              </a:ext>
            </a:extLst>
          </p:cNvPr>
          <p:cNvCxnSpPr>
            <a:cxnSpLocks/>
          </p:cNvCxnSpPr>
          <p:nvPr/>
        </p:nvCxnSpPr>
        <p:spPr>
          <a:xfrm flipH="1">
            <a:off x="6582175" y="2358405"/>
            <a:ext cx="805332" cy="346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3BE123-F954-4B03-8DFB-F6E86EA5B267}"/>
              </a:ext>
            </a:extLst>
          </p:cNvPr>
          <p:cNvCxnSpPr>
            <a:cxnSpLocks/>
          </p:cNvCxnSpPr>
          <p:nvPr/>
        </p:nvCxnSpPr>
        <p:spPr>
          <a:xfrm flipH="1">
            <a:off x="6568460" y="2375944"/>
            <a:ext cx="819047" cy="6776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E3CDFA-E1F1-4023-A54A-1380C238617C}"/>
              </a:ext>
            </a:extLst>
          </p:cNvPr>
          <p:cNvCxnSpPr>
            <a:cxnSpLocks/>
          </p:cNvCxnSpPr>
          <p:nvPr/>
        </p:nvCxnSpPr>
        <p:spPr>
          <a:xfrm>
            <a:off x="306756" y="2682388"/>
            <a:ext cx="375409" cy="250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2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4876073"/>
            <a:chOff x="154295" y="2939194"/>
            <a:chExt cx="6088976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-9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42975" y="2543082"/>
            <a:ext cx="3714781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1           4              1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1           2              0          1    </a:t>
            </a: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79C435C7-0B79-4A3B-BB43-DAEE0C6C7073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0B2312ED-BC88-4C5E-9573-6D9CBDBA6773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12BBB2-FB89-493A-8F91-EDC172259A4D}"/>
              </a:ext>
            </a:extLst>
          </p:cNvPr>
          <p:cNvCxnSpPr/>
          <p:nvPr/>
        </p:nvCxnSpPr>
        <p:spPr>
          <a:xfrm rot="5400000">
            <a:off x="2248129" y="1560381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8DD010-A242-4664-9E11-863EB8D8F893}"/>
              </a:ext>
            </a:extLst>
          </p:cNvPr>
          <p:cNvSpPr txBox="1"/>
          <p:nvPr/>
        </p:nvSpPr>
        <p:spPr>
          <a:xfrm>
            <a:off x="1928662" y="1026491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31E0A8D3-C6F8-4186-AFD7-36268B4248B6}"/>
              </a:ext>
            </a:extLst>
          </p:cNvPr>
          <p:cNvSpPr/>
          <p:nvPr/>
        </p:nvSpPr>
        <p:spPr>
          <a:xfrm>
            <a:off x="2243864" y="2102703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95A84B54-5B49-4BC7-A59B-5458A47BB40C}"/>
              </a:ext>
            </a:extLst>
          </p:cNvPr>
          <p:cNvSpPr txBox="1">
            <a:spLocks noChangeArrowheads="1"/>
          </p:cNvSpPr>
          <p:nvPr/>
        </p:nvSpPr>
        <p:spPr>
          <a:xfrm>
            <a:off x="5541794" y="1714651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9CEC4288-E48B-44C0-8C56-FB9ADAEEB454}"/>
              </a:ext>
            </a:extLst>
          </p:cNvPr>
          <p:cNvSpPr txBox="1">
            <a:spLocks noChangeArrowheads="1"/>
          </p:cNvSpPr>
          <p:nvPr/>
        </p:nvSpPr>
        <p:spPr>
          <a:xfrm>
            <a:off x="5476855" y="2520514"/>
            <a:ext cx="133226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8/4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91BEFA4A-FCF2-486C-83EE-F5DB117A49D9}"/>
              </a:ext>
            </a:extLst>
          </p:cNvPr>
          <p:cNvSpPr txBox="1">
            <a:spLocks noChangeArrowheads="1"/>
          </p:cNvSpPr>
          <p:nvPr/>
        </p:nvSpPr>
        <p:spPr>
          <a:xfrm>
            <a:off x="5481773" y="2938381"/>
            <a:ext cx="122606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E623E3B8-7901-49A6-AC1C-ED58BC18B18F}"/>
              </a:ext>
            </a:extLst>
          </p:cNvPr>
          <p:cNvSpPr txBox="1">
            <a:spLocks noChangeArrowheads="1"/>
          </p:cNvSpPr>
          <p:nvPr/>
        </p:nvSpPr>
        <p:spPr>
          <a:xfrm>
            <a:off x="6809123" y="1994491"/>
            <a:ext cx="199106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Tie in Ratio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17DB84-665B-4D1D-9E6A-4ACDFA988B66}"/>
              </a:ext>
            </a:extLst>
          </p:cNvPr>
          <p:cNvCxnSpPr>
            <a:cxnSpLocks/>
          </p:cNvCxnSpPr>
          <p:nvPr/>
        </p:nvCxnSpPr>
        <p:spPr>
          <a:xfrm flipH="1">
            <a:off x="6582175" y="2358405"/>
            <a:ext cx="805332" cy="346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3BE123-F954-4B03-8DFB-F6E86EA5B267}"/>
              </a:ext>
            </a:extLst>
          </p:cNvPr>
          <p:cNvCxnSpPr>
            <a:cxnSpLocks/>
          </p:cNvCxnSpPr>
          <p:nvPr/>
        </p:nvCxnSpPr>
        <p:spPr>
          <a:xfrm flipH="1">
            <a:off x="6568460" y="2375944"/>
            <a:ext cx="819047" cy="6776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E3CDFA-E1F1-4023-A54A-1380C238617C}"/>
              </a:ext>
            </a:extLst>
          </p:cNvPr>
          <p:cNvCxnSpPr>
            <a:cxnSpLocks/>
          </p:cNvCxnSpPr>
          <p:nvPr/>
        </p:nvCxnSpPr>
        <p:spPr>
          <a:xfrm>
            <a:off x="306756" y="2682388"/>
            <a:ext cx="375409" cy="250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>
            <a:off x="508674" y="4816927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03319" y="3824038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13882A93-DA02-4C2F-804D-D097E972B9EB}"/>
              </a:ext>
            </a:extLst>
          </p:cNvPr>
          <p:cNvSpPr txBox="1">
            <a:spLocks noChangeArrowheads="1"/>
          </p:cNvSpPr>
          <p:nvPr/>
        </p:nvSpPr>
        <p:spPr>
          <a:xfrm>
            <a:off x="4741938" y="3905001"/>
            <a:ext cx="1221735" cy="433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53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8133CAD5-F3DD-4735-AC8C-75D7998151F5}"/>
              </a:ext>
            </a:extLst>
          </p:cNvPr>
          <p:cNvSpPr txBox="1">
            <a:spLocks noChangeArrowheads="1"/>
          </p:cNvSpPr>
          <p:nvPr/>
        </p:nvSpPr>
        <p:spPr>
          <a:xfrm>
            <a:off x="4937201" y="4300292"/>
            <a:ext cx="626166" cy="433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1671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4876073"/>
            <a:chOff x="154295" y="2939194"/>
            <a:chExt cx="6088976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-9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42975" y="2543082"/>
            <a:ext cx="3714781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1           4              1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1           2              0          1    </a:t>
            </a: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79C435C7-0B79-4A3B-BB43-DAEE0C6C7073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0B2312ED-BC88-4C5E-9573-6D9CBDBA6773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12BBB2-FB89-493A-8F91-EDC172259A4D}"/>
              </a:ext>
            </a:extLst>
          </p:cNvPr>
          <p:cNvCxnSpPr/>
          <p:nvPr/>
        </p:nvCxnSpPr>
        <p:spPr>
          <a:xfrm rot="5400000">
            <a:off x="2248129" y="1560381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8DD010-A242-4664-9E11-863EB8D8F893}"/>
              </a:ext>
            </a:extLst>
          </p:cNvPr>
          <p:cNvSpPr txBox="1"/>
          <p:nvPr/>
        </p:nvSpPr>
        <p:spPr>
          <a:xfrm>
            <a:off x="1928662" y="1026491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31E0A8D3-C6F8-4186-AFD7-36268B4248B6}"/>
              </a:ext>
            </a:extLst>
          </p:cNvPr>
          <p:cNvSpPr/>
          <p:nvPr/>
        </p:nvSpPr>
        <p:spPr>
          <a:xfrm>
            <a:off x="2243864" y="2102703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95A84B54-5B49-4BC7-A59B-5458A47BB40C}"/>
              </a:ext>
            </a:extLst>
          </p:cNvPr>
          <p:cNvSpPr txBox="1">
            <a:spLocks noChangeArrowheads="1"/>
          </p:cNvSpPr>
          <p:nvPr/>
        </p:nvSpPr>
        <p:spPr>
          <a:xfrm>
            <a:off x="5541794" y="1714651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9CEC4288-E48B-44C0-8C56-FB9ADAEEB454}"/>
              </a:ext>
            </a:extLst>
          </p:cNvPr>
          <p:cNvSpPr txBox="1">
            <a:spLocks noChangeArrowheads="1"/>
          </p:cNvSpPr>
          <p:nvPr/>
        </p:nvSpPr>
        <p:spPr>
          <a:xfrm>
            <a:off x="5476855" y="2520514"/>
            <a:ext cx="133226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8/4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91BEFA4A-FCF2-486C-83EE-F5DB117A49D9}"/>
              </a:ext>
            </a:extLst>
          </p:cNvPr>
          <p:cNvSpPr txBox="1">
            <a:spLocks noChangeArrowheads="1"/>
          </p:cNvSpPr>
          <p:nvPr/>
        </p:nvSpPr>
        <p:spPr>
          <a:xfrm>
            <a:off x="5481773" y="2938381"/>
            <a:ext cx="122606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E623E3B8-7901-49A6-AC1C-ED58BC18B18F}"/>
              </a:ext>
            </a:extLst>
          </p:cNvPr>
          <p:cNvSpPr txBox="1">
            <a:spLocks noChangeArrowheads="1"/>
          </p:cNvSpPr>
          <p:nvPr/>
        </p:nvSpPr>
        <p:spPr>
          <a:xfrm>
            <a:off x="6809123" y="1994491"/>
            <a:ext cx="199106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Tie in Ratio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17DB84-665B-4D1D-9E6A-4ACDFA988B66}"/>
              </a:ext>
            </a:extLst>
          </p:cNvPr>
          <p:cNvCxnSpPr>
            <a:cxnSpLocks/>
          </p:cNvCxnSpPr>
          <p:nvPr/>
        </p:nvCxnSpPr>
        <p:spPr>
          <a:xfrm flipH="1">
            <a:off x="6582175" y="2358405"/>
            <a:ext cx="805332" cy="346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3BE123-F954-4B03-8DFB-F6E86EA5B267}"/>
              </a:ext>
            </a:extLst>
          </p:cNvPr>
          <p:cNvCxnSpPr>
            <a:cxnSpLocks/>
          </p:cNvCxnSpPr>
          <p:nvPr/>
        </p:nvCxnSpPr>
        <p:spPr>
          <a:xfrm flipH="1">
            <a:off x="6568460" y="2375944"/>
            <a:ext cx="819047" cy="6776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E3CDFA-E1F1-4023-A54A-1380C238617C}"/>
              </a:ext>
            </a:extLst>
          </p:cNvPr>
          <p:cNvCxnSpPr>
            <a:cxnSpLocks/>
          </p:cNvCxnSpPr>
          <p:nvPr/>
        </p:nvCxnSpPr>
        <p:spPr>
          <a:xfrm>
            <a:off x="306756" y="3111022"/>
            <a:ext cx="375409" cy="250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>
            <a:off x="508674" y="4816927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03319" y="4252667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13882A93-DA02-4C2F-804D-D097E972B9EB}"/>
              </a:ext>
            </a:extLst>
          </p:cNvPr>
          <p:cNvSpPr txBox="1">
            <a:spLocks noChangeArrowheads="1"/>
          </p:cNvSpPr>
          <p:nvPr/>
        </p:nvSpPr>
        <p:spPr>
          <a:xfrm>
            <a:off x="4741938" y="4362200"/>
            <a:ext cx="1221735" cy="433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53" y="3773234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8133CAD5-F3DD-4735-AC8C-75D7998151F5}"/>
              </a:ext>
            </a:extLst>
          </p:cNvPr>
          <p:cNvSpPr txBox="1">
            <a:spLocks noChangeArrowheads="1"/>
          </p:cNvSpPr>
          <p:nvPr/>
        </p:nvSpPr>
        <p:spPr>
          <a:xfrm>
            <a:off x="4937201" y="3857376"/>
            <a:ext cx="626166" cy="433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897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4876073"/>
            <a:chOff x="154295" y="2939194"/>
            <a:chExt cx="6088976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-9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23544" y="2543082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1           4              1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1           2             0          1    </a:t>
            </a: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79C435C7-0B79-4A3B-BB43-DAEE0C6C7073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0B2312ED-BC88-4C5E-9573-6D9CBDBA6773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12BBB2-FB89-493A-8F91-EDC172259A4D}"/>
              </a:ext>
            </a:extLst>
          </p:cNvPr>
          <p:cNvCxnSpPr/>
          <p:nvPr/>
        </p:nvCxnSpPr>
        <p:spPr>
          <a:xfrm rot="5400000">
            <a:off x="2248129" y="1560381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8DD010-A242-4664-9E11-863EB8D8F893}"/>
              </a:ext>
            </a:extLst>
          </p:cNvPr>
          <p:cNvSpPr txBox="1"/>
          <p:nvPr/>
        </p:nvSpPr>
        <p:spPr>
          <a:xfrm>
            <a:off x="1928662" y="1026491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31E0A8D3-C6F8-4186-AFD7-36268B4248B6}"/>
              </a:ext>
            </a:extLst>
          </p:cNvPr>
          <p:cNvSpPr/>
          <p:nvPr/>
        </p:nvSpPr>
        <p:spPr>
          <a:xfrm>
            <a:off x="2243864" y="2102703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95A84B54-5B49-4BC7-A59B-5458A47BB40C}"/>
              </a:ext>
            </a:extLst>
          </p:cNvPr>
          <p:cNvSpPr txBox="1">
            <a:spLocks noChangeArrowheads="1"/>
          </p:cNvSpPr>
          <p:nvPr/>
        </p:nvSpPr>
        <p:spPr>
          <a:xfrm>
            <a:off x="5541794" y="1714651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9CEC4288-E48B-44C0-8C56-FB9ADAEEB454}"/>
              </a:ext>
            </a:extLst>
          </p:cNvPr>
          <p:cNvSpPr txBox="1">
            <a:spLocks noChangeArrowheads="1"/>
          </p:cNvSpPr>
          <p:nvPr/>
        </p:nvSpPr>
        <p:spPr>
          <a:xfrm>
            <a:off x="5476855" y="2520514"/>
            <a:ext cx="133226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8/4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91BEFA4A-FCF2-486C-83EE-F5DB117A49D9}"/>
              </a:ext>
            </a:extLst>
          </p:cNvPr>
          <p:cNvSpPr txBox="1">
            <a:spLocks noChangeArrowheads="1"/>
          </p:cNvSpPr>
          <p:nvPr/>
        </p:nvSpPr>
        <p:spPr>
          <a:xfrm>
            <a:off x="5481773" y="2938381"/>
            <a:ext cx="122606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E623E3B8-7901-49A6-AC1C-ED58BC18B18F}"/>
              </a:ext>
            </a:extLst>
          </p:cNvPr>
          <p:cNvSpPr txBox="1">
            <a:spLocks noChangeArrowheads="1"/>
          </p:cNvSpPr>
          <p:nvPr/>
        </p:nvSpPr>
        <p:spPr>
          <a:xfrm>
            <a:off x="6809123" y="1994491"/>
            <a:ext cx="199106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Tie in Ratio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17DB84-665B-4D1D-9E6A-4ACDFA988B66}"/>
              </a:ext>
            </a:extLst>
          </p:cNvPr>
          <p:cNvCxnSpPr>
            <a:cxnSpLocks/>
          </p:cNvCxnSpPr>
          <p:nvPr/>
        </p:nvCxnSpPr>
        <p:spPr>
          <a:xfrm flipH="1">
            <a:off x="6582175" y="2358405"/>
            <a:ext cx="805332" cy="346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3BE123-F954-4B03-8DFB-F6E86EA5B267}"/>
              </a:ext>
            </a:extLst>
          </p:cNvPr>
          <p:cNvCxnSpPr>
            <a:cxnSpLocks/>
          </p:cNvCxnSpPr>
          <p:nvPr/>
        </p:nvCxnSpPr>
        <p:spPr>
          <a:xfrm flipH="1">
            <a:off x="6568460" y="2375944"/>
            <a:ext cx="819047" cy="6776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E3CDFA-E1F1-4023-A54A-1380C238617C}"/>
              </a:ext>
            </a:extLst>
          </p:cNvPr>
          <p:cNvCxnSpPr>
            <a:cxnSpLocks/>
          </p:cNvCxnSpPr>
          <p:nvPr/>
        </p:nvCxnSpPr>
        <p:spPr>
          <a:xfrm>
            <a:off x="306756" y="2682388"/>
            <a:ext cx="375409" cy="250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>
            <a:off x="508674" y="4816927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17597" y="3781174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47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44AE9546-D1DB-4863-A5EC-398E8D0EFAF9}"/>
              </a:ext>
            </a:extLst>
          </p:cNvPr>
          <p:cNvSpPr/>
          <p:nvPr/>
        </p:nvSpPr>
        <p:spPr>
          <a:xfrm rot="16200000">
            <a:off x="3195876" y="611142"/>
            <a:ext cx="343005" cy="420323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D17DF326-B501-4387-B8AE-FE0F6E24DCDE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5" y="3817342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41FA36FE-DFE5-49CB-A33E-03D67ABD266E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8" y="3861587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0.25      1            0.25      0    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143D2CF2-6063-4EB4-B6D0-E1601873D028}"/>
              </a:ext>
            </a:extLst>
          </p:cNvPr>
          <p:cNvSpPr txBox="1">
            <a:spLocks noChangeArrowheads="1"/>
          </p:cNvSpPr>
          <p:nvPr/>
        </p:nvSpPr>
        <p:spPr>
          <a:xfrm>
            <a:off x="626381" y="3348688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974E123A-50E6-4392-B138-906B72C32786}"/>
              </a:ext>
            </a:extLst>
          </p:cNvPr>
          <p:cNvSpPr txBox="1">
            <a:spLocks noChangeArrowheads="1"/>
          </p:cNvSpPr>
          <p:nvPr/>
        </p:nvSpPr>
        <p:spPr>
          <a:xfrm>
            <a:off x="4894393" y="33573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80B5633-0A04-4F5E-BD06-B0058847D398}"/>
              </a:ext>
            </a:extLst>
          </p:cNvPr>
          <p:cNvSpPr txBox="1">
            <a:spLocks noChangeArrowheads="1"/>
          </p:cNvSpPr>
          <p:nvPr/>
        </p:nvSpPr>
        <p:spPr>
          <a:xfrm>
            <a:off x="1132598" y="3312621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-0.75     0           2.25     0  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F2336DE6-0DFF-4FE6-9A37-A3EC47B1D44C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3" y="430311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0099798C-9DEC-4A97-95BC-A5BFC3A659A6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6" y="4347355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0            -0.5       1   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7F965A-C5DD-4E98-B176-BC7FA5E3809B}"/>
              </a:ext>
            </a:extLst>
          </p:cNvPr>
          <p:cNvCxnSpPr>
            <a:cxnSpLocks/>
          </p:cNvCxnSpPr>
          <p:nvPr/>
        </p:nvCxnSpPr>
        <p:spPr>
          <a:xfrm flipH="1">
            <a:off x="5355927" y="4146066"/>
            <a:ext cx="977592" cy="3624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6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4876073"/>
            <a:chOff x="154295" y="2939194"/>
            <a:chExt cx="6088976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-9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23544" y="2543082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1           4              1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1           2             0          1    </a:t>
            </a: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79C435C7-0B79-4A3B-BB43-DAEE0C6C7073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0B2312ED-BC88-4C5E-9573-6D9CBDBA6773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12BBB2-FB89-493A-8F91-EDC172259A4D}"/>
              </a:ext>
            </a:extLst>
          </p:cNvPr>
          <p:cNvCxnSpPr>
            <a:cxnSpLocks/>
          </p:cNvCxnSpPr>
          <p:nvPr/>
        </p:nvCxnSpPr>
        <p:spPr>
          <a:xfrm flipH="1">
            <a:off x="1602929" y="2891992"/>
            <a:ext cx="195" cy="4268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31E0A8D3-C6F8-4186-AFD7-36268B4248B6}"/>
              </a:ext>
            </a:extLst>
          </p:cNvPr>
          <p:cNvSpPr/>
          <p:nvPr/>
        </p:nvSpPr>
        <p:spPr>
          <a:xfrm>
            <a:off x="1218613" y="3388585"/>
            <a:ext cx="710050" cy="136907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95A84B54-5B49-4BC7-A59B-5458A47BB40C}"/>
              </a:ext>
            </a:extLst>
          </p:cNvPr>
          <p:cNvSpPr txBox="1">
            <a:spLocks noChangeArrowheads="1"/>
          </p:cNvSpPr>
          <p:nvPr/>
        </p:nvSpPr>
        <p:spPr>
          <a:xfrm>
            <a:off x="5541794" y="1714651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9CEC4288-E48B-44C0-8C56-FB9ADAEEB454}"/>
              </a:ext>
            </a:extLst>
          </p:cNvPr>
          <p:cNvSpPr txBox="1">
            <a:spLocks noChangeArrowheads="1"/>
          </p:cNvSpPr>
          <p:nvPr/>
        </p:nvSpPr>
        <p:spPr>
          <a:xfrm>
            <a:off x="5476855" y="2520514"/>
            <a:ext cx="133226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8/4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91BEFA4A-FCF2-486C-83EE-F5DB117A49D9}"/>
              </a:ext>
            </a:extLst>
          </p:cNvPr>
          <p:cNvSpPr txBox="1">
            <a:spLocks noChangeArrowheads="1"/>
          </p:cNvSpPr>
          <p:nvPr/>
        </p:nvSpPr>
        <p:spPr>
          <a:xfrm>
            <a:off x="5481773" y="2938381"/>
            <a:ext cx="122606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>
            <a:off x="508674" y="4816927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17597" y="3781174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47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D17DF326-B501-4387-B8AE-FE0F6E24DCDE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5" y="3817342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41FA36FE-DFE5-49CB-A33E-03D67ABD266E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8" y="3861587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0.25      1           0.25       0    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143D2CF2-6063-4EB4-B6D0-E1601873D028}"/>
              </a:ext>
            </a:extLst>
          </p:cNvPr>
          <p:cNvSpPr txBox="1">
            <a:spLocks noChangeArrowheads="1"/>
          </p:cNvSpPr>
          <p:nvPr/>
        </p:nvSpPr>
        <p:spPr>
          <a:xfrm>
            <a:off x="626381" y="3348688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974E123A-50E6-4392-B138-906B72C32786}"/>
              </a:ext>
            </a:extLst>
          </p:cNvPr>
          <p:cNvSpPr txBox="1">
            <a:spLocks noChangeArrowheads="1"/>
          </p:cNvSpPr>
          <p:nvPr/>
        </p:nvSpPr>
        <p:spPr>
          <a:xfrm>
            <a:off x="4894393" y="33573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80B5633-0A04-4F5E-BD06-B0058847D398}"/>
              </a:ext>
            </a:extLst>
          </p:cNvPr>
          <p:cNvSpPr txBox="1">
            <a:spLocks noChangeArrowheads="1"/>
          </p:cNvSpPr>
          <p:nvPr/>
        </p:nvSpPr>
        <p:spPr>
          <a:xfrm>
            <a:off x="1132598" y="3312621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-0.75     0          2.25      0  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F2336DE6-0DFF-4FE6-9A37-A3EC47B1D44C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3" y="430311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0099798C-9DEC-4A97-95BC-A5BFC3A659A6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6" y="4347355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0           -0.5        1    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58F3C1CE-4C48-4BBF-B1CC-F0B6501780D0}"/>
              </a:ext>
            </a:extLst>
          </p:cNvPr>
          <p:cNvSpPr txBox="1">
            <a:spLocks noChangeArrowheads="1"/>
          </p:cNvSpPr>
          <p:nvPr/>
        </p:nvSpPr>
        <p:spPr>
          <a:xfrm>
            <a:off x="5472089" y="3858785"/>
            <a:ext cx="1543069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2/0.25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9AC41476-C2B8-4D24-817C-7591F4E5E4D5}"/>
              </a:ext>
            </a:extLst>
          </p:cNvPr>
          <p:cNvSpPr txBox="1">
            <a:spLocks noChangeArrowheads="1"/>
          </p:cNvSpPr>
          <p:nvPr/>
        </p:nvSpPr>
        <p:spPr>
          <a:xfrm>
            <a:off x="5477007" y="4276652"/>
            <a:ext cx="1538131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0/0.5  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5CE44523-035A-4B7A-96E0-FE8DFFC2983B}"/>
              </a:ext>
            </a:extLst>
          </p:cNvPr>
          <p:cNvSpPr txBox="1">
            <a:spLocks noChangeArrowheads="1"/>
          </p:cNvSpPr>
          <p:nvPr/>
        </p:nvSpPr>
        <p:spPr>
          <a:xfrm>
            <a:off x="6956603" y="4280486"/>
            <a:ext cx="199106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B673DD9D-777C-49D8-8C23-67CBFC3FE2F0}"/>
              </a:ext>
            </a:extLst>
          </p:cNvPr>
          <p:cNvSpPr/>
          <p:nvPr/>
        </p:nvSpPr>
        <p:spPr>
          <a:xfrm rot="16200000">
            <a:off x="3195876" y="2410447"/>
            <a:ext cx="343005" cy="420323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B586AE-DA90-42B7-928B-15912708E821}"/>
              </a:ext>
            </a:extLst>
          </p:cNvPr>
          <p:cNvCxnSpPr>
            <a:cxnSpLocks/>
          </p:cNvCxnSpPr>
          <p:nvPr/>
        </p:nvCxnSpPr>
        <p:spPr>
          <a:xfrm>
            <a:off x="513591" y="5249544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9">
            <a:extLst>
              <a:ext uri="{FF2B5EF4-FFF2-40B4-BE49-F238E27FC236}">
                <a16:creationId xmlns:a16="http://schemas.microsoft.com/office/drawing/2014/main" id="{36DBC90D-0631-4797-B486-7BEE5204D308}"/>
              </a:ext>
            </a:extLst>
          </p:cNvPr>
          <p:cNvSpPr txBox="1">
            <a:spLocks noChangeArrowheads="1"/>
          </p:cNvSpPr>
          <p:nvPr/>
        </p:nvSpPr>
        <p:spPr>
          <a:xfrm>
            <a:off x="622516" y="5260931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86A3F6F6-2427-486F-AEC0-B0777292A3C7}"/>
              </a:ext>
            </a:extLst>
          </p:cNvPr>
          <p:cNvSpPr txBox="1">
            <a:spLocks noChangeArrowheads="1"/>
          </p:cNvSpPr>
          <p:nvPr/>
        </p:nvSpPr>
        <p:spPr>
          <a:xfrm>
            <a:off x="706651" y="5767340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8D4701A4-8EA7-4BCF-8518-EF2C89111F0D}"/>
              </a:ext>
            </a:extLst>
          </p:cNvPr>
          <p:cNvSpPr txBox="1">
            <a:spLocks noChangeArrowheads="1"/>
          </p:cNvSpPr>
          <p:nvPr/>
        </p:nvSpPr>
        <p:spPr>
          <a:xfrm>
            <a:off x="4995147" y="585180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DD73358B-349E-476D-8FA9-10EDC1347ADF}"/>
              </a:ext>
            </a:extLst>
          </p:cNvPr>
          <p:cNvSpPr txBox="1">
            <a:spLocks noChangeArrowheads="1"/>
          </p:cNvSpPr>
          <p:nvPr/>
        </p:nvSpPr>
        <p:spPr>
          <a:xfrm>
            <a:off x="1213715" y="5836886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0             -1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6594F440-C162-4A58-9126-9586602B22E0}"/>
              </a:ext>
            </a:extLst>
          </p:cNvPr>
          <p:cNvSpPr txBox="1">
            <a:spLocks noChangeArrowheads="1"/>
          </p:cNvSpPr>
          <p:nvPr/>
        </p:nvSpPr>
        <p:spPr>
          <a:xfrm>
            <a:off x="635143" y="4830440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90381019-3DF6-4820-BEEB-3A226ED30989}"/>
              </a:ext>
            </a:extLst>
          </p:cNvPr>
          <p:cNvSpPr txBox="1">
            <a:spLocks noChangeArrowheads="1"/>
          </p:cNvSpPr>
          <p:nvPr/>
        </p:nvSpPr>
        <p:spPr>
          <a:xfrm>
            <a:off x="4874579" y="48538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0D853B98-6351-4333-ABFD-B74989B080A8}"/>
              </a:ext>
            </a:extLst>
          </p:cNvPr>
          <p:cNvSpPr txBox="1">
            <a:spLocks noChangeArrowheads="1"/>
          </p:cNvSpPr>
          <p:nvPr/>
        </p:nvSpPr>
        <p:spPr>
          <a:xfrm>
            <a:off x="1141360" y="483861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0          0           1.5     1.5 </a:t>
            </a: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08D87C67-D81B-4528-8D91-B17784897A93}"/>
              </a:ext>
            </a:extLst>
          </p:cNvPr>
          <p:cNvSpPr txBox="1">
            <a:spLocks noChangeArrowheads="1"/>
          </p:cNvSpPr>
          <p:nvPr/>
        </p:nvSpPr>
        <p:spPr>
          <a:xfrm>
            <a:off x="4995066" y="531752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72B7461A-A13A-4D67-9CE0-8CF41866F8F1}"/>
              </a:ext>
            </a:extLst>
          </p:cNvPr>
          <p:cNvSpPr txBox="1">
            <a:spLocks noChangeArrowheads="1"/>
          </p:cNvSpPr>
          <p:nvPr/>
        </p:nvSpPr>
        <p:spPr>
          <a:xfrm>
            <a:off x="1037122" y="5361773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1             0.5     -0.5</a:t>
            </a: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A36FF4CF-BAEF-401E-B89E-DB4D4C690721}"/>
              </a:ext>
            </a:extLst>
          </p:cNvPr>
          <p:cNvSpPr txBox="1">
            <a:spLocks noChangeArrowheads="1"/>
          </p:cNvSpPr>
          <p:nvPr/>
        </p:nvSpPr>
        <p:spPr>
          <a:xfrm>
            <a:off x="5994572" y="5447304"/>
            <a:ext cx="1991065" cy="76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Optimal Solution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8" grpId="0"/>
      <p:bldP spid="49" grpId="0"/>
      <p:bldP spid="58" grpId="0"/>
      <p:bldP spid="59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5360243" cy="4876073"/>
            <a:chOff x="154295" y="2939194"/>
            <a:chExt cx="5360243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53403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5360243" cy="1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5333739" cy="2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-9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23544" y="2543082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1           4              1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1           2             0          1    </a:t>
            </a: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79C435C7-0B79-4A3B-BB43-DAEE0C6C7073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0B2312ED-BC88-4C5E-9573-6D9CBDBA6773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5367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 flipV="1">
            <a:off x="508674" y="4816926"/>
            <a:ext cx="5367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17597" y="3781174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47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D17DF326-B501-4387-B8AE-FE0F6E24DCDE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5" y="3817342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41FA36FE-DFE5-49CB-A33E-03D67ABD266E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8" y="3861587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0.25      1           0.25       0    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143D2CF2-6063-4EB4-B6D0-E1601873D028}"/>
              </a:ext>
            </a:extLst>
          </p:cNvPr>
          <p:cNvSpPr txBox="1">
            <a:spLocks noChangeArrowheads="1"/>
          </p:cNvSpPr>
          <p:nvPr/>
        </p:nvSpPr>
        <p:spPr>
          <a:xfrm>
            <a:off x="626381" y="3348688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974E123A-50E6-4392-B138-906B72C32786}"/>
              </a:ext>
            </a:extLst>
          </p:cNvPr>
          <p:cNvSpPr txBox="1">
            <a:spLocks noChangeArrowheads="1"/>
          </p:cNvSpPr>
          <p:nvPr/>
        </p:nvSpPr>
        <p:spPr>
          <a:xfrm>
            <a:off x="4894393" y="33573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80B5633-0A04-4F5E-BD06-B0058847D398}"/>
              </a:ext>
            </a:extLst>
          </p:cNvPr>
          <p:cNvSpPr txBox="1">
            <a:spLocks noChangeArrowheads="1"/>
          </p:cNvSpPr>
          <p:nvPr/>
        </p:nvSpPr>
        <p:spPr>
          <a:xfrm>
            <a:off x="1132598" y="3312621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-0.75     0          2.25      0  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F2336DE6-0DFF-4FE6-9A37-A3EC47B1D44C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3" y="430311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0099798C-9DEC-4A97-95BC-A5BFC3A659A6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6" y="4347355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0           -0.5        1   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B586AE-DA90-42B7-928B-15912708E821}"/>
              </a:ext>
            </a:extLst>
          </p:cNvPr>
          <p:cNvCxnSpPr>
            <a:cxnSpLocks/>
          </p:cNvCxnSpPr>
          <p:nvPr/>
        </p:nvCxnSpPr>
        <p:spPr>
          <a:xfrm>
            <a:off x="513591" y="5249544"/>
            <a:ext cx="535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9">
            <a:extLst>
              <a:ext uri="{FF2B5EF4-FFF2-40B4-BE49-F238E27FC236}">
                <a16:creationId xmlns:a16="http://schemas.microsoft.com/office/drawing/2014/main" id="{36DBC90D-0631-4797-B486-7BEE5204D308}"/>
              </a:ext>
            </a:extLst>
          </p:cNvPr>
          <p:cNvSpPr txBox="1">
            <a:spLocks noChangeArrowheads="1"/>
          </p:cNvSpPr>
          <p:nvPr/>
        </p:nvSpPr>
        <p:spPr>
          <a:xfrm>
            <a:off x="622516" y="5260931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86A3F6F6-2427-486F-AEC0-B0777292A3C7}"/>
              </a:ext>
            </a:extLst>
          </p:cNvPr>
          <p:cNvSpPr txBox="1">
            <a:spLocks noChangeArrowheads="1"/>
          </p:cNvSpPr>
          <p:nvPr/>
        </p:nvSpPr>
        <p:spPr>
          <a:xfrm>
            <a:off x="706651" y="5767340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8D4701A4-8EA7-4BCF-8518-EF2C89111F0D}"/>
              </a:ext>
            </a:extLst>
          </p:cNvPr>
          <p:cNvSpPr txBox="1">
            <a:spLocks noChangeArrowheads="1"/>
          </p:cNvSpPr>
          <p:nvPr/>
        </p:nvSpPr>
        <p:spPr>
          <a:xfrm>
            <a:off x="4995147" y="585180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DD73358B-349E-476D-8FA9-10EDC1347ADF}"/>
              </a:ext>
            </a:extLst>
          </p:cNvPr>
          <p:cNvSpPr txBox="1">
            <a:spLocks noChangeArrowheads="1"/>
          </p:cNvSpPr>
          <p:nvPr/>
        </p:nvSpPr>
        <p:spPr>
          <a:xfrm>
            <a:off x="1213715" y="5836886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0             -1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6594F440-C162-4A58-9126-9586602B22E0}"/>
              </a:ext>
            </a:extLst>
          </p:cNvPr>
          <p:cNvSpPr txBox="1">
            <a:spLocks noChangeArrowheads="1"/>
          </p:cNvSpPr>
          <p:nvPr/>
        </p:nvSpPr>
        <p:spPr>
          <a:xfrm>
            <a:off x="635143" y="4830440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90381019-3DF6-4820-BEEB-3A226ED30989}"/>
              </a:ext>
            </a:extLst>
          </p:cNvPr>
          <p:cNvSpPr txBox="1">
            <a:spLocks noChangeArrowheads="1"/>
          </p:cNvSpPr>
          <p:nvPr/>
        </p:nvSpPr>
        <p:spPr>
          <a:xfrm>
            <a:off x="4874579" y="48538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0D853B98-6351-4333-ABFD-B74989B080A8}"/>
              </a:ext>
            </a:extLst>
          </p:cNvPr>
          <p:cNvSpPr txBox="1">
            <a:spLocks noChangeArrowheads="1"/>
          </p:cNvSpPr>
          <p:nvPr/>
        </p:nvSpPr>
        <p:spPr>
          <a:xfrm>
            <a:off x="1141360" y="483861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0          0           1.5     1.5 </a:t>
            </a: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08D87C67-D81B-4528-8D91-B17784897A93}"/>
              </a:ext>
            </a:extLst>
          </p:cNvPr>
          <p:cNvSpPr txBox="1">
            <a:spLocks noChangeArrowheads="1"/>
          </p:cNvSpPr>
          <p:nvPr/>
        </p:nvSpPr>
        <p:spPr>
          <a:xfrm>
            <a:off x="4995066" y="531752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72B7461A-A13A-4D67-9CE0-8CF41866F8F1}"/>
              </a:ext>
            </a:extLst>
          </p:cNvPr>
          <p:cNvSpPr txBox="1">
            <a:spLocks noChangeArrowheads="1"/>
          </p:cNvSpPr>
          <p:nvPr/>
        </p:nvSpPr>
        <p:spPr>
          <a:xfrm>
            <a:off x="1037122" y="5361773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1             0.5     -0.5</a:t>
            </a:r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C7005DD7-E52D-4AE4-8E02-4106518FA9B7}"/>
              </a:ext>
            </a:extLst>
          </p:cNvPr>
          <p:cNvSpPr txBox="1">
            <a:spLocks noChangeArrowheads="1"/>
          </p:cNvSpPr>
          <p:nvPr/>
        </p:nvSpPr>
        <p:spPr>
          <a:xfrm>
            <a:off x="6166178" y="1408699"/>
            <a:ext cx="1991065" cy="43398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1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161E15E7-3974-4140-B24D-AAA6BF1DCA52}"/>
              </a:ext>
            </a:extLst>
          </p:cNvPr>
          <p:cNvSpPr txBox="1">
            <a:spLocks noChangeArrowheads="1"/>
          </p:cNvSpPr>
          <p:nvPr/>
        </p:nvSpPr>
        <p:spPr>
          <a:xfrm>
            <a:off x="6032135" y="2023042"/>
            <a:ext cx="5883638" cy="987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 in ratio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degeneracy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lead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irregularities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construction of model </a:t>
            </a:r>
          </a:p>
          <a:p>
            <a:pPr marL="0" lvl="1"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one of the constraint is redundant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>
            <a:extLst>
              <a:ext uri="{FF2B5EF4-FFF2-40B4-BE49-F238E27FC236}">
                <a16:creationId xmlns:a16="http://schemas.microsoft.com/office/drawing/2014/main" id="{74BF52A8-CA91-430A-9CD8-51DF801B1CAB}"/>
              </a:ext>
            </a:extLst>
          </p:cNvPr>
          <p:cNvSpPr txBox="1">
            <a:spLocks noChangeArrowheads="1"/>
          </p:cNvSpPr>
          <p:nvPr/>
        </p:nvSpPr>
        <p:spPr>
          <a:xfrm>
            <a:off x="6027369" y="3044688"/>
            <a:ext cx="6164621" cy="433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9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visualize this by solving using </a:t>
            </a:r>
            <a:r>
              <a:rPr lang="en-US" sz="19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</a:t>
            </a:r>
            <a:r>
              <a:rPr lang="en-US" sz="19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as:</a:t>
            </a: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0A152D15-D6AC-4978-909F-F69733693F7E}"/>
              </a:ext>
            </a:extLst>
          </p:cNvPr>
          <p:cNvSpPr txBox="1">
            <a:spLocks noChangeArrowheads="1"/>
          </p:cNvSpPr>
          <p:nvPr/>
        </p:nvSpPr>
        <p:spPr>
          <a:xfrm>
            <a:off x="4213877" y="3231339"/>
            <a:ext cx="4723069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Max  Z =  3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+ 9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Subject to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  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4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C005F99E-1431-4DCA-8974-9EE299E9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80" y="3317840"/>
            <a:ext cx="3870670" cy="2697820"/>
          </a:xfrm>
          <a:prstGeom prst="rect">
            <a:avLst/>
          </a:prstGeom>
        </p:spPr>
      </p:pic>
      <p:sp>
        <p:nvSpPr>
          <p:cNvPr id="75" name="Rectangle 59">
            <a:extLst>
              <a:ext uri="{FF2B5EF4-FFF2-40B4-BE49-F238E27FC236}">
                <a16:creationId xmlns:a16="http://schemas.microsoft.com/office/drawing/2014/main" id="{DFDB80EE-D22B-489A-BB0F-805454E9859D}"/>
              </a:ext>
            </a:extLst>
          </p:cNvPr>
          <p:cNvSpPr txBox="1">
            <a:spLocks noChangeArrowheads="1"/>
          </p:cNvSpPr>
          <p:nvPr/>
        </p:nvSpPr>
        <p:spPr>
          <a:xfrm>
            <a:off x="5933814" y="5847793"/>
            <a:ext cx="5883638" cy="735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efficient technique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redundant constraint directly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tableau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45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5360243" cy="4876073"/>
            <a:chOff x="154295" y="2939194"/>
            <a:chExt cx="5360243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53403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5360243" cy="1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5333739" cy="2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-9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23544" y="2543082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1           4              1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1           2             0          1    </a:t>
            </a: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79C435C7-0B79-4A3B-BB43-DAEE0C6C7073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0B2312ED-BC88-4C5E-9573-6D9CBDBA6773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5367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 flipV="1">
            <a:off x="508674" y="4816926"/>
            <a:ext cx="5367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17597" y="3781174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47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D17DF326-B501-4387-B8AE-FE0F6E24DCDE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5" y="3817342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41FA36FE-DFE5-49CB-A33E-03D67ABD266E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8" y="3861587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0.25      1           0.25       0    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143D2CF2-6063-4EB4-B6D0-E1601873D028}"/>
              </a:ext>
            </a:extLst>
          </p:cNvPr>
          <p:cNvSpPr txBox="1">
            <a:spLocks noChangeArrowheads="1"/>
          </p:cNvSpPr>
          <p:nvPr/>
        </p:nvSpPr>
        <p:spPr>
          <a:xfrm>
            <a:off x="626381" y="3348688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974E123A-50E6-4392-B138-906B72C32786}"/>
              </a:ext>
            </a:extLst>
          </p:cNvPr>
          <p:cNvSpPr txBox="1">
            <a:spLocks noChangeArrowheads="1"/>
          </p:cNvSpPr>
          <p:nvPr/>
        </p:nvSpPr>
        <p:spPr>
          <a:xfrm>
            <a:off x="4894393" y="33573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80B5633-0A04-4F5E-BD06-B0058847D398}"/>
              </a:ext>
            </a:extLst>
          </p:cNvPr>
          <p:cNvSpPr txBox="1">
            <a:spLocks noChangeArrowheads="1"/>
          </p:cNvSpPr>
          <p:nvPr/>
        </p:nvSpPr>
        <p:spPr>
          <a:xfrm>
            <a:off x="1132598" y="3312621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-0.75     0          2.25      0  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F2336DE6-0DFF-4FE6-9A37-A3EC47B1D44C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3" y="430311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0099798C-9DEC-4A97-95BC-A5BFC3A659A6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6" y="4347355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0           -0.5        1   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B586AE-DA90-42B7-928B-15912708E821}"/>
              </a:ext>
            </a:extLst>
          </p:cNvPr>
          <p:cNvCxnSpPr>
            <a:cxnSpLocks/>
          </p:cNvCxnSpPr>
          <p:nvPr/>
        </p:nvCxnSpPr>
        <p:spPr>
          <a:xfrm>
            <a:off x="513591" y="5249544"/>
            <a:ext cx="535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9">
            <a:extLst>
              <a:ext uri="{FF2B5EF4-FFF2-40B4-BE49-F238E27FC236}">
                <a16:creationId xmlns:a16="http://schemas.microsoft.com/office/drawing/2014/main" id="{36DBC90D-0631-4797-B486-7BEE5204D308}"/>
              </a:ext>
            </a:extLst>
          </p:cNvPr>
          <p:cNvSpPr txBox="1">
            <a:spLocks noChangeArrowheads="1"/>
          </p:cNvSpPr>
          <p:nvPr/>
        </p:nvSpPr>
        <p:spPr>
          <a:xfrm>
            <a:off x="622516" y="5260931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86A3F6F6-2427-486F-AEC0-B0777292A3C7}"/>
              </a:ext>
            </a:extLst>
          </p:cNvPr>
          <p:cNvSpPr txBox="1">
            <a:spLocks noChangeArrowheads="1"/>
          </p:cNvSpPr>
          <p:nvPr/>
        </p:nvSpPr>
        <p:spPr>
          <a:xfrm>
            <a:off x="706651" y="5767340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8D4701A4-8EA7-4BCF-8518-EF2C89111F0D}"/>
              </a:ext>
            </a:extLst>
          </p:cNvPr>
          <p:cNvSpPr txBox="1">
            <a:spLocks noChangeArrowheads="1"/>
          </p:cNvSpPr>
          <p:nvPr/>
        </p:nvSpPr>
        <p:spPr>
          <a:xfrm>
            <a:off x="4995147" y="585180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DD73358B-349E-476D-8FA9-10EDC1347ADF}"/>
              </a:ext>
            </a:extLst>
          </p:cNvPr>
          <p:cNvSpPr txBox="1">
            <a:spLocks noChangeArrowheads="1"/>
          </p:cNvSpPr>
          <p:nvPr/>
        </p:nvSpPr>
        <p:spPr>
          <a:xfrm>
            <a:off x="1213715" y="5836886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0             -1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6594F440-C162-4A58-9126-9586602B22E0}"/>
              </a:ext>
            </a:extLst>
          </p:cNvPr>
          <p:cNvSpPr txBox="1">
            <a:spLocks noChangeArrowheads="1"/>
          </p:cNvSpPr>
          <p:nvPr/>
        </p:nvSpPr>
        <p:spPr>
          <a:xfrm>
            <a:off x="635143" y="4830440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90381019-3DF6-4820-BEEB-3A226ED30989}"/>
              </a:ext>
            </a:extLst>
          </p:cNvPr>
          <p:cNvSpPr txBox="1">
            <a:spLocks noChangeArrowheads="1"/>
          </p:cNvSpPr>
          <p:nvPr/>
        </p:nvSpPr>
        <p:spPr>
          <a:xfrm>
            <a:off x="4874579" y="48538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0D853B98-6351-4333-ABFD-B74989B080A8}"/>
              </a:ext>
            </a:extLst>
          </p:cNvPr>
          <p:cNvSpPr txBox="1">
            <a:spLocks noChangeArrowheads="1"/>
          </p:cNvSpPr>
          <p:nvPr/>
        </p:nvSpPr>
        <p:spPr>
          <a:xfrm>
            <a:off x="1141360" y="483861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0          0           1.5     1.5 </a:t>
            </a: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08D87C67-D81B-4528-8D91-B17784897A93}"/>
              </a:ext>
            </a:extLst>
          </p:cNvPr>
          <p:cNvSpPr txBox="1">
            <a:spLocks noChangeArrowheads="1"/>
          </p:cNvSpPr>
          <p:nvPr/>
        </p:nvSpPr>
        <p:spPr>
          <a:xfrm>
            <a:off x="4995066" y="531752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72B7461A-A13A-4D67-9CE0-8CF41866F8F1}"/>
              </a:ext>
            </a:extLst>
          </p:cNvPr>
          <p:cNvSpPr txBox="1">
            <a:spLocks noChangeArrowheads="1"/>
          </p:cNvSpPr>
          <p:nvPr/>
        </p:nvSpPr>
        <p:spPr>
          <a:xfrm>
            <a:off x="1037122" y="5361773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1             0.5     -0.5</a:t>
            </a:r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C7005DD7-E52D-4AE4-8E02-4106518FA9B7}"/>
              </a:ext>
            </a:extLst>
          </p:cNvPr>
          <p:cNvSpPr txBox="1">
            <a:spLocks noChangeArrowheads="1"/>
          </p:cNvSpPr>
          <p:nvPr/>
        </p:nvSpPr>
        <p:spPr>
          <a:xfrm>
            <a:off x="6166178" y="1408699"/>
            <a:ext cx="1991065" cy="43398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2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161E15E7-3974-4140-B24D-AAA6BF1DCA52}"/>
              </a:ext>
            </a:extLst>
          </p:cNvPr>
          <p:cNvSpPr txBox="1">
            <a:spLocks noChangeArrowheads="1"/>
          </p:cNvSpPr>
          <p:nvPr/>
        </p:nvSpPr>
        <p:spPr>
          <a:xfrm>
            <a:off x="6061024" y="2023043"/>
            <a:ext cx="6164618" cy="477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table shows, both iterations (last and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last),</a:t>
            </a:r>
            <a:endParaRPr lang="en-US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9">
            <a:extLst>
              <a:ext uri="{FF2B5EF4-FFF2-40B4-BE49-F238E27FC236}">
                <a16:creationId xmlns:a16="http://schemas.microsoft.com/office/drawing/2014/main" id="{74BF52A8-CA91-430A-9CD8-51DF801B1CAB}"/>
              </a:ext>
            </a:extLst>
          </p:cNvPr>
          <p:cNvSpPr txBox="1">
            <a:spLocks noChangeArrowheads="1"/>
          </p:cNvSpPr>
          <p:nvPr/>
        </p:nvSpPr>
        <p:spPr>
          <a:xfrm>
            <a:off x="6027369" y="5242203"/>
            <a:ext cx="6164621" cy="637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9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</a:t>
            </a:r>
            <a:r>
              <a:rPr lang="en-US" sz="19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the computation</a:t>
            </a:r>
            <a:r>
              <a:rPr lang="en-US" sz="19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that iteration </a:t>
            </a:r>
            <a:r>
              <a:rPr lang="en-US" sz="19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degeneracy first appears</a:t>
            </a:r>
            <a:r>
              <a:rPr lang="en-US" sz="19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 though it is </a:t>
            </a:r>
            <a:r>
              <a:rPr lang="en-US" sz="19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optimum</a:t>
            </a:r>
            <a:r>
              <a:rPr lang="en-US" sz="19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5" name="Rectangle 59">
            <a:extLst>
              <a:ext uri="{FF2B5EF4-FFF2-40B4-BE49-F238E27FC236}">
                <a16:creationId xmlns:a16="http://schemas.microsoft.com/office/drawing/2014/main" id="{DFDB80EE-D22B-489A-BB0F-805454E9859D}"/>
              </a:ext>
            </a:extLst>
          </p:cNvPr>
          <p:cNvSpPr txBox="1">
            <a:spLocks noChangeArrowheads="1"/>
          </p:cNvSpPr>
          <p:nvPr/>
        </p:nvSpPr>
        <p:spPr>
          <a:xfrm>
            <a:off x="5609353" y="5936280"/>
            <a:ext cx="1868288" cy="38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answer is:  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DA4CFF9A-30CC-4E8E-8912-094A9F71F815}"/>
              </a:ext>
            </a:extLst>
          </p:cNvPr>
          <p:cNvSpPr txBox="1">
            <a:spLocks noChangeArrowheads="1"/>
          </p:cNvSpPr>
          <p:nvPr/>
        </p:nvSpPr>
        <p:spPr>
          <a:xfrm>
            <a:off x="6065941" y="3606034"/>
            <a:ext cx="6164618" cy="1368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</a:p>
          <a:p>
            <a:pPr marL="0" lvl="1" algn="l"/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 values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variables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value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</a:p>
          <a:p>
            <a:pPr marL="0" lvl="1" algn="l">
              <a:spcBef>
                <a:spcPts val="120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(differing only in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of the variables)</a:t>
            </a: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2E315C20-55D8-4E56-8B78-80F9E5B61EE2}"/>
              </a:ext>
            </a:extLst>
          </p:cNvPr>
          <p:cNvSpPr txBox="1">
            <a:spLocks noChangeArrowheads="1"/>
          </p:cNvSpPr>
          <p:nvPr/>
        </p:nvSpPr>
        <p:spPr>
          <a:xfrm>
            <a:off x="6085609" y="2519569"/>
            <a:ext cx="6344653" cy="477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Z = 18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constraint)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6A866C96-9919-4D88-B712-209A435A5604}"/>
              </a:ext>
            </a:extLst>
          </p:cNvPr>
          <p:cNvSpPr txBox="1">
            <a:spLocks noChangeArrowheads="1"/>
          </p:cNvSpPr>
          <p:nvPr/>
        </p:nvSpPr>
        <p:spPr>
          <a:xfrm>
            <a:off x="6075776" y="3040678"/>
            <a:ext cx="6344653" cy="475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S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and  Z = 18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(last constraint)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A9E9CC38-8045-4718-B1C0-D4A61BFDC646}"/>
              </a:ext>
            </a:extLst>
          </p:cNvPr>
          <p:cNvSpPr txBox="1">
            <a:spLocks noChangeArrowheads="1"/>
          </p:cNvSpPr>
          <p:nvPr/>
        </p:nvSpPr>
        <p:spPr>
          <a:xfrm>
            <a:off x="7192347" y="5970695"/>
            <a:ext cx="565310" cy="38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0342B8D0-F0DA-45D3-A2D1-048BBBEFB1B7}"/>
              </a:ext>
            </a:extLst>
          </p:cNvPr>
          <p:cNvSpPr txBox="1">
            <a:spLocks noChangeArrowheads="1"/>
          </p:cNvSpPr>
          <p:nvPr/>
        </p:nvSpPr>
        <p:spPr>
          <a:xfrm>
            <a:off x="7742956" y="5946116"/>
            <a:ext cx="4453966" cy="38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Solution may be temporarily degenerate</a:t>
            </a: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/>
      <p:bldP spid="49" grpId="0"/>
      <p:bldP spid="58" grpId="0"/>
      <p:bldP spid="59" grpId="0"/>
      <p:bldP spid="74" grpId="0"/>
      <p:bldP spid="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5360243" cy="4876073"/>
            <a:chOff x="154295" y="2939194"/>
            <a:chExt cx="5360243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53403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5360243" cy="1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5333739" cy="2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-9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23544" y="2543082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1           4              1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1           2             0          1    </a:t>
            </a: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79C435C7-0B79-4A3B-BB43-DAEE0C6C7073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0B2312ED-BC88-4C5E-9573-6D9CBDBA6773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5367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 flipV="1">
            <a:off x="508674" y="4816926"/>
            <a:ext cx="5367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17597" y="3781174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47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D17DF326-B501-4387-B8AE-FE0F6E24DCDE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5" y="3817342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41FA36FE-DFE5-49CB-A33E-03D67ABD266E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8" y="3861587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0.25      1           0.25       0    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143D2CF2-6063-4EB4-B6D0-E1601873D028}"/>
              </a:ext>
            </a:extLst>
          </p:cNvPr>
          <p:cNvSpPr txBox="1">
            <a:spLocks noChangeArrowheads="1"/>
          </p:cNvSpPr>
          <p:nvPr/>
        </p:nvSpPr>
        <p:spPr>
          <a:xfrm>
            <a:off x="626381" y="3348688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974E123A-50E6-4392-B138-906B72C32786}"/>
              </a:ext>
            </a:extLst>
          </p:cNvPr>
          <p:cNvSpPr txBox="1">
            <a:spLocks noChangeArrowheads="1"/>
          </p:cNvSpPr>
          <p:nvPr/>
        </p:nvSpPr>
        <p:spPr>
          <a:xfrm>
            <a:off x="4894393" y="33573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80B5633-0A04-4F5E-BD06-B0058847D398}"/>
              </a:ext>
            </a:extLst>
          </p:cNvPr>
          <p:cNvSpPr txBox="1">
            <a:spLocks noChangeArrowheads="1"/>
          </p:cNvSpPr>
          <p:nvPr/>
        </p:nvSpPr>
        <p:spPr>
          <a:xfrm>
            <a:off x="1132598" y="3312621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-0.75     0          2.25      0  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F2336DE6-0DFF-4FE6-9A37-A3EC47B1D44C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3" y="430311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0099798C-9DEC-4A97-95BC-A5BFC3A659A6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6" y="4347355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0           -0.5        1   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B586AE-DA90-42B7-928B-15912708E821}"/>
              </a:ext>
            </a:extLst>
          </p:cNvPr>
          <p:cNvCxnSpPr>
            <a:cxnSpLocks/>
          </p:cNvCxnSpPr>
          <p:nvPr/>
        </p:nvCxnSpPr>
        <p:spPr>
          <a:xfrm>
            <a:off x="513591" y="5249544"/>
            <a:ext cx="535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9">
            <a:extLst>
              <a:ext uri="{FF2B5EF4-FFF2-40B4-BE49-F238E27FC236}">
                <a16:creationId xmlns:a16="http://schemas.microsoft.com/office/drawing/2014/main" id="{36DBC90D-0631-4797-B486-7BEE5204D308}"/>
              </a:ext>
            </a:extLst>
          </p:cNvPr>
          <p:cNvSpPr txBox="1">
            <a:spLocks noChangeArrowheads="1"/>
          </p:cNvSpPr>
          <p:nvPr/>
        </p:nvSpPr>
        <p:spPr>
          <a:xfrm>
            <a:off x="622516" y="5260931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86A3F6F6-2427-486F-AEC0-B0777292A3C7}"/>
              </a:ext>
            </a:extLst>
          </p:cNvPr>
          <p:cNvSpPr txBox="1">
            <a:spLocks noChangeArrowheads="1"/>
          </p:cNvSpPr>
          <p:nvPr/>
        </p:nvSpPr>
        <p:spPr>
          <a:xfrm>
            <a:off x="706651" y="5767340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8D4701A4-8EA7-4BCF-8518-EF2C89111F0D}"/>
              </a:ext>
            </a:extLst>
          </p:cNvPr>
          <p:cNvSpPr txBox="1">
            <a:spLocks noChangeArrowheads="1"/>
          </p:cNvSpPr>
          <p:nvPr/>
        </p:nvSpPr>
        <p:spPr>
          <a:xfrm>
            <a:off x="4995147" y="585180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DD73358B-349E-476D-8FA9-10EDC1347ADF}"/>
              </a:ext>
            </a:extLst>
          </p:cNvPr>
          <p:cNvSpPr txBox="1">
            <a:spLocks noChangeArrowheads="1"/>
          </p:cNvSpPr>
          <p:nvPr/>
        </p:nvSpPr>
        <p:spPr>
          <a:xfrm>
            <a:off x="1213715" y="5836886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0             -1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6594F440-C162-4A58-9126-9586602B22E0}"/>
              </a:ext>
            </a:extLst>
          </p:cNvPr>
          <p:cNvSpPr txBox="1">
            <a:spLocks noChangeArrowheads="1"/>
          </p:cNvSpPr>
          <p:nvPr/>
        </p:nvSpPr>
        <p:spPr>
          <a:xfrm>
            <a:off x="635143" y="4830440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90381019-3DF6-4820-BEEB-3A226ED30989}"/>
              </a:ext>
            </a:extLst>
          </p:cNvPr>
          <p:cNvSpPr txBox="1">
            <a:spLocks noChangeArrowheads="1"/>
          </p:cNvSpPr>
          <p:nvPr/>
        </p:nvSpPr>
        <p:spPr>
          <a:xfrm>
            <a:off x="4874579" y="48538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0D853B98-6351-4333-ABFD-B74989B080A8}"/>
              </a:ext>
            </a:extLst>
          </p:cNvPr>
          <p:cNvSpPr txBox="1">
            <a:spLocks noChangeArrowheads="1"/>
          </p:cNvSpPr>
          <p:nvPr/>
        </p:nvSpPr>
        <p:spPr>
          <a:xfrm>
            <a:off x="1141360" y="483861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0          0           1.5     1.5 </a:t>
            </a: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08D87C67-D81B-4528-8D91-B17784897A93}"/>
              </a:ext>
            </a:extLst>
          </p:cNvPr>
          <p:cNvSpPr txBox="1">
            <a:spLocks noChangeArrowheads="1"/>
          </p:cNvSpPr>
          <p:nvPr/>
        </p:nvSpPr>
        <p:spPr>
          <a:xfrm>
            <a:off x="4995066" y="531752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72B7461A-A13A-4D67-9CE0-8CF41866F8F1}"/>
              </a:ext>
            </a:extLst>
          </p:cNvPr>
          <p:cNvSpPr txBox="1">
            <a:spLocks noChangeArrowheads="1"/>
          </p:cNvSpPr>
          <p:nvPr/>
        </p:nvSpPr>
        <p:spPr>
          <a:xfrm>
            <a:off x="1037122" y="5361773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1             0.5     -0.5</a:t>
            </a:r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C7005DD7-E52D-4AE4-8E02-4106518FA9B7}"/>
              </a:ext>
            </a:extLst>
          </p:cNvPr>
          <p:cNvSpPr txBox="1">
            <a:spLocks noChangeArrowheads="1"/>
          </p:cNvSpPr>
          <p:nvPr/>
        </p:nvSpPr>
        <p:spPr>
          <a:xfrm>
            <a:off x="6166178" y="1408699"/>
            <a:ext cx="1991065" cy="43398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3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161E15E7-3974-4140-B24D-AAA6BF1DCA52}"/>
              </a:ext>
            </a:extLst>
          </p:cNvPr>
          <p:cNvSpPr txBox="1">
            <a:spLocks noChangeArrowheads="1"/>
          </p:cNvSpPr>
          <p:nvPr/>
        </p:nvSpPr>
        <p:spPr>
          <a:xfrm>
            <a:off x="6046276" y="2848957"/>
            <a:ext cx="6164618" cy="1723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for the simplex method to enter 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sequence of iterations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improving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satisfying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optimality condition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B1FDE91A-5871-49C6-A58B-C54FE8342CFF}"/>
              </a:ext>
            </a:extLst>
          </p:cNvPr>
          <p:cNvSpPr txBox="1">
            <a:spLocks noChangeArrowheads="1"/>
          </p:cNvSpPr>
          <p:nvPr/>
        </p:nvSpPr>
        <p:spPr>
          <a:xfrm>
            <a:off x="6007558" y="2204937"/>
            <a:ext cx="2752979" cy="38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Cycling or Circling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EF7D15-91B9-4625-805D-6006B57F5EA3}"/>
              </a:ext>
            </a:extLst>
          </p:cNvPr>
          <p:cNvSpPr txBox="1"/>
          <p:nvPr/>
        </p:nvSpPr>
        <p:spPr>
          <a:xfrm>
            <a:off x="6013660" y="4787151"/>
            <a:ext cx="615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Although there are methods for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eliminating cycling</a:t>
            </a:r>
            <a:r>
              <a:rPr lang="en-US" dirty="0"/>
              <a:t>, </a:t>
            </a:r>
          </a:p>
          <a:p>
            <a:r>
              <a:rPr lang="en-US" dirty="0"/>
              <a:t>these methods lead to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drastic slowdown in computations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1CFFFC-4160-488F-A8F3-19A67F09D372}"/>
              </a:ext>
            </a:extLst>
          </p:cNvPr>
          <p:cNvSpPr txBox="1"/>
          <p:nvPr/>
        </p:nvSpPr>
        <p:spPr>
          <a:xfrm>
            <a:off x="5821923" y="5666293"/>
            <a:ext cx="6386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this reason, most </a:t>
            </a:r>
            <a:r>
              <a:rPr lang="en-US" b="1" dirty="0">
                <a:solidFill>
                  <a:srgbClr val="FF0000"/>
                </a:solidFill>
              </a:rPr>
              <a:t>LP codes</a:t>
            </a:r>
            <a:r>
              <a:rPr lang="en-US" dirty="0"/>
              <a:t> </a:t>
            </a:r>
            <a:r>
              <a:rPr lang="en-US" i="1" dirty="0"/>
              <a:t>do not include provisions for cycling</a:t>
            </a:r>
            <a:r>
              <a:rPr lang="en-US" dirty="0"/>
              <a:t>, relying on the fact that it is a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 occurrence in practice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26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0" grpId="0"/>
      <p:bldP spid="77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827313"/>
            <a:ext cx="11800118" cy="274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“Introduction to Operations Research” by Frederick S. Hillier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“Operations Research: An Introduction“ 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Taha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Lectures by Prof G. Srinivasan, IIT Madras</a:t>
            </a:r>
          </a:p>
          <a:p>
            <a:pPr lvl="1" algn="l"/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552520"/>
            <a:ext cx="1196702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70C0"/>
                </a:solidFill>
                <a:latin typeface="+mn-lt"/>
              </a:rPr>
              <a:t>References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56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70C-B557-4332-B034-615BEC2B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5" y="-14702"/>
            <a:ext cx="114933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n-lt"/>
              </a:rPr>
              <a:t>Linear Programming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A90C-E544-4473-A93B-1715CC9F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1825625"/>
            <a:ext cx="11268223" cy="4351338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Special Cases of  Linear Programming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649DDE-9D69-4433-89D8-135DF980D585}"/>
              </a:ext>
            </a:extLst>
          </p:cNvPr>
          <p:cNvGrpSpPr/>
          <p:nvPr/>
        </p:nvGrpSpPr>
        <p:grpSpPr>
          <a:xfrm>
            <a:off x="2643351" y="3020498"/>
            <a:ext cx="6882474" cy="1370765"/>
            <a:chOff x="2826231" y="3118971"/>
            <a:chExt cx="6882474" cy="13707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182546-4338-4C38-9BD5-BAAA76F8FD0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231" y="3805027"/>
              <a:ext cx="6880886" cy="62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3CA539-028E-49A3-B4D6-6B801445E2D0}"/>
                </a:ext>
              </a:extLst>
            </p:cNvPr>
            <p:cNvCxnSpPr/>
            <p:nvPr/>
          </p:nvCxnSpPr>
          <p:spPr>
            <a:xfrm rot="5400000">
              <a:off x="4852302" y="4142355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56D00A-AC1E-4B34-B8B0-7533B936F7BA}"/>
                </a:ext>
              </a:extLst>
            </p:cNvPr>
            <p:cNvCxnSpPr/>
            <p:nvPr/>
          </p:nvCxnSpPr>
          <p:spPr>
            <a:xfrm rot="5400000">
              <a:off x="9361324" y="4136930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F341A8-F80B-4981-9B36-ED63DE6DCB9D}"/>
                </a:ext>
              </a:extLst>
            </p:cNvPr>
            <p:cNvCxnSpPr/>
            <p:nvPr/>
          </p:nvCxnSpPr>
          <p:spPr>
            <a:xfrm rot="5400000">
              <a:off x="7059471" y="4130286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FBCB6C-6D5A-45EB-BB76-DF6D37532701}"/>
                </a:ext>
              </a:extLst>
            </p:cNvPr>
            <p:cNvCxnSpPr/>
            <p:nvPr/>
          </p:nvCxnSpPr>
          <p:spPr>
            <a:xfrm rot="5400000">
              <a:off x="2500655" y="4140007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4E57DD-968A-41FC-AE39-5EA10623B4C9}"/>
                </a:ext>
              </a:extLst>
            </p:cNvPr>
            <p:cNvCxnSpPr/>
            <p:nvPr/>
          </p:nvCxnSpPr>
          <p:spPr>
            <a:xfrm rot="5400000">
              <a:off x="5890965" y="3464764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FA8448-4550-43DB-94DD-086528F8ADEB}"/>
              </a:ext>
            </a:extLst>
          </p:cNvPr>
          <p:cNvSpPr txBox="1"/>
          <p:nvPr/>
        </p:nvSpPr>
        <p:spPr>
          <a:xfrm>
            <a:off x="1598637" y="4547929"/>
            <a:ext cx="21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Degeneracy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790E9-33E8-4DDE-9317-F3EC374E9F74}"/>
              </a:ext>
            </a:extLst>
          </p:cNvPr>
          <p:cNvSpPr txBox="1"/>
          <p:nvPr/>
        </p:nvSpPr>
        <p:spPr>
          <a:xfrm>
            <a:off x="4156618" y="4404905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990033"/>
                </a:solidFill>
              </a:rPr>
              <a:t>Alternative Optima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D505C-17DF-43A9-8DC0-9F8835E66417}"/>
              </a:ext>
            </a:extLst>
          </p:cNvPr>
          <p:cNvSpPr txBox="1"/>
          <p:nvPr/>
        </p:nvSpPr>
        <p:spPr>
          <a:xfrm>
            <a:off x="6236288" y="4402558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</a:rPr>
              <a:t>Unbounded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C94B8-F83D-4EB9-A068-4F98E120DEEA}"/>
              </a:ext>
            </a:extLst>
          </p:cNvPr>
          <p:cNvSpPr txBox="1"/>
          <p:nvPr/>
        </p:nvSpPr>
        <p:spPr>
          <a:xfrm>
            <a:off x="8372236" y="4386144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</a:rPr>
              <a:t>Infeasible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40909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70C-B557-4332-B034-615BEC2B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5" y="-14702"/>
            <a:ext cx="114933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n-lt"/>
              </a:rPr>
              <a:t>Linear Programming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A90C-E544-4473-A93B-1715CC9F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1399921"/>
            <a:ext cx="11268223" cy="4777042"/>
          </a:xfrm>
        </p:spPr>
        <p:txBody>
          <a:bodyPr/>
          <a:lstStyle/>
          <a:p>
            <a:pPr marL="0" indent="0">
              <a:buNone/>
            </a:pP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Cases of  Linear Programming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A8448-4550-43DB-94DD-086528F8ADEB}"/>
              </a:ext>
            </a:extLst>
          </p:cNvPr>
          <p:cNvSpPr txBox="1"/>
          <p:nvPr/>
        </p:nvSpPr>
        <p:spPr>
          <a:xfrm>
            <a:off x="473222" y="3127092"/>
            <a:ext cx="2506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1. Degeneracy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790E9-33E8-4DDE-9317-F3EC374E9F74}"/>
              </a:ext>
            </a:extLst>
          </p:cNvPr>
          <p:cNvSpPr txBox="1"/>
          <p:nvPr/>
        </p:nvSpPr>
        <p:spPr>
          <a:xfrm>
            <a:off x="442744" y="4447109"/>
            <a:ext cx="449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Unbounded 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D505C-17DF-43A9-8DC0-9F8835E66417}"/>
              </a:ext>
            </a:extLst>
          </p:cNvPr>
          <p:cNvSpPr txBox="1"/>
          <p:nvPr/>
        </p:nvSpPr>
        <p:spPr>
          <a:xfrm>
            <a:off x="454464" y="3783581"/>
            <a:ext cx="4342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2. </a:t>
            </a:r>
            <a:r>
              <a:rPr lang="en-US" sz="3000" b="1" dirty="0"/>
              <a:t>Alternative Optima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C94B8-F83D-4EB9-A068-4F98E120DEEA}"/>
              </a:ext>
            </a:extLst>
          </p:cNvPr>
          <p:cNvSpPr txBox="1"/>
          <p:nvPr/>
        </p:nvSpPr>
        <p:spPr>
          <a:xfrm>
            <a:off x="438052" y="5145803"/>
            <a:ext cx="3571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4. Infeasible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51884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70C-B557-4332-B034-615BEC2B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5" y="-14702"/>
            <a:ext cx="114933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n-lt"/>
              </a:rPr>
              <a:t>Linear Programming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A90C-E544-4473-A93B-1715CC9F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1399921"/>
            <a:ext cx="11268223" cy="4777042"/>
          </a:xfrm>
        </p:spPr>
        <p:txBody>
          <a:bodyPr/>
          <a:lstStyle/>
          <a:p>
            <a:pPr marL="0" indent="0">
              <a:buNone/>
            </a:pP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Cases of  Linear Programming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A8448-4550-43DB-94DD-086528F8ADEB}"/>
              </a:ext>
            </a:extLst>
          </p:cNvPr>
          <p:cNvSpPr txBox="1"/>
          <p:nvPr/>
        </p:nvSpPr>
        <p:spPr>
          <a:xfrm>
            <a:off x="473222" y="3127092"/>
            <a:ext cx="2506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1. Degeneracy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790E9-33E8-4DDE-9317-F3EC374E9F74}"/>
              </a:ext>
            </a:extLst>
          </p:cNvPr>
          <p:cNvSpPr txBox="1"/>
          <p:nvPr/>
        </p:nvSpPr>
        <p:spPr>
          <a:xfrm>
            <a:off x="442744" y="4447109"/>
            <a:ext cx="4495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3.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Unbounded Solution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D505C-17DF-43A9-8DC0-9F8835E66417}"/>
              </a:ext>
            </a:extLst>
          </p:cNvPr>
          <p:cNvSpPr txBox="1"/>
          <p:nvPr/>
        </p:nvSpPr>
        <p:spPr>
          <a:xfrm>
            <a:off x="454464" y="3783581"/>
            <a:ext cx="4342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Alternative Optima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C94B8-F83D-4EB9-A068-4F98E120DEEA}"/>
              </a:ext>
            </a:extLst>
          </p:cNvPr>
          <p:cNvSpPr txBox="1"/>
          <p:nvPr/>
        </p:nvSpPr>
        <p:spPr>
          <a:xfrm>
            <a:off x="438052" y="5145803"/>
            <a:ext cx="3571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4. Infeasible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129314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LP Model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+ 9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4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8">
            <a:extLst>
              <a:ext uri="{FF2B5EF4-FFF2-40B4-BE49-F238E27FC236}">
                <a16:creationId xmlns:a16="http://schemas.microsoft.com/office/drawing/2014/main" id="{57849DCB-3827-4E4C-A21F-C3C947A8135E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19" y="1563181"/>
            <a:ext cx="2494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STANDARD FORM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ectangle 59"/>
          <p:cNvSpPr txBox="1">
            <a:spLocks noChangeArrowheads="1"/>
          </p:cNvSpPr>
          <p:nvPr/>
        </p:nvSpPr>
        <p:spPr>
          <a:xfrm>
            <a:off x="387590" y="2569490"/>
            <a:ext cx="5987085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+ 9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4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8">
            <a:extLst>
              <a:ext uri="{FF2B5EF4-FFF2-40B4-BE49-F238E27FC236}">
                <a16:creationId xmlns:a16="http://schemas.microsoft.com/office/drawing/2014/main" id="{3E0FA135-78E0-43A0-A140-5D6633340E6D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58">
            <a:extLst>
              <a:ext uri="{FF2B5EF4-FFF2-40B4-BE49-F238E27FC236}">
                <a16:creationId xmlns:a16="http://schemas.microsoft.com/office/drawing/2014/main" id="{970D7F81-3C7C-4D7B-B37D-3F8B1964E0E9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sp>
        <p:nvSpPr>
          <p:cNvPr id="18" name="Rectangle 59">
            <a:extLst>
              <a:ext uri="{FF2B5EF4-FFF2-40B4-BE49-F238E27FC236}">
                <a16:creationId xmlns:a16="http://schemas.microsoft.com/office/drawing/2014/main" id="{B618E6E9-7D4A-460F-8F9D-3266B2C013D3}"/>
              </a:ext>
            </a:extLst>
          </p:cNvPr>
          <p:cNvSpPr txBox="1">
            <a:spLocks noChangeArrowheads="1"/>
          </p:cNvSpPr>
          <p:nvPr/>
        </p:nvSpPr>
        <p:spPr>
          <a:xfrm>
            <a:off x="5252664" y="2567145"/>
            <a:ext cx="5987085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- 3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- 9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8 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	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	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55312-09C5-41E9-A18C-2D3328B6738E}"/>
              </a:ext>
            </a:extLst>
          </p:cNvPr>
          <p:cNvSpPr txBox="1"/>
          <p:nvPr/>
        </p:nvSpPr>
        <p:spPr>
          <a:xfrm>
            <a:off x="7083413" y="2095409"/>
            <a:ext cx="2494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STANDARD FORM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7879118" y="2809983"/>
            <a:ext cx="296706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- 3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- 9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8238459" y="3419589"/>
            <a:ext cx="3775350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8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8248174" y="3833249"/>
            <a:ext cx="4117331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05988" y="1810477"/>
            <a:ext cx="6088976" cy="2037998"/>
            <a:chOff x="154295" y="2939194"/>
            <a:chExt cx="6088976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-9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42975" y="2543082"/>
            <a:ext cx="3714781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1           4              1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1           2              0          1    </a:t>
            </a: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7923877" y="4363147"/>
            <a:ext cx="2669095" cy="42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			  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79C435C7-0B79-4A3B-BB43-DAEE0C6C7073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0B2312ED-BC88-4C5E-9573-6D9CBDBA6773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C94DDB-7E07-452D-AE2D-04760BB6BF66}"/>
              </a:ext>
            </a:extLst>
          </p:cNvPr>
          <p:cNvCxnSpPr>
            <a:cxnSpLocks/>
          </p:cNvCxnSpPr>
          <p:nvPr/>
        </p:nvCxnSpPr>
        <p:spPr>
          <a:xfrm flipH="1">
            <a:off x="1571625" y="1581425"/>
            <a:ext cx="396367" cy="6923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75221-42AD-49CA-8F88-29E91E0E069D}"/>
              </a:ext>
            </a:extLst>
          </p:cNvPr>
          <p:cNvCxnSpPr>
            <a:cxnSpLocks/>
          </p:cNvCxnSpPr>
          <p:nvPr/>
        </p:nvCxnSpPr>
        <p:spPr>
          <a:xfrm>
            <a:off x="1992891" y="1594483"/>
            <a:ext cx="278821" cy="6792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5BA114E-9186-428A-A557-A11D8CF273B4}"/>
              </a:ext>
            </a:extLst>
          </p:cNvPr>
          <p:cNvSpPr txBox="1"/>
          <p:nvPr/>
        </p:nvSpPr>
        <p:spPr>
          <a:xfrm>
            <a:off x="1184212" y="1241786"/>
            <a:ext cx="26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Negative Coefficients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allAtOnce"/>
      <p:bldP spid="91" grpId="0" build="allAtOnce"/>
      <p:bldP spid="93" grpId="0" build="allAtOnce"/>
      <p:bldP spid="94" grpId="0" build="allAtOnce"/>
      <p:bldP spid="97" grpId="0" build="allAtOnce"/>
      <p:bldP spid="98" grpId="0" build="allAtOnce"/>
      <p:bldP spid="108" grpId="0" build="allAtOnce"/>
      <p:bldP spid="109" grpId="0" build="allAtOnce"/>
      <p:bldP spid="110" grpId="0" build="allAtOnce"/>
      <p:bldP spid="111" grpId="0" build="allAtOnce"/>
      <p:bldP spid="112" grpId="0" build="allAtOnce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2037998"/>
            <a:chOff x="154295" y="2939194"/>
            <a:chExt cx="6088976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 -9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42975" y="2543082"/>
            <a:ext cx="3714781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1           4              1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1           2              0          1    </a:t>
            </a: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79C435C7-0B79-4A3B-BB43-DAEE0C6C7073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304487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DEGENERACY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0B2312ED-BC88-4C5E-9573-6D9CBDBA6773}"/>
              </a:ext>
            </a:extLst>
          </p:cNvPr>
          <p:cNvSpPr txBox="1">
            <a:spLocks noChangeArrowheads="1"/>
          </p:cNvSpPr>
          <p:nvPr/>
        </p:nvSpPr>
        <p:spPr>
          <a:xfrm>
            <a:off x="3198839" y="454742"/>
            <a:ext cx="8041246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12BBB2-FB89-493A-8F91-EDC172259A4D}"/>
              </a:ext>
            </a:extLst>
          </p:cNvPr>
          <p:cNvCxnSpPr/>
          <p:nvPr/>
        </p:nvCxnSpPr>
        <p:spPr>
          <a:xfrm rot="5400000">
            <a:off x="2248129" y="1560381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8DD010-A242-4664-9E11-863EB8D8F893}"/>
              </a:ext>
            </a:extLst>
          </p:cNvPr>
          <p:cNvSpPr txBox="1"/>
          <p:nvPr/>
        </p:nvSpPr>
        <p:spPr>
          <a:xfrm>
            <a:off x="1928662" y="1026491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31E0A8D3-C6F8-4186-AFD7-36268B4248B6}"/>
              </a:ext>
            </a:extLst>
          </p:cNvPr>
          <p:cNvSpPr/>
          <p:nvPr/>
        </p:nvSpPr>
        <p:spPr>
          <a:xfrm>
            <a:off x="2243864" y="2102703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95A84B54-5B49-4BC7-A59B-5458A47BB40C}"/>
              </a:ext>
            </a:extLst>
          </p:cNvPr>
          <p:cNvSpPr txBox="1">
            <a:spLocks noChangeArrowheads="1"/>
          </p:cNvSpPr>
          <p:nvPr/>
        </p:nvSpPr>
        <p:spPr>
          <a:xfrm>
            <a:off x="5541794" y="1714651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9CEC4288-E48B-44C0-8C56-FB9ADAEEB454}"/>
              </a:ext>
            </a:extLst>
          </p:cNvPr>
          <p:cNvSpPr txBox="1">
            <a:spLocks noChangeArrowheads="1"/>
          </p:cNvSpPr>
          <p:nvPr/>
        </p:nvSpPr>
        <p:spPr>
          <a:xfrm>
            <a:off x="5476855" y="2520514"/>
            <a:ext cx="133226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8/4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91BEFA4A-FCF2-486C-83EE-F5DB117A49D9}"/>
              </a:ext>
            </a:extLst>
          </p:cNvPr>
          <p:cNvSpPr txBox="1">
            <a:spLocks noChangeArrowheads="1"/>
          </p:cNvSpPr>
          <p:nvPr/>
        </p:nvSpPr>
        <p:spPr>
          <a:xfrm>
            <a:off x="5481773" y="2938381"/>
            <a:ext cx="122606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E623E3B8-7901-49A6-AC1C-ED58BC18B18F}"/>
              </a:ext>
            </a:extLst>
          </p:cNvPr>
          <p:cNvSpPr txBox="1">
            <a:spLocks noChangeArrowheads="1"/>
          </p:cNvSpPr>
          <p:nvPr/>
        </p:nvSpPr>
        <p:spPr>
          <a:xfrm>
            <a:off x="6809123" y="1994491"/>
            <a:ext cx="199106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Tie in Ratio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17DB84-665B-4D1D-9E6A-4ACDFA988B66}"/>
              </a:ext>
            </a:extLst>
          </p:cNvPr>
          <p:cNvCxnSpPr>
            <a:cxnSpLocks/>
          </p:cNvCxnSpPr>
          <p:nvPr/>
        </p:nvCxnSpPr>
        <p:spPr>
          <a:xfrm flipH="1">
            <a:off x="6582175" y="2358405"/>
            <a:ext cx="805332" cy="346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3BE123-F954-4B03-8DFB-F6E86EA5B267}"/>
              </a:ext>
            </a:extLst>
          </p:cNvPr>
          <p:cNvCxnSpPr>
            <a:cxnSpLocks/>
          </p:cNvCxnSpPr>
          <p:nvPr/>
        </p:nvCxnSpPr>
        <p:spPr>
          <a:xfrm flipH="1">
            <a:off x="6568460" y="2375944"/>
            <a:ext cx="819047" cy="6776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E3CDFA-E1F1-4023-A54A-1380C238617C}"/>
              </a:ext>
            </a:extLst>
          </p:cNvPr>
          <p:cNvCxnSpPr>
            <a:cxnSpLocks/>
          </p:cNvCxnSpPr>
          <p:nvPr/>
        </p:nvCxnSpPr>
        <p:spPr>
          <a:xfrm>
            <a:off x="306756" y="2668572"/>
            <a:ext cx="375409" cy="250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1208</Words>
  <Application>Microsoft Office PowerPoint</Application>
  <PresentationFormat>Widescreen</PresentationFormat>
  <Paragraphs>376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Linear Programming</vt:lpstr>
      <vt:lpstr>Linear Programming</vt:lpstr>
      <vt:lpstr>Linear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Ali</dc:creator>
  <cp:lastModifiedBy>Amjad Ali</cp:lastModifiedBy>
  <cp:revision>1296</cp:revision>
  <dcterms:created xsi:type="dcterms:W3CDTF">2014-12-18T18:40:03Z</dcterms:created>
  <dcterms:modified xsi:type="dcterms:W3CDTF">2022-03-08T08:21:47Z</dcterms:modified>
</cp:coreProperties>
</file>