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66" r:id="rId3"/>
    <p:sldId id="418" r:id="rId4"/>
    <p:sldId id="419" r:id="rId5"/>
    <p:sldId id="328" r:id="rId6"/>
    <p:sldId id="375" r:id="rId7"/>
    <p:sldId id="379" r:id="rId8"/>
    <p:sldId id="421" r:id="rId9"/>
    <p:sldId id="426" r:id="rId10"/>
    <p:sldId id="427" r:id="rId11"/>
    <p:sldId id="431" r:id="rId12"/>
    <p:sldId id="432" r:id="rId13"/>
    <p:sldId id="433" r:id="rId14"/>
    <p:sldId id="434" r:id="rId15"/>
    <p:sldId id="435" r:id="rId16"/>
    <p:sldId id="436" r:id="rId17"/>
    <p:sldId id="438" r:id="rId18"/>
    <p:sldId id="43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4" autoAdjust="0"/>
    <p:restoredTop sz="94249" autoAdjust="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6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6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2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0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7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5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7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4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8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5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7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0" y="1741711"/>
            <a:ext cx="12192000" cy="4836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Cases of Linear Programming</a:t>
            </a:r>
          </a:p>
          <a:p>
            <a:pPr lvl="1"/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Amjad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Ali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8">
            <a:extLst>
              <a:ext uri="{FF2B5EF4-FFF2-40B4-BE49-F238E27FC236}">
                <a16:creationId xmlns:a16="http://schemas.microsoft.com/office/drawing/2014/main" id="{38E168B5-33C6-4414-BBF8-525290886F31}"/>
              </a:ext>
            </a:extLst>
          </p:cNvPr>
          <p:cNvSpPr txBox="1">
            <a:spLocks noChangeArrowheads="1"/>
          </p:cNvSpPr>
          <p:nvPr/>
        </p:nvSpPr>
        <p:spPr>
          <a:xfrm>
            <a:off x="116446" y="450574"/>
            <a:ext cx="11967024" cy="15372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b="1" dirty="0">
                <a:solidFill>
                  <a:srgbClr val="0070C0"/>
                </a:solidFill>
                <a:latin typeface="+mn-lt"/>
              </a:rPr>
              <a:t>Operations Research</a:t>
            </a:r>
          </a:p>
          <a:p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646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505988" y="1810477"/>
            <a:ext cx="6088976" cy="4876073"/>
            <a:chOff x="154295" y="2939194"/>
            <a:chExt cx="6088976" cy="4876073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60578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812800" y="2949604"/>
              <a:ext cx="1443" cy="4865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cxnSpLocks/>
            </p:cNvCxnSpPr>
            <p:nvPr/>
          </p:nvCxnSpPr>
          <p:spPr>
            <a:xfrm>
              <a:off x="4481573" y="2939194"/>
              <a:ext cx="0" cy="4876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6062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483548"/>
              <a:ext cx="6062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87A9A5-1828-4936-88FD-EBCA77429B6D}"/>
                </a:ext>
              </a:extLst>
            </p:cNvPr>
            <p:cNvCxnSpPr>
              <a:cxnSpLocks/>
            </p:cNvCxnSpPr>
            <p:nvPr/>
          </p:nvCxnSpPr>
          <p:spPr>
            <a:xfrm>
              <a:off x="5203815" y="2939194"/>
              <a:ext cx="0" cy="4876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59"/>
          <p:cNvSpPr txBox="1">
            <a:spLocks noChangeArrowheads="1"/>
          </p:cNvSpPr>
          <p:nvPr/>
        </p:nvSpPr>
        <p:spPr>
          <a:xfrm>
            <a:off x="659719" y="2067574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59"/>
          <p:cNvSpPr txBox="1">
            <a:spLocks noChangeArrowheads="1"/>
          </p:cNvSpPr>
          <p:nvPr/>
        </p:nvSpPr>
        <p:spPr>
          <a:xfrm>
            <a:off x="1143162" y="1617286"/>
            <a:ext cx="4723069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</a:t>
            </a:r>
          </a:p>
        </p:txBody>
      </p:sp>
      <p:sp>
        <p:nvSpPr>
          <p:cNvPr id="93" name="Rectangle 59"/>
          <p:cNvSpPr txBox="1">
            <a:spLocks noChangeArrowheads="1"/>
          </p:cNvSpPr>
          <p:nvPr/>
        </p:nvSpPr>
        <p:spPr>
          <a:xfrm>
            <a:off x="608085" y="2442901"/>
            <a:ext cx="522356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94" name="Rectangle 59"/>
          <p:cNvSpPr txBox="1">
            <a:spLocks noChangeArrowheads="1"/>
          </p:cNvSpPr>
          <p:nvPr/>
        </p:nvSpPr>
        <p:spPr>
          <a:xfrm>
            <a:off x="603729" y="2863596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97" name="Rectangle 59"/>
          <p:cNvSpPr txBox="1">
            <a:spLocks noChangeArrowheads="1"/>
          </p:cNvSpPr>
          <p:nvPr/>
        </p:nvSpPr>
        <p:spPr>
          <a:xfrm>
            <a:off x="5004976" y="250084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ectangle 59"/>
          <p:cNvSpPr txBox="1">
            <a:spLocks noChangeArrowheads="1"/>
          </p:cNvSpPr>
          <p:nvPr/>
        </p:nvSpPr>
        <p:spPr>
          <a:xfrm>
            <a:off x="4985545" y="2893406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Rectangle 59"/>
          <p:cNvSpPr txBox="1">
            <a:spLocks noChangeArrowheads="1"/>
          </p:cNvSpPr>
          <p:nvPr/>
        </p:nvSpPr>
        <p:spPr>
          <a:xfrm>
            <a:off x="4999171" y="2076246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sp>
        <p:nvSpPr>
          <p:cNvPr id="109" name="Rectangle 59"/>
          <p:cNvSpPr txBox="1">
            <a:spLocks noChangeArrowheads="1"/>
          </p:cNvSpPr>
          <p:nvPr/>
        </p:nvSpPr>
        <p:spPr>
          <a:xfrm>
            <a:off x="345446" y="1709732"/>
            <a:ext cx="920314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 59"/>
          <p:cNvSpPr txBox="1">
            <a:spLocks noChangeArrowheads="1"/>
          </p:cNvSpPr>
          <p:nvPr/>
        </p:nvSpPr>
        <p:spPr>
          <a:xfrm>
            <a:off x="1165936" y="2031507"/>
            <a:ext cx="3756428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         -4            0         0  </a:t>
            </a:r>
          </a:p>
        </p:txBody>
      </p:sp>
      <p:sp>
        <p:nvSpPr>
          <p:cNvPr id="111" name="Rectangle 59"/>
          <p:cNvSpPr txBox="1">
            <a:spLocks noChangeArrowheads="1"/>
          </p:cNvSpPr>
          <p:nvPr/>
        </p:nvSpPr>
        <p:spPr>
          <a:xfrm>
            <a:off x="1223544" y="2543082"/>
            <a:ext cx="3753644" cy="350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1            2             1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</a:t>
            </a:r>
          </a:p>
        </p:txBody>
      </p:sp>
      <p:sp>
        <p:nvSpPr>
          <p:cNvPr id="112" name="Rectangle 59"/>
          <p:cNvSpPr txBox="1">
            <a:spLocks noChangeArrowheads="1"/>
          </p:cNvSpPr>
          <p:nvPr/>
        </p:nvSpPr>
        <p:spPr>
          <a:xfrm>
            <a:off x="1027598" y="2937651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1           1             0          1   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12BBB2-FB89-493A-8F91-EDC172259A4D}"/>
              </a:ext>
            </a:extLst>
          </p:cNvPr>
          <p:cNvCxnSpPr>
            <a:cxnSpLocks/>
          </p:cNvCxnSpPr>
          <p:nvPr/>
        </p:nvCxnSpPr>
        <p:spPr>
          <a:xfrm flipH="1">
            <a:off x="1602929" y="2891992"/>
            <a:ext cx="195" cy="42685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6">
            <a:extLst>
              <a:ext uri="{FF2B5EF4-FFF2-40B4-BE49-F238E27FC236}">
                <a16:creationId xmlns:a16="http://schemas.microsoft.com/office/drawing/2014/main" id="{31E0A8D3-C6F8-4186-AFD7-36268B4248B6}"/>
              </a:ext>
            </a:extLst>
          </p:cNvPr>
          <p:cNvSpPr/>
          <p:nvPr/>
        </p:nvSpPr>
        <p:spPr>
          <a:xfrm>
            <a:off x="1218613" y="3388585"/>
            <a:ext cx="584090" cy="136907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59">
            <a:extLst>
              <a:ext uri="{FF2B5EF4-FFF2-40B4-BE49-F238E27FC236}">
                <a16:creationId xmlns:a16="http://schemas.microsoft.com/office/drawing/2014/main" id="{95A84B54-5B49-4BC7-A59B-5458A47BB40C}"/>
              </a:ext>
            </a:extLst>
          </p:cNvPr>
          <p:cNvSpPr txBox="1">
            <a:spLocks noChangeArrowheads="1"/>
          </p:cNvSpPr>
          <p:nvPr/>
        </p:nvSpPr>
        <p:spPr>
          <a:xfrm>
            <a:off x="5541794" y="1714651"/>
            <a:ext cx="920314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A8DEBF-609D-49E2-84CB-B0E3A690831D}"/>
              </a:ext>
            </a:extLst>
          </p:cNvPr>
          <p:cNvCxnSpPr>
            <a:cxnSpLocks/>
          </p:cNvCxnSpPr>
          <p:nvPr/>
        </p:nvCxnSpPr>
        <p:spPr>
          <a:xfrm>
            <a:off x="499152" y="3778698"/>
            <a:ext cx="6062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24B333-81EC-4277-8F8E-0C8DEC808FB5}"/>
              </a:ext>
            </a:extLst>
          </p:cNvPr>
          <p:cNvCxnSpPr>
            <a:cxnSpLocks/>
          </p:cNvCxnSpPr>
          <p:nvPr/>
        </p:nvCxnSpPr>
        <p:spPr>
          <a:xfrm>
            <a:off x="508674" y="4816927"/>
            <a:ext cx="6062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59">
            <a:extLst>
              <a:ext uri="{FF2B5EF4-FFF2-40B4-BE49-F238E27FC236}">
                <a16:creationId xmlns:a16="http://schemas.microsoft.com/office/drawing/2014/main" id="{3CA53222-C0B3-46B9-9F2D-5D5E53A77EC7}"/>
              </a:ext>
            </a:extLst>
          </p:cNvPr>
          <p:cNvSpPr txBox="1">
            <a:spLocks noChangeArrowheads="1"/>
          </p:cNvSpPr>
          <p:nvPr/>
        </p:nvSpPr>
        <p:spPr>
          <a:xfrm>
            <a:off x="617597" y="3781174"/>
            <a:ext cx="639653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C031C962-832A-45D9-BB96-E350F349A58B}"/>
              </a:ext>
            </a:extLst>
          </p:cNvPr>
          <p:cNvSpPr txBox="1">
            <a:spLocks noChangeArrowheads="1"/>
          </p:cNvSpPr>
          <p:nvPr/>
        </p:nvSpPr>
        <p:spPr>
          <a:xfrm>
            <a:off x="613247" y="4287592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50" name="Rectangle 59">
            <a:extLst>
              <a:ext uri="{FF2B5EF4-FFF2-40B4-BE49-F238E27FC236}">
                <a16:creationId xmlns:a16="http://schemas.microsoft.com/office/drawing/2014/main" id="{D17DF326-B501-4387-B8AE-FE0F6E24DCDE}"/>
              </a:ext>
            </a:extLst>
          </p:cNvPr>
          <p:cNvSpPr txBox="1">
            <a:spLocks noChangeArrowheads="1"/>
          </p:cNvSpPr>
          <p:nvPr/>
        </p:nvSpPr>
        <p:spPr>
          <a:xfrm>
            <a:off x="4868019" y="3817342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2.5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9">
            <a:extLst>
              <a:ext uri="{FF2B5EF4-FFF2-40B4-BE49-F238E27FC236}">
                <a16:creationId xmlns:a16="http://schemas.microsoft.com/office/drawing/2014/main" id="{41FA36FE-DFE5-49CB-A33E-03D67ABD266E}"/>
              </a:ext>
            </a:extLst>
          </p:cNvPr>
          <p:cNvSpPr txBox="1">
            <a:spLocks noChangeArrowheads="1"/>
          </p:cNvSpPr>
          <p:nvPr/>
        </p:nvSpPr>
        <p:spPr>
          <a:xfrm>
            <a:off x="1008548" y="3861587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0.5        1            0.5        0    </a:t>
            </a:r>
          </a:p>
        </p:txBody>
      </p:sp>
      <p:sp>
        <p:nvSpPr>
          <p:cNvPr id="52" name="Rectangle 59">
            <a:extLst>
              <a:ext uri="{FF2B5EF4-FFF2-40B4-BE49-F238E27FC236}">
                <a16:creationId xmlns:a16="http://schemas.microsoft.com/office/drawing/2014/main" id="{143D2CF2-6063-4EB4-B6D0-E1601873D028}"/>
              </a:ext>
            </a:extLst>
          </p:cNvPr>
          <p:cNvSpPr txBox="1">
            <a:spLocks noChangeArrowheads="1"/>
          </p:cNvSpPr>
          <p:nvPr/>
        </p:nvSpPr>
        <p:spPr>
          <a:xfrm>
            <a:off x="626381" y="3348688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9">
            <a:extLst>
              <a:ext uri="{FF2B5EF4-FFF2-40B4-BE49-F238E27FC236}">
                <a16:creationId xmlns:a16="http://schemas.microsoft.com/office/drawing/2014/main" id="{974E123A-50E6-4392-B138-906B72C32786}"/>
              </a:ext>
            </a:extLst>
          </p:cNvPr>
          <p:cNvSpPr txBox="1">
            <a:spLocks noChangeArrowheads="1"/>
          </p:cNvSpPr>
          <p:nvPr/>
        </p:nvSpPr>
        <p:spPr>
          <a:xfrm>
            <a:off x="4894393" y="3357360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54" name="Rectangle 59">
            <a:extLst>
              <a:ext uri="{FF2B5EF4-FFF2-40B4-BE49-F238E27FC236}">
                <a16:creationId xmlns:a16="http://schemas.microsoft.com/office/drawing/2014/main" id="{380B5633-0A04-4F5E-BD06-B0058847D398}"/>
              </a:ext>
            </a:extLst>
          </p:cNvPr>
          <p:cNvSpPr txBox="1">
            <a:spLocks noChangeArrowheads="1"/>
          </p:cNvSpPr>
          <p:nvPr/>
        </p:nvSpPr>
        <p:spPr>
          <a:xfrm>
            <a:off x="1132598" y="3312621"/>
            <a:ext cx="3756428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0          0             2        0  </a:t>
            </a:r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F2336DE6-0DFF-4FE6-9A37-A3EC47B1D44C}"/>
              </a:ext>
            </a:extLst>
          </p:cNvPr>
          <p:cNvSpPr txBox="1">
            <a:spLocks noChangeArrowheads="1"/>
          </p:cNvSpPr>
          <p:nvPr/>
        </p:nvSpPr>
        <p:spPr>
          <a:xfrm>
            <a:off x="4966493" y="4303110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0099798C-9DEC-4A97-95BC-A5BFC3A659A6}"/>
              </a:ext>
            </a:extLst>
          </p:cNvPr>
          <p:cNvSpPr txBox="1">
            <a:spLocks noChangeArrowheads="1"/>
          </p:cNvSpPr>
          <p:nvPr/>
        </p:nvSpPr>
        <p:spPr>
          <a:xfrm>
            <a:off x="1008546" y="4347355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0.5        0           -0.5        1    </a:t>
            </a:r>
          </a:p>
        </p:txBody>
      </p:sp>
      <p:sp>
        <p:nvSpPr>
          <p:cNvPr id="48" name="Rectangle 59">
            <a:extLst>
              <a:ext uri="{FF2B5EF4-FFF2-40B4-BE49-F238E27FC236}">
                <a16:creationId xmlns:a16="http://schemas.microsoft.com/office/drawing/2014/main" id="{58F3C1CE-4C48-4BBF-B1CC-F0B6501780D0}"/>
              </a:ext>
            </a:extLst>
          </p:cNvPr>
          <p:cNvSpPr txBox="1">
            <a:spLocks noChangeArrowheads="1"/>
          </p:cNvSpPr>
          <p:nvPr/>
        </p:nvSpPr>
        <p:spPr>
          <a:xfrm>
            <a:off x="5472089" y="3858785"/>
            <a:ext cx="1769368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2.5/0.5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59">
            <a:extLst>
              <a:ext uri="{FF2B5EF4-FFF2-40B4-BE49-F238E27FC236}">
                <a16:creationId xmlns:a16="http://schemas.microsoft.com/office/drawing/2014/main" id="{9AC41476-C2B8-4D24-817C-7591F4E5E4D5}"/>
              </a:ext>
            </a:extLst>
          </p:cNvPr>
          <p:cNvSpPr txBox="1">
            <a:spLocks noChangeArrowheads="1"/>
          </p:cNvSpPr>
          <p:nvPr/>
        </p:nvSpPr>
        <p:spPr>
          <a:xfrm>
            <a:off x="5477007" y="4306148"/>
            <a:ext cx="188172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1.5/0.5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ounded Rectangle 48">
            <a:extLst>
              <a:ext uri="{FF2B5EF4-FFF2-40B4-BE49-F238E27FC236}">
                <a16:creationId xmlns:a16="http://schemas.microsoft.com/office/drawing/2014/main" id="{B673DD9D-777C-49D8-8C23-67CBFC3FE2F0}"/>
              </a:ext>
            </a:extLst>
          </p:cNvPr>
          <p:cNvSpPr/>
          <p:nvPr/>
        </p:nvSpPr>
        <p:spPr>
          <a:xfrm rot="16200000">
            <a:off x="3195876" y="2410447"/>
            <a:ext cx="343005" cy="420323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B586AE-DA90-42B7-928B-15912708E821}"/>
              </a:ext>
            </a:extLst>
          </p:cNvPr>
          <p:cNvCxnSpPr>
            <a:cxnSpLocks/>
          </p:cNvCxnSpPr>
          <p:nvPr/>
        </p:nvCxnSpPr>
        <p:spPr>
          <a:xfrm>
            <a:off x="513591" y="5249544"/>
            <a:ext cx="6062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9">
            <a:extLst>
              <a:ext uri="{FF2B5EF4-FFF2-40B4-BE49-F238E27FC236}">
                <a16:creationId xmlns:a16="http://schemas.microsoft.com/office/drawing/2014/main" id="{36DBC90D-0631-4797-B486-7BEE5204D308}"/>
              </a:ext>
            </a:extLst>
          </p:cNvPr>
          <p:cNvSpPr txBox="1">
            <a:spLocks noChangeArrowheads="1"/>
          </p:cNvSpPr>
          <p:nvPr/>
        </p:nvSpPr>
        <p:spPr>
          <a:xfrm>
            <a:off x="622516" y="5260931"/>
            <a:ext cx="639653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62" name="Rectangle 59">
            <a:extLst>
              <a:ext uri="{FF2B5EF4-FFF2-40B4-BE49-F238E27FC236}">
                <a16:creationId xmlns:a16="http://schemas.microsoft.com/office/drawing/2014/main" id="{86A3F6F6-2427-486F-AEC0-B0777292A3C7}"/>
              </a:ext>
            </a:extLst>
          </p:cNvPr>
          <p:cNvSpPr txBox="1">
            <a:spLocks noChangeArrowheads="1"/>
          </p:cNvSpPr>
          <p:nvPr/>
        </p:nvSpPr>
        <p:spPr>
          <a:xfrm>
            <a:off x="706651" y="5767340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63" name="Rectangle 59">
            <a:extLst>
              <a:ext uri="{FF2B5EF4-FFF2-40B4-BE49-F238E27FC236}">
                <a16:creationId xmlns:a16="http://schemas.microsoft.com/office/drawing/2014/main" id="{8D4701A4-8EA7-4BCF-8518-EF2C89111F0D}"/>
              </a:ext>
            </a:extLst>
          </p:cNvPr>
          <p:cNvSpPr txBox="1">
            <a:spLocks noChangeArrowheads="1"/>
          </p:cNvSpPr>
          <p:nvPr/>
        </p:nvSpPr>
        <p:spPr>
          <a:xfrm>
            <a:off x="4995147" y="5851804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  <p:sp>
        <p:nvSpPr>
          <p:cNvPr id="64" name="Rectangle 59">
            <a:extLst>
              <a:ext uri="{FF2B5EF4-FFF2-40B4-BE49-F238E27FC236}">
                <a16:creationId xmlns:a16="http://schemas.microsoft.com/office/drawing/2014/main" id="{DD73358B-349E-476D-8FA9-10EDC1347ADF}"/>
              </a:ext>
            </a:extLst>
          </p:cNvPr>
          <p:cNvSpPr txBox="1">
            <a:spLocks noChangeArrowheads="1"/>
          </p:cNvSpPr>
          <p:nvPr/>
        </p:nvSpPr>
        <p:spPr>
          <a:xfrm>
            <a:off x="1213715" y="5836886"/>
            <a:ext cx="3753644" cy="350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0             -1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2   </a:t>
            </a:r>
          </a:p>
        </p:txBody>
      </p:sp>
      <p:sp>
        <p:nvSpPr>
          <p:cNvPr id="65" name="Rectangle 59">
            <a:extLst>
              <a:ext uri="{FF2B5EF4-FFF2-40B4-BE49-F238E27FC236}">
                <a16:creationId xmlns:a16="http://schemas.microsoft.com/office/drawing/2014/main" id="{6594F440-C162-4A58-9126-9586602B22E0}"/>
              </a:ext>
            </a:extLst>
          </p:cNvPr>
          <p:cNvSpPr txBox="1">
            <a:spLocks noChangeArrowheads="1"/>
          </p:cNvSpPr>
          <p:nvPr/>
        </p:nvSpPr>
        <p:spPr>
          <a:xfrm>
            <a:off x="635143" y="4830440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59">
            <a:extLst>
              <a:ext uri="{FF2B5EF4-FFF2-40B4-BE49-F238E27FC236}">
                <a16:creationId xmlns:a16="http://schemas.microsoft.com/office/drawing/2014/main" id="{90381019-3DF6-4820-BEEB-3A226ED30989}"/>
              </a:ext>
            </a:extLst>
          </p:cNvPr>
          <p:cNvSpPr txBox="1">
            <a:spLocks noChangeArrowheads="1"/>
          </p:cNvSpPr>
          <p:nvPr/>
        </p:nvSpPr>
        <p:spPr>
          <a:xfrm>
            <a:off x="4874579" y="4853860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0D853B98-6351-4333-ABFD-B74989B080A8}"/>
              </a:ext>
            </a:extLst>
          </p:cNvPr>
          <p:cNvSpPr txBox="1">
            <a:spLocks noChangeArrowheads="1"/>
          </p:cNvSpPr>
          <p:nvPr/>
        </p:nvSpPr>
        <p:spPr>
          <a:xfrm>
            <a:off x="1141360" y="4838617"/>
            <a:ext cx="3756428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0          0             2        0 </a:t>
            </a:r>
          </a:p>
        </p:txBody>
      </p:sp>
      <p:sp>
        <p:nvSpPr>
          <p:cNvPr id="68" name="Rectangle 59">
            <a:extLst>
              <a:ext uri="{FF2B5EF4-FFF2-40B4-BE49-F238E27FC236}">
                <a16:creationId xmlns:a16="http://schemas.microsoft.com/office/drawing/2014/main" id="{08D87C67-D81B-4528-8D91-B17784897A93}"/>
              </a:ext>
            </a:extLst>
          </p:cNvPr>
          <p:cNvSpPr txBox="1">
            <a:spLocks noChangeArrowheads="1"/>
          </p:cNvSpPr>
          <p:nvPr/>
        </p:nvSpPr>
        <p:spPr>
          <a:xfrm>
            <a:off x="4995066" y="531752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59">
            <a:extLst>
              <a:ext uri="{FF2B5EF4-FFF2-40B4-BE49-F238E27FC236}">
                <a16:creationId xmlns:a16="http://schemas.microsoft.com/office/drawing/2014/main" id="{72B7461A-A13A-4D67-9CE0-8CF41866F8F1}"/>
              </a:ext>
            </a:extLst>
          </p:cNvPr>
          <p:cNvSpPr txBox="1">
            <a:spLocks noChangeArrowheads="1"/>
          </p:cNvSpPr>
          <p:nvPr/>
        </p:nvSpPr>
        <p:spPr>
          <a:xfrm>
            <a:off x="1037122" y="5361773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           1               1        -1</a:t>
            </a:r>
          </a:p>
        </p:txBody>
      </p:sp>
      <p:sp>
        <p:nvSpPr>
          <p:cNvPr id="57" name="Rectangle 59">
            <a:extLst>
              <a:ext uri="{FF2B5EF4-FFF2-40B4-BE49-F238E27FC236}">
                <a16:creationId xmlns:a16="http://schemas.microsoft.com/office/drawing/2014/main" id="{59AB8AC3-C7D1-4C1B-B923-87FE623AC6A7}"/>
              </a:ext>
            </a:extLst>
          </p:cNvPr>
          <p:cNvSpPr txBox="1">
            <a:spLocks noChangeArrowheads="1"/>
          </p:cNvSpPr>
          <p:nvPr/>
        </p:nvSpPr>
        <p:spPr>
          <a:xfrm>
            <a:off x="5773172" y="5456348"/>
            <a:ext cx="1991065" cy="767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240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Optimal Solution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9">
            <a:extLst>
              <a:ext uri="{FF2B5EF4-FFF2-40B4-BE49-F238E27FC236}">
                <a16:creationId xmlns:a16="http://schemas.microsoft.com/office/drawing/2014/main" id="{772C4CF0-16A5-42AA-8EB0-16EC594832F6}"/>
              </a:ext>
            </a:extLst>
          </p:cNvPr>
          <p:cNvSpPr txBox="1">
            <a:spLocks noChangeArrowheads="1"/>
          </p:cNvSpPr>
          <p:nvPr/>
        </p:nvSpPr>
        <p:spPr>
          <a:xfrm>
            <a:off x="8142218" y="5064401"/>
            <a:ext cx="2330513" cy="944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marL="0" lvl="1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70" name="Rectangle 59">
            <a:extLst>
              <a:ext uri="{FF2B5EF4-FFF2-40B4-BE49-F238E27FC236}">
                <a16:creationId xmlns:a16="http://schemas.microsoft.com/office/drawing/2014/main" id="{1C40011E-76D0-4172-9694-9A3859E17463}"/>
              </a:ext>
            </a:extLst>
          </p:cNvPr>
          <p:cNvSpPr txBox="1">
            <a:spLocks noChangeArrowheads="1"/>
          </p:cNvSpPr>
          <p:nvPr/>
        </p:nvSpPr>
        <p:spPr>
          <a:xfrm>
            <a:off x="8137450" y="3930926"/>
            <a:ext cx="2330513" cy="944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0" lvl="1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2.5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BFB04C-6541-4B17-8A74-107FC8F99FCB}"/>
              </a:ext>
            </a:extLst>
          </p:cNvPr>
          <p:cNvSpPr txBox="1"/>
          <p:nvPr/>
        </p:nvSpPr>
        <p:spPr>
          <a:xfrm>
            <a:off x="8268901" y="1586973"/>
            <a:ext cx="27571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l"/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 Z =  2 x</a:t>
            </a:r>
            <a:r>
              <a:rPr lang="en-US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+ 4 x</a:t>
            </a:r>
            <a:r>
              <a:rPr lang="en-US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59">
            <a:extLst>
              <a:ext uri="{FF2B5EF4-FFF2-40B4-BE49-F238E27FC236}">
                <a16:creationId xmlns:a16="http://schemas.microsoft.com/office/drawing/2014/main" id="{FCA10BF1-DBB0-49A2-A5C5-F7B59DCC766D}"/>
              </a:ext>
            </a:extLst>
          </p:cNvPr>
          <p:cNvSpPr txBox="1">
            <a:spLocks noChangeArrowheads="1"/>
          </p:cNvSpPr>
          <p:nvPr/>
        </p:nvSpPr>
        <p:spPr>
          <a:xfrm>
            <a:off x="7290701" y="2406931"/>
            <a:ext cx="4567924" cy="1022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we again enter non-basic s</a:t>
            </a:r>
            <a:r>
              <a:rPr lang="en-US" sz="22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perform computation. </a:t>
            </a:r>
            <a:r>
              <a:rPr lang="en-US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will happen?</a:t>
            </a:r>
          </a:p>
          <a:p>
            <a:pPr marL="0" lvl="1" algn="l"/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 58">
            <a:extLst>
              <a:ext uri="{FF2B5EF4-FFF2-40B4-BE49-F238E27FC236}">
                <a16:creationId xmlns:a16="http://schemas.microsoft.com/office/drawing/2014/main" id="{2644CF64-F625-41F7-833C-AA4BE69F7288}"/>
              </a:ext>
            </a:extLst>
          </p:cNvPr>
          <p:cNvSpPr txBox="1">
            <a:spLocks noChangeArrowheads="1"/>
          </p:cNvSpPr>
          <p:nvPr/>
        </p:nvSpPr>
        <p:spPr>
          <a:xfrm>
            <a:off x="162563" y="499292"/>
            <a:ext cx="4859603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ALTERNATIVE OPTIMA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-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5" name="Rectangle 58">
            <a:extLst>
              <a:ext uri="{FF2B5EF4-FFF2-40B4-BE49-F238E27FC236}">
                <a16:creationId xmlns:a16="http://schemas.microsoft.com/office/drawing/2014/main" id="{91ECD39F-4DE3-44FF-968F-7199337F1286}"/>
              </a:ext>
            </a:extLst>
          </p:cNvPr>
          <p:cNvSpPr txBox="1">
            <a:spLocks noChangeArrowheads="1"/>
          </p:cNvSpPr>
          <p:nvPr/>
        </p:nvSpPr>
        <p:spPr>
          <a:xfrm>
            <a:off x="4816625" y="454742"/>
            <a:ext cx="6493801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Special Case of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180095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8" grpId="0"/>
      <p:bldP spid="49" grpId="0"/>
      <p:bldP spid="59" grpId="0" animBg="1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57" grpId="0"/>
      <p:bldP spid="58" grpId="0"/>
      <p:bldP spid="70" grpId="0"/>
      <p:bldP spid="71" grpId="0"/>
      <p:bldP spid="7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505988" y="1810477"/>
            <a:ext cx="6088976" cy="4876073"/>
            <a:chOff x="154295" y="2939194"/>
            <a:chExt cx="6088976" cy="4876073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60578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812800" y="2949604"/>
              <a:ext cx="1443" cy="4865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cxnSpLocks/>
            </p:cNvCxnSpPr>
            <p:nvPr/>
          </p:nvCxnSpPr>
          <p:spPr>
            <a:xfrm>
              <a:off x="4481573" y="2939194"/>
              <a:ext cx="0" cy="4876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6062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483548"/>
              <a:ext cx="6062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87A9A5-1828-4936-88FD-EBCA77429B6D}"/>
                </a:ext>
              </a:extLst>
            </p:cNvPr>
            <p:cNvCxnSpPr>
              <a:cxnSpLocks/>
            </p:cNvCxnSpPr>
            <p:nvPr/>
          </p:nvCxnSpPr>
          <p:spPr>
            <a:xfrm>
              <a:off x="5203815" y="2939194"/>
              <a:ext cx="0" cy="4876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59"/>
          <p:cNvSpPr txBox="1">
            <a:spLocks noChangeArrowheads="1"/>
          </p:cNvSpPr>
          <p:nvPr/>
        </p:nvSpPr>
        <p:spPr>
          <a:xfrm>
            <a:off x="659719" y="2067574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59"/>
          <p:cNvSpPr txBox="1">
            <a:spLocks noChangeArrowheads="1"/>
          </p:cNvSpPr>
          <p:nvPr/>
        </p:nvSpPr>
        <p:spPr>
          <a:xfrm>
            <a:off x="1143162" y="1617286"/>
            <a:ext cx="4723069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</a:t>
            </a:r>
          </a:p>
        </p:txBody>
      </p:sp>
      <p:sp>
        <p:nvSpPr>
          <p:cNvPr id="93" name="Rectangle 59"/>
          <p:cNvSpPr txBox="1">
            <a:spLocks noChangeArrowheads="1"/>
          </p:cNvSpPr>
          <p:nvPr/>
        </p:nvSpPr>
        <p:spPr>
          <a:xfrm>
            <a:off x="608085" y="2442901"/>
            <a:ext cx="522356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94" name="Rectangle 59"/>
          <p:cNvSpPr txBox="1">
            <a:spLocks noChangeArrowheads="1"/>
          </p:cNvSpPr>
          <p:nvPr/>
        </p:nvSpPr>
        <p:spPr>
          <a:xfrm>
            <a:off x="603729" y="2863596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97" name="Rectangle 59"/>
          <p:cNvSpPr txBox="1">
            <a:spLocks noChangeArrowheads="1"/>
          </p:cNvSpPr>
          <p:nvPr/>
        </p:nvSpPr>
        <p:spPr>
          <a:xfrm>
            <a:off x="5004976" y="250084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ectangle 59"/>
          <p:cNvSpPr txBox="1">
            <a:spLocks noChangeArrowheads="1"/>
          </p:cNvSpPr>
          <p:nvPr/>
        </p:nvSpPr>
        <p:spPr>
          <a:xfrm>
            <a:off x="4985545" y="2893406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Rectangle 59"/>
          <p:cNvSpPr txBox="1">
            <a:spLocks noChangeArrowheads="1"/>
          </p:cNvSpPr>
          <p:nvPr/>
        </p:nvSpPr>
        <p:spPr>
          <a:xfrm>
            <a:off x="4999171" y="2076246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sp>
        <p:nvSpPr>
          <p:cNvPr id="109" name="Rectangle 59"/>
          <p:cNvSpPr txBox="1">
            <a:spLocks noChangeArrowheads="1"/>
          </p:cNvSpPr>
          <p:nvPr/>
        </p:nvSpPr>
        <p:spPr>
          <a:xfrm>
            <a:off x="345446" y="1709732"/>
            <a:ext cx="920314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 59"/>
          <p:cNvSpPr txBox="1">
            <a:spLocks noChangeArrowheads="1"/>
          </p:cNvSpPr>
          <p:nvPr/>
        </p:nvSpPr>
        <p:spPr>
          <a:xfrm>
            <a:off x="1165936" y="2031507"/>
            <a:ext cx="3756428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         -4            0         0  </a:t>
            </a:r>
          </a:p>
        </p:txBody>
      </p:sp>
      <p:sp>
        <p:nvSpPr>
          <p:cNvPr id="111" name="Rectangle 59"/>
          <p:cNvSpPr txBox="1">
            <a:spLocks noChangeArrowheads="1"/>
          </p:cNvSpPr>
          <p:nvPr/>
        </p:nvSpPr>
        <p:spPr>
          <a:xfrm>
            <a:off x="1223544" y="2543082"/>
            <a:ext cx="3753644" cy="350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1            2             1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</a:t>
            </a:r>
          </a:p>
        </p:txBody>
      </p:sp>
      <p:sp>
        <p:nvSpPr>
          <p:cNvPr id="112" name="Rectangle 59"/>
          <p:cNvSpPr txBox="1">
            <a:spLocks noChangeArrowheads="1"/>
          </p:cNvSpPr>
          <p:nvPr/>
        </p:nvSpPr>
        <p:spPr>
          <a:xfrm>
            <a:off x="1027598" y="2937651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1           1             0          1   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A8DEBF-609D-49E2-84CB-B0E3A690831D}"/>
              </a:ext>
            </a:extLst>
          </p:cNvPr>
          <p:cNvCxnSpPr>
            <a:cxnSpLocks/>
          </p:cNvCxnSpPr>
          <p:nvPr/>
        </p:nvCxnSpPr>
        <p:spPr>
          <a:xfrm>
            <a:off x="499152" y="3778698"/>
            <a:ext cx="6062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24B333-81EC-4277-8F8E-0C8DEC808FB5}"/>
              </a:ext>
            </a:extLst>
          </p:cNvPr>
          <p:cNvCxnSpPr>
            <a:cxnSpLocks/>
          </p:cNvCxnSpPr>
          <p:nvPr/>
        </p:nvCxnSpPr>
        <p:spPr>
          <a:xfrm>
            <a:off x="508674" y="4816927"/>
            <a:ext cx="6062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59">
            <a:extLst>
              <a:ext uri="{FF2B5EF4-FFF2-40B4-BE49-F238E27FC236}">
                <a16:creationId xmlns:a16="http://schemas.microsoft.com/office/drawing/2014/main" id="{3CA53222-C0B3-46B9-9F2D-5D5E53A77EC7}"/>
              </a:ext>
            </a:extLst>
          </p:cNvPr>
          <p:cNvSpPr txBox="1">
            <a:spLocks noChangeArrowheads="1"/>
          </p:cNvSpPr>
          <p:nvPr/>
        </p:nvSpPr>
        <p:spPr>
          <a:xfrm>
            <a:off x="617597" y="3781174"/>
            <a:ext cx="639653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C031C962-832A-45D9-BB96-E350F349A58B}"/>
              </a:ext>
            </a:extLst>
          </p:cNvPr>
          <p:cNvSpPr txBox="1">
            <a:spLocks noChangeArrowheads="1"/>
          </p:cNvSpPr>
          <p:nvPr/>
        </p:nvSpPr>
        <p:spPr>
          <a:xfrm>
            <a:off x="613247" y="4287592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50" name="Rectangle 59">
            <a:extLst>
              <a:ext uri="{FF2B5EF4-FFF2-40B4-BE49-F238E27FC236}">
                <a16:creationId xmlns:a16="http://schemas.microsoft.com/office/drawing/2014/main" id="{D17DF326-B501-4387-B8AE-FE0F6E24DCDE}"/>
              </a:ext>
            </a:extLst>
          </p:cNvPr>
          <p:cNvSpPr txBox="1">
            <a:spLocks noChangeArrowheads="1"/>
          </p:cNvSpPr>
          <p:nvPr/>
        </p:nvSpPr>
        <p:spPr>
          <a:xfrm>
            <a:off x="4868019" y="3817342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2.5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9">
            <a:extLst>
              <a:ext uri="{FF2B5EF4-FFF2-40B4-BE49-F238E27FC236}">
                <a16:creationId xmlns:a16="http://schemas.microsoft.com/office/drawing/2014/main" id="{41FA36FE-DFE5-49CB-A33E-03D67ABD266E}"/>
              </a:ext>
            </a:extLst>
          </p:cNvPr>
          <p:cNvSpPr txBox="1">
            <a:spLocks noChangeArrowheads="1"/>
          </p:cNvSpPr>
          <p:nvPr/>
        </p:nvSpPr>
        <p:spPr>
          <a:xfrm>
            <a:off x="1008548" y="3861587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0.5        1            0.5        0    </a:t>
            </a:r>
          </a:p>
        </p:txBody>
      </p:sp>
      <p:sp>
        <p:nvSpPr>
          <p:cNvPr id="52" name="Rectangle 59">
            <a:extLst>
              <a:ext uri="{FF2B5EF4-FFF2-40B4-BE49-F238E27FC236}">
                <a16:creationId xmlns:a16="http://schemas.microsoft.com/office/drawing/2014/main" id="{143D2CF2-6063-4EB4-B6D0-E1601873D028}"/>
              </a:ext>
            </a:extLst>
          </p:cNvPr>
          <p:cNvSpPr txBox="1">
            <a:spLocks noChangeArrowheads="1"/>
          </p:cNvSpPr>
          <p:nvPr/>
        </p:nvSpPr>
        <p:spPr>
          <a:xfrm>
            <a:off x="626381" y="3348688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9">
            <a:extLst>
              <a:ext uri="{FF2B5EF4-FFF2-40B4-BE49-F238E27FC236}">
                <a16:creationId xmlns:a16="http://schemas.microsoft.com/office/drawing/2014/main" id="{974E123A-50E6-4392-B138-906B72C32786}"/>
              </a:ext>
            </a:extLst>
          </p:cNvPr>
          <p:cNvSpPr txBox="1">
            <a:spLocks noChangeArrowheads="1"/>
          </p:cNvSpPr>
          <p:nvPr/>
        </p:nvSpPr>
        <p:spPr>
          <a:xfrm>
            <a:off x="4894393" y="3357360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54" name="Rectangle 59">
            <a:extLst>
              <a:ext uri="{FF2B5EF4-FFF2-40B4-BE49-F238E27FC236}">
                <a16:creationId xmlns:a16="http://schemas.microsoft.com/office/drawing/2014/main" id="{380B5633-0A04-4F5E-BD06-B0058847D398}"/>
              </a:ext>
            </a:extLst>
          </p:cNvPr>
          <p:cNvSpPr txBox="1">
            <a:spLocks noChangeArrowheads="1"/>
          </p:cNvSpPr>
          <p:nvPr/>
        </p:nvSpPr>
        <p:spPr>
          <a:xfrm>
            <a:off x="1132598" y="3312621"/>
            <a:ext cx="3756428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0          0             2        0  </a:t>
            </a:r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F2336DE6-0DFF-4FE6-9A37-A3EC47B1D44C}"/>
              </a:ext>
            </a:extLst>
          </p:cNvPr>
          <p:cNvSpPr txBox="1">
            <a:spLocks noChangeArrowheads="1"/>
          </p:cNvSpPr>
          <p:nvPr/>
        </p:nvSpPr>
        <p:spPr>
          <a:xfrm>
            <a:off x="4966493" y="4303110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0099798C-9DEC-4A97-95BC-A5BFC3A659A6}"/>
              </a:ext>
            </a:extLst>
          </p:cNvPr>
          <p:cNvSpPr txBox="1">
            <a:spLocks noChangeArrowheads="1"/>
          </p:cNvSpPr>
          <p:nvPr/>
        </p:nvSpPr>
        <p:spPr>
          <a:xfrm>
            <a:off x="1008546" y="4347355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0.5        0           -0.5        1    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B586AE-DA90-42B7-928B-15912708E821}"/>
              </a:ext>
            </a:extLst>
          </p:cNvPr>
          <p:cNvCxnSpPr>
            <a:cxnSpLocks/>
          </p:cNvCxnSpPr>
          <p:nvPr/>
        </p:nvCxnSpPr>
        <p:spPr>
          <a:xfrm>
            <a:off x="513591" y="5249544"/>
            <a:ext cx="6062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9">
            <a:extLst>
              <a:ext uri="{FF2B5EF4-FFF2-40B4-BE49-F238E27FC236}">
                <a16:creationId xmlns:a16="http://schemas.microsoft.com/office/drawing/2014/main" id="{36DBC90D-0631-4797-B486-7BEE5204D308}"/>
              </a:ext>
            </a:extLst>
          </p:cNvPr>
          <p:cNvSpPr txBox="1">
            <a:spLocks noChangeArrowheads="1"/>
          </p:cNvSpPr>
          <p:nvPr/>
        </p:nvSpPr>
        <p:spPr>
          <a:xfrm>
            <a:off x="622516" y="5260931"/>
            <a:ext cx="639653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62" name="Rectangle 59">
            <a:extLst>
              <a:ext uri="{FF2B5EF4-FFF2-40B4-BE49-F238E27FC236}">
                <a16:creationId xmlns:a16="http://schemas.microsoft.com/office/drawing/2014/main" id="{86A3F6F6-2427-486F-AEC0-B0777292A3C7}"/>
              </a:ext>
            </a:extLst>
          </p:cNvPr>
          <p:cNvSpPr txBox="1">
            <a:spLocks noChangeArrowheads="1"/>
          </p:cNvSpPr>
          <p:nvPr/>
        </p:nvSpPr>
        <p:spPr>
          <a:xfrm>
            <a:off x="706651" y="5767340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63" name="Rectangle 59">
            <a:extLst>
              <a:ext uri="{FF2B5EF4-FFF2-40B4-BE49-F238E27FC236}">
                <a16:creationId xmlns:a16="http://schemas.microsoft.com/office/drawing/2014/main" id="{8D4701A4-8EA7-4BCF-8518-EF2C89111F0D}"/>
              </a:ext>
            </a:extLst>
          </p:cNvPr>
          <p:cNvSpPr txBox="1">
            <a:spLocks noChangeArrowheads="1"/>
          </p:cNvSpPr>
          <p:nvPr/>
        </p:nvSpPr>
        <p:spPr>
          <a:xfrm>
            <a:off x="4995147" y="5851804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  <p:sp>
        <p:nvSpPr>
          <p:cNvPr id="64" name="Rectangle 59">
            <a:extLst>
              <a:ext uri="{FF2B5EF4-FFF2-40B4-BE49-F238E27FC236}">
                <a16:creationId xmlns:a16="http://schemas.microsoft.com/office/drawing/2014/main" id="{DD73358B-349E-476D-8FA9-10EDC1347ADF}"/>
              </a:ext>
            </a:extLst>
          </p:cNvPr>
          <p:cNvSpPr txBox="1">
            <a:spLocks noChangeArrowheads="1"/>
          </p:cNvSpPr>
          <p:nvPr/>
        </p:nvSpPr>
        <p:spPr>
          <a:xfrm>
            <a:off x="1213715" y="5836886"/>
            <a:ext cx="3753644" cy="350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0             -1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2   </a:t>
            </a:r>
          </a:p>
        </p:txBody>
      </p:sp>
      <p:sp>
        <p:nvSpPr>
          <p:cNvPr id="65" name="Rectangle 59">
            <a:extLst>
              <a:ext uri="{FF2B5EF4-FFF2-40B4-BE49-F238E27FC236}">
                <a16:creationId xmlns:a16="http://schemas.microsoft.com/office/drawing/2014/main" id="{6594F440-C162-4A58-9126-9586602B22E0}"/>
              </a:ext>
            </a:extLst>
          </p:cNvPr>
          <p:cNvSpPr txBox="1">
            <a:spLocks noChangeArrowheads="1"/>
          </p:cNvSpPr>
          <p:nvPr/>
        </p:nvSpPr>
        <p:spPr>
          <a:xfrm>
            <a:off x="635143" y="4830440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59">
            <a:extLst>
              <a:ext uri="{FF2B5EF4-FFF2-40B4-BE49-F238E27FC236}">
                <a16:creationId xmlns:a16="http://schemas.microsoft.com/office/drawing/2014/main" id="{90381019-3DF6-4820-BEEB-3A226ED30989}"/>
              </a:ext>
            </a:extLst>
          </p:cNvPr>
          <p:cNvSpPr txBox="1">
            <a:spLocks noChangeArrowheads="1"/>
          </p:cNvSpPr>
          <p:nvPr/>
        </p:nvSpPr>
        <p:spPr>
          <a:xfrm>
            <a:off x="4874579" y="4853860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0D853B98-6351-4333-ABFD-B74989B080A8}"/>
              </a:ext>
            </a:extLst>
          </p:cNvPr>
          <p:cNvSpPr txBox="1">
            <a:spLocks noChangeArrowheads="1"/>
          </p:cNvSpPr>
          <p:nvPr/>
        </p:nvSpPr>
        <p:spPr>
          <a:xfrm>
            <a:off x="1141360" y="4838617"/>
            <a:ext cx="3756428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0          0             2        0 </a:t>
            </a:r>
          </a:p>
        </p:txBody>
      </p:sp>
      <p:sp>
        <p:nvSpPr>
          <p:cNvPr id="68" name="Rectangle 59">
            <a:extLst>
              <a:ext uri="{FF2B5EF4-FFF2-40B4-BE49-F238E27FC236}">
                <a16:creationId xmlns:a16="http://schemas.microsoft.com/office/drawing/2014/main" id="{08D87C67-D81B-4528-8D91-B17784897A93}"/>
              </a:ext>
            </a:extLst>
          </p:cNvPr>
          <p:cNvSpPr txBox="1">
            <a:spLocks noChangeArrowheads="1"/>
          </p:cNvSpPr>
          <p:nvPr/>
        </p:nvSpPr>
        <p:spPr>
          <a:xfrm>
            <a:off x="4995066" y="531752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59">
            <a:extLst>
              <a:ext uri="{FF2B5EF4-FFF2-40B4-BE49-F238E27FC236}">
                <a16:creationId xmlns:a16="http://schemas.microsoft.com/office/drawing/2014/main" id="{72B7461A-A13A-4D67-9CE0-8CF41866F8F1}"/>
              </a:ext>
            </a:extLst>
          </p:cNvPr>
          <p:cNvSpPr txBox="1">
            <a:spLocks noChangeArrowheads="1"/>
          </p:cNvSpPr>
          <p:nvPr/>
        </p:nvSpPr>
        <p:spPr>
          <a:xfrm>
            <a:off x="1037122" y="5361773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           1               1        -1</a:t>
            </a:r>
          </a:p>
        </p:txBody>
      </p:sp>
      <p:sp>
        <p:nvSpPr>
          <p:cNvPr id="72" name="Rectangle 59">
            <a:extLst>
              <a:ext uri="{FF2B5EF4-FFF2-40B4-BE49-F238E27FC236}">
                <a16:creationId xmlns:a16="http://schemas.microsoft.com/office/drawing/2014/main" id="{863855C8-DA84-433C-93EC-EA9B16136DA9}"/>
              </a:ext>
            </a:extLst>
          </p:cNvPr>
          <p:cNvSpPr txBox="1">
            <a:spLocks noChangeArrowheads="1"/>
          </p:cNvSpPr>
          <p:nvPr/>
        </p:nvSpPr>
        <p:spPr>
          <a:xfrm>
            <a:off x="7041522" y="1978300"/>
            <a:ext cx="4817103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Simplex Method determines only</a:t>
            </a:r>
          </a:p>
        </p:txBody>
      </p:sp>
      <p:sp>
        <p:nvSpPr>
          <p:cNvPr id="73" name="Rectangle 59">
            <a:extLst>
              <a:ext uri="{FF2B5EF4-FFF2-40B4-BE49-F238E27FC236}">
                <a16:creationId xmlns:a16="http://schemas.microsoft.com/office/drawing/2014/main" id="{9AA96F57-FC83-47E2-BF51-BADEBD819F90}"/>
              </a:ext>
            </a:extLst>
          </p:cNvPr>
          <p:cNvSpPr txBox="1">
            <a:spLocks noChangeArrowheads="1"/>
          </p:cNvSpPr>
          <p:nvPr/>
        </p:nvSpPr>
        <p:spPr>
          <a:xfrm>
            <a:off x="7765431" y="2659336"/>
            <a:ext cx="2977058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/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optimal solutions</a:t>
            </a:r>
          </a:p>
        </p:txBody>
      </p:sp>
      <p:sp>
        <p:nvSpPr>
          <p:cNvPr id="74" name="Rectangle 59">
            <a:extLst>
              <a:ext uri="{FF2B5EF4-FFF2-40B4-BE49-F238E27FC236}">
                <a16:creationId xmlns:a16="http://schemas.microsoft.com/office/drawing/2014/main" id="{C93749BE-D094-47F3-809C-984470857241}"/>
              </a:ext>
            </a:extLst>
          </p:cNvPr>
          <p:cNvSpPr txBox="1">
            <a:spLocks noChangeArrowheads="1"/>
          </p:cNvSpPr>
          <p:nvPr/>
        </p:nvSpPr>
        <p:spPr>
          <a:xfrm>
            <a:off x="7193923" y="3216554"/>
            <a:ext cx="1521452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/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instead of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59">
            <a:extLst>
              <a:ext uri="{FF2B5EF4-FFF2-40B4-BE49-F238E27FC236}">
                <a16:creationId xmlns:a16="http://schemas.microsoft.com/office/drawing/2014/main" id="{5C67EA19-1391-4F5C-A12F-FBBFE04DE2F6}"/>
              </a:ext>
            </a:extLst>
          </p:cNvPr>
          <p:cNvSpPr txBox="1">
            <a:spLocks noChangeArrowheads="1"/>
          </p:cNvSpPr>
          <p:nvPr/>
        </p:nvSpPr>
        <p:spPr>
          <a:xfrm>
            <a:off x="7832102" y="3769009"/>
            <a:ext cx="2397753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/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infinite solutions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 59">
            <a:extLst>
              <a:ext uri="{FF2B5EF4-FFF2-40B4-BE49-F238E27FC236}">
                <a16:creationId xmlns:a16="http://schemas.microsoft.com/office/drawing/2014/main" id="{04026C84-33F3-43F2-A7AA-B8CA42C09D51}"/>
              </a:ext>
            </a:extLst>
          </p:cNvPr>
          <p:cNvSpPr txBox="1">
            <a:spLocks noChangeArrowheads="1"/>
          </p:cNvSpPr>
          <p:nvPr/>
        </p:nvSpPr>
        <p:spPr>
          <a:xfrm>
            <a:off x="6951030" y="4488141"/>
            <a:ext cx="4817103" cy="1726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this is a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two-variable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problem, You can solve it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Graphically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Now we see, how can we detect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alternative optima in Graphical Method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it with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Algebraic Method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7" name="Rectangle 58">
            <a:extLst>
              <a:ext uri="{FF2B5EF4-FFF2-40B4-BE49-F238E27FC236}">
                <a16:creationId xmlns:a16="http://schemas.microsoft.com/office/drawing/2014/main" id="{E94819AA-CAF4-43DF-9E02-EFAFC71D1221}"/>
              </a:ext>
            </a:extLst>
          </p:cNvPr>
          <p:cNvSpPr txBox="1">
            <a:spLocks noChangeArrowheads="1"/>
          </p:cNvSpPr>
          <p:nvPr/>
        </p:nvSpPr>
        <p:spPr>
          <a:xfrm>
            <a:off x="162563" y="499292"/>
            <a:ext cx="4859603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ALTERNATIVE OPTIMA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-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8" name="Rectangle 58">
            <a:extLst>
              <a:ext uri="{FF2B5EF4-FFF2-40B4-BE49-F238E27FC236}">
                <a16:creationId xmlns:a16="http://schemas.microsoft.com/office/drawing/2014/main" id="{498A83CE-B4D2-4BE9-A208-9F20641BAAD4}"/>
              </a:ext>
            </a:extLst>
          </p:cNvPr>
          <p:cNvSpPr txBox="1">
            <a:spLocks noChangeArrowheads="1"/>
          </p:cNvSpPr>
          <p:nvPr/>
        </p:nvSpPr>
        <p:spPr>
          <a:xfrm>
            <a:off x="4816625" y="454742"/>
            <a:ext cx="6493801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Special Case of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161192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  <p:bldP spid="75" grpId="0"/>
      <p:bldP spid="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505988" y="1810477"/>
            <a:ext cx="6088976" cy="4876073"/>
            <a:chOff x="154295" y="2939194"/>
            <a:chExt cx="6088976" cy="4876073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60578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812800" y="2949604"/>
              <a:ext cx="1443" cy="4865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cxnSpLocks/>
            </p:cNvCxnSpPr>
            <p:nvPr/>
          </p:nvCxnSpPr>
          <p:spPr>
            <a:xfrm>
              <a:off x="4481573" y="2939194"/>
              <a:ext cx="0" cy="4876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6062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483548"/>
              <a:ext cx="6062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87A9A5-1828-4936-88FD-EBCA77429B6D}"/>
                </a:ext>
              </a:extLst>
            </p:cNvPr>
            <p:cNvCxnSpPr>
              <a:cxnSpLocks/>
            </p:cNvCxnSpPr>
            <p:nvPr/>
          </p:nvCxnSpPr>
          <p:spPr>
            <a:xfrm>
              <a:off x="5203815" y="2939194"/>
              <a:ext cx="0" cy="4876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59"/>
          <p:cNvSpPr txBox="1">
            <a:spLocks noChangeArrowheads="1"/>
          </p:cNvSpPr>
          <p:nvPr/>
        </p:nvSpPr>
        <p:spPr>
          <a:xfrm>
            <a:off x="659719" y="2067574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59"/>
          <p:cNvSpPr txBox="1">
            <a:spLocks noChangeArrowheads="1"/>
          </p:cNvSpPr>
          <p:nvPr/>
        </p:nvSpPr>
        <p:spPr>
          <a:xfrm>
            <a:off x="1143162" y="1617286"/>
            <a:ext cx="4723069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</a:t>
            </a:r>
          </a:p>
        </p:txBody>
      </p:sp>
      <p:sp>
        <p:nvSpPr>
          <p:cNvPr id="93" name="Rectangle 59"/>
          <p:cNvSpPr txBox="1">
            <a:spLocks noChangeArrowheads="1"/>
          </p:cNvSpPr>
          <p:nvPr/>
        </p:nvSpPr>
        <p:spPr>
          <a:xfrm>
            <a:off x="608085" y="2442901"/>
            <a:ext cx="522356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94" name="Rectangle 59"/>
          <p:cNvSpPr txBox="1">
            <a:spLocks noChangeArrowheads="1"/>
          </p:cNvSpPr>
          <p:nvPr/>
        </p:nvSpPr>
        <p:spPr>
          <a:xfrm>
            <a:off x="603729" y="2863596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97" name="Rectangle 59"/>
          <p:cNvSpPr txBox="1">
            <a:spLocks noChangeArrowheads="1"/>
          </p:cNvSpPr>
          <p:nvPr/>
        </p:nvSpPr>
        <p:spPr>
          <a:xfrm>
            <a:off x="5004976" y="250084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ectangle 59"/>
          <p:cNvSpPr txBox="1">
            <a:spLocks noChangeArrowheads="1"/>
          </p:cNvSpPr>
          <p:nvPr/>
        </p:nvSpPr>
        <p:spPr>
          <a:xfrm>
            <a:off x="4985545" y="2893406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Rectangle 59"/>
          <p:cNvSpPr txBox="1">
            <a:spLocks noChangeArrowheads="1"/>
          </p:cNvSpPr>
          <p:nvPr/>
        </p:nvSpPr>
        <p:spPr>
          <a:xfrm>
            <a:off x="4999171" y="2076246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sp>
        <p:nvSpPr>
          <p:cNvPr id="109" name="Rectangle 59"/>
          <p:cNvSpPr txBox="1">
            <a:spLocks noChangeArrowheads="1"/>
          </p:cNvSpPr>
          <p:nvPr/>
        </p:nvSpPr>
        <p:spPr>
          <a:xfrm>
            <a:off x="345446" y="1709732"/>
            <a:ext cx="920314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 59"/>
          <p:cNvSpPr txBox="1">
            <a:spLocks noChangeArrowheads="1"/>
          </p:cNvSpPr>
          <p:nvPr/>
        </p:nvSpPr>
        <p:spPr>
          <a:xfrm>
            <a:off x="1165936" y="2031507"/>
            <a:ext cx="3756428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         -4            0         0  </a:t>
            </a:r>
          </a:p>
        </p:txBody>
      </p:sp>
      <p:sp>
        <p:nvSpPr>
          <p:cNvPr id="111" name="Rectangle 59"/>
          <p:cNvSpPr txBox="1">
            <a:spLocks noChangeArrowheads="1"/>
          </p:cNvSpPr>
          <p:nvPr/>
        </p:nvSpPr>
        <p:spPr>
          <a:xfrm>
            <a:off x="1223544" y="2543082"/>
            <a:ext cx="3753644" cy="350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1            2             1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</a:t>
            </a:r>
          </a:p>
        </p:txBody>
      </p:sp>
      <p:sp>
        <p:nvSpPr>
          <p:cNvPr id="112" name="Rectangle 59"/>
          <p:cNvSpPr txBox="1">
            <a:spLocks noChangeArrowheads="1"/>
          </p:cNvSpPr>
          <p:nvPr/>
        </p:nvSpPr>
        <p:spPr>
          <a:xfrm>
            <a:off x="1027598" y="2937651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1           1             0          1   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A8DEBF-609D-49E2-84CB-B0E3A690831D}"/>
              </a:ext>
            </a:extLst>
          </p:cNvPr>
          <p:cNvCxnSpPr>
            <a:cxnSpLocks/>
          </p:cNvCxnSpPr>
          <p:nvPr/>
        </p:nvCxnSpPr>
        <p:spPr>
          <a:xfrm>
            <a:off x="499152" y="3778698"/>
            <a:ext cx="6062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24B333-81EC-4277-8F8E-0C8DEC808FB5}"/>
              </a:ext>
            </a:extLst>
          </p:cNvPr>
          <p:cNvCxnSpPr>
            <a:cxnSpLocks/>
          </p:cNvCxnSpPr>
          <p:nvPr/>
        </p:nvCxnSpPr>
        <p:spPr>
          <a:xfrm>
            <a:off x="508674" y="4816927"/>
            <a:ext cx="6062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59">
            <a:extLst>
              <a:ext uri="{FF2B5EF4-FFF2-40B4-BE49-F238E27FC236}">
                <a16:creationId xmlns:a16="http://schemas.microsoft.com/office/drawing/2014/main" id="{3CA53222-C0B3-46B9-9F2D-5D5E53A77EC7}"/>
              </a:ext>
            </a:extLst>
          </p:cNvPr>
          <p:cNvSpPr txBox="1">
            <a:spLocks noChangeArrowheads="1"/>
          </p:cNvSpPr>
          <p:nvPr/>
        </p:nvSpPr>
        <p:spPr>
          <a:xfrm>
            <a:off x="617597" y="3781174"/>
            <a:ext cx="639653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C031C962-832A-45D9-BB96-E350F349A58B}"/>
              </a:ext>
            </a:extLst>
          </p:cNvPr>
          <p:cNvSpPr txBox="1">
            <a:spLocks noChangeArrowheads="1"/>
          </p:cNvSpPr>
          <p:nvPr/>
        </p:nvSpPr>
        <p:spPr>
          <a:xfrm>
            <a:off x="613247" y="4287592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50" name="Rectangle 59">
            <a:extLst>
              <a:ext uri="{FF2B5EF4-FFF2-40B4-BE49-F238E27FC236}">
                <a16:creationId xmlns:a16="http://schemas.microsoft.com/office/drawing/2014/main" id="{D17DF326-B501-4387-B8AE-FE0F6E24DCDE}"/>
              </a:ext>
            </a:extLst>
          </p:cNvPr>
          <p:cNvSpPr txBox="1">
            <a:spLocks noChangeArrowheads="1"/>
          </p:cNvSpPr>
          <p:nvPr/>
        </p:nvSpPr>
        <p:spPr>
          <a:xfrm>
            <a:off x="4868019" y="3817342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2.5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9">
            <a:extLst>
              <a:ext uri="{FF2B5EF4-FFF2-40B4-BE49-F238E27FC236}">
                <a16:creationId xmlns:a16="http://schemas.microsoft.com/office/drawing/2014/main" id="{41FA36FE-DFE5-49CB-A33E-03D67ABD266E}"/>
              </a:ext>
            </a:extLst>
          </p:cNvPr>
          <p:cNvSpPr txBox="1">
            <a:spLocks noChangeArrowheads="1"/>
          </p:cNvSpPr>
          <p:nvPr/>
        </p:nvSpPr>
        <p:spPr>
          <a:xfrm>
            <a:off x="1008548" y="3861587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0.5        1            0.5        0    </a:t>
            </a:r>
          </a:p>
        </p:txBody>
      </p:sp>
      <p:sp>
        <p:nvSpPr>
          <p:cNvPr id="52" name="Rectangle 59">
            <a:extLst>
              <a:ext uri="{FF2B5EF4-FFF2-40B4-BE49-F238E27FC236}">
                <a16:creationId xmlns:a16="http://schemas.microsoft.com/office/drawing/2014/main" id="{143D2CF2-6063-4EB4-B6D0-E1601873D028}"/>
              </a:ext>
            </a:extLst>
          </p:cNvPr>
          <p:cNvSpPr txBox="1">
            <a:spLocks noChangeArrowheads="1"/>
          </p:cNvSpPr>
          <p:nvPr/>
        </p:nvSpPr>
        <p:spPr>
          <a:xfrm>
            <a:off x="626381" y="3348688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9">
            <a:extLst>
              <a:ext uri="{FF2B5EF4-FFF2-40B4-BE49-F238E27FC236}">
                <a16:creationId xmlns:a16="http://schemas.microsoft.com/office/drawing/2014/main" id="{974E123A-50E6-4392-B138-906B72C32786}"/>
              </a:ext>
            </a:extLst>
          </p:cNvPr>
          <p:cNvSpPr txBox="1">
            <a:spLocks noChangeArrowheads="1"/>
          </p:cNvSpPr>
          <p:nvPr/>
        </p:nvSpPr>
        <p:spPr>
          <a:xfrm>
            <a:off x="4894393" y="3357360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54" name="Rectangle 59">
            <a:extLst>
              <a:ext uri="{FF2B5EF4-FFF2-40B4-BE49-F238E27FC236}">
                <a16:creationId xmlns:a16="http://schemas.microsoft.com/office/drawing/2014/main" id="{380B5633-0A04-4F5E-BD06-B0058847D398}"/>
              </a:ext>
            </a:extLst>
          </p:cNvPr>
          <p:cNvSpPr txBox="1">
            <a:spLocks noChangeArrowheads="1"/>
          </p:cNvSpPr>
          <p:nvPr/>
        </p:nvSpPr>
        <p:spPr>
          <a:xfrm>
            <a:off x="1132598" y="3312621"/>
            <a:ext cx="3756428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0          0             2        0  </a:t>
            </a:r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F2336DE6-0DFF-4FE6-9A37-A3EC47B1D44C}"/>
              </a:ext>
            </a:extLst>
          </p:cNvPr>
          <p:cNvSpPr txBox="1">
            <a:spLocks noChangeArrowheads="1"/>
          </p:cNvSpPr>
          <p:nvPr/>
        </p:nvSpPr>
        <p:spPr>
          <a:xfrm>
            <a:off x="4966493" y="4303110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0099798C-9DEC-4A97-95BC-A5BFC3A659A6}"/>
              </a:ext>
            </a:extLst>
          </p:cNvPr>
          <p:cNvSpPr txBox="1">
            <a:spLocks noChangeArrowheads="1"/>
          </p:cNvSpPr>
          <p:nvPr/>
        </p:nvSpPr>
        <p:spPr>
          <a:xfrm>
            <a:off x="1008546" y="4347355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0.5        0           -0.5        1    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B586AE-DA90-42B7-928B-15912708E821}"/>
              </a:ext>
            </a:extLst>
          </p:cNvPr>
          <p:cNvCxnSpPr>
            <a:cxnSpLocks/>
          </p:cNvCxnSpPr>
          <p:nvPr/>
        </p:nvCxnSpPr>
        <p:spPr>
          <a:xfrm>
            <a:off x="513591" y="5249544"/>
            <a:ext cx="6062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9">
            <a:extLst>
              <a:ext uri="{FF2B5EF4-FFF2-40B4-BE49-F238E27FC236}">
                <a16:creationId xmlns:a16="http://schemas.microsoft.com/office/drawing/2014/main" id="{36DBC90D-0631-4797-B486-7BEE5204D308}"/>
              </a:ext>
            </a:extLst>
          </p:cNvPr>
          <p:cNvSpPr txBox="1">
            <a:spLocks noChangeArrowheads="1"/>
          </p:cNvSpPr>
          <p:nvPr/>
        </p:nvSpPr>
        <p:spPr>
          <a:xfrm>
            <a:off x="622516" y="5260931"/>
            <a:ext cx="639653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62" name="Rectangle 59">
            <a:extLst>
              <a:ext uri="{FF2B5EF4-FFF2-40B4-BE49-F238E27FC236}">
                <a16:creationId xmlns:a16="http://schemas.microsoft.com/office/drawing/2014/main" id="{86A3F6F6-2427-486F-AEC0-B0777292A3C7}"/>
              </a:ext>
            </a:extLst>
          </p:cNvPr>
          <p:cNvSpPr txBox="1">
            <a:spLocks noChangeArrowheads="1"/>
          </p:cNvSpPr>
          <p:nvPr/>
        </p:nvSpPr>
        <p:spPr>
          <a:xfrm>
            <a:off x="706651" y="5767340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63" name="Rectangle 59">
            <a:extLst>
              <a:ext uri="{FF2B5EF4-FFF2-40B4-BE49-F238E27FC236}">
                <a16:creationId xmlns:a16="http://schemas.microsoft.com/office/drawing/2014/main" id="{8D4701A4-8EA7-4BCF-8518-EF2C89111F0D}"/>
              </a:ext>
            </a:extLst>
          </p:cNvPr>
          <p:cNvSpPr txBox="1">
            <a:spLocks noChangeArrowheads="1"/>
          </p:cNvSpPr>
          <p:nvPr/>
        </p:nvSpPr>
        <p:spPr>
          <a:xfrm>
            <a:off x="4995147" y="5851804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  <p:sp>
        <p:nvSpPr>
          <p:cNvPr id="64" name="Rectangle 59">
            <a:extLst>
              <a:ext uri="{FF2B5EF4-FFF2-40B4-BE49-F238E27FC236}">
                <a16:creationId xmlns:a16="http://schemas.microsoft.com/office/drawing/2014/main" id="{DD73358B-349E-476D-8FA9-10EDC1347ADF}"/>
              </a:ext>
            </a:extLst>
          </p:cNvPr>
          <p:cNvSpPr txBox="1">
            <a:spLocks noChangeArrowheads="1"/>
          </p:cNvSpPr>
          <p:nvPr/>
        </p:nvSpPr>
        <p:spPr>
          <a:xfrm>
            <a:off x="1213715" y="5836886"/>
            <a:ext cx="3753644" cy="350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0             -1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2   </a:t>
            </a:r>
          </a:p>
        </p:txBody>
      </p:sp>
      <p:sp>
        <p:nvSpPr>
          <p:cNvPr id="65" name="Rectangle 59">
            <a:extLst>
              <a:ext uri="{FF2B5EF4-FFF2-40B4-BE49-F238E27FC236}">
                <a16:creationId xmlns:a16="http://schemas.microsoft.com/office/drawing/2014/main" id="{6594F440-C162-4A58-9126-9586602B22E0}"/>
              </a:ext>
            </a:extLst>
          </p:cNvPr>
          <p:cNvSpPr txBox="1">
            <a:spLocks noChangeArrowheads="1"/>
          </p:cNvSpPr>
          <p:nvPr/>
        </p:nvSpPr>
        <p:spPr>
          <a:xfrm>
            <a:off x="635143" y="4830440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59">
            <a:extLst>
              <a:ext uri="{FF2B5EF4-FFF2-40B4-BE49-F238E27FC236}">
                <a16:creationId xmlns:a16="http://schemas.microsoft.com/office/drawing/2014/main" id="{90381019-3DF6-4820-BEEB-3A226ED30989}"/>
              </a:ext>
            </a:extLst>
          </p:cNvPr>
          <p:cNvSpPr txBox="1">
            <a:spLocks noChangeArrowheads="1"/>
          </p:cNvSpPr>
          <p:nvPr/>
        </p:nvSpPr>
        <p:spPr>
          <a:xfrm>
            <a:off x="4874579" y="4853860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0D853B98-6351-4333-ABFD-B74989B080A8}"/>
              </a:ext>
            </a:extLst>
          </p:cNvPr>
          <p:cNvSpPr txBox="1">
            <a:spLocks noChangeArrowheads="1"/>
          </p:cNvSpPr>
          <p:nvPr/>
        </p:nvSpPr>
        <p:spPr>
          <a:xfrm>
            <a:off x="1141360" y="4838617"/>
            <a:ext cx="3756428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0          0             2        0 </a:t>
            </a:r>
          </a:p>
        </p:txBody>
      </p:sp>
      <p:sp>
        <p:nvSpPr>
          <p:cNvPr id="68" name="Rectangle 59">
            <a:extLst>
              <a:ext uri="{FF2B5EF4-FFF2-40B4-BE49-F238E27FC236}">
                <a16:creationId xmlns:a16="http://schemas.microsoft.com/office/drawing/2014/main" id="{08D87C67-D81B-4528-8D91-B17784897A93}"/>
              </a:ext>
            </a:extLst>
          </p:cNvPr>
          <p:cNvSpPr txBox="1">
            <a:spLocks noChangeArrowheads="1"/>
          </p:cNvSpPr>
          <p:nvPr/>
        </p:nvSpPr>
        <p:spPr>
          <a:xfrm>
            <a:off x="4995066" y="531752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59">
            <a:extLst>
              <a:ext uri="{FF2B5EF4-FFF2-40B4-BE49-F238E27FC236}">
                <a16:creationId xmlns:a16="http://schemas.microsoft.com/office/drawing/2014/main" id="{72B7461A-A13A-4D67-9CE0-8CF41866F8F1}"/>
              </a:ext>
            </a:extLst>
          </p:cNvPr>
          <p:cNvSpPr txBox="1">
            <a:spLocks noChangeArrowheads="1"/>
          </p:cNvSpPr>
          <p:nvPr/>
        </p:nvSpPr>
        <p:spPr>
          <a:xfrm>
            <a:off x="1037122" y="5361773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           1               1        -1</a:t>
            </a:r>
          </a:p>
        </p:txBody>
      </p:sp>
      <p:sp>
        <p:nvSpPr>
          <p:cNvPr id="48" name="Rectangle 59">
            <a:extLst>
              <a:ext uri="{FF2B5EF4-FFF2-40B4-BE49-F238E27FC236}">
                <a16:creationId xmlns:a16="http://schemas.microsoft.com/office/drawing/2014/main" id="{E14AC3AE-FDB8-4670-8650-9B3CE34020DC}"/>
              </a:ext>
            </a:extLst>
          </p:cNvPr>
          <p:cNvSpPr txBox="1">
            <a:spLocks noChangeArrowheads="1"/>
          </p:cNvSpPr>
          <p:nvPr/>
        </p:nvSpPr>
        <p:spPr>
          <a:xfrm>
            <a:off x="7614037" y="1012133"/>
            <a:ext cx="3645390" cy="2059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 Z =  2 x</a:t>
            </a:r>
            <a:r>
              <a:rPr lang="en-US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+ 4 x</a:t>
            </a:r>
            <a:r>
              <a:rPr lang="en-US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to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x</a:t>
            </a:r>
            <a:r>
              <a:rPr lang="en-US" sz="20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 x</a:t>
            </a:r>
            <a:r>
              <a:rPr lang="en-US" sz="20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 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x</a:t>
            </a:r>
            <a:r>
              <a:rPr lang="en-US" sz="20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 x</a:t>
            </a:r>
            <a:r>
              <a:rPr lang="en-US" sz="20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 4	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0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E783D0-1FE5-4C0B-8B5E-27F66A4ACCAD}"/>
              </a:ext>
            </a:extLst>
          </p:cNvPr>
          <p:cNvGrpSpPr/>
          <p:nvPr/>
        </p:nvGrpSpPr>
        <p:grpSpPr>
          <a:xfrm>
            <a:off x="6319466" y="2857354"/>
            <a:ext cx="5582017" cy="4000649"/>
            <a:chOff x="6319466" y="2857354"/>
            <a:chExt cx="5582017" cy="4000649"/>
          </a:xfrm>
        </p:grpSpPr>
        <p:pic>
          <p:nvPicPr>
            <p:cNvPr id="3" name="Picture 2" descr="Diagram&#10;&#10;Description automatically generated">
              <a:extLst>
                <a:ext uri="{FF2B5EF4-FFF2-40B4-BE49-F238E27FC236}">
                  <a16:creationId xmlns:a16="http://schemas.microsoft.com/office/drawing/2014/main" id="{E22689DA-CDFC-46C8-8BB2-E000CE7CF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9466" y="2857354"/>
              <a:ext cx="5582017" cy="4000649"/>
            </a:xfrm>
            <a:prstGeom prst="rect">
              <a:avLst/>
            </a:prstGeom>
          </p:spPr>
        </p:pic>
        <p:sp>
          <p:nvSpPr>
            <p:cNvPr id="57" name="Rectangle 59">
              <a:extLst>
                <a:ext uri="{FF2B5EF4-FFF2-40B4-BE49-F238E27FC236}">
                  <a16:creationId xmlns:a16="http://schemas.microsoft.com/office/drawing/2014/main" id="{77FC9B18-833B-452D-84A2-26CEA864C21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908175" y="4702457"/>
              <a:ext cx="321307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just"/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AA49D070-5D63-4159-93FD-99773F3F446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860809" y="5626386"/>
              <a:ext cx="321307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just"/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9" name="Rectangle 59">
              <a:extLst>
                <a:ext uri="{FF2B5EF4-FFF2-40B4-BE49-F238E27FC236}">
                  <a16:creationId xmlns:a16="http://schemas.microsoft.com/office/drawing/2014/main" id="{577EF576-2A90-4085-A9A2-9386D14DA3B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974847" y="5983580"/>
              <a:ext cx="321307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just"/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0" name="Rectangle 59">
              <a:extLst>
                <a:ext uri="{FF2B5EF4-FFF2-40B4-BE49-F238E27FC236}">
                  <a16:creationId xmlns:a16="http://schemas.microsoft.com/office/drawing/2014/main" id="{DE1BE8EB-405D-406A-ABCB-A6E80E8BA90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327534" y="6007392"/>
              <a:ext cx="321307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just"/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DFDE4E54-AEE0-4CDD-91DE-C64943618F68}"/>
              </a:ext>
            </a:extLst>
          </p:cNvPr>
          <p:cNvSpPr txBox="1"/>
          <p:nvPr/>
        </p:nvSpPr>
        <p:spPr>
          <a:xfrm>
            <a:off x="9017816" y="2810871"/>
            <a:ext cx="31356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Any point on the line segment </a:t>
            </a:r>
            <a:r>
              <a:rPr lang="en-US" b="1" dirty="0">
                <a:solidFill>
                  <a:srgbClr val="FF0000"/>
                </a:solidFill>
              </a:rPr>
              <a:t>BC</a:t>
            </a:r>
            <a:r>
              <a:rPr lang="en-US" dirty="0"/>
              <a:t> represents an Alternative optimum, with the </a:t>
            </a:r>
            <a:r>
              <a:rPr lang="en-US" b="1" i="1" dirty="0"/>
              <a:t>same objective value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Z=10</a:t>
            </a:r>
            <a:r>
              <a:rPr lang="en-US" dirty="0"/>
              <a:t>.</a:t>
            </a:r>
          </a:p>
        </p:txBody>
      </p:sp>
      <p:sp>
        <p:nvSpPr>
          <p:cNvPr id="78" name="Rectangle 58">
            <a:extLst>
              <a:ext uri="{FF2B5EF4-FFF2-40B4-BE49-F238E27FC236}">
                <a16:creationId xmlns:a16="http://schemas.microsoft.com/office/drawing/2014/main" id="{72212FE3-820A-4D32-B546-89EADB7CEF2B}"/>
              </a:ext>
            </a:extLst>
          </p:cNvPr>
          <p:cNvSpPr txBox="1">
            <a:spLocks noChangeArrowheads="1"/>
          </p:cNvSpPr>
          <p:nvPr/>
        </p:nvSpPr>
        <p:spPr>
          <a:xfrm>
            <a:off x="162563" y="499292"/>
            <a:ext cx="4859603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ALTERNATIVE OPTIMA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-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9" name="Rectangle 58">
            <a:extLst>
              <a:ext uri="{FF2B5EF4-FFF2-40B4-BE49-F238E27FC236}">
                <a16:creationId xmlns:a16="http://schemas.microsoft.com/office/drawing/2014/main" id="{B05A7260-4E9E-45A0-8C24-FD2B717BF35D}"/>
              </a:ext>
            </a:extLst>
          </p:cNvPr>
          <p:cNvSpPr txBox="1">
            <a:spLocks noChangeArrowheads="1"/>
          </p:cNvSpPr>
          <p:nvPr/>
        </p:nvSpPr>
        <p:spPr>
          <a:xfrm>
            <a:off x="4816625" y="454742"/>
            <a:ext cx="6493801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Special Case of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357970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505988" y="1810477"/>
            <a:ext cx="6088976" cy="4876073"/>
            <a:chOff x="154295" y="2939194"/>
            <a:chExt cx="6088976" cy="4876073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60578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812800" y="2949604"/>
              <a:ext cx="1443" cy="4865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cxnSpLocks/>
            </p:cNvCxnSpPr>
            <p:nvPr/>
          </p:nvCxnSpPr>
          <p:spPr>
            <a:xfrm>
              <a:off x="4481573" y="2939194"/>
              <a:ext cx="0" cy="4876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6062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483548"/>
              <a:ext cx="6062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87A9A5-1828-4936-88FD-EBCA77429B6D}"/>
                </a:ext>
              </a:extLst>
            </p:cNvPr>
            <p:cNvCxnSpPr>
              <a:cxnSpLocks/>
            </p:cNvCxnSpPr>
            <p:nvPr/>
          </p:nvCxnSpPr>
          <p:spPr>
            <a:xfrm>
              <a:off x="5203815" y="2939194"/>
              <a:ext cx="0" cy="4876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59"/>
          <p:cNvSpPr txBox="1">
            <a:spLocks noChangeArrowheads="1"/>
          </p:cNvSpPr>
          <p:nvPr/>
        </p:nvSpPr>
        <p:spPr>
          <a:xfrm>
            <a:off x="659719" y="2067574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59"/>
          <p:cNvSpPr txBox="1">
            <a:spLocks noChangeArrowheads="1"/>
          </p:cNvSpPr>
          <p:nvPr/>
        </p:nvSpPr>
        <p:spPr>
          <a:xfrm>
            <a:off x="1143162" y="1617286"/>
            <a:ext cx="4723069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</a:t>
            </a:r>
          </a:p>
        </p:txBody>
      </p:sp>
      <p:sp>
        <p:nvSpPr>
          <p:cNvPr id="93" name="Rectangle 59"/>
          <p:cNvSpPr txBox="1">
            <a:spLocks noChangeArrowheads="1"/>
          </p:cNvSpPr>
          <p:nvPr/>
        </p:nvSpPr>
        <p:spPr>
          <a:xfrm>
            <a:off x="608085" y="2442901"/>
            <a:ext cx="522356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94" name="Rectangle 59"/>
          <p:cNvSpPr txBox="1">
            <a:spLocks noChangeArrowheads="1"/>
          </p:cNvSpPr>
          <p:nvPr/>
        </p:nvSpPr>
        <p:spPr>
          <a:xfrm>
            <a:off x="603729" y="2863596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97" name="Rectangle 59"/>
          <p:cNvSpPr txBox="1">
            <a:spLocks noChangeArrowheads="1"/>
          </p:cNvSpPr>
          <p:nvPr/>
        </p:nvSpPr>
        <p:spPr>
          <a:xfrm>
            <a:off x="5004976" y="250084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ectangle 59"/>
          <p:cNvSpPr txBox="1">
            <a:spLocks noChangeArrowheads="1"/>
          </p:cNvSpPr>
          <p:nvPr/>
        </p:nvSpPr>
        <p:spPr>
          <a:xfrm>
            <a:off x="4985545" y="2893406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Rectangle 59"/>
          <p:cNvSpPr txBox="1">
            <a:spLocks noChangeArrowheads="1"/>
          </p:cNvSpPr>
          <p:nvPr/>
        </p:nvSpPr>
        <p:spPr>
          <a:xfrm>
            <a:off x="4999171" y="2076246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sp>
        <p:nvSpPr>
          <p:cNvPr id="109" name="Rectangle 59"/>
          <p:cNvSpPr txBox="1">
            <a:spLocks noChangeArrowheads="1"/>
          </p:cNvSpPr>
          <p:nvPr/>
        </p:nvSpPr>
        <p:spPr>
          <a:xfrm>
            <a:off x="345446" y="1709732"/>
            <a:ext cx="920314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 59"/>
          <p:cNvSpPr txBox="1">
            <a:spLocks noChangeArrowheads="1"/>
          </p:cNvSpPr>
          <p:nvPr/>
        </p:nvSpPr>
        <p:spPr>
          <a:xfrm>
            <a:off x="1165936" y="2031507"/>
            <a:ext cx="3756428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         -4            0         0  </a:t>
            </a:r>
          </a:p>
        </p:txBody>
      </p:sp>
      <p:sp>
        <p:nvSpPr>
          <p:cNvPr id="111" name="Rectangle 59"/>
          <p:cNvSpPr txBox="1">
            <a:spLocks noChangeArrowheads="1"/>
          </p:cNvSpPr>
          <p:nvPr/>
        </p:nvSpPr>
        <p:spPr>
          <a:xfrm>
            <a:off x="1223544" y="2543082"/>
            <a:ext cx="3753644" cy="350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1            2             1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</a:t>
            </a:r>
          </a:p>
        </p:txBody>
      </p:sp>
      <p:sp>
        <p:nvSpPr>
          <p:cNvPr id="112" name="Rectangle 59"/>
          <p:cNvSpPr txBox="1">
            <a:spLocks noChangeArrowheads="1"/>
          </p:cNvSpPr>
          <p:nvPr/>
        </p:nvSpPr>
        <p:spPr>
          <a:xfrm>
            <a:off x="1027598" y="2937651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1           1             0          1   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A8DEBF-609D-49E2-84CB-B0E3A690831D}"/>
              </a:ext>
            </a:extLst>
          </p:cNvPr>
          <p:cNvCxnSpPr>
            <a:cxnSpLocks/>
          </p:cNvCxnSpPr>
          <p:nvPr/>
        </p:nvCxnSpPr>
        <p:spPr>
          <a:xfrm>
            <a:off x="499152" y="3778698"/>
            <a:ext cx="6062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24B333-81EC-4277-8F8E-0C8DEC808FB5}"/>
              </a:ext>
            </a:extLst>
          </p:cNvPr>
          <p:cNvCxnSpPr>
            <a:cxnSpLocks/>
          </p:cNvCxnSpPr>
          <p:nvPr/>
        </p:nvCxnSpPr>
        <p:spPr>
          <a:xfrm>
            <a:off x="508674" y="4816927"/>
            <a:ext cx="6062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59">
            <a:extLst>
              <a:ext uri="{FF2B5EF4-FFF2-40B4-BE49-F238E27FC236}">
                <a16:creationId xmlns:a16="http://schemas.microsoft.com/office/drawing/2014/main" id="{3CA53222-C0B3-46B9-9F2D-5D5E53A77EC7}"/>
              </a:ext>
            </a:extLst>
          </p:cNvPr>
          <p:cNvSpPr txBox="1">
            <a:spLocks noChangeArrowheads="1"/>
          </p:cNvSpPr>
          <p:nvPr/>
        </p:nvSpPr>
        <p:spPr>
          <a:xfrm>
            <a:off x="617597" y="3781174"/>
            <a:ext cx="639653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C031C962-832A-45D9-BB96-E350F349A58B}"/>
              </a:ext>
            </a:extLst>
          </p:cNvPr>
          <p:cNvSpPr txBox="1">
            <a:spLocks noChangeArrowheads="1"/>
          </p:cNvSpPr>
          <p:nvPr/>
        </p:nvSpPr>
        <p:spPr>
          <a:xfrm>
            <a:off x="613247" y="4287592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50" name="Rectangle 59">
            <a:extLst>
              <a:ext uri="{FF2B5EF4-FFF2-40B4-BE49-F238E27FC236}">
                <a16:creationId xmlns:a16="http://schemas.microsoft.com/office/drawing/2014/main" id="{D17DF326-B501-4387-B8AE-FE0F6E24DCDE}"/>
              </a:ext>
            </a:extLst>
          </p:cNvPr>
          <p:cNvSpPr txBox="1">
            <a:spLocks noChangeArrowheads="1"/>
          </p:cNvSpPr>
          <p:nvPr/>
        </p:nvSpPr>
        <p:spPr>
          <a:xfrm>
            <a:off x="4868019" y="3817342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2.5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9">
            <a:extLst>
              <a:ext uri="{FF2B5EF4-FFF2-40B4-BE49-F238E27FC236}">
                <a16:creationId xmlns:a16="http://schemas.microsoft.com/office/drawing/2014/main" id="{41FA36FE-DFE5-49CB-A33E-03D67ABD266E}"/>
              </a:ext>
            </a:extLst>
          </p:cNvPr>
          <p:cNvSpPr txBox="1">
            <a:spLocks noChangeArrowheads="1"/>
          </p:cNvSpPr>
          <p:nvPr/>
        </p:nvSpPr>
        <p:spPr>
          <a:xfrm>
            <a:off x="1008548" y="3861587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0.5        1            0.5        0    </a:t>
            </a:r>
          </a:p>
        </p:txBody>
      </p:sp>
      <p:sp>
        <p:nvSpPr>
          <p:cNvPr id="52" name="Rectangle 59">
            <a:extLst>
              <a:ext uri="{FF2B5EF4-FFF2-40B4-BE49-F238E27FC236}">
                <a16:creationId xmlns:a16="http://schemas.microsoft.com/office/drawing/2014/main" id="{143D2CF2-6063-4EB4-B6D0-E1601873D028}"/>
              </a:ext>
            </a:extLst>
          </p:cNvPr>
          <p:cNvSpPr txBox="1">
            <a:spLocks noChangeArrowheads="1"/>
          </p:cNvSpPr>
          <p:nvPr/>
        </p:nvSpPr>
        <p:spPr>
          <a:xfrm>
            <a:off x="626381" y="3348688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9">
            <a:extLst>
              <a:ext uri="{FF2B5EF4-FFF2-40B4-BE49-F238E27FC236}">
                <a16:creationId xmlns:a16="http://schemas.microsoft.com/office/drawing/2014/main" id="{974E123A-50E6-4392-B138-906B72C32786}"/>
              </a:ext>
            </a:extLst>
          </p:cNvPr>
          <p:cNvSpPr txBox="1">
            <a:spLocks noChangeArrowheads="1"/>
          </p:cNvSpPr>
          <p:nvPr/>
        </p:nvSpPr>
        <p:spPr>
          <a:xfrm>
            <a:off x="4894393" y="3357360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54" name="Rectangle 59">
            <a:extLst>
              <a:ext uri="{FF2B5EF4-FFF2-40B4-BE49-F238E27FC236}">
                <a16:creationId xmlns:a16="http://schemas.microsoft.com/office/drawing/2014/main" id="{380B5633-0A04-4F5E-BD06-B0058847D398}"/>
              </a:ext>
            </a:extLst>
          </p:cNvPr>
          <p:cNvSpPr txBox="1">
            <a:spLocks noChangeArrowheads="1"/>
          </p:cNvSpPr>
          <p:nvPr/>
        </p:nvSpPr>
        <p:spPr>
          <a:xfrm>
            <a:off x="1132598" y="3312621"/>
            <a:ext cx="3756428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0          0             2        0  </a:t>
            </a:r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F2336DE6-0DFF-4FE6-9A37-A3EC47B1D44C}"/>
              </a:ext>
            </a:extLst>
          </p:cNvPr>
          <p:cNvSpPr txBox="1">
            <a:spLocks noChangeArrowheads="1"/>
          </p:cNvSpPr>
          <p:nvPr/>
        </p:nvSpPr>
        <p:spPr>
          <a:xfrm>
            <a:off x="4966493" y="4303110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0099798C-9DEC-4A97-95BC-A5BFC3A659A6}"/>
              </a:ext>
            </a:extLst>
          </p:cNvPr>
          <p:cNvSpPr txBox="1">
            <a:spLocks noChangeArrowheads="1"/>
          </p:cNvSpPr>
          <p:nvPr/>
        </p:nvSpPr>
        <p:spPr>
          <a:xfrm>
            <a:off x="1008546" y="4347355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0.5        0           -0.5        1    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B586AE-DA90-42B7-928B-15912708E821}"/>
              </a:ext>
            </a:extLst>
          </p:cNvPr>
          <p:cNvCxnSpPr>
            <a:cxnSpLocks/>
          </p:cNvCxnSpPr>
          <p:nvPr/>
        </p:nvCxnSpPr>
        <p:spPr>
          <a:xfrm>
            <a:off x="513591" y="5249544"/>
            <a:ext cx="6062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9">
            <a:extLst>
              <a:ext uri="{FF2B5EF4-FFF2-40B4-BE49-F238E27FC236}">
                <a16:creationId xmlns:a16="http://schemas.microsoft.com/office/drawing/2014/main" id="{36DBC90D-0631-4797-B486-7BEE5204D308}"/>
              </a:ext>
            </a:extLst>
          </p:cNvPr>
          <p:cNvSpPr txBox="1">
            <a:spLocks noChangeArrowheads="1"/>
          </p:cNvSpPr>
          <p:nvPr/>
        </p:nvSpPr>
        <p:spPr>
          <a:xfrm>
            <a:off x="622516" y="5260931"/>
            <a:ext cx="639653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62" name="Rectangle 59">
            <a:extLst>
              <a:ext uri="{FF2B5EF4-FFF2-40B4-BE49-F238E27FC236}">
                <a16:creationId xmlns:a16="http://schemas.microsoft.com/office/drawing/2014/main" id="{86A3F6F6-2427-486F-AEC0-B0777292A3C7}"/>
              </a:ext>
            </a:extLst>
          </p:cNvPr>
          <p:cNvSpPr txBox="1">
            <a:spLocks noChangeArrowheads="1"/>
          </p:cNvSpPr>
          <p:nvPr/>
        </p:nvSpPr>
        <p:spPr>
          <a:xfrm>
            <a:off x="706651" y="5767340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63" name="Rectangle 59">
            <a:extLst>
              <a:ext uri="{FF2B5EF4-FFF2-40B4-BE49-F238E27FC236}">
                <a16:creationId xmlns:a16="http://schemas.microsoft.com/office/drawing/2014/main" id="{8D4701A4-8EA7-4BCF-8518-EF2C89111F0D}"/>
              </a:ext>
            </a:extLst>
          </p:cNvPr>
          <p:cNvSpPr txBox="1">
            <a:spLocks noChangeArrowheads="1"/>
          </p:cNvSpPr>
          <p:nvPr/>
        </p:nvSpPr>
        <p:spPr>
          <a:xfrm>
            <a:off x="4995147" y="5851804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  <p:sp>
        <p:nvSpPr>
          <p:cNvPr id="64" name="Rectangle 59">
            <a:extLst>
              <a:ext uri="{FF2B5EF4-FFF2-40B4-BE49-F238E27FC236}">
                <a16:creationId xmlns:a16="http://schemas.microsoft.com/office/drawing/2014/main" id="{DD73358B-349E-476D-8FA9-10EDC1347ADF}"/>
              </a:ext>
            </a:extLst>
          </p:cNvPr>
          <p:cNvSpPr txBox="1">
            <a:spLocks noChangeArrowheads="1"/>
          </p:cNvSpPr>
          <p:nvPr/>
        </p:nvSpPr>
        <p:spPr>
          <a:xfrm>
            <a:off x="1213715" y="5836886"/>
            <a:ext cx="3753644" cy="350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0             -1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2   </a:t>
            </a:r>
          </a:p>
        </p:txBody>
      </p:sp>
      <p:sp>
        <p:nvSpPr>
          <p:cNvPr id="65" name="Rectangle 59">
            <a:extLst>
              <a:ext uri="{FF2B5EF4-FFF2-40B4-BE49-F238E27FC236}">
                <a16:creationId xmlns:a16="http://schemas.microsoft.com/office/drawing/2014/main" id="{6594F440-C162-4A58-9126-9586602B22E0}"/>
              </a:ext>
            </a:extLst>
          </p:cNvPr>
          <p:cNvSpPr txBox="1">
            <a:spLocks noChangeArrowheads="1"/>
          </p:cNvSpPr>
          <p:nvPr/>
        </p:nvSpPr>
        <p:spPr>
          <a:xfrm>
            <a:off x="635143" y="4830440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59">
            <a:extLst>
              <a:ext uri="{FF2B5EF4-FFF2-40B4-BE49-F238E27FC236}">
                <a16:creationId xmlns:a16="http://schemas.microsoft.com/office/drawing/2014/main" id="{90381019-3DF6-4820-BEEB-3A226ED30989}"/>
              </a:ext>
            </a:extLst>
          </p:cNvPr>
          <p:cNvSpPr txBox="1">
            <a:spLocks noChangeArrowheads="1"/>
          </p:cNvSpPr>
          <p:nvPr/>
        </p:nvSpPr>
        <p:spPr>
          <a:xfrm>
            <a:off x="4874579" y="4853860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0D853B98-6351-4333-ABFD-B74989B080A8}"/>
              </a:ext>
            </a:extLst>
          </p:cNvPr>
          <p:cNvSpPr txBox="1">
            <a:spLocks noChangeArrowheads="1"/>
          </p:cNvSpPr>
          <p:nvPr/>
        </p:nvSpPr>
        <p:spPr>
          <a:xfrm>
            <a:off x="1141360" y="4838617"/>
            <a:ext cx="3756428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0          0             2        0 </a:t>
            </a:r>
          </a:p>
        </p:txBody>
      </p:sp>
      <p:sp>
        <p:nvSpPr>
          <p:cNvPr id="68" name="Rectangle 59">
            <a:extLst>
              <a:ext uri="{FF2B5EF4-FFF2-40B4-BE49-F238E27FC236}">
                <a16:creationId xmlns:a16="http://schemas.microsoft.com/office/drawing/2014/main" id="{08D87C67-D81B-4528-8D91-B17784897A93}"/>
              </a:ext>
            </a:extLst>
          </p:cNvPr>
          <p:cNvSpPr txBox="1">
            <a:spLocks noChangeArrowheads="1"/>
          </p:cNvSpPr>
          <p:nvPr/>
        </p:nvSpPr>
        <p:spPr>
          <a:xfrm>
            <a:off x="4995066" y="531752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59">
            <a:extLst>
              <a:ext uri="{FF2B5EF4-FFF2-40B4-BE49-F238E27FC236}">
                <a16:creationId xmlns:a16="http://schemas.microsoft.com/office/drawing/2014/main" id="{72B7461A-A13A-4D67-9CE0-8CF41866F8F1}"/>
              </a:ext>
            </a:extLst>
          </p:cNvPr>
          <p:cNvSpPr txBox="1">
            <a:spLocks noChangeArrowheads="1"/>
          </p:cNvSpPr>
          <p:nvPr/>
        </p:nvSpPr>
        <p:spPr>
          <a:xfrm>
            <a:off x="1037122" y="5361773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           1               1        -1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E783D0-1FE5-4C0B-8B5E-27F66A4ACCAD}"/>
              </a:ext>
            </a:extLst>
          </p:cNvPr>
          <p:cNvGrpSpPr/>
          <p:nvPr/>
        </p:nvGrpSpPr>
        <p:grpSpPr>
          <a:xfrm>
            <a:off x="6319466" y="2857354"/>
            <a:ext cx="5582017" cy="4000649"/>
            <a:chOff x="6319466" y="2857354"/>
            <a:chExt cx="5582017" cy="4000649"/>
          </a:xfrm>
        </p:grpSpPr>
        <p:pic>
          <p:nvPicPr>
            <p:cNvPr id="3" name="Picture 2" descr="Diagram&#10;&#10;Description automatically generated">
              <a:extLst>
                <a:ext uri="{FF2B5EF4-FFF2-40B4-BE49-F238E27FC236}">
                  <a16:creationId xmlns:a16="http://schemas.microsoft.com/office/drawing/2014/main" id="{E22689DA-CDFC-46C8-8BB2-E000CE7CF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9466" y="2857354"/>
              <a:ext cx="5582017" cy="4000649"/>
            </a:xfrm>
            <a:prstGeom prst="rect">
              <a:avLst/>
            </a:prstGeom>
          </p:spPr>
        </p:pic>
        <p:sp>
          <p:nvSpPr>
            <p:cNvPr id="57" name="Rectangle 59">
              <a:extLst>
                <a:ext uri="{FF2B5EF4-FFF2-40B4-BE49-F238E27FC236}">
                  <a16:creationId xmlns:a16="http://schemas.microsoft.com/office/drawing/2014/main" id="{77FC9B18-833B-452D-84A2-26CEA864C21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908175" y="4702457"/>
              <a:ext cx="321307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just"/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AA49D070-5D63-4159-93FD-99773F3F446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860809" y="5626386"/>
              <a:ext cx="321307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just"/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9" name="Rectangle 59">
              <a:extLst>
                <a:ext uri="{FF2B5EF4-FFF2-40B4-BE49-F238E27FC236}">
                  <a16:creationId xmlns:a16="http://schemas.microsoft.com/office/drawing/2014/main" id="{577EF576-2A90-4085-A9A2-9386D14DA3B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974847" y="5983580"/>
              <a:ext cx="321307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just"/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0" name="Rectangle 59">
              <a:extLst>
                <a:ext uri="{FF2B5EF4-FFF2-40B4-BE49-F238E27FC236}">
                  <a16:creationId xmlns:a16="http://schemas.microsoft.com/office/drawing/2014/main" id="{DE1BE8EB-405D-406A-ABCB-A6E80E8BA90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327534" y="6007392"/>
              <a:ext cx="321307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just"/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6CA48E7E-26B8-4BC3-BAD0-D93C7C8EEC5B}"/>
              </a:ext>
            </a:extLst>
          </p:cNvPr>
          <p:cNvSpPr txBox="1"/>
          <p:nvPr/>
        </p:nvSpPr>
        <p:spPr>
          <a:xfrm>
            <a:off x="6882733" y="1311447"/>
            <a:ext cx="501874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We can 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easily find all the points</a:t>
            </a:r>
            <a:r>
              <a:rPr lang="en-US" sz="2000" dirty="0"/>
              <a:t> on the line segment </a:t>
            </a:r>
            <a:r>
              <a:rPr lang="en-US" sz="2000" b="1" dirty="0">
                <a:solidFill>
                  <a:srgbClr val="FF0000"/>
                </a:solidFill>
              </a:rPr>
              <a:t>BC</a:t>
            </a:r>
            <a:r>
              <a:rPr lang="en-US" sz="2000" dirty="0"/>
              <a:t> from the graph. </a:t>
            </a:r>
          </a:p>
          <a:p>
            <a:r>
              <a:rPr lang="en-US" sz="2000" dirty="0"/>
              <a:t>But 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we determine all the points</a:t>
            </a:r>
            <a:r>
              <a:rPr lang="en-US" sz="2000" dirty="0"/>
              <a:t> when we solve the problem using </a:t>
            </a:r>
            <a:r>
              <a:rPr lang="en-US" sz="2000" b="1" dirty="0"/>
              <a:t>Algebraic version of Simplex Method</a:t>
            </a:r>
            <a:r>
              <a:rPr lang="en-US" sz="2000" dirty="0"/>
              <a:t>?</a:t>
            </a:r>
          </a:p>
        </p:txBody>
      </p:sp>
      <p:sp>
        <p:nvSpPr>
          <p:cNvPr id="73" name="Rectangle 58">
            <a:extLst>
              <a:ext uri="{FF2B5EF4-FFF2-40B4-BE49-F238E27FC236}">
                <a16:creationId xmlns:a16="http://schemas.microsoft.com/office/drawing/2014/main" id="{35B26E60-E928-465A-8A93-3135E1C7BFD1}"/>
              </a:ext>
            </a:extLst>
          </p:cNvPr>
          <p:cNvSpPr txBox="1">
            <a:spLocks noChangeArrowheads="1"/>
          </p:cNvSpPr>
          <p:nvPr/>
        </p:nvSpPr>
        <p:spPr>
          <a:xfrm>
            <a:off x="162563" y="499292"/>
            <a:ext cx="4859603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ALTERNATIVE OPTIMA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-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4" name="Rectangle 58">
            <a:extLst>
              <a:ext uri="{FF2B5EF4-FFF2-40B4-BE49-F238E27FC236}">
                <a16:creationId xmlns:a16="http://schemas.microsoft.com/office/drawing/2014/main" id="{489A0BAC-B42D-4D85-94B5-0C90A387E4A5}"/>
              </a:ext>
            </a:extLst>
          </p:cNvPr>
          <p:cNvSpPr txBox="1">
            <a:spLocks noChangeArrowheads="1"/>
          </p:cNvSpPr>
          <p:nvPr/>
        </p:nvSpPr>
        <p:spPr>
          <a:xfrm>
            <a:off x="4816625" y="454742"/>
            <a:ext cx="6493801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Special Case of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287012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505988" y="1810477"/>
            <a:ext cx="6088976" cy="4876073"/>
            <a:chOff x="154295" y="2939194"/>
            <a:chExt cx="6088976" cy="4876073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60578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812800" y="2949604"/>
              <a:ext cx="1443" cy="4865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cxnSpLocks/>
            </p:cNvCxnSpPr>
            <p:nvPr/>
          </p:nvCxnSpPr>
          <p:spPr>
            <a:xfrm>
              <a:off x="4481573" y="2939194"/>
              <a:ext cx="0" cy="4876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6062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483548"/>
              <a:ext cx="6062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87A9A5-1828-4936-88FD-EBCA77429B6D}"/>
                </a:ext>
              </a:extLst>
            </p:cNvPr>
            <p:cNvCxnSpPr>
              <a:cxnSpLocks/>
            </p:cNvCxnSpPr>
            <p:nvPr/>
          </p:nvCxnSpPr>
          <p:spPr>
            <a:xfrm>
              <a:off x="5203815" y="2939194"/>
              <a:ext cx="0" cy="4876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59"/>
          <p:cNvSpPr txBox="1">
            <a:spLocks noChangeArrowheads="1"/>
          </p:cNvSpPr>
          <p:nvPr/>
        </p:nvSpPr>
        <p:spPr>
          <a:xfrm>
            <a:off x="659719" y="2067574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59"/>
          <p:cNvSpPr txBox="1">
            <a:spLocks noChangeArrowheads="1"/>
          </p:cNvSpPr>
          <p:nvPr/>
        </p:nvSpPr>
        <p:spPr>
          <a:xfrm>
            <a:off x="1143162" y="1617286"/>
            <a:ext cx="4723069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</a:t>
            </a:r>
          </a:p>
        </p:txBody>
      </p:sp>
      <p:sp>
        <p:nvSpPr>
          <p:cNvPr id="93" name="Rectangle 59"/>
          <p:cNvSpPr txBox="1">
            <a:spLocks noChangeArrowheads="1"/>
          </p:cNvSpPr>
          <p:nvPr/>
        </p:nvSpPr>
        <p:spPr>
          <a:xfrm>
            <a:off x="608085" y="2442901"/>
            <a:ext cx="522356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94" name="Rectangle 59"/>
          <p:cNvSpPr txBox="1">
            <a:spLocks noChangeArrowheads="1"/>
          </p:cNvSpPr>
          <p:nvPr/>
        </p:nvSpPr>
        <p:spPr>
          <a:xfrm>
            <a:off x="603729" y="2863596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97" name="Rectangle 59"/>
          <p:cNvSpPr txBox="1">
            <a:spLocks noChangeArrowheads="1"/>
          </p:cNvSpPr>
          <p:nvPr/>
        </p:nvSpPr>
        <p:spPr>
          <a:xfrm>
            <a:off x="5004976" y="250084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ectangle 59"/>
          <p:cNvSpPr txBox="1">
            <a:spLocks noChangeArrowheads="1"/>
          </p:cNvSpPr>
          <p:nvPr/>
        </p:nvSpPr>
        <p:spPr>
          <a:xfrm>
            <a:off x="4985545" y="2893406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Rectangle 59"/>
          <p:cNvSpPr txBox="1">
            <a:spLocks noChangeArrowheads="1"/>
          </p:cNvSpPr>
          <p:nvPr/>
        </p:nvSpPr>
        <p:spPr>
          <a:xfrm>
            <a:off x="4999171" y="2076246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sp>
        <p:nvSpPr>
          <p:cNvPr id="109" name="Rectangle 59"/>
          <p:cNvSpPr txBox="1">
            <a:spLocks noChangeArrowheads="1"/>
          </p:cNvSpPr>
          <p:nvPr/>
        </p:nvSpPr>
        <p:spPr>
          <a:xfrm>
            <a:off x="345446" y="1709732"/>
            <a:ext cx="920314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 59"/>
          <p:cNvSpPr txBox="1">
            <a:spLocks noChangeArrowheads="1"/>
          </p:cNvSpPr>
          <p:nvPr/>
        </p:nvSpPr>
        <p:spPr>
          <a:xfrm>
            <a:off x="1165936" y="2031507"/>
            <a:ext cx="3756428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         -4            0         0  </a:t>
            </a:r>
          </a:p>
        </p:txBody>
      </p:sp>
      <p:sp>
        <p:nvSpPr>
          <p:cNvPr id="111" name="Rectangle 59"/>
          <p:cNvSpPr txBox="1">
            <a:spLocks noChangeArrowheads="1"/>
          </p:cNvSpPr>
          <p:nvPr/>
        </p:nvSpPr>
        <p:spPr>
          <a:xfrm>
            <a:off x="1223544" y="2543082"/>
            <a:ext cx="3753644" cy="350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1            2             1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</a:t>
            </a:r>
          </a:p>
        </p:txBody>
      </p:sp>
      <p:sp>
        <p:nvSpPr>
          <p:cNvPr id="112" name="Rectangle 59"/>
          <p:cNvSpPr txBox="1">
            <a:spLocks noChangeArrowheads="1"/>
          </p:cNvSpPr>
          <p:nvPr/>
        </p:nvSpPr>
        <p:spPr>
          <a:xfrm>
            <a:off x="1027598" y="2937651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1           1             0          1   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A8DEBF-609D-49E2-84CB-B0E3A690831D}"/>
              </a:ext>
            </a:extLst>
          </p:cNvPr>
          <p:cNvCxnSpPr>
            <a:cxnSpLocks/>
          </p:cNvCxnSpPr>
          <p:nvPr/>
        </p:nvCxnSpPr>
        <p:spPr>
          <a:xfrm>
            <a:off x="499152" y="3778698"/>
            <a:ext cx="6062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24B333-81EC-4277-8F8E-0C8DEC808FB5}"/>
              </a:ext>
            </a:extLst>
          </p:cNvPr>
          <p:cNvCxnSpPr>
            <a:cxnSpLocks/>
          </p:cNvCxnSpPr>
          <p:nvPr/>
        </p:nvCxnSpPr>
        <p:spPr>
          <a:xfrm>
            <a:off x="508674" y="4816927"/>
            <a:ext cx="6062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59">
            <a:extLst>
              <a:ext uri="{FF2B5EF4-FFF2-40B4-BE49-F238E27FC236}">
                <a16:creationId xmlns:a16="http://schemas.microsoft.com/office/drawing/2014/main" id="{3CA53222-C0B3-46B9-9F2D-5D5E53A77EC7}"/>
              </a:ext>
            </a:extLst>
          </p:cNvPr>
          <p:cNvSpPr txBox="1">
            <a:spLocks noChangeArrowheads="1"/>
          </p:cNvSpPr>
          <p:nvPr/>
        </p:nvSpPr>
        <p:spPr>
          <a:xfrm>
            <a:off x="617597" y="3781174"/>
            <a:ext cx="639653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C031C962-832A-45D9-BB96-E350F349A58B}"/>
              </a:ext>
            </a:extLst>
          </p:cNvPr>
          <p:cNvSpPr txBox="1">
            <a:spLocks noChangeArrowheads="1"/>
          </p:cNvSpPr>
          <p:nvPr/>
        </p:nvSpPr>
        <p:spPr>
          <a:xfrm>
            <a:off x="613247" y="4287592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50" name="Rectangle 59">
            <a:extLst>
              <a:ext uri="{FF2B5EF4-FFF2-40B4-BE49-F238E27FC236}">
                <a16:creationId xmlns:a16="http://schemas.microsoft.com/office/drawing/2014/main" id="{D17DF326-B501-4387-B8AE-FE0F6E24DCDE}"/>
              </a:ext>
            </a:extLst>
          </p:cNvPr>
          <p:cNvSpPr txBox="1">
            <a:spLocks noChangeArrowheads="1"/>
          </p:cNvSpPr>
          <p:nvPr/>
        </p:nvSpPr>
        <p:spPr>
          <a:xfrm>
            <a:off x="4868019" y="3817342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2.5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9">
            <a:extLst>
              <a:ext uri="{FF2B5EF4-FFF2-40B4-BE49-F238E27FC236}">
                <a16:creationId xmlns:a16="http://schemas.microsoft.com/office/drawing/2014/main" id="{41FA36FE-DFE5-49CB-A33E-03D67ABD266E}"/>
              </a:ext>
            </a:extLst>
          </p:cNvPr>
          <p:cNvSpPr txBox="1">
            <a:spLocks noChangeArrowheads="1"/>
          </p:cNvSpPr>
          <p:nvPr/>
        </p:nvSpPr>
        <p:spPr>
          <a:xfrm>
            <a:off x="1008548" y="3861587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0.5        1            0.5        0    </a:t>
            </a:r>
          </a:p>
        </p:txBody>
      </p:sp>
      <p:sp>
        <p:nvSpPr>
          <p:cNvPr id="52" name="Rectangle 59">
            <a:extLst>
              <a:ext uri="{FF2B5EF4-FFF2-40B4-BE49-F238E27FC236}">
                <a16:creationId xmlns:a16="http://schemas.microsoft.com/office/drawing/2014/main" id="{143D2CF2-6063-4EB4-B6D0-E1601873D028}"/>
              </a:ext>
            </a:extLst>
          </p:cNvPr>
          <p:cNvSpPr txBox="1">
            <a:spLocks noChangeArrowheads="1"/>
          </p:cNvSpPr>
          <p:nvPr/>
        </p:nvSpPr>
        <p:spPr>
          <a:xfrm>
            <a:off x="626381" y="3348688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9">
            <a:extLst>
              <a:ext uri="{FF2B5EF4-FFF2-40B4-BE49-F238E27FC236}">
                <a16:creationId xmlns:a16="http://schemas.microsoft.com/office/drawing/2014/main" id="{974E123A-50E6-4392-B138-906B72C32786}"/>
              </a:ext>
            </a:extLst>
          </p:cNvPr>
          <p:cNvSpPr txBox="1">
            <a:spLocks noChangeArrowheads="1"/>
          </p:cNvSpPr>
          <p:nvPr/>
        </p:nvSpPr>
        <p:spPr>
          <a:xfrm>
            <a:off x="4894393" y="3357360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54" name="Rectangle 59">
            <a:extLst>
              <a:ext uri="{FF2B5EF4-FFF2-40B4-BE49-F238E27FC236}">
                <a16:creationId xmlns:a16="http://schemas.microsoft.com/office/drawing/2014/main" id="{380B5633-0A04-4F5E-BD06-B0058847D398}"/>
              </a:ext>
            </a:extLst>
          </p:cNvPr>
          <p:cNvSpPr txBox="1">
            <a:spLocks noChangeArrowheads="1"/>
          </p:cNvSpPr>
          <p:nvPr/>
        </p:nvSpPr>
        <p:spPr>
          <a:xfrm>
            <a:off x="1132598" y="3312621"/>
            <a:ext cx="3756428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0          0             2        0  </a:t>
            </a:r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F2336DE6-0DFF-4FE6-9A37-A3EC47B1D44C}"/>
              </a:ext>
            </a:extLst>
          </p:cNvPr>
          <p:cNvSpPr txBox="1">
            <a:spLocks noChangeArrowheads="1"/>
          </p:cNvSpPr>
          <p:nvPr/>
        </p:nvSpPr>
        <p:spPr>
          <a:xfrm>
            <a:off x="4966493" y="4303110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0099798C-9DEC-4A97-95BC-A5BFC3A659A6}"/>
              </a:ext>
            </a:extLst>
          </p:cNvPr>
          <p:cNvSpPr txBox="1">
            <a:spLocks noChangeArrowheads="1"/>
          </p:cNvSpPr>
          <p:nvPr/>
        </p:nvSpPr>
        <p:spPr>
          <a:xfrm>
            <a:off x="1008546" y="4347355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0.5        0           -0.5        1    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B586AE-DA90-42B7-928B-15912708E821}"/>
              </a:ext>
            </a:extLst>
          </p:cNvPr>
          <p:cNvCxnSpPr>
            <a:cxnSpLocks/>
          </p:cNvCxnSpPr>
          <p:nvPr/>
        </p:nvCxnSpPr>
        <p:spPr>
          <a:xfrm>
            <a:off x="513591" y="5249544"/>
            <a:ext cx="6062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9">
            <a:extLst>
              <a:ext uri="{FF2B5EF4-FFF2-40B4-BE49-F238E27FC236}">
                <a16:creationId xmlns:a16="http://schemas.microsoft.com/office/drawing/2014/main" id="{36DBC90D-0631-4797-B486-7BEE5204D308}"/>
              </a:ext>
            </a:extLst>
          </p:cNvPr>
          <p:cNvSpPr txBox="1">
            <a:spLocks noChangeArrowheads="1"/>
          </p:cNvSpPr>
          <p:nvPr/>
        </p:nvSpPr>
        <p:spPr>
          <a:xfrm>
            <a:off x="622516" y="5260931"/>
            <a:ext cx="639653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62" name="Rectangle 59">
            <a:extLst>
              <a:ext uri="{FF2B5EF4-FFF2-40B4-BE49-F238E27FC236}">
                <a16:creationId xmlns:a16="http://schemas.microsoft.com/office/drawing/2014/main" id="{86A3F6F6-2427-486F-AEC0-B0777292A3C7}"/>
              </a:ext>
            </a:extLst>
          </p:cNvPr>
          <p:cNvSpPr txBox="1">
            <a:spLocks noChangeArrowheads="1"/>
          </p:cNvSpPr>
          <p:nvPr/>
        </p:nvSpPr>
        <p:spPr>
          <a:xfrm>
            <a:off x="706651" y="5767340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63" name="Rectangle 59">
            <a:extLst>
              <a:ext uri="{FF2B5EF4-FFF2-40B4-BE49-F238E27FC236}">
                <a16:creationId xmlns:a16="http://schemas.microsoft.com/office/drawing/2014/main" id="{8D4701A4-8EA7-4BCF-8518-EF2C89111F0D}"/>
              </a:ext>
            </a:extLst>
          </p:cNvPr>
          <p:cNvSpPr txBox="1">
            <a:spLocks noChangeArrowheads="1"/>
          </p:cNvSpPr>
          <p:nvPr/>
        </p:nvSpPr>
        <p:spPr>
          <a:xfrm>
            <a:off x="4995147" y="5851804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  <p:sp>
        <p:nvSpPr>
          <p:cNvPr id="64" name="Rectangle 59">
            <a:extLst>
              <a:ext uri="{FF2B5EF4-FFF2-40B4-BE49-F238E27FC236}">
                <a16:creationId xmlns:a16="http://schemas.microsoft.com/office/drawing/2014/main" id="{DD73358B-349E-476D-8FA9-10EDC1347ADF}"/>
              </a:ext>
            </a:extLst>
          </p:cNvPr>
          <p:cNvSpPr txBox="1">
            <a:spLocks noChangeArrowheads="1"/>
          </p:cNvSpPr>
          <p:nvPr/>
        </p:nvSpPr>
        <p:spPr>
          <a:xfrm>
            <a:off x="1213715" y="5836886"/>
            <a:ext cx="3753644" cy="350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0             -1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2   </a:t>
            </a:r>
          </a:p>
        </p:txBody>
      </p:sp>
      <p:sp>
        <p:nvSpPr>
          <p:cNvPr id="65" name="Rectangle 59">
            <a:extLst>
              <a:ext uri="{FF2B5EF4-FFF2-40B4-BE49-F238E27FC236}">
                <a16:creationId xmlns:a16="http://schemas.microsoft.com/office/drawing/2014/main" id="{6594F440-C162-4A58-9126-9586602B22E0}"/>
              </a:ext>
            </a:extLst>
          </p:cNvPr>
          <p:cNvSpPr txBox="1">
            <a:spLocks noChangeArrowheads="1"/>
          </p:cNvSpPr>
          <p:nvPr/>
        </p:nvSpPr>
        <p:spPr>
          <a:xfrm>
            <a:off x="635143" y="4830440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59">
            <a:extLst>
              <a:ext uri="{FF2B5EF4-FFF2-40B4-BE49-F238E27FC236}">
                <a16:creationId xmlns:a16="http://schemas.microsoft.com/office/drawing/2014/main" id="{90381019-3DF6-4820-BEEB-3A226ED30989}"/>
              </a:ext>
            </a:extLst>
          </p:cNvPr>
          <p:cNvSpPr txBox="1">
            <a:spLocks noChangeArrowheads="1"/>
          </p:cNvSpPr>
          <p:nvPr/>
        </p:nvSpPr>
        <p:spPr>
          <a:xfrm>
            <a:off x="4874579" y="4853860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0D853B98-6351-4333-ABFD-B74989B080A8}"/>
              </a:ext>
            </a:extLst>
          </p:cNvPr>
          <p:cNvSpPr txBox="1">
            <a:spLocks noChangeArrowheads="1"/>
          </p:cNvSpPr>
          <p:nvPr/>
        </p:nvSpPr>
        <p:spPr>
          <a:xfrm>
            <a:off x="1141360" y="4838617"/>
            <a:ext cx="3756428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0          0             2        0 </a:t>
            </a:r>
          </a:p>
        </p:txBody>
      </p:sp>
      <p:sp>
        <p:nvSpPr>
          <p:cNvPr id="68" name="Rectangle 59">
            <a:extLst>
              <a:ext uri="{FF2B5EF4-FFF2-40B4-BE49-F238E27FC236}">
                <a16:creationId xmlns:a16="http://schemas.microsoft.com/office/drawing/2014/main" id="{08D87C67-D81B-4528-8D91-B17784897A93}"/>
              </a:ext>
            </a:extLst>
          </p:cNvPr>
          <p:cNvSpPr txBox="1">
            <a:spLocks noChangeArrowheads="1"/>
          </p:cNvSpPr>
          <p:nvPr/>
        </p:nvSpPr>
        <p:spPr>
          <a:xfrm>
            <a:off x="4995066" y="531752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59">
            <a:extLst>
              <a:ext uri="{FF2B5EF4-FFF2-40B4-BE49-F238E27FC236}">
                <a16:creationId xmlns:a16="http://schemas.microsoft.com/office/drawing/2014/main" id="{72B7461A-A13A-4D67-9CE0-8CF41866F8F1}"/>
              </a:ext>
            </a:extLst>
          </p:cNvPr>
          <p:cNvSpPr txBox="1">
            <a:spLocks noChangeArrowheads="1"/>
          </p:cNvSpPr>
          <p:nvPr/>
        </p:nvSpPr>
        <p:spPr>
          <a:xfrm>
            <a:off x="1037122" y="5361773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           1               1        -1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E783D0-1FE5-4C0B-8B5E-27F66A4ACCAD}"/>
              </a:ext>
            </a:extLst>
          </p:cNvPr>
          <p:cNvGrpSpPr/>
          <p:nvPr/>
        </p:nvGrpSpPr>
        <p:grpSpPr>
          <a:xfrm>
            <a:off x="6319466" y="2857354"/>
            <a:ext cx="5582017" cy="4000649"/>
            <a:chOff x="6319466" y="2857354"/>
            <a:chExt cx="5582017" cy="4000649"/>
          </a:xfrm>
        </p:grpSpPr>
        <p:pic>
          <p:nvPicPr>
            <p:cNvPr id="3" name="Picture 2" descr="Diagram&#10;&#10;Description automatically generated">
              <a:extLst>
                <a:ext uri="{FF2B5EF4-FFF2-40B4-BE49-F238E27FC236}">
                  <a16:creationId xmlns:a16="http://schemas.microsoft.com/office/drawing/2014/main" id="{E22689DA-CDFC-46C8-8BB2-E000CE7CF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9466" y="2857354"/>
              <a:ext cx="5582017" cy="4000649"/>
            </a:xfrm>
            <a:prstGeom prst="rect">
              <a:avLst/>
            </a:prstGeom>
          </p:spPr>
        </p:pic>
        <p:sp>
          <p:nvSpPr>
            <p:cNvPr id="57" name="Rectangle 59">
              <a:extLst>
                <a:ext uri="{FF2B5EF4-FFF2-40B4-BE49-F238E27FC236}">
                  <a16:creationId xmlns:a16="http://schemas.microsoft.com/office/drawing/2014/main" id="{77FC9B18-833B-452D-84A2-26CEA864C21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908175" y="4702457"/>
              <a:ext cx="321307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just"/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AA49D070-5D63-4159-93FD-99773F3F446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860809" y="5626386"/>
              <a:ext cx="321307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just"/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9" name="Rectangle 59">
              <a:extLst>
                <a:ext uri="{FF2B5EF4-FFF2-40B4-BE49-F238E27FC236}">
                  <a16:creationId xmlns:a16="http://schemas.microsoft.com/office/drawing/2014/main" id="{577EF576-2A90-4085-A9A2-9386D14DA3B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974847" y="5983580"/>
              <a:ext cx="321307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just"/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0" name="Rectangle 59">
              <a:extLst>
                <a:ext uri="{FF2B5EF4-FFF2-40B4-BE49-F238E27FC236}">
                  <a16:creationId xmlns:a16="http://schemas.microsoft.com/office/drawing/2014/main" id="{DE1BE8EB-405D-406A-ABCB-A6E80E8BA90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327534" y="6007392"/>
              <a:ext cx="321307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just"/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E88C9404-A4D2-4AFC-BDA2-1C774129985A}"/>
              </a:ext>
            </a:extLst>
          </p:cNvPr>
          <p:cNvSpPr txBox="1"/>
          <p:nvPr/>
        </p:nvSpPr>
        <p:spPr>
          <a:xfrm>
            <a:off x="7302909" y="1295640"/>
            <a:ext cx="420443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Using Simplex Method algebraically, we found two solutions.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	One is at point </a:t>
            </a:r>
            <a:r>
              <a:rPr lang="en-US" sz="2000" b="1" dirty="0">
                <a:solidFill>
                  <a:srgbClr val="FF0000"/>
                </a:solidFill>
              </a:rPr>
              <a:t>B</a:t>
            </a:r>
            <a:endParaRPr lang="en-US" sz="2000" dirty="0"/>
          </a:p>
          <a:p>
            <a:r>
              <a:rPr lang="en-US" sz="2000" dirty="0"/>
              <a:t>and </a:t>
            </a:r>
          </a:p>
          <a:p>
            <a:r>
              <a:rPr lang="en-US" sz="2000" dirty="0"/>
              <a:t>	the other is at point </a:t>
            </a:r>
            <a:r>
              <a:rPr lang="en-US" sz="2000" b="1" dirty="0">
                <a:solidFill>
                  <a:srgbClr val="FF0000"/>
                </a:solidFill>
              </a:rPr>
              <a:t>C</a:t>
            </a:r>
            <a:endParaRPr lang="en-US" sz="2000" dirty="0"/>
          </a:p>
        </p:txBody>
      </p:sp>
      <p:sp>
        <p:nvSpPr>
          <p:cNvPr id="71" name="Rectangle 58">
            <a:extLst>
              <a:ext uri="{FF2B5EF4-FFF2-40B4-BE49-F238E27FC236}">
                <a16:creationId xmlns:a16="http://schemas.microsoft.com/office/drawing/2014/main" id="{02D3EDA2-D46F-40DA-A4EC-FFD2CF521AB5}"/>
              </a:ext>
            </a:extLst>
          </p:cNvPr>
          <p:cNvSpPr txBox="1">
            <a:spLocks noChangeArrowheads="1"/>
          </p:cNvSpPr>
          <p:nvPr/>
        </p:nvSpPr>
        <p:spPr>
          <a:xfrm>
            <a:off x="162563" y="499292"/>
            <a:ext cx="4859603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ALTERNATIVE OPTIMA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-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3" name="Rectangle 58">
            <a:extLst>
              <a:ext uri="{FF2B5EF4-FFF2-40B4-BE49-F238E27FC236}">
                <a16:creationId xmlns:a16="http://schemas.microsoft.com/office/drawing/2014/main" id="{949C0A79-FB20-41CA-B05E-9488DE7B9F4C}"/>
              </a:ext>
            </a:extLst>
          </p:cNvPr>
          <p:cNvSpPr txBox="1">
            <a:spLocks noChangeArrowheads="1"/>
          </p:cNvSpPr>
          <p:nvPr/>
        </p:nvSpPr>
        <p:spPr>
          <a:xfrm>
            <a:off x="4816625" y="454742"/>
            <a:ext cx="6493801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Special Case of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214918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169819" y="1242424"/>
            <a:ext cx="11652067" cy="5328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Simplex Method determines</a:t>
            </a:r>
          </a:p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the two corner points ( B and C in this case)</a:t>
            </a:r>
          </a:p>
          <a:p>
            <a:pPr marL="0" lvl="1" algn="l"/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all the points on the line segment BC, we use</a:t>
            </a:r>
          </a:p>
          <a:p>
            <a:pPr marL="0" lvl="1" algn="l"/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 average (</a:t>
            </a:r>
            <a:r>
              <a:rPr lang="en-US" sz="22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non-negative</a:t>
            </a: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of the points B and C. </a:t>
            </a:r>
          </a:p>
        </p:txBody>
      </p:sp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4859603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ALTERNATIVE OPTIMA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-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Rectangle 58">
            <a:extLst>
              <a:ext uri="{FF2B5EF4-FFF2-40B4-BE49-F238E27FC236}">
                <a16:creationId xmlns:a16="http://schemas.microsoft.com/office/drawing/2014/main" id="{57849DCB-3827-4E4C-A21F-C3C947A8135E}"/>
              </a:ext>
            </a:extLst>
          </p:cNvPr>
          <p:cNvSpPr txBox="1">
            <a:spLocks noChangeArrowheads="1"/>
          </p:cNvSpPr>
          <p:nvPr/>
        </p:nvSpPr>
        <p:spPr>
          <a:xfrm>
            <a:off x="4816625" y="454742"/>
            <a:ext cx="6493801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Special Case of Linear Programming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D189E8-D4EB-4941-8A32-334E5AF27D30}"/>
              </a:ext>
            </a:extLst>
          </p:cNvPr>
          <p:cNvGrpSpPr/>
          <p:nvPr/>
        </p:nvGrpSpPr>
        <p:grpSpPr>
          <a:xfrm>
            <a:off x="8101015" y="1228565"/>
            <a:ext cx="3914770" cy="3171981"/>
            <a:chOff x="6319466" y="2857354"/>
            <a:chExt cx="5582017" cy="4000649"/>
          </a:xfrm>
        </p:grpSpPr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672C57CA-E16E-42D6-B4A2-52A82D9AD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9466" y="2857354"/>
              <a:ext cx="5582017" cy="4000649"/>
            </a:xfrm>
            <a:prstGeom prst="rect">
              <a:avLst/>
            </a:prstGeom>
          </p:spPr>
        </p:pic>
        <p:sp>
          <p:nvSpPr>
            <p:cNvPr id="9" name="Rectangle 59">
              <a:extLst>
                <a:ext uri="{FF2B5EF4-FFF2-40B4-BE49-F238E27FC236}">
                  <a16:creationId xmlns:a16="http://schemas.microsoft.com/office/drawing/2014/main" id="{6242F85A-152A-4890-B867-0C36511F136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908175" y="4702457"/>
              <a:ext cx="321307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just"/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" name="Rectangle 59">
              <a:extLst>
                <a:ext uri="{FF2B5EF4-FFF2-40B4-BE49-F238E27FC236}">
                  <a16:creationId xmlns:a16="http://schemas.microsoft.com/office/drawing/2014/main" id="{0490A7DE-56D2-40E4-A3B3-30F3D2BB540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860809" y="5626386"/>
              <a:ext cx="321307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just"/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" name="Rectangle 59">
              <a:extLst>
                <a:ext uri="{FF2B5EF4-FFF2-40B4-BE49-F238E27FC236}">
                  <a16:creationId xmlns:a16="http://schemas.microsoft.com/office/drawing/2014/main" id="{707C9E9D-7AC2-4F69-AA4D-3309CFC5F36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974847" y="5983580"/>
              <a:ext cx="321307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just"/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" name="Rectangle 59">
              <a:extLst>
                <a:ext uri="{FF2B5EF4-FFF2-40B4-BE49-F238E27FC236}">
                  <a16:creationId xmlns:a16="http://schemas.microsoft.com/office/drawing/2014/main" id="{D42867BA-BD12-47C8-B52E-964AF07ECA3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327534" y="6007392"/>
              <a:ext cx="321307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just"/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120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169819" y="1242424"/>
            <a:ext cx="11652067" cy="5328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lvl="1" algn="l"/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 Average Method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4859603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ALTERNATIVE OPTIMA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-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Rectangle 58">
            <a:extLst>
              <a:ext uri="{FF2B5EF4-FFF2-40B4-BE49-F238E27FC236}">
                <a16:creationId xmlns:a16="http://schemas.microsoft.com/office/drawing/2014/main" id="{57849DCB-3827-4E4C-A21F-C3C947A8135E}"/>
              </a:ext>
            </a:extLst>
          </p:cNvPr>
          <p:cNvSpPr txBox="1">
            <a:spLocks noChangeArrowheads="1"/>
          </p:cNvSpPr>
          <p:nvPr/>
        </p:nvSpPr>
        <p:spPr>
          <a:xfrm>
            <a:off x="4816625" y="454742"/>
            <a:ext cx="6493801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Special Case of Linear Programming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B441EB2-E103-495E-B289-C3BA83638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60" y="2281026"/>
            <a:ext cx="4262635" cy="40776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FB767D-8BEF-4B5A-AA32-1F9A9FDDC0B1}"/>
              </a:ext>
            </a:extLst>
          </p:cNvPr>
          <p:cNvSpPr txBox="1"/>
          <p:nvPr/>
        </p:nvSpPr>
        <p:spPr>
          <a:xfrm>
            <a:off x="4571990" y="1854377"/>
            <a:ext cx="67899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All points inside BC = </a:t>
            </a:r>
            <a:r>
              <a:rPr lang="en-US" sz="2400" b="1" i="1" dirty="0">
                <a:solidFill>
                  <a:srgbClr val="FF0000"/>
                </a:solidFill>
              </a:rPr>
              <a:t>fraction </a:t>
            </a:r>
            <a:r>
              <a:rPr lang="en-US" sz="2400" b="1" i="1" dirty="0">
                <a:solidFill>
                  <a:srgbClr val="002060"/>
                </a:solidFill>
              </a:rPr>
              <a:t>( B ) </a:t>
            </a:r>
            <a:r>
              <a:rPr lang="en-US" sz="2400" b="1" i="1" dirty="0"/>
              <a:t>+ </a:t>
            </a:r>
            <a:r>
              <a:rPr lang="en-US" sz="2400" b="1" i="1" dirty="0">
                <a:solidFill>
                  <a:srgbClr val="FF0000"/>
                </a:solidFill>
              </a:rPr>
              <a:t>fraction </a:t>
            </a:r>
            <a:r>
              <a:rPr lang="en-US" sz="2400" b="1" i="1" dirty="0">
                <a:solidFill>
                  <a:srgbClr val="002060"/>
                </a:solidFill>
              </a:rPr>
              <a:t>( C )</a:t>
            </a:r>
            <a:endParaRPr 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840738-5731-4BE9-806C-20AC9D47C280}"/>
              </a:ext>
            </a:extLst>
          </p:cNvPr>
          <p:cNvSpPr txBox="1"/>
          <p:nvPr/>
        </p:nvSpPr>
        <p:spPr>
          <a:xfrm>
            <a:off x="4567224" y="2378260"/>
            <a:ext cx="67899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		         = </a:t>
            </a:r>
            <a:r>
              <a:rPr lang="el-GR" sz="2400" b="1" dirty="0">
                <a:solidFill>
                  <a:srgbClr val="FF0000"/>
                </a:solidFill>
              </a:rPr>
              <a:t>α</a:t>
            </a:r>
            <a:r>
              <a:rPr lang="en-US" sz="2400" b="1" dirty="0"/>
              <a:t> </a:t>
            </a:r>
            <a:r>
              <a:rPr lang="en-US" sz="2400" b="1" i="1" dirty="0">
                <a:solidFill>
                  <a:srgbClr val="002060"/>
                </a:solidFill>
              </a:rPr>
              <a:t>( B ) </a:t>
            </a:r>
            <a:r>
              <a:rPr lang="en-US" sz="2400" b="1" i="1" dirty="0"/>
              <a:t>+ </a:t>
            </a:r>
            <a:r>
              <a:rPr lang="en-US" sz="2400" b="1" i="1" dirty="0">
                <a:solidFill>
                  <a:srgbClr val="FF0000"/>
                </a:solidFill>
              </a:rPr>
              <a:t>(1-</a:t>
            </a:r>
            <a:r>
              <a:rPr lang="el-GR" sz="2400" b="1" i="1" dirty="0">
                <a:solidFill>
                  <a:srgbClr val="FF0000"/>
                </a:solidFill>
              </a:rPr>
              <a:t> α</a:t>
            </a:r>
            <a:r>
              <a:rPr lang="en-US" sz="2400" b="1" i="1" dirty="0">
                <a:solidFill>
                  <a:srgbClr val="FF0000"/>
                </a:solidFill>
              </a:rPr>
              <a:t>) </a:t>
            </a:r>
            <a:r>
              <a:rPr lang="en-US" sz="2400" b="1" i="1" dirty="0">
                <a:solidFill>
                  <a:srgbClr val="002060"/>
                </a:solidFill>
              </a:rPr>
              <a:t>( C )</a:t>
            </a:r>
            <a:endParaRPr 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88F5B3-D940-488C-AB93-45E80080D554}"/>
              </a:ext>
            </a:extLst>
          </p:cNvPr>
          <p:cNvSpPr txBox="1"/>
          <p:nvPr/>
        </p:nvSpPr>
        <p:spPr>
          <a:xfrm>
            <a:off x="4562458" y="2945002"/>
            <a:ext cx="67899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		         = </a:t>
            </a:r>
            <a:r>
              <a:rPr lang="el-GR" sz="2400" b="1" dirty="0">
                <a:solidFill>
                  <a:srgbClr val="FF0000"/>
                </a:solidFill>
              </a:rPr>
              <a:t>α</a:t>
            </a:r>
            <a:r>
              <a:rPr lang="en-US" sz="2400" b="1" dirty="0"/>
              <a:t> </a:t>
            </a:r>
            <a:r>
              <a:rPr lang="en-US" sz="2400" b="1" i="1" dirty="0">
                <a:solidFill>
                  <a:srgbClr val="002060"/>
                </a:solidFill>
              </a:rPr>
              <a:t>( 0, 2.5 ) </a:t>
            </a:r>
            <a:r>
              <a:rPr lang="en-US" sz="2400" b="1" i="1" dirty="0"/>
              <a:t>+ </a:t>
            </a:r>
            <a:r>
              <a:rPr lang="en-US" sz="2400" b="1" i="1" dirty="0">
                <a:solidFill>
                  <a:srgbClr val="FF0000"/>
                </a:solidFill>
              </a:rPr>
              <a:t>(1-</a:t>
            </a:r>
            <a:r>
              <a:rPr lang="el-GR" sz="2400" b="1" i="1" dirty="0">
                <a:solidFill>
                  <a:srgbClr val="FF0000"/>
                </a:solidFill>
              </a:rPr>
              <a:t> α</a:t>
            </a:r>
            <a:r>
              <a:rPr lang="en-US" sz="2400" b="1" i="1" dirty="0">
                <a:solidFill>
                  <a:srgbClr val="FF0000"/>
                </a:solidFill>
              </a:rPr>
              <a:t>) </a:t>
            </a:r>
            <a:r>
              <a:rPr lang="en-US" sz="2400" b="1" i="1" dirty="0">
                <a:solidFill>
                  <a:srgbClr val="002060"/>
                </a:solidFill>
              </a:rPr>
              <a:t>( 3, 1 )</a:t>
            </a:r>
            <a:endParaRPr 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872C8C-A95D-46A7-8D82-FE241E76DCBC}"/>
              </a:ext>
            </a:extLst>
          </p:cNvPr>
          <p:cNvSpPr txBox="1"/>
          <p:nvPr/>
        </p:nvSpPr>
        <p:spPr>
          <a:xfrm>
            <a:off x="4557692" y="3511744"/>
            <a:ext cx="72641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		         =  </a:t>
            </a:r>
            <a:r>
              <a:rPr lang="en-US" sz="2400" b="1" i="1" dirty="0">
                <a:solidFill>
                  <a:srgbClr val="002060"/>
                </a:solidFill>
              </a:rPr>
              <a:t>( 0 </a:t>
            </a:r>
            <a:r>
              <a:rPr lang="el-GR" sz="2400" b="1" dirty="0">
                <a:solidFill>
                  <a:srgbClr val="FF0000"/>
                </a:solidFill>
              </a:rPr>
              <a:t>α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i="1" dirty="0">
                <a:solidFill>
                  <a:srgbClr val="002060"/>
                </a:solidFill>
              </a:rPr>
              <a:t>, 2.5</a:t>
            </a:r>
            <a:r>
              <a:rPr lang="el-GR" sz="2400" b="1" dirty="0">
                <a:solidFill>
                  <a:srgbClr val="FF0000"/>
                </a:solidFill>
              </a:rPr>
              <a:t> α</a:t>
            </a:r>
            <a:r>
              <a:rPr lang="en-US" sz="2400" b="1" i="1" dirty="0">
                <a:solidFill>
                  <a:srgbClr val="002060"/>
                </a:solidFill>
              </a:rPr>
              <a:t> ) </a:t>
            </a:r>
            <a:r>
              <a:rPr lang="en-US" sz="2400" b="1" i="1" dirty="0"/>
              <a:t>+ </a:t>
            </a:r>
            <a:r>
              <a:rPr lang="en-US" sz="2400" b="1" i="1" dirty="0">
                <a:solidFill>
                  <a:srgbClr val="002060"/>
                </a:solidFill>
              </a:rPr>
              <a:t>(3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(1-</a:t>
            </a:r>
            <a:r>
              <a:rPr lang="el-GR" sz="2400" b="1" i="1" dirty="0">
                <a:solidFill>
                  <a:srgbClr val="FF0000"/>
                </a:solidFill>
              </a:rPr>
              <a:t> α</a:t>
            </a:r>
            <a:r>
              <a:rPr lang="en-US" sz="2400" b="1" i="1" dirty="0">
                <a:solidFill>
                  <a:srgbClr val="FF0000"/>
                </a:solidFill>
              </a:rPr>
              <a:t>)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i="1" dirty="0">
                <a:solidFill>
                  <a:srgbClr val="002060"/>
                </a:solidFill>
              </a:rPr>
              <a:t>, 1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(1-</a:t>
            </a:r>
            <a:r>
              <a:rPr lang="el-GR" sz="2400" b="1" i="1" dirty="0">
                <a:solidFill>
                  <a:srgbClr val="FF0000"/>
                </a:solidFill>
              </a:rPr>
              <a:t> α</a:t>
            </a:r>
            <a:r>
              <a:rPr lang="en-US" sz="2400" b="1" i="1" dirty="0">
                <a:solidFill>
                  <a:srgbClr val="FF0000"/>
                </a:solidFill>
              </a:rPr>
              <a:t>)</a:t>
            </a:r>
            <a:r>
              <a:rPr lang="en-US" sz="2400" b="1" i="1" dirty="0">
                <a:solidFill>
                  <a:srgbClr val="002060"/>
                </a:solidFill>
              </a:rPr>
              <a:t> )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089CEA-061B-471D-8E28-3E08BDCED221}"/>
              </a:ext>
            </a:extLst>
          </p:cNvPr>
          <p:cNvSpPr txBox="1"/>
          <p:nvPr/>
        </p:nvSpPr>
        <p:spPr>
          <a:xfrm>
            <a:off x="4567215" y="4064202"/>
            <a:ext cx="72641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		         =  </a:t>
            </a:r>
            <a:r>
              <a:rPr lang="en-US" sz="2400" b="1" i="1" dirty="0">
                <a:solidFill>
                  <a:srgbClr val="002060"/>
                </a:solidFill>
              </a:rPr>
              <a:t>( 0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,</a:t>
            </a:r>
            <a:r>
              <a:rPr lang="en-US" sz="2400" b="1" i="1" dirty="0">
                <a:solidFill>
                  <a:srgbClr val="002060"/>
                </a:solidFill>
              </a:rPr>
              <a:t> 2.5</a:t>
            </a:r>
            <a:r>
              <a:rPr lang="el-GR" sz="2400" b="1" dirty="0">
                <a:solidFill>
                  <a:srgbClr val="FF0000"/>
                </a:solidFill>
              </a:rPr>
              <a:t> </a:t>
            </a:r>
            <a:r>
              <a:rPr lang="el-GR" sz="2400" b="1" dirty="0">
                <a:solidFill>
                  <a:srgbClr val="002060"/>
                </a:solidFill>
              </a:rPr>
              <a:t>α</a:t>
            </a:r>
            <a:r>
              <a:rPr lang="en-US" sz="2400" b="1" i="1" dirty="0">
                <a:solidFill>
                  <a:srgbClr val="002060"/>
                </a:solidFill>
              </a:rPr>
              <a:t> ) </a:t>
            </a:r>
            <a:r>
              <a:rPr lang="en-US" sz="2400" b="1" i="1" dirty="0"/>
              <a:t>+ </a:t>
            </a:r>
            <a:r>
              <a:rPr lang="en-US" sz="2400" b="1" i="1" dirty="0">
                <a:solidFill>
                  <a:srgbClr val="002060"/>
                </a:solidFill>
              </a:rPr>
              <a:t>(  3 </a:t>
            </a:r>
            <a:r>
              <a:rPr lang="en-US" sz="2400" b="1" dirty="0">
                <a:solidFill>
                  <a:srgbClr val="002060"/>
                </a:solidFill>
              </a:rPr>
              <a:t>-</a:t>
            </a:r>
            <a:r>
              <a:rPr lang="el-GR" sz="2400" b="1" dirty="0">
                <a:solidFill>
                  <a:srgbClr val="002060"/>
                </a:solidFill>
              </a:rPr>
              <a:t> </a:t>
            </a:r>
            <a:r>
              <a:rPr lang="en-US" sz="2400" b="1" i="1" dirty="0">
                <a:solidFill>
                  <a:srgbClr val="002060"/>
                </a:solidFill>
              </a:rPr>
              <a:t>3 </a:t>
            </a:r>
            <a:r>
              <a:rPr lang="el-GR" sz="2400" b="1" dirty="0">
                <a:solidFill>
                  <a:srgbClr val="002060"/>
                </a:solidFill>
              </a:rPr>
              <a:t>α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,</a:t>
            </a:r>
            <a:r>
              <a:rPr lang="en-US" sz="2400" b="1" i="1" dirty="0">
                <a:solidFill>
                  <a:srgbClr val="002060"/>
                </a:solidFill>
              </a:rPr>
              <a:t> 1-</a:t>
            </a:r>
            <a:r>
              <a:rPr lang="el-GR" sz="2400" b="1" i="1" dirty="0">
                <a:solidFill>
                  <a:srgbClr val="002060"/>
                </a:solidFill>
              </a:rPr>
              <a:t> α</a:t>
            </a:r>
            <a:r>
              <a:rPr lang="en-US" sz="2400" b="1" i="1" dirty="0">
                <a:solidFill>
                  <a:srgbClr val="002060"/>
                </a:solidFill>
              </a:rPr>
              <a:t>  )</a:t>
            </a:r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F12E00-2526-4F36-84A4-F2FE896478CE}"/>
              </a:ext>
            </a:extLst>
          </p:cNvPr>
          <p:cNvSpPr txBox="1"/>
          <p:nvPr/>
        </p:nvSpPr>
        <p:spPr>
          <a:xfrm>
            <a:off x="4562450" y="4588085"/>
            <a:ext cx="72641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		         =  </a:t>
            </a:r>
            <a:r>
              <a:rPr lang="en-US" sz="2400" b="1" dirty="0">
                <a:solidFill>
                  <a:srgbClr val="002060"/>
                </a:solidFill>
              </a:rPr>
              <a:t>(</a:t>
            </a:r>
            <a:r>
              <a:rPr lang="en-US" sz="2400" b="1" i="1" dirty="0">
                <a:solidFill>
                  <a:srgbClr val="002060"/>
                </a:solidFill>
              </a:rPr>
              <a:t> 0 </a:t>
            </a:r>
            <a:r>
              <a:rPr lang="en-US" sz="2400" b="1" i="1" dirty="0"/>
              <a:t>+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i="1" dirty="0">
                <a:solidFill>
                  <a:srgbClr val="002060"/>
                </a:solidFill>
              </a:rPr>
              <a:t>3 </a:t>
            </a:r>
            <a:r>
              <a:rPr lang="en-US" sz="2400" b="1" dirty="0">
                <a:solidFill>
                  <a:srgbClr val="002060"/>
                </a:solidFill>
              </a:rPr>
              <a:t>-</a:t>
            </a:r>
            <a:r>
              <a:rPr lang="el-GR" sz="2400" b="1" dirty="0">
                <a:solidFill>
                  <a:srgbClr val="002060"/>
                </a:solidFill>
              </a:rPr>
              <a:t> </a:t>
            </a:r>
            <a:r>
              <a:rPr lang="en-US" sz="2400" b="1" i="1" dirty="0">
                <a:solidFill>
                  <a:srgbClr val="002060"/>
                </a:solidFill>
              </a:rPr>
              <a:t>3 </a:t>
            </a:r>
            <a:r>
              <a:rPr lang="el-GR" sz="2400" b="1" dirty="0">
                <a:solidFill>
                  <a:srgbClr val="002060"/>
                </a:solidFill>
              </a:rPr>
              <a:t>α</a:t>
            </a:r>
            <a:r>
              <a:rPr lang="en-US" sz="2400" b="1" dirty="0">
                <a:solidFill>
                  <a:srgbClr val="FF0000"/>
                </a:solidFill>
              </a:rPr>
              <a:t>   </a:t>
            </a:r>
            <a:r>
              <a:rPr lang="en-US" sz="2400" b="1" i="1" dirty="0">
                <a:solidFill>
                  <a:srgbClr val="FF0000"/>
                </a:solidFill>
              </a:rPr>
              <a:t>,</a:t>
            </a:r>
            <a:r>
              <a:rPr lang="en-US" sz="2400" b="1" i="1" dirty="0">
                <a:solidFill>
                  <a:srgbClr val="002060"/>
                </a:solidFill>
              </a:rPr>
              <a:t>   2.5</a:t>
            </a:r>
            <a:r>
              <a:rPr lang="el-GR" sz="2400" b="1" dirty="0">
                <a:solidFill>
                  <a:srgbClr val="002060"/>
                </a:solidFill>
              </a:rPr>
              <a:t> α</a:t>
            </a:r>
            <a:r>
              <a:rPr lang="en-US" sz="2400" b="1" i="1" dirty="0">
                <a:solidFill>
                  <a:srgbClr val="002060"/>
                </a:solidFill>
              </a:rPr>
              <a:t> + 1-</a:t>
            </a:r>
            <a:r>
              <a:rPr lang="el-GR" sz="2400" b="1" i="1" dirty="0">
                <a:solidFill>
                  <a:srgbClr val="002060"/>
                </a:solidFill>
              </a:rPr>
              <a:t> α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</a:rPr>
              <a:t>)</a:t>
            </a: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167C9F-AC47-4E78-86D5-29B2776728A6}"/>
              </a:ext>
            </a:extLst>
          </p:cNvPr>
          <p:cNvSpPr txBox="1"/>
          <p:nvPr/>
        </p:nvSpPr>
        <p:spPr>
          <a:xfrm>
            <a:off x="4557683" y="5054815"/>
            <a:ext cx="72641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		         =  </a:t>
            </a:r>
            <a:r>
              <a:rPr lang="en-US" sz="2400" b="1" i="1" dirty="0">
                <a:solidFill>
                  <a:srgbClr val="002060"/>
                </a:solidFill>
              </a:rPr>
              <a:t>( 3 </a:t>
            </a:r>
            <a:r>
              <a:rPr lang="en-US" sz="2400" b="1" dirty="0">
                <a:solidFill>
                  <a:srgbClr val="002060"/>
                </a:solidFill>
              </a:rPr>
              <a:t>-</a:t>
            </a:r>
            <a:r>
              <a:rPr lang="el-GR" sz="2400" b="1" dirty="0">
                <a:solidFill>
                  <a:srgbClr val="002060"/>
                </a:solidFill>
              </a:rPr>
              <a:t> </a:t>
            </a:r>
            <a:r>
              <a:rPr lang="en-US" sz="2400" b="1" i="1" dirty="0">
                <a:solidFill>
                  <a:srgbClr val="002060"/>
                </a:solidFill>
              </a:rPr>
              <a:t>3 </a:t>
            </a:r>
            <a:r>
              <a:rPr lang="el-GR" sz="2400" b="1" dirty="0">
                <a:solidFill>
                  <a:srgbClr val="002060"/>
                </a:solidFill>
              </a:rPr>
              <a:t>α</a:t>
            </a:r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i="1" dirty="0">
                <a:solidFill>
                  <a:srgbClr val="FF0000"/>
                </a:solidFill>
              </a:rPr>
              <a:t>, </a:t>
            </a:r>
            <a:r>
              <a:rPr lang="en-US" sz="2400" b="1" i="1" dirty="0">
                <a:solidFill>
                  <a:srgbClr val="002060"/>
                </a:solidFill>
              </a:rPr>
              <a:t>   1.5</a:t>
            </a:r>
            <a:r>
              <a:rPr lang="el-GR" sz="2400" b="1" i="1" dirty="0">
                <a:solidFill>
                  <a:srgbClr val="002060"/>
                </a:solidFill>
              </a:rPr>
              <a:t> α</a:t>
            </a:r>
            <a:r>
              <a:rPr lang="en-US" sz="2400" b="1" i="1" dirty="0">
                <a:solidFill>
                  <a:srgbClr val="002060"/>
                </a:solidFill>
              </a:rPr>
              <a:t> + 1 )</a:t>
            </a:r>
            <a:endParaRPr 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7C25C8-65E2-4618-8E89-E04B74E87709}"/>
              </a:ext>
            </a:extLst>
          </p:cNvPr>
          <p:cNvSpPr txBox="1"/>
          <p:nvPr/>
        </p:nvSpPr>
        <p:spPr>
          <a:xfrm>
            <a:off x="4581493" y="5550122"/>
            <a:ext cx="72641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		         =  </a:t>
            </a:r>
            <a:r>
              <a:rPr lang="en-US" sz="2400" b="1" i="1" dirty="0">
                <a:solidFill>
                  <a:srgbClr val="002060"/>
                </a:solidFill>
              </a:rPr>
              <a:t>( (3 </a:t>
            </a:r>
            <a:r>
              <a:rPr lang="en-US" sz="2400" b="1" dirty="0">
                <a:solidFill>
                  <a:srgbClr val="002060"/>
                </a:solidFill>
              </a:rPr>
              <a:t>-</a:t>
            </a:r>
            <a:r>
              <a:rPr lang="el-GR" sz="2400" b="1" dirty="0">
                <a:solidFill>
                  <a:srgbClr val="002060"/>
                </a:solidFill>
              </a:rPr>
              <a:t> </a:t>
            </a:r>
            <a:r>
              <a:rPr lang="en-US" sz="2400" b="1" i="1" dirty="0">
                <a:solidFill>
                  <a:srgbClr val="002060"/>
                </a:solidFill>
              </a:rPr>
              <a:t>3 </a:t>
            </a:r>
            <a:r>
              <a:rPr lang="el-GR" sz="2400" b="1" dirty="0">
                <a:solidFill>
                  <a:srgbClr val="002060"/>
                </a:solidFill>
              </a:rPr>
              <a:t>α</a:t>
            </a:r>
            <a:r>
              <a:rPr lang="en-US" sz="2400" b="1" dirty="0">
                <a:solidFill>
                  <a:srgbClr val="002060"/>
                </a:solidFill>
              </a:rPr>
              <a:t>)</a:t>
            </a:r>
            <a:r>
              <a:rPr lang="en-US" sz="2400" b="1" dirty="0">
                <a:solidFill>
                  <a:srgbClr val="FF0000"/>
                </a:solidFill>
              </a:rPr>
              <a:t>   </a:t>
            </a:r>
            <a:r>
              <a:rPr lang="en-US" sz="2400" b="1" i="1" dirty="0">
                <a:solidFill>
                  <a:srgbClr val="FF0000"/>
                </a:solidFill>
              </a:rPr>
              <a:t>,</a:t>
            </a:r>
            <a:r>
              <a:rPr lang="en-US" sz="2400" b="1" i="1" dirty="0">
                <a:solidFill>
                  <a:srgbClr val="002060"/>
                </a:solidFill>
              </a:rPr>
              <a:t>    (1.5</a:t>
            </a:r>
            <a:r>
              <a:rPr lang="el-GR" sz="2400" b="1" i="1" dirty="0">
                <a:solidFill>
                  <a:srgbClr val="002060"/>
                </a:solidFill>
              </a:rPr>
              <a:t> α</a:t>
            </a:r>
            <a:r>
              <a:rPr lang="en-US" sz="2400" b="1" i="1" dirty="0">
                <a:solidFill>
                  <a:srgbClr val="002060"/>
                </a:solidFill>
              </a:rPr>
              <a:t> + 1)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8769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169819" y="1242424"/>
            <a:ext cx="11652067" cy="5328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lvl="1" algn="l"/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 Average Method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4859603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ALTERNATIVE OPTIMA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-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Rectangle 58">
            <a:extLst>
              <a:ext uri="{FF2B5EF4-FFF2-40B4-BE49-F238E27FC236}">
                <a16:creationId xmlns:a16="http://schemas.microsoft.com/office/drawing/2014/main" id="{57849DCB-3827-4E4C-A21F-C3C947A8135E}"/>
              </a:ext>
            </a:extLst>
          </p:cNvPr>
          <p:cNvSpPr txBox="1">
            <a:spLocks noChangeArrowheads="1"/>
          </p:cNvSpPr>
          <p:nvPr/>
        </p:nvSpPr>
        <p:spPr>
          <a:xfrm>
            <a:off x="4816625" y="454742"/>
            <a:ext cx="6493801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Special Case of Linear Programming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B441EB2-E103-495E-B289-C3BA83638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60" y="2281026"/>
            <a:ext cx="4262635" cy="40776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FB767D-8BEF-4B5A-AA32-1F9A9FDDC0B1}"/>
              </a:ext>
            </a:extLst>
          </p:cNvPr>
          <p:cNvSpPr txBox="1"/>
          <p:nvPr/>
        </p:nvSpPr>
        <p:spPr>
          <a:xfrm>
            <a:off x="5891510" y="1473225"/>
            <a:ext cx="4837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All points =  </a:t>
            </a:r>
            <a:r>
              <a:rPr lang="en-US" sz="2400" b="1" i="1" dirty="0">
                <a:solidFill>
                  <a:srgbClr val="002060"/>
                </a:solidFill>
              </a:rPr>
              <a:t>( (3 </a:t>
            </a:r>
            <a:r>
              <a:rPr lang="en-US" sz="2400" b="1" dirty="0">
                <a:solidFill>
                  <a:srgbClr val="002060"/>
                </a:solidFill>
              </a:rPr>
              <a:t>-</a:t>
            </a:r>
            <a:r>
              <a:rPr lang="el-GR" sz="2400" b="1" dirty="0">
                <a:solidFill>
                  <a:srgbClr val="002060"/>
                </a:solidFill>
              </a:rPr>
              <a:t> </a:t>
            </a:r>
            <a:r>
              <a:rPr lang="en-US" sz="2400" b="1" i="1" dirty="0">
                <a:solidFill>
                  <a:srgbClr val="002060"/>
                </a:solidFill>
              </a:rPr>
              <a:t>3 </a:t>
            </a:r>
            <a:r>
              <a:rPr lang="el-GR" sz="2400" b="1" dirty="0">
                <a:solidFill>
                  <a:srgbClr val="002060"/>
                </a:solidFill>
              </a:rPr>
              <a:t>α</a:t>
            </a:r>
            <a:r>
              <a:rPr lang="en-US" sz="2400" b="1" dirty="0">
                <a:solidFill>
                  <a:srgbClr val="002060"/>
                </a:solidFill>
              </a:rPr>
              <a:t>)</a:t>
            </a:r>
            <a:r>
              <a:rPr lang="en-US" sz="2400" b="1" dirty="0">
                <a:solidFill>
                  <a:srgbClr val="FF0000"/>
                </a:solidFill>
              </a:rPr>
              <a:t>  </a:t>
            </a:r>
            <a:r>
              <a:rPr lang="en-US" sz="2400" b="1" i="1" dirty="0">
                <a:solidFill>
                  <a:srgbClr val="FF0000"/>
                </a:solidFill>
              </a:rPr>
              <a:t>,</a:t>
            </a:r>
            <a:r>
              <a:rPr lang="en-US" sz="2400" b="1" i="1" dirty="0">
                <a:solidFill>
                  <a:srgbClr val="002060"/>
                </a:solidFill>
              </a:rPr>
              <a:t>  (1.5</a:t>
            </a:r>
            <a:r>
              <a:rPr lang="el-GR" sz="2400" b="1" i="1" dirty="0">
                <a:solidFill>
                  <a:srgbClr val="002060"/>
                </a:solidFill>
              </a:rPr>
              <a:t> α</a:t>
            </a:r>
            <a:r>
              <a:rPr lang="en-US" sz="2400" b="1" i="1" dirty="0">
                <a:solidFill>
                  <a:srgbClr val="002060"/>
                </a:solidFill>
              </a:rPr>
              <a:t> + 1) )</a:t>
            </a:r>
            <a:endParaRPr 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6C18FF-1642-43EE-B1E7-4BB19FA7AA9F}"/>
              </a:ext>
            </a:extLst>
          </p:cNvPr>
          <p:cNvSpPr txBox="1"/>
          <p:nvPr/>
        </p:nvSpPr>
        <p:spPr>
          <a:xfrm>
            <a:off x="5915321" y="2068543"/>
            <a:ext cx="1996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Taking 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l-GR" sz="2400" b="1" dirty="0">
                <a:solidFill>
                  <a:srgbClr val="FF0000"/>
                </a:solidFill>
              </a:rPr>
              <a:t>α</a:t>
            </a:r>
            <a:r>
              <a:rPr lang="en-US" sz="2400" b="1" dirty="0">
                <a:solidFill>
                  <a:srgbClr val="FF0000"/>
                </a:solidFill>
              </a:rPr>
              <a:t> = 0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endParaRPr 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969D2B-9B59-4E5B-8955-D9266E8AEB2D}"/>
              </a:ext>
            </a:extLst>
          </p:cNvPr>
          <p:cNvSpPr txBox="1"/>
          <p:nvPr/>
        </p:nvSpPr>
        <p:spPr>
          <a:xfrm>
            <a:off x="7631829" y="2545875"/>
            <a:ext cx="1666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= </a:t>
            </a:r>
            <a:r>
              <a:rPr lang="en-US" sz="2400" b="1" i="1" dirty="0">
                <a:solidFill>
                  <a:srgbClr val="002060"/>
                </a:solidFill>
              </a:rPr>
              <a:t>( 3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i="1" dirty="0">
                <a:solidFill>
                  <a:srgbClr val="002060"/>
                </a:solidFill>
              </a:rPr>
              <a:t>, </a:t>
            </a:r>
            <a:r>
              <a:rPr lang="en-US" sz="2400" b="1" dirty="0">
                <a:solidFill>
                  <a:srgbClr val="002060"/>
                </a:solidFill>
              </a:rPr>
              <a:t>1</a:t>
            </a:r>
            <a:r>
              <a:rPr lang="en-US" sz="2400" b="1" i="1" dirty="0">
                <a:solidFill>
                  <a:srgbClr val="002060"/>
                </a:solidFill>
              </a:rPr>
              <a:t> ) </a:t>
            </a:r>
            <a:endParaRPr 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3D63F2-BC42-4983-AC2E-3DB3C7A39D2C}"/>
              </a:ext>
            </a:extLst>
          </p:cNvPr>
          <p:cNvSpPr txBox="1"/>
          <p:nvPr/>
        </p:nvSpPr>
        <p:spPr>
          <a:xfrm>
            <a:off x="9055505" y="3479938"/>
            <a:ext cx="29349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- Point </a:t>
            </a:r>
            <a:r>
              <a:rPr lang="en-US" sz="2400" b="1" i="1" dirty="0">
                <a:solidFill>
                  <a:srgbClr val="FF0000"/>
                </a:solidFill>
              </a:rPr>
              <a:t>B</a:t>
            </a:r>
            <a:r>
              <a:rPr lang="en-US" sz="2400" b="1" dirty="0"/>
              <a:t> in the graph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9C6232-FCE9-4A05-94F8-B2471CAABB2E}"/>
              </a:ext>
            </a:extLst>
          </p:cNvPr>
          <p:cNvSpPr txBox="1"/>
          <p:nvPr/>
        </p:nvSpPr>
        <p:spPr>
          <a:xfrm>
            <a:off x="5921162" y="3076349"/>
            <a:ext cx="23944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Taking 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l-GR" sz="2400" b="1" dirty="0">
                <a:solidFill>
                  <a:srgbClr val="FF0000"/>
                </a:solidFill>
              </a:rPr>
              <a:t>α</a:t>
            </a:r>
            <a:r>
              <a:rPr lang="en-US" sz="2400" b="1" dirty="0">
                <a:solidFill>
                  <a:srgbClr val="FF0000"/>
                </a:solidFill>
              </a:rPr>
              <a:t> = 1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endParaRPr 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22FA89-5855-41F7-A54B-26CE140C7417}"/>
              </a:ext>
            </a:extLst>
          </p:cNvPr>
          <p:cNvSpPr txBox="1"/>
          <p:nvPr/>
        </p:nvSpPr>
        <p:spPr>
          <a:xfrm>
            <a:off x="7660404" y="3494687"/>
            <a:ext cx="16645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= </a:t>
            </a:r>
            <a:r>
              <a:rPr lang="en-US" sz="2400" b="1" i="1" dirty="0">
                <a:solidFill>
                  <a:srgbClr val="002060"/>
                </a:solidFill>
              </a:rPr>
              <a:t>( 0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i="1" dirty="0">
                <a:solidFill>
                  <a:srgbClr val="002060"/>
                </a:solidFill>
              </a:rPr>
              <a:t>, </a:t>
            </a:r>
            <a:r>
              <a:rPr lang="en-US" sz="2400" b="1" dirty="0">
                <a:solidFill>
                  <a:srgbClr val="002060"/>
                </a:solidFill>
              </a:rPr>
              <a:t>2.5</a:t>
            </a:r>
            <a:r>
              <a:rPr lang="en-US" sz="2400" b="1" i="1" dirty="0">
                <a:solidFill>
                  <a:srgbClr val="002060"/>
                </a:solidFill>
              </a:rPr>
              <a:t> ) </a:t>
            </a:r>
            <a:endParaRPr 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A5B0FB-225E-4719-9DF6-356CFD139069}"/>
              </a:ext>
            </a:extLst>
          </p:cNvPr>
          <p:cNvSpPr txBox="1"/>
          <p:nvPr/>
        </p:nvSpPr>
        <p:spPr>
          <a:xfrm>
            <a:off x="5984612" y="4187393"/>
            <a:ext cx="23453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Taking 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l-GR" sz="2400" b="1" dirty="0">
                <a:solidFill>
                  <a:srgbClr val="FF0000"/>
                </a:solidFill>
              </a:rPr>
              <a:t>α</a:t>
            </a:r>
            <a:r>
              <a:rPr lang="en-US" sz="2400" b="1" dirty="0">
                <a:solidFill>
                  <a:srgbClr val="FF0000"/>
                </a:solidFill>
              </a:rPr>
              <a:t> = 1/2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endParaRPr lang="en-US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E1F96A-9224-4E6B-B336-2EA2062BF98D}"/>
              </a:ext>
            </a:extLst>
          </p:cNvPr>
          <p:cNvSpPr txBox="1"/>
          <p:nvPr/>
        </p:nvSpPr>
        <p:spPr>
          <a:xfrm>
            <a:off x="7438101" y="4605731"/>
            <a:ext cx="2153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    = </a:t>
            </a:r>
            <a:r>
              <a:rPr lang="en-US" sz="2400" b="1" i="1" dirty="0">
                <a:solidFill>
                  <a:srgbClr val="002060"/>
                </a:solidFill>
              </a:rPr>
              <a:t>( 1.5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i="1" dirty="0">
                <a:solidFill>
                  <a:srgbClr val="002060"/>
                </a:solidFill>
              </a:rPr>
              <a:t>, 1</a:t>
            </a:r>
            <a:r>
              <a:rPr lang="en-US" sz="2400" b="1" dirty="0">
                <a:solidFill>
                  <a:srgbClr val="002060"/>
                </a:solidFill>
              </a:rPr>
              <a:t>.75</a:t>
            </a:r>
            <a:r>
              <a:rPr lang="en-US" sz="2400" b="1" i="1" dirty="0">
                <a:solidFill>
                  <a:srgbClr val="002060"/>
                </a:solidFill>
              </a:rPr>
              <a:t> ) </a:t>
            </a:r>
            <a:endParaRPr lang="en-US" sz="2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3F621E-5826-401C-95C1-072FAE420DB4}"/>
              </a:ext>
            </a:extLst>
          </p:cNvPr>
          <p:cNvSpPr txBox="1"/>
          <p:nvPr/>
        </p:nvSpPr>
        <p:spPr>
          <a:xfrm>
            <a:off x="4964106" y="5259096"/>
            <a:ext cx="720555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calculate all optimal solutions by using all values of </a:t>
            </a:r>
          </a:p>
          <a:p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α ( where 0 ≤ α ≤ 1)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FAF9D7-42CF-4E19-97F0-A9BF72018344}"/>
              </a:ext>
            </a:extLst>
          </p:cNvPr>
          <p:cNvSpPr txBox="1"/>
          <p:nvPr/>
        </p:nvSpPr>
        <p:spPr>
          <a:xfrm>
            <a:off x="8888968" y="2542799"/>
            <a:ext cx="29349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- Point </a:t>
            </a:r>
            <a:r>
              <a:rPr lang="en-US" sz="2400" b="1" i="1" dirty="0">
                <a:solidFill>
                  <a:srgbClr val="FF0000"/>
                </a:solidFill>
              </a:rPr>
              <a:t>C</a:t>
            </a:r>
            <a:r>
              <a:rPr lang="en-US" sz="2400" b="1" dirty="0"/>
              <a:t> in the graph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C1ADE4-4CD5-4C8E-96BD-37C16202110D}"/>
              </a:ext>
            </a:extLst>
          </p:cNvPr>
          <p:cNvSpPr txBox="1"/>
          <p:nvPr/>
        </p:nvSpPr>
        <p:spPr>
          <a:xfrm>
            <a:off x="2113926" y="2611461"/>
            <a:ext cx="2934930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Avg vs Weighted Avg.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FCBB5B-E8B6-4A66-B3E6-6594E0635079}"/>
              </a:ext>
            </a:extLst>
          </p:cNvPr>
          <p:cNvSpPr txBox="1"/>
          <p:nvPr/>
        </p:nvSpPr>
        <p:spPr>
          <a:xfrm>
            <a:off x="9669255" y="4618186"/>
            <a:ext cx="19672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- Mid Point</a:t>
            </a:r>
          </a:p>
        </p:txBody>
      </p:sp>
    </p:spTree>
    <p:extLst>
      <p:ext uri="{BB962C8B-B14F-4D97-AF65-F5344CB8AC3E}">
        <p14:creationId xmlns:p14="http://schemas.microsoft.com/office/powerpoint/2010/main" val="369077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0" grpId="0"/>
      <p:bldP spid="31" grpId="0"/>
      <p:bldP spid="18" grpId="0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169819" y="1242424"/>
            <a:ext cx="11746878" cy="1358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practice, </a:t>
            </a:r>
          </a:p>
          <a:p>
            <a:pPr marL="0" lvl="1" algn="l"/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Alternative optima are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because they allow to </a:t>
            </a: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from many solutions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without 	affecting the objective value.</a:t>
            </a:r>
          </a:p>
        </p:txBody>
      </p:sp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4859603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ALTERNATIVE OPTIMA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-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Rectangle 58">
            <a:extLst>
              <a:ext uri="{FF2B5EF4-FFF2-40B4-BE49-F238E27FC236}">
                <a16:creationId xmlns:a16="http://schemas.microsoft.com/office/drawing/2014/main" id="{57849DCB-3827-4E4C-A21F-C3C947A8135E}"/>
              </a:ext>
            </a:extLst>
          </p:cNvPr>
          <p:cNvSpPr txBox="1">
            <a:spLocks noChangeArrowheads="1"/>
          </p:cNvSpPr>
          <p:nvPr/>
        </p:nvSpPr>
        <p:spPr>
          <a:xfrm>
            <a:off x="4816625" y="454742"/>
            <a:ext cx="6493801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Special Case of Linear Programming</a:t>
            </a:r>
          </a:p>
        </p:txBody>
      </p:sp>
      <p:sp>
        <p:nvSpPr>
          <p:cNvPr id="32" name="Rectangle 59">
            <a:extLst>
              <a:ext uri="{FF2B5EF4-FFF2-40B4-BE49-F238E27FC236}">
                <a16:creationId xmlns:a16="http://schemas.microsoft.com/office/drawing/2014/main" id="{21336059-DA24-42CA-99C0-A3415C06F8F9}"/>
              </a:ext>
            </a:extLst>
          </p:cNvPr>
          <p:cNvSpPr txBox="1">
            <a:spLocks noChangeArrowheads="1"/>
          </p:cNvSpPr>
          <p:nvPr/>
        </p:nvSpPr>
        <p:spPr>
          <a:xfrm>
            <a:off x="159988" y="2766432"/>
            <a:ext cx="11746878" cy="1839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lvl="1" algn="l"/>
            <a:r>
              <a:rPr lang="en-US" sz="2200" b="1" i="1" dirty="0">
                <a:solidFill>
                  <a:srgbClr val="0000FF"/>
                </a:solidFill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In the above example, the </a:t>
            </a:r>
            <a:r>
              <a:rPr lang="en-US" sz="2200" b="1" i="1" dirty="0"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solution at</a:t>
            </a:r>
            <a:r>
              <a:rPr lang="en-US" sz="2200" b="1" i="1" dirty="0">
                <a:solidFill>
                  <a:srgbClr val="0000FF"/>
                </a:solidFill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b="1" i="1" dirty="0">
                <a:solidFill>
                  <a:srgbClr val="FF0000"/>
                </a:solidFill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B</a:t>
            </a:r>
            <a:r>
              <a:rPr lang="en-US" sz="2200" b="1" i="1" dirty="0">
                <a:solidFill>
                  <a:srgbClr val="0000FF"/>
                </a:solidFill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 shows that activity 2 (or product 2 in case of Product-Mix problem) only is at a positive level, whereas </a:t>
            </a:r>
            <a:r>
              <a:rPr lang="en-US" sz="2200" b="1" i="1" dirty="0"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at</a:t>
            </a:r>
            <a:r>
              <a:rPr lang="en-US" sz="2200" b="1" i="1" dirty="0">
                <a:solidFill>
                  <a:srgbClr val="0000FF"/>
                </a:solidFill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b="1" i="1" dirty="0">
                <a:solidFill>
                  <a:srgbClr val="FF0000"/>
                </a:solidFill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C</a:t>
            </a:r>
            <a:r>
              <a:rPr lang="en-US" sz="2200" b="1" i="1" dirty="0">
                <a:solidFill>
                  <a:srgbClr val="0000FF"/>
                </a:solidFill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 both activities (product 1 and 2 in case of Product-Mix) are positive. It may be </a:t>
            </a:r>
            <a:r>
              <a:rPr lang="en-US" sz="2200" b="1" i="1" dirty="0">
                <a:solidFill>
                  <a:srgbClr val="002060"/>
                </a:solidFill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advantageous</a:t>
            </a:r>
            <a:r>
              <a:rPr lang="en-US" sz="2200" b="1" i="1" dirty="0">
                <a:solidFill>
                  <a:srgbClr val="0000FF"/>
                </a:solidFill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 from the standpoint of sales competition </a:t>
            </a:r>
            <a:r>
              <a:rPr lang="en-US" sz="2200" b="1" i="1" dirty="0">
                <a:solidFill>
                  <a:srgbClr val="FF0000"/>
                </a:solidFill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to produce two products</a:t>
            </a:r>
            <a:r>
              <a:rPr lang="en-US" sz="2200" b="1" i="1" dirty="0">
                <a:solidFill>
                  <a:srgbClr val="0000FF"/>
                </a:solidFill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200" b="1" i="1" dirty="0"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rather than one</a:t>
            </a:r>
            <a:r>
              <a:rPr lang="en-US" sz="2200" b="1" i="1" dirty="0">
                <a:solidFill>
                  <a:srgbClr val="0000FF"/>
                </a:solidFill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. In this case, the </a:t>
            </a:r>
            <a:r>
              <a:rPr lang="en-US" sz="2200" b="1" i="1" dirty="0">
                <a:solidFill>
                  <a:srgbClr val="FF0000"/>
                </a:solidFill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solution at C is recommended.</a:t>
            </a:r>
          </a:p>
          <a:p>
            <a:pPr marL="0" lvl="1" algn="l"/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59">
            <a:extLst>
              <a:ext uri="{FF2B5EF4-FFF2-40B4-BE49-F238E27FC236}">
                <a16:creationId xmlns:a16="http://schemas.microsoft.com/office/drawing/2014/main" id="{7B554646-64C5-472E-9A67-94FFB05B2F50}"/>
              </a:ext>
            </a:extLst>
          </p:cNvPr>
          <p:cNvSpPr txBox="1">
            <a:spLocks noChangeArrowheads="1"/>
          </p:cNvSpPr>
          <p:nvPr/>
        </p:nvSpPr>
        <p:spPr>
          <a:xfrm>
            <a:off x="209151" y="4659135"/>
            <a:ext cx="11746878" cy="1358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</a:p>
          <a:p>
            <a:pPr marL="0" lvl="1"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 also have the option to choose from infinite optimal solutions whichever you feel the best for 	your organization at that moment.</a:t>
            </a: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3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0" y="827313"/>
            <a:ext cx="11800118" cy="2748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l"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“Introduction to Operations Research” by Frederick S. Hillier</a:t>
            </a:r>
          </a:p>
          <a:p>
            <a:pPr marL="971550" lvl="1" indent="-514350" algn="l">
              <a:buAutoNum type="arabicPeriod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l"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“Operations Research: An Introduction“ by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Hamdy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Taha</a:t>
            </a:r>
          </a:p>
          <a:p>
            <a:pPr marL="971550" lvl="1" indent="-514350" algn="l">
              <a:buAutoNum type="arabicPeriod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l"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Lectures by Prof G. Srinivasan, IIT Madras</a:t>
            </a:r>
          </a:p>
          <a:p>
            <a:pPr lvl="1" algn="l"/>
            <a:endParaRPr lang="en-US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8">
            <a:extLst>
              <a:ext uri="{FF2B5EF4-FFF2-40B4-BE49-F238E27FC236}">
                <a16:creationId xmlns:a16="http://schemas.microsoft.com/office/drawing/2014/main" id="{38E168B5-33C6-4414-BBF8-525290886F31}"/>
              </a:ext>
            </a:extLst>
          </p:cNvPr>
          <p:cNvSpPr txBox="1">
            <a:spLocks noChangeArrowheads="1"/>
          </p:cNvSpPr>
          <p:nvPr/>
        </p:nvSpPr>
        <p:spPr>
          <a:xfrm>
            <a:off x="116446" y="552520"/>
            <a:ext cx="11967024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70C0"/>
                </a:solidFill>
                <a:latin typeface="+mn-lt"/>
              </a:rPr>
              <a:t>References</a:t>
            </a:r>
            <a:endParaRPr lang="en-US" sz="28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356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370C-B557-4332-B034-615BEC2B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65" y="-14702"/>
            <a:ext cx="11493305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+mn-lt"/>
              </a:rPr>
              <a:t>Linear Programming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A90C-E544-4473-A93B-1715CC9F4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5" y="1825625"/>
            <a:ext cx="11268223" cy="4351338"/>
          </a:xfrm>
        </p:spPr>
        <p:txBody>
          <a:bodyPr/>
          <a:lstStyle/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Special Cases of  Linear Programming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649DDE-9D69-4433-89D8-135DF980D585}"/>
              </a:ext>
            </a:extLst>
          </p:cNvPr>
          <p:cNvGrpSpPr/>
          <p:nvPr/>
        </p:nvGrpSpPr>
        <p:grpSpPr>
          <a:xfrm>
            <a:off x="2643351" y="3020498"/>
            <a:ext cx="6882474" cy="1365340"/>
            <a:chOff x="2826231" y="3118971"/>
            <a:chExt cx="6882474" cy="136534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5182546-4338-4C38-9BD5-BAAA76F8FD02}"/>
                </a:ext>
              </a:extLst>
            </p:cNvPr>
            <p:cNvCxnSpPr>
              <a:cxnSpLocks/>
            </p:cNvCxnSpPr>
            <p:nvPr/>
          </p:nvCxnSpPr>
          <p:spPr>
            <a:xfrm>
              <a:off x="2826231" y="3805027"/>
              <a:ext cx="6880886" cy="62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93CA539-028E-49A3-B4D6-6B801445E2D0}"/>
                </a:ext>
              </a:extLst>
            </p:cNvPr>
            <p:cNvCxnSpPr/>
            <p:nvPr/>
          </p:nvCxnSpPr>
          <p:spPr>
            <a:xfrm rot="5400000">
              <a:off x="4852302" y="4128287"/>
              <a:ext cx="693174" cy="158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B56D00A-AC1E-4B34-B8B0-7533B936F7BA}"/>
                </a:ext>
              </a:extLst>
            </p:cNvPr>
            <p:cNvCxnSpPr/>
            <p:nvPr/>
          </p:nvCxnSpPr>
          <p:spPr>
            <a:xfrm rot="5400000">
              <a:off x="9361324" y="4136930"/>
              <a:ext cx="693174" cy="158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2F341A8-F80B-4981-9B36-ED63DE6DCB9D}"/>
                </a:ext>
              </a:extLst>
            </p:cNvPr>
            <p:cNvCxnSpPr/>
            <p:nvPr/>
          </p:nvCxnSpPr>
          <p:spPr>
            <a:xfrm rot="5400000">
              <a:off x="7059471" y="4130286"/>
              <a:ext cx="693174" cy="158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EFBCB6C-6D5A-45EB-BB76-DF6D37532701}"/>
                </a:ext>
              </a:extLst>
            </p:cNvPr>
            <p:cNvCxnSpPr/>
            <p:nvPr/>
          </p:nvCxnSpPr>
          <p:spPr>
            <a:xfrm rot="5400000">
              <a:off x="2500655" y="4125939"/>
              <a:ext cx="693174" cy="158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94E57DD-968A-41FC-AE39-5EA10623B4C9}"/>
                </a:ext>
              </a:extLst>
            </p:cNvPr>
            <p:cNvCxnSpPr/>
            <p:nvPr/>
          </p:nvCxnSpPr>
          <p:spPr>
            <a:xfrm rot="5400000">
              <a:off x="5890965" y="3464764"/>
              <a:ext cx="693174" cy="158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AFA8448-4550-43DB-94DD-086528F8ADEB}"/>
              </a:ext>
            </a:extLst>
          </p:cNvPr>
          <p:cNvSpPr txBox="1"/>
          <p:nvPr/>
        </p:nvSpPr>
        <p:spPr>
          <a:xfrm>
            <a:off x="1598637" y="4547929"/>
            <a:ext cx="21526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Degeneracy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6790E9-33E8-4DDE-9317-F3EC374E9F74}"/>
              </a:ext>
            </a:extLst>
          </p:cNvPr>
          <p:cNvSpPr txBox="1"/>
          <p:nvPr/>
        </p:nvSpPr>
        <p:spPr>
          <a:xfrm>
            <a:off x="4156618" y="4404905"/>
            <a:ext cx="2152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990033"/>
                </a:solidFill>
              </a:rPr>
              <a:t>Alternative Optima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1D505C-17DF-43A9-8DC0-9F8835E66417}"/>
              </a:ext>
            </a:extLst>
          </p:cNvPr>
          <p:cNvSpPr txBox="1"/>
          <p:nvPr/>
        </p:nvSpPr>
        <p:spPr>
          <a:xfrm>
            <a:off x="6236288" y="4402558"/>
            <a:ext cx="2152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00FF"/>
                </a:solidFill>
              </a:rPr>
              <a:t>Unbounded Solution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DC94B8-F83D-4EB9-A068-4F98E120DEEA}"/>
              </a:ext>
            </a:extLst>
          </p:cNvPr>
          <p:cNvSpPr txBox="1"/>
          <p:nvPr/>
        </p:nvSpPr>
        <p:spPr>
          <a:xfrm>
            <a:off x="8372236" y="4386144"/>
            <a:ext cx="2152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2060"/>
                </a:solidFill>
              </a:rPr>
              <a:t>Infeasible Solution</a:t>
            </a:r>
          </a:p>
        </p:txBody>
      </p:sp>
    </p:spTree>
    <p:extLst>
      <p:ext uri="{BB962C8B-B14F-4D97-AF65-F5344CB8AC3E}">
        <p14:creationId xmlns:p14="http://schemas.microsoft.com/office/powerpoint/2010/main" val="4090938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370C-B557-4332-B034-615BEC2B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65" y="-14702"/>
            <a:ext cx="11493305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+mn-lt"/>
              </a:rPr>
              <a:t>Linear Programming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A90C-E544-4473-A93B-1715CC9F4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5" y="1399921"/>
            <a:ext cx="11268223" cy="4777042"/>
          </a:xfrm>
        </p:spPr>
        <p:txBody>
          <a:bodyPr/>
          <a:lstStyle/>
          <a:p>
            <a:pPr marL="0" indent="0">
              <a:buNone/>
            </a:pPr>
            <a:endParaRPr lang="en-US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Cases of  Linear Programming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FA8448-4550-43DB-94DD-086528F8ADEB}"/>
              </a:ext>
            </a:extLst>
          </p:cNvPr>
          <p:cNvSpPr txBox="1"/>
          <p:nvPr/>
        </p:nvSpPr>
        <p:spPr>
          <a:xfrm>
            <a:off x="473222" y="3127092"/>
            <a:ext cx="25064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 b="1"/>
            </a:lvl1pPr>
          </a:lstStyle>
          <a:p>
            <a:r>
              <a:rPr lang="en-US" dirty="0"/>
              <a:t>1.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Degeneracy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6790E9-33E8-4DDE-9317-F3EC374E9F74}"/>
              </a:ext>
            </a:extLst>
          </p:cNvPr>
          <p:cNvSpPr txBox="1"/>
          <p:nvPr/>
        </p:nvSpPr>
        <p:spPr>
          <a:xfrm>
            <a:off x="442744" y="4447109"/>
            <a:ext cx="4495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3. </a:t>
            </a:r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Unbounded Solution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1D505C-17DF-43A9-8DC0-9F8835E66417}"/>
              </a:ext>
            </a:extLst>
          </p:cNvPr>
          <p:cNvSpPr txBox="1"/>
          <p:nvPr/>
        </p:nvSpPr>
        <p:spPr>
          <a:xfrm>
            <a:off x="454464" y="3783581"/>
            <a:ext cx="43426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 b="1"/>
            </a:lvl1pPr>
          </a:lstStyle>
          <a:p>
            <a:r>
              <a:rPr lang="en-US" dirty="0"/>
              <a:t>2. </a:t>
            </a:r>
            <a:r>
              <a:rPr lang="en-US" sz="3000" b="1" dirty="0"/>
              <a:t>Alternative Optima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DC94B8-F83D-4EB9-A068-4F98E120DEEA}"/>
              </a:ext>
            </a:extLst>
          </p:cNvPr>
          <p:cNvSpPr txBox="1"/>
          <p:nvPr/>
        </p:nvSpPr>
        <p:spPr>
          <a:xfrm>
            <a:off x="438052" y="5145803"/>
            <a:ext cx="35712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 b="1"/>
            </a:lvl1pPr>
          </a:lstStyle>
          <a:p>
            <a:r>
              <a:rPr lang="en-US" dirty="0"/>
              <a:t>4.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Infeasible Solution</a:t>
            </a:r>
          </a:p>
        </p:txBody>
      </p:sp>
    </p:spTree>
    <p:extLst>
      <p:ext uri="{BB962C8B-B14F-4D97-AF65-F5344CB8AC3E}">
        <p14:creationId xmlns:p14="http://schemas.microsoft.com/office/powerpoint/2010/main" val="251884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169819" y="1242424"/>
            <a:ext cx="11652067" cy="5328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Solve the following LP Model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 Z =  2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+ 4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Subject 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	     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 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     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 4	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	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	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4859603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ALTERNATIVE OPTIMA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-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Rectangle 58">
            <a:extLst>
              <a:ext uri="{FF2B5EF4-FFF2-40B4-BE49-F238E27FC236}">
                <a16:creationId xmlns:a16="http://schemas.microsoft.com/office/drawing/2014/main" id="{57849DCB-3827-4E4C-A21F-C3C947A8135E}"/>
              </a:ext>
            </a:extLst>
          </p:cNvPr>
          <p:cNvSpPr txBox="1">
            <a:spLocks noChangeArrowheads="1"/>
          </p:cNvSpPr>
          <p:nvPr/>
        </p:nvSpPr>
        <p:spPr>
          <a:xfrm>
            <a:off x="4816625" y="454742"/>
            <a:ext cx="6493801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Special Case of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8519" y="1563181"/>
            <a:ext cx="24943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STANDARD FORM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Rectangle 59"/>
          <p:cNvSpPr txBox="1">
            <a:spLocks noChangeArrowheads="1"/>
          </p:cNvSpPr>
          <p:nvPr/>
        </p:nvSpPr>
        <p:spPr>
          <a:xfrm>
            <a:off x="387590" y="2569490"/>
            <a:ext cx="5987085" cy="27253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 Z =  2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+ 4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Subject 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	     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 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     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 4	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	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59">
            <a:extLst>
              <a:ext uri="{FF2B5EF4-FFF2-40B4-BE49-F238E27FC236}">
                <a16:creationId xmlns:a16="http://schemas.microsoft.com/office/drawing/2014/main" id="{B618E6E9-7D4A-460F-8F9D-3266B2C013D3}"/>
              </a:ext>
            </a:extLst>
          </p:cNvPr>
          <p:cNvSpPr txBox="1">
            <a:spLocks noChangeArrowheads="1"/>
          </p:cNvSpPr>
          <p:nvPr/>
        </p:nvSpPr>
        <p:spPr>
          <a:xfrm>
            <a:off x="5252664" y="2567145"/>
            <a:ext cx="5987085" cy="27253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- 2 x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- 4 x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	       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 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= 5 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       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 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+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4 	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	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0			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55312-09C5-41E9-A18C-2D3328B6738E}"/>
              </a:ext>
            </a:extLst>
          </p:cNvPr>
          <p:cNvSpPr txBox="1"/>
          <p:nvPr/>
        </p:nvSpPr>
        <p:spPr>
          <a:xfrm>
            <a:off x="7083413" y="2095409"/>
            <a:ext cx="24943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STANDARD FORM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58">
            <a:extLst>
              <a:ext uri="{FF2B5EF4-FFF2-40B4-BE49-F238E27FC236}">
                <a16:creationId xmlns:a16="http://schemas.microsoft.com/office/drawing/2014/main" id="{CA600261-38E2-481F-A89C-2D36CE884D15}"/>
              </a:ext>
            </a:extLst>
          </p:cNvPr>
          <p:cNvSpPr txBox="1">
            <a:spLocks noChangeArrowheads="1"/>
          </p:cNvSpPr>
          <p:nvPr/>
        </p:nvSpPr>
        <p:spPr>
          <a:xfrm>
            <a:off x="162563" y="499292"/>
            <a:ext cx="4859603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ALTERNATIVE OPTIMA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-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Rectangle 58">
            <a:extLst>
              <a:ext uri="{FF2B5EF4-FFF2-40B4-BE49-F238E27FC236}">
                <a16:creationId xmlns:a16="http://schemas.microsoft.com/office/drawing/2014/main" id="{A421663B-0801-4A9F-9A1A-12D59889EF6C}"/>
              </a:ext>
            </a:extLst>
          </p:cNvPr>
          <p:cNvSpPr txBox="1">
            <a:spLocks noChangeArrowheads="1"/>
          </p:cNvSpPr>
          <p:nvPr/>
        </p:nvSpPr>
        <p:spPr>
          <a:xfrm>
            <a:off x="4816625" y="454742"/>
            <a:ext cx="6493801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Special Case of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9"/>
          <p:cNvSpPr txBox="1">
            <a:spLocks noChangeArrowheads="1"/>
          </p:cNvSpPr>
          <p:nvPr/>
        </p:nvSpPr>
        <p:spPr>
          <a:xfrm>
            <a:off x="7879118" y="2809983"/>
            <a:ext cx="2967065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- 2 x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- 4 x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59"/>
          <p:cNvSpPr txBox="1">
            <a:spLocks noChangeArrowheads="1"/>
          </p:cNvSpPr>
          <p:nvPr/>
        </p:nvSpPr>
        <p:spPr>
          <a:xfrm>
            <a:off x="8238459" y="3419589"/>
            <a:ext cx="3775350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 x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= 5 	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59"/>
          <p:cNvSpPr txBox="1">
            <a:spLocks noChangeArrowheads="1"/>
          </p:cNvSpPr>
          <p:nvPr/>
        </p:nvSpPr>
        <p:spPr>
          <a:xfrm>
            <a:off x="8248174" y="3833249"/>
            <a:ext cx="4117331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 x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+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 	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505988" y="1810477"/>
            <a:ext cx="6088976" cy="2037998"/>
            <a:chOff x="154295" y="2939194"/>
            <a:chExt cx="6088976" cy="2037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60578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812800" y="2949604"/>
              <a:ext cx="0" cy="1987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cxnSpLocks/>
            </p:cNvCxnSpPr>
            <p:nvPr/>
          </p:nvCxnSpPr>
          <p:spPr>
            <a:xfrm>
              <a:off x="4481573" y="2939194"/>
              <a:ext cx="0" cy="2037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6062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483548"/>
              <a:ext cx="6062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87A9A5-1828-4936-88FD-EBCA77429B6D}"/>
                </a:ext>
              </a:extLst>
            </p:cNvPr>
            <p:cNvCxnSpPr>
              <a:cxnSpLocks/>
            </p:cNvCxnSpPr>
            <p:nvPr/>
          </p:nvCxnSpPr>
          <p:spPr>
            <a:xfrm>
              <a:off x="5203815" y="2939194"/>
              <a:ext cx="0" cy="2037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59"/>
          <p:cNvSpPr txBox="1">
            <a:spLocks noChangeArrowheads="1"/>
          </p:cNvSpPr>
          <p:nvPr/>
        </p:nvSpPr>
        <p:spPr>
          <a:xfrm>
            <a:off x="659719" y="2067574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59"/>
          <p:cNvSpPr txBox="1">
            <a:spLocks noChangeArrowheads="1"/>
          </p:cNvSpPr>
          <p:nvPr/>
        </p:nvSpPr>
        <p:spPr>
          <a:xfrm>
            <a:off x="1143162" y="1617286"/>
            <a:ext cx="4723069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</a:t>
            </a:r>
          </a:p>
        </p:txBody>
      </p:sp>
      <p:sp>
        <p:nvSpPr>
          <p:cNvPr id="93" name="Rectangle 59"/>
          <p:cNvSpPr txBox="1">
            <a:spLocks noChangeArrowheads="1"/>
          </p:cNvSpPr>
          <p:nvPr/>
        </p:nvSpPr>
        <p:spPr>
          <a:xfrm>
            <a:off x="608085" y="2442901"/>
            <a:ext cx="522356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94" name="Rectangle 59"/>
          <p:cNvSpPr txBox="1">
            <a:spLocks noChangeArrowheads="1"/>
          </p:cNvSpPr>
          <p:nvPr/>
        </p:nvSpPr>
        <p:spPr>
          <a:xfrm>
            <a:off x="603729" y="2863596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97" name="Rectangle 59"/>
          <p:cNvSpPr txBox="1">
            <a:spLocks noChangeArrowheads="1"/>
          </p:cNvSpPr>
          <p:nvPr/>
        </p:nvSpPr>
        <p:spPr>
          <a:xfrm>
            <a:off x="5004976" y="250084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ectangle 59"/>
          <p:cNvSpPr txBox="1">
            <a:spLocks noChangeArrowheads="1"/>
          </p:cNvSpPr>
          <p:nvPr/>
        </p:nvSpPr>
        <p:spPr>
          <a:xfrm>
            <a:off x="4985545" y="2893406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Rectangle 59"/>
          <p:cNvSpPr txBox="1">
            <a:spLocks noChangeArrowheads="1"/>
          </p:cNvSpPr>
          <p:nvPr/>
        </p:nvSpPr>
        <p:spPr>
          <a:xfrm>
            <a:off x="4999171" y="2076246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sp>
        <p:nvSpPr>
          <p:cNvPr id="109" name="Rectangle 59"/>
          <p:cNvSpPr txBox="1">
            <a:spLocks noChangeArrowheads="1"/>
          </p:cNvSpPr>
          <p:nvPr/>
        </p:nvSpPr>
        <p:spPr>
          <a:xfrm>
            <a:off x="345446" y="1709732"/>
            <a:ext cx="920314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 59"/>
          <p:cNvSpPr txBox="1">
            <a:spLocks noChangeArrowheads="1"/>
          </p:cNvSpPr>
          <p:nvPr/>
        </p:nvSpPr>
        <p:spPr>
          <a:xfrm>
            <a:off x="1165936" y="2031507"/>
            <a:ext cx="3756428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         -4            0         0  </a:t>
            </a:r>
          </a:p>
        </p:txBody>
      </p:sp>
      <p:sp>
        <p:nvSpPr>
          <p:cNvPr id="111" name="Rectangle 59"/>
          <p:cNvSpPr txBox="1">
            <a:spLocks noChangeArrowheads="1"/>
          </p:cNvSpPr>
          <p:nvPr/>
        </p:nvSpPr>
        <p:spPr>
          <a:xfrm>
            <a:off x="1242975" y="2543082"/>
            <a:ext cx="3714781" cy="350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1           2              1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</a:t>
            </a:r>
          </a:p>
        </p:txBody>
      </p:sp>
      <p:sp>
        <p:nvSpPr>
          <p:cNvPr id="112" name="Rectangle 59"/>
          <p:cNvSpPr txBox="1">
            <a:spLocks noChangeArrowheads="1"/>
          </p:cNvSpPr>
          <p:nvPr/>
        </p:nvSpPr>
        <p:spPr>
          <a:xfrm>
            <a:off x="1027598" y="2937651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1           1              0          1    </a:t>
            </a:r>
          </a:p>
        </p:txBody>
      </p:sp>
      <p:sp>
        <p:nvSpPr>
          <p:cNvPr id="39" name="Rectangle 59"/>
          <p:cNvSpPr txBox="1">
            <a:spLocks noChangeArrowheads="1"/>
          </p:cNvSpPr>
          <p:nvPr/>
        </p:nvSpPr>
        <p:spPr>
          <a:xfrm>
            <a:off x="7923877" y="4363147"/>
            <a:ext cx="2669095" cy="429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0			  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8C94DDB-7E07-452D-AE2D-04760BB6BF66}"/>
              </a:ext>
            </a:extLst>
          </p:cNvPr>
          <p:cNvCxnSpPr>
            <a:cxnSpLocks/>
          </p:cNvCxnSpPr>
          <p:nvPr/>
        </p:nvCxnSpPr>
        <p:spPr>
          <a:xfrm flipH="1">
            <a:off x="1571625" y="1581425"/>
            <a:ext cx="396367" cy="69233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1475221-42AD-49CA-8F88-29E91E0E069D}"/>
              </a:ext>
            </a:extLst>
          </p:cNvPr>
          <p:cNvCxnSpPr>
            <a:cxnSpLocks/>
          </p:cNvCxnSpPr>
          <p:nvPr/>
        </p:nvCxnSpPr>
        <p:spPr>
          <a:xfrm>
            <a:off x="1992891" y="1594483"/>
            <a:ext cx="278821" cy="6792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5BA114E-9186-428A-A557-A11D8CF273B4}"/>
              </a:ext>
            </a:extLst>
          </p:cNvPr>
          <p:cNvSpPr txBox="1"/>
          <p:nvPr/>
        </p:nvSpPr>
        <p:spPr>
          <a:xfrm>
            <a:off x="1184212" y="1241786"/>
            <a:ext cx="262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Negative Coefficients</a:t>
            </a:r>
          </a:p>
        </p:txBody>
      </p:sp>
      <p:sp>
        <p:nvSpPr>
          <p:cNvPr id="29" name="Rectangle 58">
            <a:extLst>
              <a:ext uri="{FF2B5EF4-FFF2-40B4-BE49-F238E27FC236}">
                <a16:creationId xmlns:a16="http://schemas.microsoft.com/office/drawing/2014/main" id="{6D9EA032-15F7-4451-B5B9-D00E50061845}"/>
              </a:ext>
            </a:extLst>
          </p:cNvPr>
          <p:cNvSpPr txBox="1">
            <a:spLocks noChangeArrowheads="1"/>
          </p:cNvSpPr>
          <p:nvPr/>
        </p:nvSpPr>
        <p:spPr>
          <a:xfrm>
            <a:off x="162563" y="499292"/>
            <a:ext cx="4859603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ALTERNATIVE OPTIMA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-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0" name="Rectangle 58">
            <a:extLst>
              <a:ext uri="{FF2B5EF4-FFF2-40B4-BE49-F238E27FC236}">
                <a16:creationId xmlns:a16="http://schemas.microsoft.com/office/drawing/2014/main" id="{E6CA3C35-DC31-4126-BBDF-B7DB4E886117}"/>
              </a:ext>
            </a:extLst>
          </p:cNvPr>
          <p:cNvSpPr txBox="1">
            <a:spLocks noChangeArrowheads="1"/>
          </p:cNvSpPr>
          <p:nvPr/>
        </p:nvSpPr>
        <p:spPr>
          <a:xfrm>
            <a:off x="4816625" y="454742"/>
            <a:ext cx="6493801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Special Case of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allAtOnce"/>
      <p:bldP spid="91" grpId="0" build="allAtOnce"/>
      <p:bldP spid="93" grpId="0" build="allAtOnce"/>
      <p:bldP spid="94" grpId="0" build="allAtOnce"/>
      <p:bldP spid="97" grpId="0" build="allAtOnce"/>
      <p:bldP spid="98" grpId="0" build="allAtOnce"/>
      <p:bldP spid="108" grpId="0" build="allAtOnce"/>
      <p:bldP spid="109" grpId="0" build="allAtOnce"/>
      <p:bldP spid="110" grpId="0" build="allAtOnce"/>
      <p:bldP spid="111" grpId="0" build="allAtOnce"/>
      <p:bldP spid="112" grpId="0" build="allAtOnce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505988" y="1810477"/>
            <a:ext cx="6088976" cy="2037998"/>
            <a:chOff x="154295" y="2939194"/>
            <a:chExt cx="6088976" cy="2037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60578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812800" y="2949604"/>
              <a:ext cx="0" cy="1987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cxnSpLocks/>
            </p:cNvCxnSpPr>
            <p:nvPr/>
          </p:nvCxnSpPr>
          <p:spPr>
            <a:xfrm>
              <a:off x="4481573" y="2939194"/>
              <a:ext cx="0" cy="2037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6062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483548"/>
              <a:ext cx="6062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87A9A5-1828-4936-88FD-EBCA77429B6D}"/>
                </a:ext>
              </a:extLst>
            </p:cNvPr>
            <p:cNvCxnSpPr>
              <a:cxnSpLocks/>
            </p:cNvCxnSpPr>
            <p:nvPr/>
          </p:nvCxnSpPr>
          <p:spPr>
            <a:xfrm>
              <a:off x="5203815" y="2939194"/>
              <a:ext cx="0" cy="2037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59"/>
          <p:cNvSpPr txBox="1">
            <a:spLocks noChangeArrowheads="1"/>
          </p:cNvSpPr>
          <p:nvPr/>
        </p:nvSpPr>
        <p:spPr>
          <a:xfrm>
            <a:off x="659719" y="2067574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59"/>
          <p:cNvSpPr txBox="1">
            <a:spLocks noChangeArrowheads="1"/>
          </p:cNvSpPr>
          <p:nvPr/>
        </p:nvSpPr>
        <p:spPr>
          <a:xfrm>
            <a:off x="1143162" y="1617286"/>
            <a:ext cx="4723069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</a:t>
            </a:r>
          </a:p>
        </p:txBody>
      </p:sp>
      <p:sp>
        <p:nvSpPr>
          <p:cNvPr id="93" name="Rectangle 59"/>
          <p:cNvSpPr txBox="1">
            <a:spLocks noChangeArrowheads="1"/>
          </p:cNvSpPr>
          <p:nvPr/>
        </p:nvSpPr>
        <p:spPr>
          <a:xfrm>
            <a:off x="608085" y="2442901"/>
            <a:ext cx="522356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94" name="Rectangle 59"/>
          <p:cNvSpPr txBox="1">
            <a:spLocks noChangeArrowheads="1"/>
          </p:cNvSpPr>
          <p:nvPr/>
        </p:nvSpPr>
        <p:spPr>
          <a:xfrm>
            <a:off x="603729" y="2863596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97" name="Rectangle 59"/>
          <p:cNvSpPr txBox="1">
            <a:spLocks noChangeArrowheads="1"/>
          </p:cNvSpPr>
          <p:nvPr/>
        </p:nvSpPr>
        <p:spPr>
          <a:xfrm>
            <a:off x="5004976" y="250084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ectangle 59"/>
          <p:cNvSpPr txBox="1">
            <a:spLocks noChangeArrowheads="1"/>
          </p:cNvSpPr>
          <p:nvPr/>
        </p:nvSpPr>
        <p:spPr>
          <a:xfrm>
            <a:off x="4985545" y="2893406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Rectangle 59"/>
          <p:cNvSpPr txBox="1">
            <a:spLocks noChangeArrowheads="1"/>
          </p:cNvSpPr>
          <p:nvPr/>
        </p:nvSpPr>
        <p:spPr>
          <a:xfrm>
            <a:off x="4999171" y="2076246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sp>
        <p:nvSpPr>
          <p:cNvPr id="109" name="Rectangle 59"/>
          <p:cNvSpPr txBox="1">
            <a:spLocks noChangeArrowheads="1"/>
          </p:cNvSpPr>
          <p:nvPr/>
        </p:nvSpPr>
        <p:spPr>
          <a:xfrm>
            <a:off x="345446" y="1709732"/>
            <a:ext cx="920314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 59"/>
          <p:cNvSpPr txBox="1">
            <a:spLocks noChangeArrowheads="1"/>
          </p:cNvSpPr>
          <p:nvPr/>
        </p:nvSpPr>
        <p:spPr>
          <a:xfrm>
            <a:off x="1165936" y="2031507"/>
            <a:ext cx="3756428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         -4            0         0  </a:t>
            </a:r>
          </a:p>
        </p:txBody>
      </p:sp>
      <p:sp>
        <p:nvSpPr>
          <p:cNvPr id="111" name="Rectangle 59"/>
          <p:cNvSpPr txBox="1">
            <a:spLocks noChangeArrowheads="1"/>
          </p:cNvSpPr>
          <p:nvPr/>
        </p:nvSpPr>
        <p:spPr>
          <a:xfrm>
            <a:off x="1242975" y="2543082"/>
            <a:ext cx="3714781" cy="350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1           2              1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</a:t>
            </a:r>
          </a:p>
        </p:txBody>
      </p:sp>
      <p:sp>
        <p:nvSpPr>
          <p:cNvPr id="112" name="Rectangle 59"/>
          <p:cNvSpPr txBox="1">
            <a:spLocks noChangeArrowheads="1"/>
          </p:cNvSpPr>
          <p:nvPr/>
        </p:nvSpPr>
        <p:spPr>
          <a:xfrm>
            <a:off x="1027598" y="2937651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1           1              0          1   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12BBB2-FB89-493A-8F91-EDC172259A4D}"/>
              </a:ext>
            </a:extLst>
          </p:cNvPr>
          <p:cNvCxnSpPr/>
          <p:nvPr/>
        </p:nvCxnSpPr>
        <p:spPr>
          <a:xfrm rot="5400000">
            <a:off x="2248129" y="1560381"/>
            <a:ext cx="366550" cy="79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18DD010-A242-4664-9E11-863EB8D8F893}"/>
              </a:ext>
            </a:extLst>
          </p:cNvPr>
          <p:cNvSpPr txBox="1"/>
          <p:nvPr/>
        </p:nvSpPr>
        <p:spPr>
          <a:xfrm>
            <a:off x="1928662" y="1026491"/>
            <a:ext cx="158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Pivot Column</a:t>
            </a:r>
          </a:p>
        </p:txBody>
      </p:sp>
      <p:sp>
        <p:nvSpPr>
          <p:cNvPr id="31" name="Rounded Rectangle 36">
            <a:extLst>
              <a:ext uri="{FF2B5EF4-FFF2-40B4-BE49-F238E27FC236}">
                <a16:creationId xmlns:a16="http://schemas.microsoft.com/office/drawing/2014/main" id="{31E0A8D3-C6F8-4186-AFD7-36268B4248B6}"/>
              </a:ext>
            </a:extLst>
          </p:cNvPr>
          <p:cNvSpPr/>
          <p:nvPr/>
        </p:nvSpPr>
        <p:spPr>
          <a:xfrm>
            <a:off x="2243864" y="2102703"/>
            <a:ext cx="339635" cy="117565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59">
            <a:extLst>
              <a:ext uri="{FF2B5EF4-FFF2-40B4-BE49-F238E27FC236}">
                <a16:creationId xmlns:a16="http://schemas.microsoft.com/office/drawing/2014/main" id="{95A84B54-5B49-4BC7-A59B-5458A47BB40C}"/>
              </a:ext>
            </a:extLst>
          </p:cNvPr>
          <p:cNvSpPr txBox="1">
            <a:spLocks noChangeArrowheads="1"/>
          </p:cNvSpPr>
          <p:nvPr/>
        </p:nvSpPr>
        <p:spPr>
          <a:xfrm>
            <a:off x="5541794" y="1714651"/>
            <a:ext cx="920314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59">
            <a:extLst>
              <a:ext uri="{FF2B5EF4-FFF2-40B4-BE49-F238E27FC236}">
                <a16:creationId xmlns:a16="http://schemas.microsoft.com/office/drawing/2014/main" id="{9CEC4288-E48B-44C0-8C56-FB9ADAEEB454}"/>
              </a:ext>
            </a:extLst>
          </p:cNvPr>
          <p:cNvSpPr txBox="1">
            <a:spLocks noChangeArrowheads="1"/>
          </p:cNvSpPr>
          <p:nvPr/>
        </p:nvSpPr>
        <p:spPr>
          <a:xfrm>
            <a:off x="5476854" y="2520514"/>
            <a:ext cx="1606179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59">
            <a:extLst>
              <a:ext uri="{FF2B5EF4-FFF2-40B4-BE49-F238E27FC236}">
                <a16:creationId xmlns:a16="http://schemas.microsoft.com/office/drawing/2014/main" id="{91BEFA4A-FCF2-486C-83EE-F5DB117A49D9}"/>
              </a:ext>
            </a:extLst>
          </p:cNvPr>
          <p:cNvSpPr txBox="1">
            <a:spLocks noChangeArrowheads="1"/>
          </p:cNvSpPr>
          <p:nvPr/>
        </p:nvSpPr>
        <p:spPr>
          <a:xfrm>
            <a:off x="5481773" y="2938381"/>
            <a:ext cx="1226064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4/1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4E3CDFA-E1F1-4023-A54A-1380C238617C}"/>
              </a:ext>
            </a:extLst>
          </p:cNvPr>
          <p:cNvCxnSpPr>
            <a:cxnSpLocks/>
          </p:cNvCxnSpPr>
          <p:nvPr/>
        </p:nvCxnSpPr>
        <p:spPr>
          <a:xfrm>
            <a:off x="345446" y="2693651"/>
            <a:ext cx="336719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59">
            <a:extLst>
              <a:ext uri="{FF2B5EF4-FFF2-40B4-BE49-F238E27FC236}">
                <a16:creationId xmlns:a16="http://schemas.microsoft.com/office/drawing/2014/main" id="{4CBF1EB0-2607-4CA6-891A-F79916232FD1}"/>
              </a:ext>
            </a:extLst>
          </p:cNvPr>
          <p:cNvSpPr txBox="1">
            <a:spLocks noChangeArrowheads="1"/>
          </p:cNvSpPr>
          <p:nvPr/>
        </p:nvSpPr>
        <p:spPr>
          <a:xfrm>
            <a:off x="6970671" y="2465753"/>
            <a:ext cx="1991065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ratio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58">
            <a:extLst>
              <a:ext uri="{FF2B5EF4-FFF2-40B4-BE49-F238E27FC236}">
                <a16:creationId xmlns:a16="http://schemas.microsoft.com/office/drawing/2014/main" id="{EF3D5A95-BD55-40D8-8F95-3AB47F275D47}"/>
              </a:ext>
            </a:extLst>
          </p:cNvPr>
          <p:cNvSpPr txBox="1">
            <a:spLocks noChangeArrowheads="1"/>
          </p:cNvSpPr>
          <p:nvPr/>
        </p:nvSpPr>
        <p:spPr>
          <a:xfrm>
            <a:off x="162563" y="499292"/>
            <a:ext cx="4859603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ALTERNATIVE OPTIMA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-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6" name="Rectangle 58">
            <a:extLst>
              <a:ext uri="{FF2B5EF4-FFF2-40B4-BE49-F238E27FC236}">
                <a16:creationId xmlns:a16="http://schemas.microsoft.com/office/drawing/2014/main" id="{257797CA-0014-4ABA-92CF-B41F63B80BD0}"/>
              </a:ext>
            </a:extLst>
          </p:cNvPr>
          <p:cNvSpPr txBox="1">
            <a:spLocks noChangeArrowheads="1"/>
          </p:cNvSpPr>
          <p:nvPr/>
        </p:nvSpPr>
        <p:spPr>
          <a:xfrm>
            <a:off x="4816625" y="454742"/>
            <a:ext cx="6493801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Special Case of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40453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505988" y="1810477"/>
            <a:ext cx="6088976" cy="4876073"/>
            <a:chOff x="154295" y="2939194"/>
            <a:chExt cx="6088976" cy="4876073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60578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812800" y="2949604"/>
              <a:ext cx="1443" cy="4865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cxnSpLocks/>
            </p:cNvCxnSpPr>
            <p:nvPr/>
          </p:nvCxnSpPr>
          <p:spPr>
            <a:xfrm>
              <a:off x="4481573" y="2939194"/>
              <a:ext cx="0" cy="4876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6062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483548"/>
              <a:ext cx="6062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87A9A5-1828-4936-88FD-EBCA77429B6D}"/>
                </a:ext>
              </a:extLst>
            </p:cNvPr>
            <p:cNvCxnSpPr>
              <a:cxnSpLocks/>
            </p:cNvCxnSpPr>
            <p:nvPr/>
          </p:nvCxnSpPr>
          <p:spPr>
            <a:xfrm>
              <a:off x="5203815" y="2939194"/>
              <a:ext cx="0" cy="4876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59"/>
          <p:cNvSpPr txBox="1">
            <a:spLocks noChangeArrowheads="1"/>
          </p:cNvSpPr>
          <p:nvPr/>
        </p:nvSpPr>
        <p:spPr>
          <a:xfrm>
            <a:off x="659719" y="2067574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59"/>
          <p:cNvSpPr txBox="1">
            <a:spLocks noChangeArrowheads="1"/>
          </p:cNvSpPr>
          <p:nvPr/>
        </p:nvSpPr>
        <p:spPr>
          <a:xfrm>
            <a:off x="1143162" y="1617286"/>
            <a:ext cx="4723069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</a:t>
            </a:r>
          </a:p>
        </p:txBody>
      </p:sp>
      <p:sp>
        <p:nvSpPr>
          <p:cNvPr id="93" name="Rectangle 59"/>
          <p:cNvSpPr txBox="1">
            <a:spLocks noChangeArrowheads="1"/>
          </p:cNvSpPr>
          <p:nvPr/>
        </p:nvSpPr>
        <p:spPr>
          <a:xfrm>
            <a:off x="608085" y="2442901"/>
            <a:ext cx="522356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94" name="Rectangle 59"/>
          <p:cNvSpPr txBox="1">
            <a:spLocks noChangeArrowheads="1"/>
          </p:cNvSpPr>
          <p:nvPr/>
        </p:nvSpPr>
        <p:spPr>
          <a:xfrm>
            <a:off x="603729" y="2863596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97" name="Rectangle 59"/>
          <p:cNvSpPr txBox="1">
            <a:spLocks noChangeArrowheads="1"/>
          </p:cNvSpPr>
          <p:nvPr/>
        </p:nvSpPr>
        <p:spPr>
          <a:xfrm>
            <a:off x="5004976" y="2500848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ectangle 59"/>
          <p:cNvSpPr txBox="1">
            <a:spLocks noChangeArrowheads="1"/>
          </p:cNvSpPr>
          <p:nvPr/>
        </p:nvSpPr>
        <p:spPr>
          <a:xfrm>
            <a:off x="4985545" y="2893406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Rectangle 59"/>
          <p:cNvSpPr txBox="1">
            <a:spLocks noChangeArrowheads="1"/>
          </p:cNvSpPr>
          <p:nvPr/>
        </p:nvSpPr>
        <p:spPr>
          <a:xfrm>
            <a:off x="4999171" y="2076246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sp>
        <p:nvSpPr>
          <p:cNvPr id="109" name="Rectangle 59"/>
          <p:cNvSpPr txBox="1">
            <a:spLocks noChangeArrowheads="1"/>
          </p:cNvSpPr>
          <p:nvPr/>
        </p:nvSpPr>
        <p:spPr>
          <a:xfrm>
            <a:off x="345446" y="1709732"/>
            <a:ext cx="920314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 59"/>
          <p:cNvSpPr txBox="1">
            <a:spLocks noChangeArrowheads="1"/>
          </p:cNvSpPr>
          <p:nvPr/>
        </p:nvSpPr>
        <p:spPr>
          <a:xfrm>
            <a:off x="1165936" y="2031507"/>
            <a:ext cx="3756428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         -4            0         0  </a:t>
            </a:r>
          </a:p>
        </p:txBody>
      </p:sp>
      <p:sp>
        <p:nvSpPr>
          <p:cNvPr id="111" name="Rectangle 59"/>
          <p:cNvSpPr txBox="1">
            <a:spLocks noChangeArrowheads="1"/>
          </p:cNvSpPr>
          <p:nvPr/>
        </p:nvSpPr>
        <p:spPr>
          <a:xfrm>
            <a:off x="1223544" y="2543082"/>
            <a:ext cx="3753644" cy="350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1           2              1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</a:t>
            </a:r>
          </a:p>
        </p:txBody>
      </p:sp>
      <p:sp>
        <p:nvSpPr>
          <p:cNvPr id="112" name="Rectangle 59"/>
          <p:cNvSpPr txBox="1">
            <a:spLocks noChangeArrowheads="1"/>
          </p:cNvSpPr>
          <p:nvPr/>
        </p:nvSpPr>
        <p:spPr>
          <a:xfrm>
            <a:off x="1027598" y="2937651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1           1              0         1   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12BBB2-FB89-493A-8F91-EDC172259A4D}"/>
              </a:ext>
            </a:extLst>
          </p:cNvPr>
          <p:cNvCxnSpPr/>
          <p:nvPr/>
        </p:nvCxnSpPr>
        <p:spPr>
          <a:xfrm rot="5400000">
            <a:off x="2248129" y="1560381"/>
            <a:ext cx="366550" cy="79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18DD010-A242-4664-9E11-863EB8D8F893}"/>
              </a:ext>
            </a:extLst>
          </p:cNvPr>
          <p:cNvSpPr txBox="1"/>
          <p:nvPr/>
        </p:nvSpPr>
        <p:spPr>
          <a:xfrm>
            <a:off x="1928662" y="1026491"/>
            <a:ext cx="158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Pivot Column</a:t>
            </a:r>
          </a:p>
        </p:txBody>
      </p:sp>
      <p:sp>
        <p:nvSpPr>
          <p:cNvPr id="31" name="Rounded Rectangle 36">
            <a:extLst>
              <a:ext uri="{FF2B5EF4-FFF2-40B4-BE49-F238E27FC236}">
                <a16:creationId xmlns:a16="http://schemas.microsoft.com/office/drawing/2014/main" id="{31E0A8D3-C6F8-4186-AFD7-36268B4248B6}"/>
              </a:ext>
            </a:extLst>
          </p:cNvPr>
          <p:cNvSpPr/>
          <p:nvPr/>
        </p:nvSpPr>
        <p:spPr>
          <a:xfrm>
            <a:off x="2243864" y="2102703"/>
            <a:ext cx="339635" cy="117565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59">
            <a:extLst>
              <a:ext uri="{FF2B5EF4-FFF2-40B4-BE49-F238E27FC236}">
                <a16:creationId xmlns:a16="http://schemas.microsoft.com/office/drawing/2014/main" id="{95A84B54-5B49-4BC7-A59B-5458A47BB40C}"/>
              </a:ext>
            </a:extLst>
          </p:cNvPr>
          <p:cNvSpPr txBox="1">
            <a:spLocks noChangeArrowheads="1"/>
          </p:cNvSpPr>
          <p:nvPr/>
        </p:nvSpPr>
        <p:spPr>
          <a:xfrm>
            <a:off x="5541794" y="1714651"/>
            <a:ext cx="920314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59">
            <a:extLst>
              <a:ext uri="{FF2B5EF4-FFF2-40B4-BE49-F238E27FC236}">
                <a16:creationId xmlns:a16="http://schemas.microsoft.com/office/drawing/2014/main" id="{9CEC4288-E48B-44C0-8C56-FB9ADAEEB454}"/>
              </a:ext>
            </a:extLst>
          </p:cNvPr>
          <p:cNvSpPr txBox="1">
            <a:spLocks noChangeArrowheads="1"/>
          </p:cNvSpPr>
          <p:nvPr/>
        </p:nvSpPr>
        <p:spPr>
          <a:xfrm>
            <a:off x="5476854" y="2520514"/>
            <a:ext cx="1388179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</a:p>
        </p:txBody>
      </p:sp>
      <p:sp>
        <p:nvSpPr>
          <p:cNvPr id="34" name="Rectangle 59">
            <a:extLst>
              <a:ext uri="{FF2B5EF4-FFF2-40B4-BE49-F238E27FC236}">
                <a16:creationId xmlns:a16="http://schemas.microsoft.com/office/drawing/2014/main" id="{91BEFA4A-FCF2-486C-83EE-F5DB117A49D9}"/>
              </a:ext>
            </a:extLst>
          </p:cNvPr>
          <p:cNvSpPr txBox="1">
            <a:spLocks noChangeArrowheads="1"/>
          </p:cNvSpPr>
          <p:nvPr/>
        </p:nvSpPr>
        <p:spPr>
          <a:xfrm>
            <a:off x="5481773" y="2938381"/>
            <a:ext cx="1226064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4/1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marL="0" lvl="1" algn="l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4E3CDFA-E1F1-4023-A54A-1380C238617C}"/>
              </a:ext>
            </a:extLst>
          </p:cNvPr>
          <p:cNvCxnSpPr>
            <a:cxnSpLocks/>
          </p:cNvCxnSpPr>
          <p:nvPr/>
        </p:nvCxnSpPr>
        <p:spPr>
          <a:xfrm>
            <a:off x="345446" y="2707467"/>
            <a:ext cx="336719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A8DEBF-609D-49E2-84CB-B0E3A690831D}"/>
              </a:ext>
            </a:extLst>
          </p:cNvPr>
          <p:cNvCxnSpPr>
            <a:cxnSpLocks/>
          </p:cNvCxnSpPr>
          <p:nvPr/>
        </p:nvCxnSpPr>
        <p:spPr>
          <a:xfrm>
            <a:off x="499152" y="3778698"/>
            <a:ext cx="6062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24B333-81EC-4277-8F8E-0C8DEC808FB5}"/>
              </a:ext>
            </a:extLst>
          </p:cNvPr>
          <p:cNvCxnSpPr>
            <a:cxnSpLocks/>
          </p:cNvCxnSpPr>
          <p:nvPr/>
        </p:nvCxnSpPr>
        <p:spPr>
          <a:xfrm>
            <a:off x="508674" y="4816927"/>
            <a:ext cx="6062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59">
            <a:extLst>
              <a:ext uri="{FF2B5EF4-FFF2-40B4-BE49-F238E27FC236}">
                <a16:creationId xmlns:a16="http://schemas.microsoft.com/office/drawing/2014/main" id="{3CA53222-C0B3-46B9-9F2D-5D5E53A77EC7}"/>
              </a:ext>
            </a:extLst>
          </p:cNvPr>
          <p:cNvSpPr txBox="1">
            <a:spLocks noChangeArrowheads="1"/>
          </p:cNvSpPr>
          <p:nvPr/>
        </p:nvSpPr>
        <p:spPr>
          <a:xfrm>
            <a:off x="617597" y="3781174"/>
            <a:ext cx="639653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C031C962-832A-45D9-BB96-E350F349A58B}"/>
              </a:ext>
            </a:extLst>
          </p:cNvPr>
          <p:cNvSpPr txBox="1">
            <a:spLocks noChangeArrowheads="1"/>
          </p:cNvSpPr>
          <p:nvPr/>
        </p:nvSpPr>
        <p:spPr>
          <a:xfrm>
            <a:off x="613247" y="4287592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44AE9546-D1DB-4863-A5EC-398E8D0EFAF9}"/>
              </a:ext>
            </a:extLst>
          </p:cNvPr>
          <p:cNvSpPr/>
          <p:nvPr/>
        </p:nvSpPr>
        <p:spPr>
          <a:xfrm rot="16200000">
            <a:off x="3195876" y="611142"/>
            <a:ext cx="343005" cy="420323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59">
            <a:extLst>
              <a:ext uri="{FF2B5EF4-FFF2-40B4-BE49-F238E27FC236}">
                <a16:creationId xmlns:a16="http://schemas.microsoft.com/office/drawing/2014/main" id="{D17DF326-B501-4387-B8AE-FE0F6E24DCDE}"/>
              </a:ext>
            </a:extLst>
          </p:cNvPr>
          <p:cNvSpPr txBox="1">
            <a:spLocks noChangeArrowheads="1"/>
          </p:cNvSpPr>
          <p:nvPr/>
        </p:nvSpPr>
        <p:spPr>
          <a:xfrm>
            <a:off x="4853951" y="3817342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2.5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9">
            <a:extLst>
              <a:ext uri="{FF2B5EF4-FFF2-40B4-BE49-F238E27FC236}">
                <a16:creationId xmlns:a16="http://schemas.microsoft.com/office/drawing/2014/main" id="{41FA36FE-DFE5-49CB-A33E-03D67ABD266E}"/>
              </a:ext>
            </a:extLst>
          </p:cNvPr>
          <p:cNvSpPr txBox="1">
            <a:spLocks noChangeArrowheads="1"/>
          </p:cNvSpPr>
          <p:nvPr/>
        </p:nvSpPr>
        <p:spPr>
          <a:xfrm>
            <a:off x="1008548" y="3861587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0.5        1            0.5        0    </a:t>
            </a:r>
          </a:p>
        </p:txBody>
      </p:sp>
      <p:sp>
        <p:nvSpPr>
          <p:cNvPr id="52" name="Rectangle 59">
            <a:extLst>
              <a:ext uri="{FF2B5EF4-FFF2-40B4-BE49-F238E27FC236}">
                <a16:creationId xmlns:a16="http://schemas.microsoft.com/office/drawing/2014/main" id="{143D2CF2-6063-4EB4-B6D0-E1601873D028}"/>
              </a:ext>
            </a:extLst>
          </p:cNvPr>
          <p:cNvSpPr txBox="1">
            <a:spLocks noChangeArrowheads="1"/>
          </p:cNvSpPr>
          <p:nvPr/>
        </p:nvSpPr>
        <p:spPr>
          <a:xfrm>
            <a:off x="626381" y="3348688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9">
            <a:extLst>
              <a:ext uri="{FF2B5EF4-FFF2-40B4-BE49-F238E27FC236}">
                <a16:creationId xmlns:a16="http://schemas.microsoft.com/office/drawing/2014/main" id="{974E123A-50E6-4392-B138-906B72C32786}"/>
              </a:ext>
            </a:extLst>
          </p:cNvPr>
          <p:cNvSpPr txBox="1">
            <a:spLocks noChangeArrowheads="1"/>
          </p:cNvSpPr>
          <p:nvPr/>
        </p:nvSpPr>
        <p:spPr>
          <a:xfrm>
            <a:off x="4894393" y="3357360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54" name="Rectangle 59">
            <a:extLst>
              <a:ext uri="{FF2B5EF4-FFF2-40B4-BE49-F238E27FC236}">
                <a16:creationId xmlns:a16="http://schemas.microsoft.com/office/drawing/2014/main" id="{380B5633-0A04-4F5E-BD06-B0058847D398}"/>
              </a:ext>
            </a:extLst>
          </p:cNvPr>
          <p:cNvSpPr txBox="1">
            <a:spLocks noChangeArrowheads="1"/>
          </p:cNvSpPr>
          <p:nvPr/>
        </p:nvSpPr>
        <p:spPr>
          <a:xfrm>
            <a:off x="1132598" y="3312621"/>
            <a:ext cx="3756428" cy="34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0           0            2        0  </a:t>
            </a:r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F2336DE6-0DFF-4FE6-9A37-A3EC47B1D44C}"/>
              </a:ext>
            </a:extLst>
          </p:cNvPr>
          <p:cNvSpPr txBox="1">
            <a:spLocks noChangeArrowheads="1"/>
          </p:cNvSpPr>
          <p:nvPr/>
        </p:nvSpPr>
        <p:spPr>
          <a:xfrm>
            <a:off x="4839881" y="4303110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1.5</a:t>
            </a:r>
          </a:p>
          <a:p>
            <a:pPr marL="0" lvl="1" algn="l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0099798C-9DEC-4A97-95BC-A5BFC3A659A6}"/>
              </a:ext>
            </a:extLst>
          </p:cNvPr>
          <p:cNvSpPr txBox="1">
            <a:spLocks noChangeArrowheads="1"/>
          </p:cNvSpPr>
          <p:nvPr/>
        </p:nvSpPr>
        <p:spPr>
          <a:xfrm>
            <a:off x="1008546" y="4347355"/>
            <a:ext cx="3810628" cy="389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0.5        0           -0.5        1    </a:t>
            </a: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888F1AEE-E367-4BA0-A476-C1129924D527}"/>
              </a:ext>
            </a:extLst>
          </p:cNvPr>
          <p:cNvSpPr txBox="1">
            <a:spLocks noChangeArrowheads="1"/>
          </p:cNvSpPr>
          <p:nvPr/>
        </p:nvSpPr>
        <p:spPr>
          <a:xfrm>
            <a:off x="6970671" y="2465753"/>
            <a:ext cx="1991065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ratio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59">
            <a:extLst>
              <a:ext uri="{FF2B5EF4-FFF2-40B4-BE49-F238E27FC236}">
                <a16:creationId xmlns:a16="http://schemas.microsoft.com/office/drawing/2014/main" id="{B407C0EF-BA60-4C70-BBE7-30CCE9DE0A4F}"/>
              </a:ext>
            </a:extLst>
          </p:cNvPr>
          <p:cNvSpPr txBox="1">
            <a:spLocks noChangeArrowheads="1"/>
          </p:cNvSpPr>
          <p:nvPr/>
        </p:nvSpPr>
        <p:spPr>
          <a:xfrm>
            <a:off x="5522451" y="3966761"/>
            <a:ext cx="1991065" cy="767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Optimal Solution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59">
            <a:extLst>
              <a:ext uri="{FF2B5EF4-FFF2-40B4-BE49-F238E27FC236}">
                <a16:creationId xmlns:a16="http://schemas.microsoft.com/office/drawing/2014/main" id="{739CF312-D2FA-4AD1-8036-4A23DC110604}"/>
              </a:ext>
            </a:extLst>
          </p:cNvPr>
          <p:cNvSpPr txBox="1">
            <a:spLocks noChangeArrowheads="1"/>
          </p:cNvSpPr>
          <p:nvPr/>
        </p:nvSpPr>
        <p:spPr>
          <a:xfrm>
            <a:off x="7100957" y="3405547"/>
            <a:ext cx="2344484" cy="43398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OBSERVATION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9">
            <a:extLst>
              <a:ext uri="{FF2B5EF4-FFF2-40B4-BE49-F238E27FC236}">
                <a16:creationId xmlns:a16="http://schemas.microsoft.com/office/drawing/2014/main" id="{FC0B60E0-A9A1-4530-8145-B7E5DB396D8A}"/>
              </a:ext>
            </a:extLst>
          </p:cNvPr>
          <p:cNvSpPr txBox="1">
            <a:spLocks noChangeArrowheads="1"/>
          </p:cNvSpPr>
          <p:nvPr/>
        </p:nvSpPr>
        <p:spPr>
          <a:xfrm>
            <a:off x="6908604" y="3899900"/>
            <a:ext cx="5623538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Coefficients of non-basic variable in Z Row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9">
            <a:extLst>
              <a:ext uri="{FF2B5EF4-FFF2-40B4-BE49-F238E27FC236}">
                <a16:creationId xmlns:a16="http://schemas.microsoft.com/office/drawing/2014/main" id="{0914EF22-5A41-4E74-BE5D-F3690C5ABCF6}"/>
              </a:ext>
            </a:extLst>
          </p:cNvPr>
          <p:cNvSpPr txBox="1">
            <a:spLocks noChangeArrowheads="1"/>
          </p:cNvSpPr>
          <p:nvPr/>
        </p:nvSpPr>
        <p:spPr>
          <a:xfrm>
            <a:off x="7015227" y="4315583"/>
            <a:ext cx="136271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be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12B043B-458D-46E6-AD88-A4AB3480BC3B}"/>
              </a:ext>
            </a:extLst>
          </p:cNvPr>
          <p:cNvSpPr txBox="1">
            <a:spLocks noChangeArrowheads="1"/>
          </p:cNvSpPr>
          <p:nvPr/>
        </p:nvSpPr>
        <p:spPr>
          <a:xfrm>
            <a:off x="8567813" y="4325108"/>
            <a:ext cx="1716425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non-zero</a:t>
            </a:r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CD73D358-D802-48CF-B66D-5FC8464D433C}"/>
              </a:ext>
            </a:extLst>
          </p:cNvPr>
          <p:cNvSpPr txBox="1">
            <a:spLocks noChangeArrowheads="1"/>
          </p:cNvSpPr>
          <p:nvPr/>
        </p:nvSpPr>
        <p:spPr>
          <a:xfrm>
            <a:off x="7172701" y="4895270"/>
            <a:ext cx="1388178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 here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9">
            <a:extLst>
              <a:ext uri="{FF2B5EF4-FFF2-40B4-BE49-F238E27FC236}">
                <a16:creationId xmlns:a16="http://schemas.microsoft.com/office/drawing/2014/main" id="{6F876425-B36A-4977-974A-43F9C61A3F2D}"/>
              </a:ext>
            </a:extLst>
          </p:cNvPr>
          <p:cNvSpPr txBox="1">
            <a:spLocks noChangeArrowheads="1"/>
          </p:cNvSpPr>
          <p:nvPr/>
        </p:nvSpPr>
        <p:spPr>
          <a:xfrm>
            <a:off x="8438157" y="4900184"/>
            <a:ext cx="2509297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coefficient is 0</a:t>
            </a:r>
          </a:p>
        </p:txBody>
      </p:sp>
      <p:sp>
        <p:nvSpPr>
          <p:cNvPr id="63" name="Rectangle 59">
            <a:extLst>
              <a:ext uri="{FF2B5EF4-FFF2-40B4-BE49-F238E27FC236}">
                <a16:creationId xmlns:a16="http://schemas.microsoft.com/office/drawing/2014/main" id="{EDBB2039-1119-4F44-985B-DE14765F144A}"/>
              </a:ext>
            </a:extLst>
          </p:cNvPr>
          <p:cNvSpPr txBox="1">
            <a:spLocks noChangeArrowheads="1"/>
          </p:cNvSpPr>
          <p:nvPr/>
        </p:nvSpPr>
        <p:spPr>
          <a:xfrm>
            <a:off x="9911345" y="2992313"/>
            <a:ext cx="1991065" cy="767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Alternative Optima</a:t>
            </a:r>
            <a:endParaRPr lang="en-US" sz="2400" b="1" dirty="0">
              <a:solidFill>
                <a:srgbClr val="99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59">
            <a:extLst>
              <a:ext uri="{FF2B5EF4-FFF2-40B4-BE49-F238E27FC236}">
                <a16:creationId xmlns:a16="http://schemas.microsoft.com/office/drawing/2014/main" id="{9837F0F7-9D41-4026-907F-59BFBD7FF28C}"/>
              </a:ext>
            </a:extLst>
          </p:cNvPr>
          <p:cNvSpPr txBox="1">
            <a:spLocks noChangeArrowheads="1"/>
          </p:cNvSpPr>
          <p:nvPr/>
        </p:nvSpPr>
        <p:spPr>
          <a:xfrm>
            <a:off x="6884024" y="5807356"/>
            <a:ext cx="5623538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enter to find another optimal solution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59">
            <a:extLst>
              <a:ext uri="{FF2B5EF4-FFF2-40B4-BE49-F238E27FC236}">
                <a16:creationId xmlns:a16="http://schemas.microsoft.com/office/drawing/2014/main" id="{73754170-57D9-4123-94E6-DD47C5F18F72}"/>
              </a:ext>
            </a:extLst>
          </p:cNvPr>
          <p:cNvSpPr txBox="1">
            <a:spLocks noChangeArrowheads="1"/>
          </p:cNvSpPr>
          <p:nvPr/>
        </p:nvSpPr>
        <p:spPr>
          <a:xfrm>
            <a:off x="6888941" y="5458308"/>
            <a:ext cx="2662017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Infinite Solutions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83EDB5C-7276-4814-AB94-5B9C7F0401A7}"/>
              </a:ext>
            </a:extLst>
          </p:cNvPr>
          <p:cNvCxnSpPr>
            <a:cxnSpLocks/>
          </p:cNvCxnSpPr>
          <p:nvPr/>
        </p:nvCxnSpPr>
        <p:spPr>
          <a:xfrm flipH="1">
            <a:off x="1547446" y="3261034"/>
            <a:ext cx="256700" cy="2840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187E938-CC3F-4385-A4AC-72D1F15020F5}"/>
              </a:ext>
            </a:extLst>
          </p:cNvPr>
          <p:cNvCxnSpPr>
            <a:cxnSpLocks/>
          </p:cNvCxnSpPr>
          <p:nvPr/>
        </p:nvCxnSpPr>
        <p:spPr>
          <a:xfrm>
            <a:off x="3164042" y="3203253"/>
            <a:ext cx="315189" cy="34286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58">
            <a:extLst>
              <a:ext uri="{FF2B5EF4-FFF2-40B4-BE49-F238E27FC236}">
                <a16:creationId xmlns:a16="http://schemas.microsoft.com/office/drawing/2014/main" id="{43C60237-26FB-4EB8-8C57-EE0D629694B2}"/>
              </a:ext>
            </a:extLst>
          </p:cNvPr>
          <p:cNvSpPr txBox="1">
            <a:spLocks noChangeArrowheads="1"/>
          </p:cNvSpPr>
          <p:nvPr/>
        </p:nvSpPr>
        <p:spPr>
          <a:xfrm>
            <a:off x="162563" y="499292"/>
            <a:ext cx="4859603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ALTERNATIVE OPTIMA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-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8" name="Rectangle 58">
            <a:extLst>
              <a:ext uri="{FF2B5EF4-FFF2-40B4-BE49-F238E27FC236}">
                <a16:creationId xmlns:a16="http://schemas.microsoft.com/office/drawing/2014/main" id="{B9481148-F128-402B-A829-D1BAA453D105}"/>
              </a:ext>
            </a:extLst>
          </p:cNvPr>
          <p:cNvSpPr txBox="1">
            <a:spLocks noChangeArrowheads="1"/>
          </p:cNvSpPr>
          <p:nvPr/>
        </p:nvSpPr>
        <p:spPr>
          <a:xfrm>
            <a:off x="4816625" y="454742"/>
            <a:ext cx="6493801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Special Case of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315299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4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48" grpId="0"/>
      <p:bldP spid="49" grpId="0" animBg="1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8373</TotalTime>
  <Words>1138</Words>
  <Application>Microsoft Office PowerPoint</Application>
  <PresentationFormat>Widescreen</PresentationFormat>
  <Paragraphs>390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Cambria Math</vt:lpstr>
      <vt:lpstr>Times New Roman</vt:lpstr>
      <vt:lpstr>Office Theme</vt:lpstr>
      <vt:lpstr>PowerPoint Presentation</vt:lpstr>
      <vt:lpstr>PowerPoint Presentation</vt:lpstr>
      <vt:lpstr>Linear Programming</vt:lpstr>
      <vt:lpstr>Linear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Amjad Ali</dc:creator>
  <cp:lastModifiedBy>Amjad Ali</cp:lastModifiedBy>
  <cp:revision>1341</cp:revision>
  <dcterms:created xsi:type="dcterms:W3CDTF">2014-12-18T18:40:03Z</dcterms:created>
  <dcterms:modified xsi:type="dcterms:W3CDTF">2022-03-08T08:22:18Z</dcterms:modified>
</cp:coreProperties>
</file>