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418" r:id="rId4"/>
    <p:sldId id="419" r:id="rId5"/>
    <p:sldId id="328" r:id="rId6"/>
    <p:sldId id="440" r:id="rId7"/>
    <p:sldId id="441" r:id="rId8"/>
    <p:sldId id="44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Linear Programming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825625"/>
            <a:ext cx="11268223" cy="4351338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649DDE-9D69-4433-89D8-135DF980D585}"/>
              </a:ext>
            </a:extLst>
          </p:cNvPr>
          <p:cNvGrpSpPr/>
          <p:nvPr/>
        </p:nvGrpSpPr>
        <p:grpSpPr>
          <a:xfrm>
            <a:off x="2643351" y="3020498"/>
            <a:ext cx="6882474" cy="1365340"/>
            <a:chOff x="2826231" y="3118971"/>
            <a:chExt cx="6882474" cy="13653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182546-4338-4C38-9BD5-BAAA76F8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231" y="3805027"/>
              <a:ext cx="6880886" cy="62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3CA539-028E-49A3-B4D6-6B801445E2D0}"/>
                </a:ext>
              </a:extLst>
            </p:cNvPr>
            <p:cNvCxnSpPr/>
            <p:nvPr/>
          </p:nvCxnSpPr>
          <p:spPr>
            <a:xfrm rot="5400000">
              <a:off x="4852302" y="4128287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6D00A-AC1E-4B34-B8B0-7533B936F7BA}"/>
                </a:ext>
              </a:extLst>
            </p:cNvPr>
            <p:cNvCxnSpPr/>
            <p:nvPr/>
          </p:nvCxnSpPr>
          <p:spPr>
            <a:xfrm rot="5400000">
              <a:off x="9361324" y="4136930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F341A8-F80B-4981-9B36-ED63DE6DCB9D}"/>
                </a:ext>
              </a:extLst>
            </p:cNvPr>
            <p:cNvCxnSpPr/>
            <p:nvPr/>
          </p:nvCxnSpPr>
          <p:spPr>
            <a:xfrm rot="5400000">
              <a:off x="7059471" y="4130286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FBCB6C-6D5A-45EB-BB76-DF6D37532701}"/>
                </a:ext>
              </a:extLst>
            </p:cNvPr>
            <p:cNvCxnSpPr/>
            <p:nvPr/>
          </p:nvCxnSpPr>
          <p:spPr>
            <a:xfrm rot="5400000">
              <a:off x="2500655" y="4125939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4E57DD-968A-41FC-AE39-5EA10623B4C9}"/>
                </a:ext>
              </a:extLst>
            </p:cNvPr>
            <p:cNvCxnSpPr/>
            <p:nvPr/>
          </p:nvCxnSpPr>
          <p:spPr>
            <a:xfrm rot="5400000">
              <a:off x="5890965" y="3464764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1598637" y="4547929"/>
            <a:ext cx="21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156618" y="4404905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90033"/>
                </a:solidFill>
              </a:rPr>
              <a:t>Alternative Optima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6236288" y="4402558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Unbounded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8372236" y="4386144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40909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399921"/>
            <a:ext cx="11268223" cy="4777042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473222" y="3127092"/>
            <a:ext cx="25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1.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42744" y="4447109"/>
            <a:ext cx="449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Unbounded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454464" y="3783581"/>
            <a:ext cx="4342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2.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Alternative Optima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438052" y="5145803"/>
            <a:ext cx="3571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4.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5188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51381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UNBOUNDED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5173819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sp>
        <p:nvSpPr>
          <p:cNvPr id="7" name="Rectangle 59">
            <a:extLst>
              <a:ext uri="{FF2B5EF4-FFF2-40B4-BE49-F238E27FC236}">
                <a16:creationId xmlns:a16="http://schemas.microsoft.com/office/drawing/2014/main" id="{8757E4F8-9AAE-4722-AB3D-B154527062EE}"/>
              </a:ext>
            </a:extLst>
          </p:cNvPr>
          <p:cNvSpPr txBox="1">
            <a:spLocks noChangeArrowheads="1"/>
          </p:cNvSpPr>
          <p:nvPr/>
        </p:nvSpPr>
        <p:spPr>
          <a:xfrm>
            <a:off x="1900238" y="2569490"/>
            <a:ext cx="3443287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40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702532" cy="4004536"/>
            <a:chOff x="154295" y="2939194"/>
            <a:chExt cx="6702532" cy="4004536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 flipV="1">
              <a:off x="174171" y="3190584"/>
              <a:ext cx="6682656" cy="3411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812800" y="2949604"/>
              <a:ext cx="1" cy="3994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702532" cy="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676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206186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164205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	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243719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249514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288769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2069063"/>
            <a:ext cx="731013" cy="323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170402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20410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-2           -1              0      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253737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          -1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293194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            0              0  	    1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30F1EF-EB53-4E80-95D7-274DE77CF6D1}"/>
              </a:ext>
            </a:extLst>
          </p:cNvPr>
          <p:cNvCxnSpPr>
            <a:cxnSpLocks/>
          </p:cNvCxnSpPr>
          <p:nvPr/>
        </p:nvCxnSpPr>
        <p:spPr>
          <a:xfrm>
            <a:off x="1589210" y="1363384"/>
            <a:ext cx="443" cy="3817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4801E0-1CD7-4D5B-9488-88A9D8D2978B}"/>
              </a:ext>
            </a:extLst>
          </p:cNvPr>
          <p:cNvSpPr txBox="1"/>
          <p:nvPr/>
        </p:nvSpPr>
        <p:spPr>
          <a:xfrm>
            <a:off x="956164" y="1026983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B38A7A2E-1BE1-43B5-B905-515DB5F14A48}"/>
              </a:ext>
            </a:extLst>
          </p:cNvPr>
          <p:cNvSpPr/>
          <p:nvPr/>
        </p:nvSpPr>
        <p:spPr>
          <a:xfrm>
            <a:off x="1261626" y="2104555"/>
            <a:ext cx="669242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A77DDAEE-CD51-4106-9DDC-393502F75D06}"/>
              </a:ext>
            </a:extLst>
          </p:cNvPr>
          <p:cNvSpPr txBox="1">
            <a:spLocks noChangeArrowheads="1"/>
          </p:cNvSpPr>
          <p:nvPr/>
        </p:nvSpPr>
        <p:spPr>
          <a:xfrm>
            <a:off x="6394661" y="1705723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12A0489A-4B80-447B-8EB8-82D7182AC1DC}"/>
              </a:ext>
            </a:extLst>
          </p:cNvPr>
          <p:cNvSpPr txBox="1">
            <a:spLocks noChangeArrowheads="1"/>
          </p:cNvSpPr>
          <p:nvPr/>
        </p:nvSpPr>
        <p:spPr>
          <a:xfrm>
            <a:off x="6405551" y="2520514"/>
            <a:ext cx="1374730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F1AAF662-4397-4B41-872E-059C7FB8A8E5}"/>
              </a:ext>
            </a:extLst>
          </p:cNvPr>
          <p:cNvSpPr txBox="1">
            <a:spLocks noChangeArrowheads="1"/>
          </p:cNvSpPr>
          <p:nvPr/>
        </p:nvSpPr>
        <p:spPr>
          <a:xfrm>
            <a:off x="6253300" y="2938381"/>
            <a:ext cx="15895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48">
            <a:extLst>
              <a:ext uri="{FF2B5EF4-FFF2-40B4-BE49-F238E27FC236}">
                <a16:creationId xmlns:a16="http://schemas.microsoft.com/office/drawing/2014/main" id="{892CE00A-B1F3-45D8-A5A6-CA97F572AA49}"/>
              </a:ext>
            </a:extLst>
          </p:cNvPr>
          <p:cNvSpPr/>
          <p:nvPr/>
        </p:nvSpPr>
        <p:spPr>
          <a:xfrm rot="16200000">
            <a:off x="3615544" y="164689"/>
            <a:ext cx="343005" cy="51269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F1DB4B-3E47-4837-B879-01A6335CD408}"/>
              </a:ext>
            </a:extLst>
          </p:cNvPr>
          <p:cNvCxnSpPr>
            <a:cxnSpLocks/>
          </p:cNvCxnSpPr>
          <p:nvPr/>
        </p:nvCxnSpPr>
        <p:spPr>
          <a:xfrm>
            <a:off x="530147" y="3805291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>
            <a:extLst>
              <a:ext uri="{FF2B5EF4-FFF2-40B4-BE49-F238E27FC236}">
                <a16:creationId xmlns:a16="http://schemas.microsoft.com/office/drawing/2014/main" id="{6926BFE6-C80E-4698-B1F0-8A569FFE46C1}"/>
              </a:ext>
            </a:extLst>
          </p:cNvPr>
          <p:cNvSpPr txBox="1">
            <a:spLocks noChangeArrowheads="1"/>
          </p:cNvSpPr>
          <p:nvPr/>
        </p:nvSpPr>
        <p:spPr>
          <a:xfrm>
            <a:off x="598553" y="3787910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D5ADA3B6-9FA4-449E-A2EB-08D6B192DF25}"/>
              </a:ext>
            </a:extLst>
          </p:cNvPr>
          <p:cNvSpPr txBox="1">
            <a:spLocks noChangeArrowheads="1"/>
          </p:cNvSpPr>
          <p:nvPr/>
        </p:nvSpPr>
        <p:spPr>
          <a:xfrm>
            <a:off x="1223554" y="3868320"/>
            <a:ext cx="4395201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          -1              1               0  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108213D3-2EDA-4EAF-B1D8-60CE228994BE}"/>
              </a:ext>
            </a:extLst>
          </p:cNvPr>
          <p:cNvSpPr txBox="1">
            <a:spLocks noChangeArrowheads="1"/>
          </p:cNvSpPr>
          <p:nvPr/>
        </p:nvSpPr>
        <p:spPr>
          <a:xfrm>
            <a:off x="5755325" y="384585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>
            <a:extLst>
              <a:ext uri="{FF2B5EF4-FFF2-40B4-BE49-F238E27FC236}">
                <a16:creationId xmlns:a16="http://schemas.microsoft.com/office/drawing/2014/main" id="{A8A805BF-B141-42BF-BE15-7C535F980E4D}"/>
              </a:ext>
            </a:extLst>
          </p:cNvPr>
          <p:cNvSpPr txBox="1">
            <a:spLocks noChangeArrowheads="1"/>
          </p:cNvSpPr>
          <p:nvPr/>
        </p:nvSpPr>
        <p:spPr>
          <a:xfrm>
            <a:off x="650187" y="335727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AE2743C2-F980-4444-B3DD-F98FEB570AC2}"/>
              </a:ext>
            </a:extLst>
          </p:cNvPr>
          <p:cNvSpPr txBox="1">
            <a:spLocks noChangeArrowheads="1"/>
          </p:cNvSpPr>
          <p:nvPr/>
        </p:nvSpPr>
        <p:spPr>
          <a:xfrm>
            <a:off x="5665989" y="3348803"/>
            <a:ext cx="78618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FA5FB969-3725-4868-9012-44BE509CE239}"/>
              </a:ext>
            </a:extLst>
          </p:cNvPr>
          <p:cNvSpPr txBox="1">
            <a:spLocks noChangeArrowheads="1"/>
          </p:cNvSpPr>
          <p:nvPr/>
        </p:nvSpPr>
        <p:spPr>
          <a:xfrm>
            <a:off x="1156404" y="3380692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 -3              2               0 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902D25-AB50-46B4-9E84-F4C853E9E06C}"/>
              </a:ext>
            </a:extLst>
          </p:cNvPr>
          <p:cNvSpPr txBox="1">
            <a:spLocks noChangeArrowheads="1"/>
          </p:cNvSpPr>
          <p:nvPr/>
        </p:nvSpPr>
        <p:spPr>
          <a:xfrm>
            <a:off x="5636756" y="422412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20</a:t>
            </a: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74334E-41E5-44DC-AA77-C41D83FE339D}"/>
              </a:ext>
            </a:extLst>
          </p:cNvPr>
          <p:cNvSpPr txBox="1">
            <a:spLocks noChangeArrowheads="1"/>
          </p:cNvSpPr>
          <p:nvPr/>
        </p:nvSpPr>
        <p:spPr>
          <a:xfrm>
            <a:off x="989491" y="426837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2             -2               1  </a:t>
            </a: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EB6BB68A-90EE-4F05-8ED2-319B0591FD4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A574473E-D403-494E-BFDE-384F245036DF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413BEDF4-4924-4342-9397-A0475C5CC0BB}"/>
              </a:ext>
            </a:extLst>
          </p:cNvPr>
          <p:cNvSpPr txBox="1">
            <a:spLocks noChangeArrowheads="1"/>
          </p:cNvSpPr>
          <p:nvPr/>
        </p:nvSpPr>
        <p:spPr>
          <a:xfrm>
            <a:off x="8272471" y="1183592"/>
            <a:ext cx="3443287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40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954664BB-5080-48C3-8E37-C44F54D8582C}"/>
              </a:ext>
            </a:extLst>
          </p:cNvPr>
          <p:cNvSpPr txBox="1">
            <a:spLocks noChangeArrowheads="1"/>
          </p:cNvSpPr>
          <p:nvPr/>
        </p:nvSpPr>
        <p:spPr>
          <a:xfrm>
            <a:off x="8203680" y="3594475"/>
            <a:ext cx="3889995" cy="299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- 2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 10 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 	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9424472-C9FB-46C5-987A-60C5902F149A}"/>
              </a:ext>
            </a:extLst>
          </p:cNvPr>
          <p:cNvSpPr txBox="1">
            <a:spLocks noChangeArrowheads="1"/>
          </p:cNvSpPr>
          <p:nvPr/>
        </p:nvSpPr>
        <p:spPr>
          <a:xfrm>
            <a:off x="608238" y="2840313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37B1E618-98D6-4932-9AC4-703D01B31538}"/>
              </a:ext>
            </a:extLst>
          </p:cNvPr>
          <p:cNvSpPr txBox="1">
            <a:spLocks noChangeArrowheads="1"/>
          </p:cNvSpPr>
          <p:nvPr/>
        </p:nvSpPr>
        <p:spPr>
          <a:xfrm>
            <a:off x="539415" y="4202082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91CD46-9AD6-4509-AE62-83CB0F6085BE}"/>
              </a:ext>
            </a:extLst>
          </p:cNvPr>
          <p:cNvCxnSpPr>
            <a:cxnSpLocks/>
          </p:cNvCxnSpPr>
          <p:nvPr/>
        </p:nvCxnSpPr>
        <p:spPr>
          <a:xfrm>
            <a:off x="535064" y="4724609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1B797AC-7306-42D5-9F61-E76E28927C3F}"/>
              </a:ext>
            </a:extLst>
          </p:cNvPr>
          <p:cNvCxnSpPr>
            <a:cxnSpLocks/>
          </p:cNvCxnSpPr>
          <p:nvPr/>
        </p:nvCxnSpPr>
        <p:spPr>
          <a:xfrm>
            <a:off x="510485" y="5127729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36">
            <a:extLst>
              <a:ext uri="{FF2B5EF4-FFF2-40B4-BE49-F238E27FC236}">
                <a16:creationId xmlns:a16="http://schemas.microsoft.com/office/drawing/2014/main" id="{06A70FB8-D6F0-49A7-BC62-7A53FCBDD816}"/>
              </a:ext>
            </a:extLst>
          </p:cNvPr>
          <p:cNvSpPr/>
          <p:nvPr/>
        </p:nvSpPr>
        <p:spPr>
          <a:xfrm>
            <a:off x="2298930" y="3436825"/>
            <a:ext cx="669242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59">
            <a:extLst>
              <a:ext uri="{FF2B5EF4-FFF2-40B4-BE49-F238E27FC236}">
                <a16:creationId xmlns:a16="http://schemas.microsoft.com/office/drawing/2014/main" id="{2B98C3E6-6F62-4534-80D8-ECECE83BF925}"/>
              </a:ext>
            </a:extLst>
          </p:cNvPr>
          <p:cNvSpPr txBox="1">
            <a:spLocks noChangeArrowheads="1"/>
          </p:cNvSpPr>
          <p:nvPr/>
        </p:nvSpPr>
        <p:spPr>
          <a:xfrm>
            <a:off x="6380971" y="3838039"/>
            <a:ext cx="1374730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59">
            <a:extLst>
              <a:ext uri="{FF2B5EF4-FFF2-40B4-BE49-F238E27FC236}">
                <a16:creationId xmlns:a16="http://schemas.microsoft.com/office/drawing/2014/main" id="{F7888753-F452-4548-AFF0-DA056B6A873F}"/>
              </a:ext>
            </a:extLst>
          </p:cNvPr>
          <p:cNvSpPr txBox="1">
            <a:spLocks noChangeArrowheads="1"/>
          </p:cNvSpPr>
          <p:nvPr/>
        </p:nvSpPr>
        <p:spPr>
          <a:xfrm>
            <a:off x="6496965" y="4255906"/>
            <a:ext cx="1470672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48">
            <a:extLst>
              <a:ext uri="{FF2B5EF4-FFF2-40B4-BE49-F238E27FC236}">
                <a16:creationId xmlns:a16="http://schemas.microsoft.com/office/drawing/2014/main" id="{78F98B43-C89A-44C5-B91B-5B0339F31D4B}"/>
              </a:ext>
            </a:extLst>
          </p:cNvPr>
          <p:cNvSpPr/>
          <p:nvPr/>
        </p:nvSpPr>
        <p:spPr>
          <a:xfrm rot="16200000">
            <a:off x="3649958" y="1924663"/>
            <a:ext cx="343005" cy="51269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59">
            <a:extLst>
              <a:ext uri="{FF2B5EF4-FFF2-40B4-BE49-F238E27FC236}">
                <a16:creationId xmlns:a16="http://schemas.microsoft.com/office/drawing/2014/main" id="{D7E4F5A9-2A35-440C-8901-88F91A0FBABB}"/>
              </a:ext>
            </a:extLst>
          </p:cNvPr>
          <p:cNvSpPr txBox="1">
            <a:spLocks noChangeArrowheads="1"/>
          </p:cNvSpPr>
          <p:nvPr/>
        </p:nvSpPr>
        <p:spPr>
          <a:xfrm>
            <a:off x="573829" y="541636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105" name="Rectangle 59">
            <a:extLst>
              <a:ext uri="{FF2B5EF4-FFF2-40B4-BE49-F238E27FC236}">
                <a16:creationId xmlns:a16="http://schemas.microsoft.com/office/drawing/2014/main" id="{B86846B5-838D-4923-B35A-BA0507500FFC}"/>
              </a:ext>
            </a:extLst>
          </p:cNvPr>
          <p:cNvSpPr txBox="1">
            <a:spLocks noChangeArrowheads="1"/>
          </p:cNvSpPr>
          <p:nvPr/>
        </p:nvSpPr>
        <p:spPr>
          <a:xfrm>
            <a:off x="5626925" y="543840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59">
            <a:extLst>
              <a:ext uri="{FF2B5EF4-FFF2-40B4-BE49-F238E27FC236}">
                <a16:creationId xmlns:a16="http://schemas.microsoft.com/office/drawing/2014/main" id="{FDF9B322-2F96-4A0D-AEBA-DE3815B071C0}"/>
              </a:ext>
            </a:extLst>
          </p:cNvPr>
          <p:cNvSpPr txBox="1">
            <a:spLocks noChangeArrowheads="1"/>
          </p:cNvSpPr>
          <p:nvPr/>
        </p:nvSpPr>
        <p:spPr>
          <a:xfrm>
            <a:off x="979660" y="548265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1             -1              0.5  </a:t>
            </a: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7B811EC8-0F39-493E-AD72-DDE812DCC828}"/>
              </a:ext>
            </a:extLst>
          </p:cNvPr>
          <p:cNvSpPr txBox="1">
            <a:spLocks noChangeArrowheads="1"/>
          </p:cNvSpPr>
          <p:nvPr/>
        </p:nvSpPr>
        <p:spPr>
          <a:xfrm>
            <a:off x="640356" y="4704293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>
            <a:extLst>
              <a:ext uri="{FF2B5EF4-FFF2-40B4-BE49-F238E27FC236}">
                <a16:creationId xmlns:a16="http://schemas.microsoft.com/office/drawing/2014/main" id="{D2579066-C91D-40B6-B01C-35C8A9CB0B2D}"/>
              </a:ext>
            </a:extLst>
          </p:cNvPr>
          <p:cNvSpPr txBox="1">
            <a:spLocks noChangeArrowheads="1"/>
          </p:cNvSpPr>
          <p:nvPr/>
        </p:nvSpPr>
        <p:spPr>
          <a:xfrm>
            <a:off x="5656158" y="4695821"/>
            <a:ext cx="78618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</a:t>
            </a:r>
          </a:p>
        </p:txBody>
      </p:sp>
      <p:sp>
        <p:nvSpPr>
          <p:cNvPr id="110" name="Rectangle 59">
            <a:extLst>
              <a:ext uri="{FF2B5EF4-FFF2-40B4-BE49-F238E27FC236}">
                <a16:creationId xmlns:a16="http://schemas.microsoft.com/office/drawing/2014/main" id="{4B089698-67F8-4692-BA71-254E82BB790C}"/>
              </a:ext>
            </a:extLst>
          </p:cNvPr>
          <p:cNvSpPr txBox="1">
            <a:spLocks noChangeArrowheads="1"/>
          </p:cNvSpPr>
          <p:nvPr/>
        </p:nvSpPr>
        <p:spPr>
          <a:xfrm>
            <a:off x="1146573" y="472771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  0             -1              1.5 </a:t>
            </a:r>
          </a:p>
        </p:txBody>
      </p:sp>
      <p:sp>
        <p:nvSpPr>
          <p:cNvPr id="111" name="Rectangle 59">
            <a:extLst>
              <a:ext uri="{FF2B5EF4-FFF2-40B4-BE49-F238E27FC236}">
                <a16:creationId xmlns:a16="http://schemas.microsoft.com/office/drawing/2014/main" id="{3B08EEB3-8B5E-4F95-99BE-5C6A97161E15}"/>
              </a:ext>
            </a:extLst>
          </p:cNvPr>
          <p:cNvSpPr txBox="1">
            <a:spLocks noChangeArrowheads="1"/>
          </p:cNvSpPr>
          <p:nvPr/>
        </p:nvSpPr>
        <p:spPr>
          <a:xfrm>
            <a:off x="588721" y="5061183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59">
            <a:extLst>
              <a:ext uri="{FF2B5EF4-FFF2-40B4-BE49-F238E27FC236}">
                <a16:creationId xmlns:a16="http://schemas.microsoft.com/office/drawing/2014/main" id="{4E5730AF-3A9C-4B2C-B8C3-0F11575F50CC}"/>
              </a:ext>
            </a:extLst>
          </p:cNvPr>
          <p:cNvSpPr txBox="1">
            <a:spLocks noChangeArrowheads="1"/>
          </p:cNvSpPr>
          <p:nvPr/>
        </p:nvSpPr>
        <p:spPr>
          <a:xfrm>
            <a:off x="1213722" y="5141593"/>
            <a:ext cx="4395201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1            0              0              0.5  </a:t>
            </a:r>
          </a:p>
        </p:txBody>
      </p:sp>
      <p:sp>
        <p:nvSpPr>
          <p:cNvPr id="113" name="Rectangle 59">
            <a:extLst>
              <a:ext uri="{FF2B5EF4-FFF2-40B4-BE49-F238E27FC236}">
                <a16:creationId xmlns:a16="http://schemas.microsoft.com/office/drawing/2014/main" id="{BEF661A8-3DC5-483D-85B8-C0BB01145D3E}"/>
              </a:ext>
            </a:extLst>
          </p:cNvPr>
          <p:cNvSpPr txBox="1">
            <a:spLocks noChangeArrowheads="1"/>
          </p:cNvSpPr>
          <p:nvPr/>
        </p:nvSpPr>
        <p:spPr>
          <a:xfrm>
            <a:off x="5745493" y="511913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ounded Rectangle 36">
            <a:extLst>
              <a:ext uri="{FF2B5EF4-FFF2-40B4-BE49-F238E27FC236}">
                <a16:creationId xmlns:a16="http://schemas.microsoft.com/office/drawing/2014/main" id="{F7384590-BDB9-4772-898F-FA243BB85B4E}"/>
              </a:ext>
            </a:extLst>
          </p:cNvPr>
          <p:cNvSpPr/>
          <p:nvPr/>
        </p:nvSpPr>
        <p:spPr>
          <a:xfrm>
            <a:off x="3439468" y="4769092"/>
            <a:ext cx="669242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59">
            <a:extLst>
              <a:ext uri="{FF2B5EF4-FFF2-40B4-BE49-F238E27FC236}">
                <a16:creationId xmlns:a16="http://schemas.microsoft.com/office/drawing/2014/main" id="{AEB593B1-A482-4CE9-9197-8FBBA582F3A4}"/>
              </a:ext>
            </a:extLst>
          </p:cNvPr>
          <p:cNvSpPr txBox="1">
            <a:spLocks noChangeArrowheads="1"/>
          </p:cNvSpPr>
          <p:nvPr/>
        </p:nvSpPr>
        <p:spPr>
          <a:xfrm>
            <a:off x="6383683" y="5455439"/>
            <a:ext cx="675007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59">
            <a:extLst>
              <a:ext uri="{FF2B5EF4-FFF2-40B4-BE49-F238E27FC236}">
                <a16:creationId xmlns:a16="http://schemas.microsoft.com/office/drawing/2014/main" id="{55FDB91C-DA28-4D64-8650-E75F79F556CD}"/>
              </a:ext>
            </a:extLst>
          </p:cNvPr>
          <p:cNvSpPr txBox="1">
            <a:spLocks noChangeArrowheads="1"/>
          </p:cNvSpPr>
          <p:nvPr/>
        </p:nvSpPr>
        <p:spPr>
          <a:xfrm>
            <a:off x="6404416" y="5111314"/>
            <a:ext cx="899001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59">
            <a:extLst>
              <a:ext uri="{FF2B5EF4-FFF2-40B4-BE49-F238E27FC236}">
                <a16:creationId xmlns:a16="http://schemas.microsoft.com/office/drawing/2014/main" id="{273DD53A-EED9-4657-B4C6-241984E280B4}"/>
              </a:ext>
            </a:extLst>
          </p:cNvPr>
          <p:cNvSpPr txBox="1">
            <a:spLocks noChangeArrowheads="1"/>
          </p:cNvSpPr>
          <p:nvPr/>
        </p:nvSpPr>
        <p:spPr>
          <a:xfrm>
            <a:off x="5816806" y="6053603"/>
            <a:ext cx="2103078" cy="45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Test Fails</a:t>
            </a:r>
          </a:p>
        </p:txBody>
      </p:sp>
      <p:sp>
        <p:nvSpPr>
          <p:cNvPr id="118" name="Rectangle 59">
            <a:extLst>
              <a:ext uri="{FF2B5EF4-FFF2-40B4-BE49-F238E27FC236}">
                <a16:creationId xmlns:a16="http://schemas.microsoft.com/office/drawing/2014/main" id="{2B6B6830-80F2-4CD8-940A-9ACFF278463E}"/>
              </a:ext>
            </a:extLst>
          </p:cNvPr>
          <p:cNvSpPr txBox="1">
            <a:spLocks noChangeArrowheads="1"/>
          </p:cNvSpPr>
          <p:nvPr/>
        </p:nvSpPr>
        <p:spPr>
          <a:xfrm>
            <a:off x="2046135" y="5940536"/>
            <a:ext cx="2103078" cy="69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Unbounded</a:t>
            </a:r>
          </a:p>
        </p:txBody>
      </p:sp>
    </p:spTree>
    <p:extLst>
      <p:ext uri="{BB962C8B-B14F-4D97-AF65-F5344CB8AC3E}">
        <p14:creationId xmlns:p14="http://schemas.microsoft.com/office/powerpoint/2010/main" val="33414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8" grpId="0"/>
      <p:bldP spid="28" grpId="0" animBg="1"/>
      <p:bldP spid="35" grpId="0"/>
      <p:bldP spid="36" grpId="0"/>
      <p:bldP spid="37" grpId="0"/>
      <p:bldP spid="38" grpId="0"/>
      <p:bldP spid="39" grpId="0"/>
      <p:bldP spid="56" grpId="0"/>
      <p:bldP spid="59" grpId="0"/>
      <p:bldP spid="60" grpId="0"/>
      <p:bldP spid="67" grpId="0"/>
      <p:bldP spid="68" grpId="0"/>
      <p:bldP spid="69" grpId="0"/>
      <p:bldP spid="70" grpId="0"/>
      <p:bldP spid="100" grpId="0" animBg="1"/>
      <p:bldP spid="101" grpId="0"/>
      <p:bldP spid="102" grpId="0"/>
      <p:bldP spid="103" grpId="0" animBg="1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113" grpId="0"/>
      <p:bldP spid="114" grpId="0" animBg="1"/>
      <p:bldP spid="115" grpId="0"/>
      <p:bldP spid="116" grpId="0"/>
      <p:bldP spid="117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51381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UNBOUNDED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5173819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901354E1-2865-41F6-B1DE-F390CCE1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1" y="1814513"/>
            <a:ext cx="6320169" cy="228133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D4FD17-2FBF-40EE-8421-4A2F445E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5" y="3386141"/>
            <a:ext cx="4022841" cy="3404734"/>
          </a:xfrm>
          <a:prstGeom prst="rect">
            <a:avLst/>
          </a:prstGeom>
        </p:spPr>
      </p:pic>
      <p:sp>
        <p:nvSpPr>
          <p:cNvPr id="10" name="Rectangle 59">
            <a:extLst>
              <a:ext uri="{FF2B5EF4-FFF2-40B4-BE49-F238E27FC236}">
                <a16:creationId xmlns:a16="http://schemas.microsoft.com/office/drawing/2014/main" id="{0F655F6F-F0ED-4B77-93D6-AF8C1CCE7418}"/>
              </a:ext>
            </a:extLst>
          </p:cNvPr>
          <p:cNvSpPr txBox="1">
            <a:spLocks noChangeArrowheads="1"/>
          </p:cNvSpPr>
          <p:nvPr/>
        </p:nvSpPr>
        <p:spPr>
          <a:xfrm>
            <a:off x="7900999" y="969282"/>
            <a:ext cx="3443287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40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EAC87-84B1-42E3-827B-125B6E0A2324}"/>
              </a:ext>
            </a:extLst>
          </p:cNvPr>
          <p:cNvSpPr txBox="1"/>
          <p:nvPr/>
        </p:nvSpPr>
        <p:spPr>
          <a:xfrm>
            <a:off x="314321" y="4296079"/>
            <a:ext cx="708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constraint coefficient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x2</a:t>
            </a:r>
            <a:r>
              <a:rPr lang="en-US" dirty="0"/>
              <a:t> are </a:t>
            </a:r>
            <a:r>
              <a:rPr lang="en-US" b="1" dirty="0">
                <a:solidFill>
                  <a:srgbClr val="0000FF"/>
                </a:solidFill>
              </a:rPr>
              <a:t>negative or zero</a:t>
            </a:r>
            <a:r>
              <a:rPr lang="en-US" dirty="0"/>
              <a:t>, </a:t>
            </a:r>
            <a:r>
              <a:rPr lang="en-US" i="1" dirty="0"/>
              <a:t>meaning that</a:t>
            </a:r>
            <a:r>
              <a:rPr lang="en-US" dirty="0"/>
              <a:t> </a:t>
            </a:r>
          </a:p>
          <a:p>
            <a:r>
              <a:rPr lang="en-US" dirty="0"/>
              <a:t>x2 can be increased indefinitely without violating any of the constraints.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67C16-A4A8-40D0-ABA4-483654823EDD}"/>
              </a:ext>
            </a:extLst>
          </p:cNvPr>
          <p:cNvSpPr txBox="1"/>
          <p:nvPr/>
        </p:nvSpPr>
        <p:spPr>
          <a:xfrm>
            <a:off x="183793" y="5210481"/>
            <a:ext cx="7219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each unit increase in x2 will increase z by 1, so an infinite increase in x2 will also result in an infinite increase in z. </a:t>
            </a:r>
          </a:p>
          <a:p>
            <a:r>
              <a:rPr lang="en-US" dirty="0"/>
              <a:t>Thus, 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has no bounded solution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0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51381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UNBOUNDED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5173819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901354E1-2865-41F6-B1DE-F390CCE1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1" y="1814513"/>
            <a:ext cx="6320169" cy="228133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D4FD17-2FBF-40EE-8421-4A2F445E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5" y="3386141"/>
            <a:ext cx="4022841" cy="3404734"/>
          </a:xfrm>
          <a:prstGeom prst="rect">
            <a:avLst/>
          </a:prstGeom>
        </p:spPr>
      </p:pic>
      <p:sp>
        <p:nvSpPr>
          <p:cNvPr id="10" name="Rectangle 59">
            <a:extLst>
              <a:ext uri="{FF2B5EF4-FFF2-40B4-BE49-F238E27FC236}">
                <a16:creationId xmlns:a16="http://schemas.microsoft.com/office/drawing/2014/main" id="{0F655F6F-F0ED-4B77-93D6-AF8C1CCE7418}"/>
              </a:ext>
            </a:extLst>
          </p:cNvPr>
          <p:cNvSpPr txBox="1">
            <a:spLocks noChangeArrowheads="1"/>
          </p:cNvSpPr>
          <p:nvPr/>
        </p:nvSpPr>
        <p:spPr>
          <a:xfrm>
            <a:off x="7900999" y="969282"/>
            <a:ext cx="3443287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40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004B4-5E50-4A43-823C-E13D771DBE95}"/>
              </a:ext>
            </a:extLst>
          </p:cNvPr>
          <p:cNvSpPr txBox="1"/>
          <p:nvPr/>
        </p:nvSpPr>
        <p:spPr>
          <a:xfrm>
            <a:off x="567919" y="4210355"/>
            <a:ext cx="7033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If at any iteration the constraint coefficients of any </a:t>
            </a:r>
            <a:r>
              <a:rPr lang="en-US" b="1" dirty="0">
                <a:solidFill>
                  <a:srgbClr val="0000FF"/>
                </a:solidFill>
              </a:rPr>
              <a:t>non-basic variable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negative or zero</a:t>
            </a:r>
            <a:r>
              <a:rPr lang="en-US" dirty="0"/>
              <a:t>, then the </a:t>
            </a:r>
            <a:r>
              <a:rPr lang="en-US" b="1" dirty="0"/>
              <a:t>solution space</a:t>
            </a:r>
            <a:r>
              <a:rPr lang="en-US" dirty="0"/>
              <a:t> is </a:t>
            </a:r>
            <a:r>
              <a:rPr lang="en-US" b="1" dirty="0"/>
              <a:t>unbounded</a:t>
            </a:r>
            <a:r>
              <a:rPr lang="en-US" dirty="0"/>
              <a:t> in that direction.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38A50-3485-4314-9CE5-453A80A9C520}"/>
              </a:ext>
            </a:extLst>
          </p:cNvPr>
          <p:cNvSpPr txBox="1"/>
          <p:nvPr/>
        </p:nvSpPr>
        <p:spPr>
          <a:xfrm>
            <a:off x="553633" y="5396220"/>
            <a:ext cx="6849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If, in addition, the </a:t>
            </a:r>
            <a:r>
              <a:rPr lang="en-US" b="1" dirty="0"/>
              <a:t>objective coefficient</a:t>
            </a:r>
            <a:r>
              <a:rPr lang="en-US" dirty="0"/>
              <a:t> of that variable </a:t>
            </a:r>
            <a:r>
              <a:rPr lang="en-US" b="1" dirty="0">
                <a:solidFill>
                  <a:srgbClr val="0000FF"/>
                </a:solidFill>
              </a:rPr>
              <a:t>is negative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in case of maximization</a:t>
            </a:r>
            <a:r>
              <a:rPr lang="en-US" dirty="0"/>
              <a:t>) or </a:t>
            </a:r>
            <a:r>
              <a:rPr lang="en-US" b="1" dirty="0">
                <a:solidFill>
                  <a:srgbClr val="FF0000"/>
                </a:solidFill>
              </a:rPr>
              <a:t>positive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in case of minimization</a:t>
            </a:r>
            <a:r>
              <a:rPr lang="en-US" dirty="0"/>
              <a:t>), then the </a:t>
            </a:r>
            <a:r>
              <a:rPr lang="en-US" b="1" dirty="0"/>
              <a:t>objective value is also unbounded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7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8915</TotalTime>
  <Words>391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Linear Programming</vt:lpstr>
      <vt:lpstr>Linear Programming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1408</cp:revision>
  <dcterms:created xsi:type="dcterms:W3CDTF">2014-12-18T18:40:03Z</dcterms:created>
  <dcterms:modified xsi:type="dcterms:W3CDTF">2022-03-08T08:23:20Z</dcterms:modified>
</cp:coreProperties>
</file>