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28" r:id="rId4"/>
    <p:sldId id="375" r:id="rId5"/>
    <p:sldId id="378" r:id="rId6"/>
    <p:sldId id="431" r:id="rId7"/>
    <p:sldId id="430" r:id="rId8"/>
    <p:sldId id="379" r:id="rId9"/>
    <p:sldId id="381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249" autoAdjust="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03 –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Technique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Variables – (</a:t>
            </a:r>
            <a:r>
              <a:rPr lang="en-US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Objective Function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8337436" y="1521578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00034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(-100) * 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349691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(196    97     -100     0      0     0     -100     1000)</a:t>
            </a:r>
            <a:r>
              <a:rPr lang="en-US" b="1" dirty="0">
                <a:solidFill>
                  <a:srgbClr val="C00000"/>
                </a:solidFill>
              </a:rPr>
              <a:t> – (-100) * </a:t>
            </a:r>
            <a:r>
              <a:rPr lang="en-US" b="1" dirty="0">
                <a:solidFill>
                  <a:srgbClr val="002060"/>
                </a:solidFill>
              </a:rPr>
              <a:t>(1        1         0      -1       0      0      1      6)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5" y="5713107"/>
            <a:ext cx="110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(196    </a:t>
            </a:r>
            <a:r>
              <a:rPr lang="en-US" b="1" dirty="0">
                <a:solidFill>
                  <a:srgbClr val="7030A0"/>
                </a:solidFill>
              </a:rPr>
              <a:t>97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0 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1000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+               </a:t>
            </a:r>
            <a:r>
              <a:rPr lang="en-US" b="1" dirty="0">
                <a:solidFill>
                  <a:srgbClr val="002060"/>
                </a:solidFill>
              </a:rPr>
              <a:t>(100    </a:t>
            </a:r>
            <a:r>
              <a:rPr lang="en-US" b="1" dirty="0">
                <a:solidFill>
                  <a:srgbClr val="7030A0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 0</a:t>
            </a:r>
            <a:r>
              <a:rPr lang="en-US" b="1" dirty="0">
                <a:solidFill>
                  <a:srgbClr val="002060"/>
                </a:solidFill>
              </a:rPr>
              <a:t>     -100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990033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600</a:t>
            </a:r>
            <a:r>
              <a:rPr lang="en-US" b="1" dirty="0">
                <a:solidFill>
                  <a:srgbClr val="002060"/>
                </a:solidFill>
              </a:rPr>
              <a:t>)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893137" y="613097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296 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197 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-100   </a:t>
            </a:r>
            <a:r>
              <a:rPr lang="en-US" b="1" dirty="0">
                <a:solidFill>
                  <a:srgbClr val="002060"/>
                </a:solidFill>
              </a:rPr>
              <a:t>-100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>
                <a:solidFill>
                  <a:srgbClr val="990033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00B050"/>
                </a:solidFill>
              </a:rPr>
              <a:t>1600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     97     -100     0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-100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7DAA713-32E5-4CA1-9E80-46A56AC7F717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/>
      <p:bldP spid="68" grpId="0" build="allAtOnce"/>
      <p:bldP spid="69" grpId="0" build="allAtOnce"/>
      <p:bldP spid="7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6503962" y="2689292"/>
            <a:ext cx="2403988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6518711" y="2321870"/>
            <a:ext cx="2389239" cy="24437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605238" y="1950715"/>
            <a:ext cx="153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26EF5E-A1FE-48F2-AD38-BD356D17D355}"/>
              </a:ext>
            </a:extLst>
          </p:cNvPr>
          <p:cNvCxnSpPr/>
          <p:nvPr/>
        </p:nvCxnSpPr>
        <p:spPr>
          <a:xfrm rot="5400000">
            <a:off x="4510800" y="1498240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A6734D-A989-4D3E-8E0E-EE2FCC537023}"/>
              </a:ext>
            </a:extLst>
          </p:cNvPr>
          <p:cNvSpPr txBox="1"/>
          <p:nvPr/>
        </p:nvSpPr>
        <p:spPr>
          <a:xfrm rot="19928691">
            <a:off x="1991010" y="1449973"/>
            <a:ext cx="207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Objective</a:t>
            </a:r>
            <a:r>
              <a:rPr lang="en-US" sz="2000" b="1" dirty="0">
                <a:solidFill>
                  <a:srgbClr val="00206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Min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A31CA-4D0E-426B-98D3-30C7EBEF5481}"/>
              </a:ext>
            </a:extLst>
          </p:cNvPr>
          <p:cNvSpPr txBox="1"/>
          <p:nvPr/>
        </p:nvSpPr>
        <p:spPr>
          <a:xfrm>
            <a:off x="600882" y="2468879"/>
            <a:ext cx="1854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Not  Optimal</a:t>
            </a: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747206CC-7E4B-4AC1-9882-EA802D57F34C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5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7" name="Rectangle 58">
            <a:extLst>
              <a:ext uri="{FF2B5EF4-FFF2-40B4-BE49-F238E27FC236}">
                <a16:creationId xmlns:a16="http://schemas.microsoft.com/office/drawing/2014/main" id="{931E4309-5890-4F68-9829-9771B82ED44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A405B-9FBD-48ED-9EA4-A1AF91AD1956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39" name="Rectangle 58">
            <a:extLst>
              <a:ext uri="{FF2B5EF4-FFF2-40B4-BE49-F238E27FC236}">
                <a16:creationId xmlns:a16="http://schemas.microsoft.com/office/drawing/2014/main" id="{D104AF9E-CF3E-422C-BCA1-1A1477648DE9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6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1" grpId="0"/>
      <p:bldP spid="36" grpId="0"/>
      <p:bldP spid="37" grpId="0"/>
      <p:bldP spid="40" grpId="0" animBg="1"/>
      <p:bldP spid="41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250455-A311-4ABB-B5D9-FD2BF8B481FF}"/>
              </a:ext>
            </a:extLst>
          </p:cNvPr>
          <p:cNvSpPr txBox="1"/>
          <p:nvPr/>
        </p:nvSpPr>
        <p:spPr>
          <a:xfrm>
            <a:off x="893588" y="5271812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 ) / Pivot Element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62C2D-85EE-4A59-B6FD-1B07C8F8B4D7}"/>
              </a:ext>
            </a:extLst>
          </p:cNvPr>
          <p:cNvSpPr txBox="1"/>
          <p:nvPr/>
        </p:nvSpPr>
        <p:spPr>
          <a:xfrm>
            <a:off x="905308" y="5621163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      1        -1       0       1        0       0     10)</a:t>
            </a:r>
            <a:r>
              <a:rPr lang="en-US" b="1" dirty="0">
                <a:solidFill>
                  <a:srgbClr val="C00000"/>
                </a:solidFill>
              </a:rPr>
              <a:t> / 2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89CA02-F189-4C3D-B241-BFFAA3A662B8}"/>
              </a:ext>
            </a:extLst>
          </p:cNvPr>
          <p:cNvSpPr txBox="1"/>
          <p:nvPr/>
        </p:nvSpPr>
        <p:spPr>
          <a:xfrm>
            <a:off x="902965" y="5984579"/>
            <a:ext cx="110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    1/2    -1/2     0     1/2      0      0        5)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DFEAC29-2374-4FA1-A9E5-937097CE5131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45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build="allAtOnce"/>
      <p:bldP spid="51" grpId="0" build="allAtOnce"/>
      <p:bldP spid="52" grpId="0" build="allAtOnce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(296)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(296    197     -100     -100      0     0     0     </a:t>
            </a:r>
            <a:r>
              <a:rPr lang="en-US" b="1" dirty="0">
                <a:solidFill>
                  <a:srgbClr val="C00000"/>
                </a:solidFill>
              </a:rPr>
              <a:t>1600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(296)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(296    197     -100    -100      0     0     0     </a:t>
            </a:r>
            <a:r>
              <a:rPr lang="en-US" b="1" dirty="0">
                <a:solidFill>
                  <a:srgbClr val="C00000"/>
                </a:solidFill>
              </a:rPr>
              <a:t>1600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             </a:t>
            </a:r>
            <a:r>
              <a:rPr lang="en-US" b="1" dirty="0">
                <a:solidFill>
                  <a:srgbClr val="002060"/>
                </a:solidFill>
              </a:rPr>
              <a:t>(296    148        -148      0       148    0       0      </a:t>
            </a:r>
            <a:r>
              <a:rPr lang="en-US" b="1" dirty="0">
                <a:solidFill>
                  <a:srgbClr val="C00000"/>
                </a:solidFill>
              </a:rPr>
              <a:t>1480)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0       49        48      -100   -148  0      0       120)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8">
            <a:extLst>
              <a:ext uri="{FF2B5EF4-FFF2-40B4-BE49-F238E27FC236}">
                <a16:creationId xmlns:a16="http://schemas.microsoft.com/office/drawing/2014/main" id="{092A0AC9-DF16-4B9E-91D6-AF6C9DA82865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2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) – (-3)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(-3         2           0          0        0       1        0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(-3)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(-3         2           0          0        0       1        0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+           </a:t>
            </a:r>
            <a:r>
              <a:rPr lang="en-US" b="1" dirty="0">
                <a:solidFill>
                  <a:srgbClr val="002060"/>
                </a:solidFill>
              </a:rPr>
              <a:t>(3        3/2         -3/2      0       3/2      0       0      </a:t>
            </a:r>
            <a:r>
              <a:rPr lang="en-US" b="1" dirty="0">
                <a:solidFill>
                  <a:srgbClr val="C00000"/>
                </a:solidFill>
              </a:rPr>
              <a:t>15)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(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       3.5        -1.5       0       1.5     1        0       21)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6067637F-8F06-4D87-B961-E55CA9DFA78C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4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) – (1)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( 1          1           0          -1        0       0        1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(1)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(1          1           0          -1        0       0        1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         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(0         0.5        0.5        -1      -0.5    0        1       1)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2BAF545C-4438-422E-93E5-7B84D1A2D78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1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364172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8319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FD33BE-B5E8-421C-BBF9-98DC6D4E811F}"/>
              </a:ext>
            </a:extLst>
          </p:cNvPr>
          <p:cNvCxnSpPr/>
          <p:nvPr/>
        </p:nvCxnSpPr>
        <p:spPr>
          <a:xfrm rot="5400000">
            <a:off x="5229251" y="301033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26DF10-7874-4018-9A72-D8198F32BA62}"/>
              </a:ext>
            </a:extLst>
          </p:cNvPr>
          <p:cNvSpPr txBox="1"/>
          <p:nvPr/>
        </p:nvSpPr>
        <p:spPr>
          <a:xfrm>
            <a:off x="343921" y="429516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Not Optimal</a:t>
            </a: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811D1EA9-0F48-4B37-A031-2125E8FACC74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33091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EF9F0-F0A5-44C9-BAF5-5FEF94303F5B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818003E9-E6BC-434E-A3E0-7281008B588A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2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33091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CD523A-9251-401D-9DA4-433604C9D7E0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13058203-AABE-4EE3-8FE1-FF21651C08EE}"/>
              </a:ext>
            </a:extLst>
          </p:cNvPr>
          <p:cNvSpPr/>
          <p:nvPr/>
        </p:nvSpPr>
        <p:spPr>
          <a:xfrm rot="16200000">
            <a:off x="6607629" y="1976418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:a16="http://schemas.microsoft.com/office/drawing/2014/main" id="{5241A735-F517-4A8B-B4BF-E3B296CC19C0}"/>
              </a:ext>
            </a:extLst>
          </p:cNvPr>
          <p:cNvSpPr/>
          <p:nvPr/>
        </p:nvSpPr>
        <p:spPr>
          <a:xfrm>
            <a:off x="4495980" y="4677299"/>
            <a:ext cx="585783" cy="417606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DBFA97-372C-4E8E-9D9C-E3DE2C409762}"/>
              </a:ext>
            </a:extLst>
          </p:cNvPr>
          <p:cNvSpPr txBox="1"/>
          <p:nvPr/>
        </p:nvSpPr>
        <p:spPr>
          <a:xfrm>
            <a:off x="594379" y="443954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0B86FC1B-0AB8-4CB9-B774-C64B542431D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8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8" grpId="0"/>
      <p:bldP spid="49" grpId="0"/>
      <p:bldP spid="53" grpId="0"/>
      <p:bldP spid="54" grpId="0"/>
      <p:bldP spid="61" grpId="0" animBg="1"/>
      <p:bldP spid="65" grpId="0" animBg="1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13058203-AABE-4EE3-8FE1-FF21651C08EE}"/>
              </a:ext>
            </a:extLst>
          </p:cNvPr>
          <p:cNvSpPr/>
          <p:nvPr/>
        </p:nvSpPr>
        <p:spPr>
          <a:xfrm rot="16200000">
            <a:off x="6607629" y="1976418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:a16="http://schemas.microsoft.com/office/drawing/2014/main" id="{5241A735-F517-4A8B-B4BF-E3B296CC19C0}"/>
              </a:ext>
            </a:extLst>
          </p:cNvPr>
          <p:cNvSpPr/>
          <p:nvPr/>
        </p:nvSpPr>
        <p:spPr>
          <a:xfrm>
            <a:off x="4495980" y="4677299"/>
            <a:ext cx="585783" cy="417606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5D4B81-9CFC-4BD4-B745-4D6E8A2306B6}"/>
              </a:ext>
            </a:extLst>
          </p:cNvPr>
          <p:cNvCxnSpPr>
            <a:cxnSpLocks/>
          </p:cNvCxnSpPr>
          <p:nvPr/>
        </p:nvCxnSpPr>
        <p:spPr>
          <a:xfrm>
            <a:off x="3143215" y="511688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0CE17D-7C3D-4F17-AE5B-D26CBC045155}"/>
              </a:ext>
            </a:extLst>
          </p:cNvPr>
          <p:cNvCxnSpPr>
            <a:cxnSpLocks/>
          </p:cNvCxnSpPr>
          <p:nvPr/>
        </p:nvCxnSpPr>
        <p:spPr>
          <a:xfrm>
            <a:off x="3157829" y="546969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9">
            <a:extLst>
              <a:ext uri="{FF2B5EF4-FFF2-40B4-BE49-F238E27FC236}">
                <a16:creationId xmlns:a16="http://schemas.microsoft.com/office/drawing/2014/main" id="{096FCA75-588C-4593-996F-3A123773F200}"/>
              </a:ext>
            </a:extLst>
          </p:cNvPr>
          <p:cNvSpPr txBox="1">
            <a:spLocks noChangeArrowheads="1"/>
          </p:cNvSpPr>
          <p:nvPr/>
        </p:nvSpPr>
        <p:spPr>
          <a:xfrm>
            <a:off x="3374740" y="5129169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44455-2487-4D2D-9744-E00539DCE8DD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146184-AAEE-4DF6-A8F4-95B8888C1295}"/>
              </a:ext>
            </a:extLst>
          </p:cNvPr>
          <p:cNvSpPr txBox="1"/>
          <p:nvPr/>
        </p:nvSpPr>
        <p:spPr>
          <a:xfrm>
            <a:off x="594379" y="443954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7F39DE06-98A4-460E-9447-3BDDDE4F57A1}"/>
              </a:ext>
            </a:extLst>
          </p:cNvPr>
          <p:cNvSpPr txBox="1">
            <a:spLocks noChangeArrowheads="1"/>
          </p:cNvSpPr>
          <p:nvPr/>
        </p:nvSpPr>
        <p:spPr>
          <a:xfrm>
            <a:off x="3322780" y="611256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FF6B696-010C-49E6-B68A-BCC280FEDCAD}"/>
              </a:ext>
            </a:extLst>
          </p:cNvPr>
          <p:cNvSpPr txBox="1">
            <a:spLocks noChangeArrowheads="1"/>
          </p:cNvSpPr>
          <p:nvPr/>
        </p:nvSpPr>
        <p:spPr>
          <a:xfrm>
            <a:off x="3260359" y="5432625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6906BBDE-DA15-49CC-88C0-76F4E699997C}"/>
              </a:ext>
            </a:extLst>
          </p:cNvPr>
          <p:cNvSpPr txBox="1">
            <a:spLocks noChangeArrowheads="1"/>
          </p:cNvSpPr>
          <p:nvPr/>
        </p:nvSpPr>
        <p:spPr>
          <a:xfrm>
            <a:off x="3244777" y="576246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8EA9909C-CCAB-4572-ABC2-6D2CCF24FA27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618342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1         1 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-1         0           2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774617C2-B3BD-4972-9FF6-DC717ACB5E20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511662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-1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-99        0           -98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A7D062B9-D614-480F-9D81-1FB42E8D2DA6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54944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0         -1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0            -1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D8E6DD20-B4D7-4565-BF2E-21AF05AFE262}"/>
              </a:ext>
            </a:extLst>
          </p:cNvPr>
          <p:cNvSpPr txBox="1">
            <a:spLocks noChangeArrowheads="1"/>
          </p:cNvSpPr>
          <p:nvPr/>
        </p:nvSpPr>
        <p:spPr>
          <a:xfrm>
            <a:off x="3960620" y="583478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-5       7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5         1            -7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71A3B770-3183-40FA-9EE3-66052063DD4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1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5119793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5D4B81-9CFC-4BD4-B745-4D6E8A2306B6}"/>
              </a:ext>
            </a:extLst>
          </p:cNvPr>
          <p:cNvCxnSpPr>
            <a:cxnSpLocks/>
          </p:cNvCxnSpPr>
          <p:nvPr/>
        </p:nvCxnSpPr>
        <p:spPr>
          <a:xfrm>
            <a:off x="3143215" y="511688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0CE17D-7C3D-4F17-AE5B-D26CBC045155}"/>
              </a:ext>
            </a:extLst>
          </p:cNvPr>
          <p:cNvCxnSpPr>
            <a:cxnSpLocks/>
          </p:cNvCxnSpPr>
          <p:nvPr/>
        </p:nvCxnSpPr>
        <p:spPr>
          <a:xfrm>
            <a:off x="3157829" y="546969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9">
            <a:extLst>
              <a:ext uri="{FF2B5EF4-FFF2-40B4-BE49-F238E27FC236}">
                <a16:creationId xmlns:a16="http://schemas.microsoft.com/office/drawing/2014/main" id="{096FCA75-588C-4593-996F-3A123773F200}"/>
              </a:ext>
            </a:extLst>
          </p:cNvPr>
          <p:cNvSpPr txBox="1">
            <a:spLocks noChangeArrowheads="1"/>
          </p:cNvSpPr>
          <p:nvPr/>
        </p:nvSpPr>
        <p:spPr>
          <a:xfrm>
            <a:off x="3374740" y="5129169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7F39DE06-98A4-460E-9447-3BDDDE4F57A1}"/>
              </a:ext>
            </a:extLst>
          </p:cNvPr>
          <p:cNvSpPr txBox="1">
            <a:spLocks noChangeArrowheads="1"/>
          </p:cNvSpPr>
          <p:nvPr/>
        </p:nvSpPr>
        <p:spPr>
          <a:xfrm>
            <a:off x="3322780" y="611256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FF6B696-010C-49E6-B68A-BCC280FEDCAD}"/>
              </a:ext>
            </a:extLst>
          </p:cNvPr>
          <p:cNvSpPr txBox="1">
            <a:spLocks noChangeArrowheads="1"/>
          </p:cNvSpPr>
          <p:nvPr/>
        </p:nvSpPr>
        <p:spPr>
          <a:xfrm>
            <a:off x="3260359" y="5432625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6906BBDE-DA15-49CC-88C0-76F4E699997C}"/>
              </a:ext>
            </a:extLst>
          </p:cNvPr>
          <p:cNvSpPr txBox="1">
            <a:spLocks noChangeArrowheads="1"/>
          </p:cNvSpPr>
          <p:nvPr/>
        </p:nvSpPr>
        <p:spPr>
          <a:xfrm>
            <a:off x="3244777" y="576246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8EA9909C-CCAB-4572-ABC2-6D2CCF24FA27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618342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1         1 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-1         0           2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774617C2-B3BD-4972-9FF6-DC717ACB5E20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511662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-1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-99        0           -98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A7D062B9-D614-480F-9D81-1FB42E8D2DA6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54944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0         -1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0            -1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D8E6DD20-B4D7-4565-BF2E-21AF05AFE262}"/>
              </a:ext>
            </a:extLst>
          </p:cNvPr>
          <p:cNvSpPr txBox="1">
            <a:spLocks noChangeArrowheads="1"/>
          </p:cNvSpPr>
          <p:nvPr/>
        </p:nvSpPr>
        <p:spPr>
          <a:xfrm>
            <a:off x="3960620" y="583478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-5       7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5         1            -7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BD04B5-3B51-4B7B-B816-0EB6E14CD896}"/>
              </a:ext>
            </a:extLst>
          </p:cNvPr>
          <p:cNvSpPr txBox="1"/>
          <p:nvPr/>
        </p:nvSpPr>
        <p:spPr>
          <a:xfrm>
            <a:off x="293817" y="549766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5F2DA-00FC-4CF2-B4F5-2D0002C10638}"/>
              </a:ext>
            </a:extLst>
          </p:cNvPr>
          <p:cNvSpPr txBox="1"/>
          <p:nvPr/>
        </p:nvSpPr>
        <p:spPr>
          <a:xfrm>
            <a:off x="283379" y="588805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062E4A-689D-43D3-82E9-8456FC99B951}"/>
              </a:ext>
            </a:extLst>
          </p:cNvPr>
          <p:cNvSpPr txBox="1"/>
          <p:nvPr/>
        </p:nvSpPr>
        <p:spPr>
          <a:xfrm>
            <a:off x="268765" y="34433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Solution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2CC25B-6943-4313-AB78-3B567ACAE63F}"/>
              </a:ext>
            </a:extLst>
          </p:cNvPr>
          <p:cNvSpPr txBox="1"/>
          <p:nvPr/>
        </p:nvSpPr>
        <p:spPr>
          <a:xfrm>
            <a:off x="258327" y="3833791"/>
            <a:ext cx="2251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= 4</a:t>
            </a:r>
          </a:p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= 2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Z = 22</a:t>
            </a:r>
            <a:endParaRPr lang="en-US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972B3318-10C1-4090-A0FC-66530D768DEA}"/>
              </a:ext>
            </a:extLst>
          </p:cNvPr>
          <p:cNvSpPr txBox="1">
            <a:spLocks noChangeArrowheads="1"/>
          </p:cNvSpPr>
          <p:nvPr/>
        </p:nvSpPr>
        <p:spPr>
          <a:xfrm>
            <a:off x="142086" y="1129381"/>
            <a:ext cx="5711757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6BDA6060-2F11-4622-BF2F-EAA0F26E4FBA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4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6" grpId="0"/>
      <p:bldP spid="68" grpId="0"/>
      <p:bldP spid="82" grpId="0"/>
      <p:bldP spid="83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 using M Technique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4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-3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≥ 0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99115" y="2563825"/>
            <a:ext cx="6112412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525613" y="217509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EE1EC-3573-43B1-9813-AC6BC02996D8}"/>
              </a:ext>
            </a:extLst>
          </p:cNvPr>
          <p:cNvSpPr txBox="1"/>
          <p:nvPr/>
        </p:nvSpPr>
        <p:spPr>
          <a:xfrm>
            <a:off x="7192107" y="2388142"/>
            <a:ext cx="4779498" cy="350865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 4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	</a:t>
            </a: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-3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≤  6 			       	      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   	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04746D12-7B22-4AC8-8140-63C89E2804A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6526651" y="1818543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663357" y="2621112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560436" y="3088655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- 10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634359" y="3440681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643165" y="3833109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- 6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 )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6386803" y="2342605"/>
            <a:ext cx="5220178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9"/>
          <p:cNvSpPr txBox="1">
            <a:spLocks noChangeArrowheads="1"/>
          </p:cNvSpPr>
          <p:nvPr/>
        </p:nvSpPr>
        <p:spPr>
          <a:xfrm>
            <a:off x="4043927" y="3795014"/>
            <a:ext cx="2091351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9"/>
          <p:cNvSpPr txBox="1">
            <a:spLocks noChangeArrowheads="1"/>
          </p:cNvSpPr>
          <p:nvPr/>
        </p:nvSpPr>
        <p:spPr>
          <a:xfrm>
            <a:off x="671463" y="5068278"/>
            <a:ext cx="5744085" cy="1347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it feasible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we introduce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Variables.</a:t>
            </a:r>
          </a:p>
          <a:p>
            <a:pPr marL="0" lvl="1" algn="l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to solve this kind of problem is called           </a:t>
            </a: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Technique Method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8">
            <a:extLst>
              <a:ext uri="{FF2B5EF4-FFF2-40B4-BE49-F238E27FC236}">
                <a16:creationId xmlns:a16="http://schemas.microsoft.com/office/drawing/2014/main" id="{30DAFE80-1952-4A94-911E-F0150C7777A0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4" grpId="0" build="allAtOnce"/>
      <p:bldP spid="25" grpId="0" build="allAtOnce"/>
      <p:bldP spid="26" grpId="0" build="allAtOnce"/>
      <p:bldP spid="30" grpId="0" build="allAtOnce"/>
      <p:bldP spid="23" grpId="0" build="allAtOnce"/>
      <p:bldP spid="2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Artificial Variables</a:t>
            </a:r>
          </a:p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Artificial Variables in those equations having Surplus Variables only.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8215587" y="1025277"/>
            <a:ext cx="353881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6745680" y="2642461"/>
            <a:ext cx="5220178" cy="3856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S2       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728335" y="3583855"/>
            <a:ext cx="5524971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10</a:t>
            </a: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10383" y="4304296"/>
            <a:ext cx="5220178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934817" y="5140026"/>
            <a:ext cx="5220178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294960" y="5882406"/>
            <a:ext cx="4572001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241690" y="2667266"/>
            <a:ext cx="623285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9"/>
          <p:cNvSpPr txBox="1">
            <a:spLocks noChangeArrowheads="1"/>
          </p:cNvSpPr>
          <p:nvPr/>
        </p:nvSpPr>
        <p:spPr>
          <a:xfrm>
            <a:off x="6480242" y="1605369"/>
            <a:ext cx="5711757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 rot="20068946">
            <a:off x="7379837" y="1015465"/>
            <a:ext cx="1454439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9"/>
          <p:cNvSpPr txBox="1">
            <a:spLocks noChangeArrowheads="1"/>
          </p:cNvSpPr>
          <p:nvPr/>
        </p:nvSpPr>
        <p:spPr>
          <a:xfrm rot="20068946">
            <a:off x="4148810" y="5318374"/>
            <a:ext cx="3496331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Arrangements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8">
            <a:extLst>
              <a:ext uri="{FF2B5EF4-FFF2-40B4-BE49-F238E27FC236}">
                <a16:creationId xmlns:a16="http://schemas.microsoft.com/office/drawing/2014/main" id="{6A70CD94-7C54-44FF-AA87-A41CDEF8201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9" grpId="0" build="allAtOnce"/>
      <p:bldP spid="31" grpId="0" build="allAtOnce"/>
      <p:bldP spid="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6789875" y="3554359"/>
            <a:ext cx="5524971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10</a:t>
            </a: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671923" y="4274800"/>
            <a:ext cx="5220178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6996357" y="5110530"/>
            <a:ext cx="5220178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356500" y="5852910"/>
            <a:ext cx="4572001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303230" y="2637770"/>
            <a:ext cx="623285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/>
          <p:cNvSpPr txBox="1">
            <a:spLocks noChangeArrowheads="1"/>
          </p:cNvSpPr>
          <p:nvPr/>
        </p:nvSpPr>
        <p:spPr>
          <a:xfrm>
            <a:off x="560436" y="3088655"/>
            <a:ext cx="178455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" name="Rectangle 59"/>
          <p:cNvSpPr txBox="1">
            <a:spLocks noChangeArrowheads="1"/>
          </p:cNvSpPr>
          <p:nvPr/>
        </p:nvSpPr>
        <p:spPr>
          <a:xfrm>
            <a:off x="634359" y="3617657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643165" y="4098573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6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now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557243" y="3942494"/>
            <a:ext cx="2622344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solution.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8">
            <a:extLst>
              <a:ext uri="{FF2B5EF4-FFF2-40B4-BE49-F238E27FC236}">
                <a16:creationId xmlns:a16="http://schemas.microsoft.com/office/drawing/2014/main" id="{5D2CF81D-0029-47F7-94F2-461446BD663D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34" grpId="0" build="allAtOnce"/>
      <p:bldP spid="35" grpId="0" build="allAtOnce"/>
      <p:bldP spid="37" grpId="0" build="allAtOnce"/>
      <p:bldP spid="3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9344483" y="1018816"/>
            <a:ext cx="1367162" cy="441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	</a:t>
            </a: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9462650" y="1475451"/>
            <a:ext cx="1045029" cy="441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	</a:t>
            </a: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9456707" y="2002457"/>
            <a:ext cx="1265369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4003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899652" y="2788209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11982" y="3559592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292878" y="3837567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38930" y="392296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23502" y="3205189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08633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   -3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-100        0         -100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02458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909614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84378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3598606" y="3618416"/>
            <a:ext cx="2403988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3613355" y="3250994"/>
            <a:ext cx="2389239" cy="24437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01D048B-92CB-44E9-B97A-066E64EA247F}"/>
              </a:ext>
            </a:extLst>
          </p:cNvPr>
          <p:cNvSpPr txBox="1">
            <a:spLocks noChangeArrowheads="1"/>
          </p:cNvSpPr>
          <p:nvPr/>
        </p:nvSpPr>
        <p:spPr>
          <a:xfrm>
            <a:off x="418141" y="5278857"/>
            <a:ext cx="4257098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3CD1DCD-D183-4844-BEAE-D5975B1B60B7}"/>
              </a:ext>
            </a:extLst>
          </p:cNvPr>
          <p:cNvSpPr txBox="1">
            <a:spLocks noChangeArrowheads="1"/>
          </p:cNvSpPr>
          <p:nvPr/>
        </p:nvSpPr>
        <p:spPr>
          <a:xfrm>
            <a:off x="425301" y="5714980"/>
            <a:ext cx="4559654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7866480" y="3288895"/>
            <a:ext cx="4433648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 10</a:t>
            </a: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7807519" y="3832360"/>
            <a:ext cx="4433612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50" name="Rectangle 59"/>
          <p:cNvSpPr txBox="1">
            <a:spLocks noChangeArrowheads="1"/>
          </p:cNvSpPr>
          <p:nvPr/>
        </p:nvSpPr>
        <p:spPr>
          <a:xfrm>
            <a:off x="8058213" y="4387878"/>
            <a:ext cx="4168172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51" name="Rectangle 59"/>
          <p:cNvSpPr txBox="1">
            <a:spLocks noChangeArrowheads="1"/>
          </p:cNvSpPr>
          <p:nvPr/>
        </p:nvSpPr>
        <p:spPr>
          <a:xfrm>
            <a:off x="7639577" y="4923786"/>
            <a:ext cx="3318478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sp>
        <p:nvSpPr>
          <p:cNvPr id="52" name="Rectangle 59"/>
          <p:cNvSpPr txBox="1">
            <a:spLocks noChangeArrowheads="1"/>
          </p:cNvSpPr>
          <p:nvPr/>
        </p:nvSpPr>
        <p:spPr>
          <a:xfrm>
            <a:off x="7542062" y="2416550"/>
            <a:ext cx="4050138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- 4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/>
          <p:cNvSpPr txBox="1">
            <a:spLocks noChangeArrowheads="1"/>
          </p:cNvSpPr>
          <p:nvPr/>
        </p:nvSpPr>
        <p:spPr>
          <a:xfrm>
            <a:off x="7057629" y="2036858"/>
            <a:ext cx="1265369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100</a:t>
            </a:r>
          </a:p>
        </p:txBody>
      </p:sp>
      <p:sp>
        <p:nvSpPr>
          <p:cNvPr id="37" name="Rectangle 58">
            <a:extLst>
              <a:ext uri="{FF2B5EF4-FFF2-40B4-BE49-F238E27FC236}">
                <a16:creationId xmlns:a16="http://schemas.microsoft.com/office/drawing/2014/main" id="{426723F0-6705-4AB3-B0D9-A9AADF982DF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5" grpId="0" build="allAtOnce"/>
      <p:bldP spid="97" grpId="0" build="allAtOnce"/>
      <p:bldP spid="98" grpId="0" build="allAtOnce"/>
      <p:bldP spid="99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113" grpId="0" build="allAtOnce"/>
      <p:bldP spid="45" grpId="0" animBg="1"/>
      <p:bldP spid="46" grpId="0" animBg="1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774328" y="1566044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8337436" y="1521578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02477" y="227443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   -3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-100        0         -100</a:t>
            </a: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9217421" y="227604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00034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(-100) * 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349691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(-4    -3     0     0     -100     0     -100  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00B0F0"/>
                </a:solidFill>
              </a:rPr>
              <a:t>(-100)</a:t>
            </a:r>
            <a:r>
              <a:rPr lang="en-US" b="1" dirty="0">
                <a:solidFill>
                  <a:srgbClr val="C00000"/>
                </a:solidFill>
              </a:rPr>
              <a:t> * </a:t>
            </a:r>
            <a:r>
              <a:rPr lang="en-US" b="1" dirty="0">
                <a:solidFill>
                  <a:srgbClr val="002060"/>
                </a:solidFill>
              </a:rPr>
              <a:t>(2          1         -1        0      1         0     0           10)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5" y="5713107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(-4     </a:t>
            </a:r>
            <a:r>
              <a:rPr lang="en-US" b="1" dirty="0">
                <a:solidFill>
                  <a:srgbClr val="7030A0"/>
                </a:solidFill>
              </a:rPr>
              <a:t>-3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0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 +               </a:t>
            </a:r>
            <a:r>
              <a:rPr lang="en-US" b="1" dirty="0">
                <a:solidFill>
                  <a:srgbClr val="002060"/>
                </a:solidFill>
              </a:rPr>
              <a:t>(200    </a:t>
            </a:r>
            <a:r>
              <a:rPr lang="en-US" b="1" dirty="0">
                <a:solidFill>
                  <a:srgbClr val="7030A0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0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  1000</a:t>
            </a:r>
            <a:r>
              <a:rPr lang="en-US" b="1" dirty="0">
                <a:solidFill>
                  <a:srgbClr val="002060"/>
                </a:solidFill>
              </a:rPr>
              <a:t>)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893137" y="613097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196 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97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-100     </a:t>
            </a:r>
            <a:r>
              <a:rPr lang="en-US" b="1" dirty="0">
                <a:solidFill>
                  <a:srgbClr val="00206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1000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8FB5E9ED-7ED7-4B41-83A1-EDB5C0CAA0D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3062</Words>
  <Application>Microsoft Office PowerPoint</Application>
  <PresentationFormat>Widescreen</PresentationFormat>
  <Paragraphs>553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1324</cp:revision>
  <dcterms:created xsi:type="dcterms:W3CDTF">2014-12-18T18:40:03Z</dcterms:created>
  <dcterms:modified xsi:type="dcterms:W3CDTF">2020-12-09T10:33:58Z</dcterms:modified>
</cp:coreProperties>
</file>