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28" r:id="rId4"/>
    <p:sldId id="375" r:id="rId5"/>
    <p:sldId id="378" r:id="rId6"/>
    <p:sldId id="431" r:id="rId7"/>
    <p:sldId id="430" r:id="rId8"/>
    <p:sldId id="379" r:id="rId9"/>
    <p:sldId id="381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99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26" autoAdjust="0"/>
    <p:restoredTop sz="94249" autoAdjust="0"/>
  </p:normalViewPr>
  <p:slideViewPr>
    <p:cSldViewPr snapToGrid="0">
      <p:cViewPr varScale="1">
        <p:scale>
          <a:sx n="66" d="100"/>
          <a:sy n="66" d="100"/>
        </p:scale>
        <p:origin x="-114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48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10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17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92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467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46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457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44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42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71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52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219A-FBFA-49F3-8605-3CBAAB52F4B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44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1741711"/>
            <a:ext cx="12192000" cy="483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03 –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Technique</a:t>
            </a: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Variables – (</a:t>
            </a:r>
            <a:r>
              <a:rPr lang="en-US" sz="3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=""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450574"/>
            <a:ext cx="11967024" cy="1537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rgbClr val="002060"/>
                </a:solidFill>
                <a:latin typeface="+mn-lt"/>
              </a:rPr>
              <a:t>Operations Research</a:t>
            </a:r>
          </a:p>
          <a:p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46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31505" y="2274430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      -205             0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80132" y="265731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131251" y="295027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110462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8912627" y="2276040"/>
            <a:ext cx="840974" cy="36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-1800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4060641" y="2701148"/>
            <a:ext cx="4894673" cy="25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4061346" y="327881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3              2                0               0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4060636" y="2991438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9"/>
          <p:cNvSpPr txBox="1">
            <a:spLocks noChangeArrowheads="1"/>
          </p:cNvSpPr>
          <p:nvPr/>
        </p:nvSpPr>
        <p:spPr>
          <a:xfrm>
            <a:off x="3288670" y="2659724"/>
            <a:ext cx="547000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3283421" y="295089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3335479" y="3247781"/>
            <a:ext cx="491879" cy="465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="" xmlns:a16="http://schemas.microsoft.com/office/drawing/2014/main" id="{2D7EAFB9-C32B-4A02-9F97-78F885AF814B}"/>
              </a:ext>
            </a:extLst>
          </p:cNvPr>
          <p:cNvSpPr/>
          <p:nvPr/>
        </p:nvSpPr>
        <p:spPr>
          <a:xfrm>
            <a:off x="6286252" y="2718320"/>
            <a:ext cx="2403988" cy="883944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6ADA7353-3EE3-4DD6-8E14-68A5099BE5F8}"/>
              </a:ext>
            </a:extLst>
          </p:cNvPr>
          <p:cNvSpPr/>
          <p:nvPr/>
        </p:nvSpPr>
        <p:spPr>
          <a:xfrm>
            <a:off x="6301001" y="2321870"/>
            <a:ext cx="2389239" cy="244374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605238" y="1950715"/>
            <a:ext cx="1530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 ?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891DA7FC-62F8-4C84-930F-16ED72E84E9B}"/>
              </a:ext>
            </a:extLst>
          </p:cNvPr>
          <p:cNvCxnSpPr/>
          <p:nvPr/>
        </p:nvCxnSpPr>
        <p:spPr>
          <a:xfrm rot="5400000">
            <a:off x="4144157" y="1557219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7A6734D-A989-4D3E-8E0E-EE2FCC537023}"/>
              </a:ext>
            </a:extLst>
          </p:cNvPr>
          <p:cNvSpPr txBox="1"/>
          <p:nvPr/>
        </p:nvSpPr>
        <p:spPr>
          <a:xfrm rot="19928691">
            <a:off x="1991010" y="1449973"/>
            <a:ext cx="2073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Objective</a:t>
            </a:r>
            <a:r>
              <a:rPr lang="en-US" sz="2000" b="1" dirty="0">
                <a:solidFill>
                  <a:srgbClr val="002060"/>
                </a:solidFill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</a:rPr>
              <a:t>Max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E2A31CA-4D0E-426B-98D3-30C7EBEF5481}"/>
              </a:ext>
            </a:extLst>
          </p:cNvPr>
          <p:cNvSpPr txBox="1"/>
          <p:nvPr/>
        </p:nvSpPr>
        <p:spPr>
          <a:xfrm>
            <a:off x="600882" y="2468879"/>
            <a:ext cx="1854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Not  Optimal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891DA7FC-62F8-4C84-930F-16ED72E84E9B}"/>
              </a:ext>
            </a:extLst>
          </p:cNvPr>
          <p:cNvCxnSpPr/>
          <p:nvPr/>
        </p:nvCxnSpPr>
        <p:spPr>
          <a:xfrm rot="5400000">
            <a:off x="5239967" y="1578993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45" grpId="0"/>
      <p:bldP spid="47" grpId="0"/>
      <p:bldP spid="4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31505" y="2274430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      -205             0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80132" y="265731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131251" y="295027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110462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8912627" y="2276040"/>
            <a:ext cx="840974" cy="36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-1800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4060641" y="2701148"/>
            <a:ext cx="4894673" cy="25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4061346" y="327881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3              2                0               0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4060636" y="2991438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9"/>
          <p:cNvSpPr txBox="1">
            <a:spLocks noChangeArrowheads="1"/>
          </p:cNvSpPr>
          <p:nvPr/>
        </p:nvSpPr>
        <p:spPr>
          <a:xfrm>
            <a:off x="3288670" y="2659724"/>
            <a:ext cx="547000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3283421" y="295089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3335479" y="3247781"/>
            <a:ext cx="491879" cy="465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195071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Entering Variable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891DA7FC-62F8-4C84-930F-16ED72E84E9B}"/>
              </a:ext>
            </a:extLst>
          </p:cNvPr>
          <p:cNvCxnSpPr/>
          <p:nvPr/>
        </p:nvCxnSpPr>
        <p:spPr>
          <a:xfrm rot="5400000">
            <a:off x="4115129" y="1542705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36">
            <a:extLst>
              <a:ext uri="{FF2B5EF4-FFF2-40B4-BE49-F238E27FC236}">
                <a16:creationId xmlns=""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58186" y="2316404"/>
            <a:ext cx="613814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5B6A766-F4ED-4E15-B1A3-0DA294CA3DA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28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1" grpId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31505" y="2274430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      -205             0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80132" y="265731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131251" y="295027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110462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8912627" y="2276040"/>
            <a:ext cx="840974" cy="36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-1800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4060641" y="2701148"/>
            <a:ext cx="4894673" cy="25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4061346" y="327881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3              2                0               0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4060636" y="2991438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9"/>
          <p:cNvSpPr txBox="1">
            <a:spLocks noChangeArrowheads="1"/>
          </p:cNvSpPr>
          <p:nvPr/>
        </p:nvSpPr>
        <p:spPr>
          <a:xfrm>
            <a:off x="3288670" y="2659724"/>
            <a:ext cx="547000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3283421" y="295089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3335479" y="3247781"/>
            <a:ext cx="491879" cy="465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891DA7FC-62F8-4C84-930F-16ED72E84E9B}"/>
              </a:ext>
            </a:extLst>
          </p:cNvPr>
          <p:cNvCxnSpPr/>
          <p:nvPr/>
        </p:nvCxnSpPr>
        <p:spPr>
          <a:xfrm rot="5400000">
            <a:off x="4115129" y="1542705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36">
            <a:extLst>
              <a:ext uri="{FF2B5EF4-FFF2-40B4-BE49-F238E27FC236}">
                <a16:creationId xmlns=""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58186" y="2316404"/>
            <a:ext cx="613814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5B6A766-F4ED-4E15-B1A3-0DA294CA3DA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195071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35" name="Rectangle 59">
            <a:extLst>
              <a:ext uri="{FF2B5EF4-FFF2-40B4-BE49-F238E27FC236}">
                <a16:creationId xmlns=""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670451" y="265428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 = 4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=""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652240" y="3017274"/>
            <a:ext cx="1528376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12/0 = INV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=""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59761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18/3 = 6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=""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880160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=""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570994" y="2627360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=""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36">
            <a:extLst>
              <a:ext uri="{FF2B5EF4-FFF2-40B4-BE49-F238E27FC236}">
                <a16:creationId xmlns=""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920836" y="2611837"/>
            <a:ext cx="706582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leaves</a:t>
            </a:r>
          </a:p>
        </p:txBody>
      </p:sp>
      <p:sp>
        <p:nvSpPr>
          <p:cNvPr id="40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5" grpId="0"/>
      <p:bldP spid="45" grpId="0"/>
      <p:bldP spid="46" grpId="0"/>
      <p:bldP spid="47" grpId="0"/>
      <p:bldP spid="48" grpId="0"/>
      <p:bldP spid="49" grpId="0" animBg="1"/>
      <p:bldP spid="53" grpId="0" animBg="1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31505" y="2274430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      -205             0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80132" y="265731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131251" y="295027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110462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8912627" y="2276040"/>
            <a:ext cx="840974" cy="36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-1800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4060641" y="2701148"/>
            <a:ext cx="4894673" cy="25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4061346" y="327881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3              2                0               0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4060636" y="2991438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9"/>
          <p:cNvSpPr txBox="1">
            <a:spLocks noChangeArrowheads="1"/>
          </p:cNvSpPr>
          <p:nvPr/>
        </p:nvSpPr>
        <p:spPr>
          <a:xfrm>
            <a:off x="3288670" y="2659724"/>
            <a:ext cx="547000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3283421" y="295089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3335479" y="3247781"/>
            <a:ext cx="491879" cy="465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891DA7FC-62F8-4C84-930F-16ED72E84E9B}"/>
              </a:ext>
            </a:extLst>
          </p:cNvPr>
          <p:cNvCxnSpPr/>
          <p:nvPr/>
        </p:nvCxnSpPr>
        <p:spPr>
          <a:xfrm rot="5400000">
            <a:off x="4115129" y="1542705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36">
            <a:extLst>
              <a:ext uri="{FF2B5EF4-FFF2-40B4-BE49-F238E27FC236}">
                <a16:creationId xmlns=""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58186" y="2316404"/>
            <a:ext cx="613814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5B6A766-F4ED-4E15-B1A3-0DA294CA3DA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35" name="Rectangle 59">
            <a:extLst>
              <a:ext uri="{FF2B5EF4-FFF2-40B4-BE49-F238E27FC236}">
                <a16:creationId xmlns=""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670451" y="265428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 = 4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=""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652240" y="3017274"/>
            <a:ext cx="1528376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12/0 = INV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=""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59761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18/3 = 6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=""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880160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=""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570994" y="2627360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=""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36">
            <a:extLst>
              <a:ext uri="{FF2B5EF4-FFF2-40B4-BE49-F238E27FC236}">
                <a16:creationId xmlns=""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920836" y="2611837"/>
            <a:ext cx="706582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leaves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200877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9">
            <a:extLst>
              <a:ext uri="{FF2B5EF4-FFF2-40B4-BE49-F238E27FC236}">
                <a16:creationId xmlns=""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4" name="Rounded Rectangle 36">
            <a:extLst>
              <a:ext uri="{FF2B5EF4-FFF2-40B4-BE49-F238E27FC236}">
                <a16:creationId xmlns="" xmlns:a16="http://schemas.microsoft.com/office/drawing/2014/main" id="{C9E214F2-8A40-429B-B1B3-25CE93F74835}"/>
              </a:ext>
            </a:extLst>
          </p:cNvPr>
          <p:cNvSpPr/>
          <p:nvPr/>
        </p:nvSpPr>
        <p:spPr>
          <a:xfrm>
            <a:off x="3979152" y="4126428"/>
            <a:ext cx="592847" cy="95842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36">
            <a:extLst>
              <a:ext uri="{FF2B5EF4-FFF2-40B4-BE49-F238E27FC236}">
                <a16:creationId xmlns="" xmlns:a16="http://schemas.microsoft.com/office/drawing/2014/main" id="{0CCB540C-EF03-42AA-837C-1C73B8B4B198}"/>
              </a:ext>
            </a:extLst>
          </p:cNvPr>
          <p:cNvSpPr/>
          <p:nvPr/>
        </p:nvSpPr>
        <p:spPr>
          <a:xfrm>
            <a:off x="3960963" y="3679180"/>
            <a:ext cx="638746" cy="352492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1250455-A311-4ABB-B5D9-FD2BF8B481FF}"/>
              </a:ext>
            </a:extLst>
          </p:cNvPr>
          <p:cNvSpPr txBox="1"/>
          <p:nvPr/>
        </p:nvSpPr>
        <p:spPr>
          <a:xfrm>
            <a:off x="893588" y="5271812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Pivot 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Pivot Row</a:t>
            </a:r>
            <a:r>
              <a:rPr lang="en-US" b="1" dirty="0">
                <a:solidFill>
                  <a:srgbClr val="C00000"/>
                </a:solidFill>
              </a:rPr>
              <a:t> ) / Pivot Element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60F62C2D-85EE-4A59-B6FD-1B07C8F8B4D7}"/>
              </a:ext>
            </a:extLst>
          </p:cNvPr>
          <p:cNvSpPr txBox="1"/>
          <p:nvPr/>
        </p:nvSpPr>
        <p:spPr>
          <a:xfrm>
            <a:off x="905308" y="5621163"/>
            <a:ext cx="1050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smtClean="0">
                <a:solidFill>
                  <a:srgbClr val="002060"/>
                </a:solidFill>
              </a:rPr>
              <a:t>(1      </a:t>
            </a:r>
            <a:r>
              <a:rPr lang="en-US" b="1" dirty="0">
                <a:solidFill>
                  <a:srgbClr val="002060"/>
                </a:solidFill>
              </a:rPr>
              <a:t>0</a:t>
            </a:r>
            <a:r>
              <a:rPr lang="en-US" b="1" dirty="0" smtClean="0">
                <a:solidFill>
                  <a:srgbClr val="002060"/>
                </a:solidFill>
              </a:rPr>
              <a:t>        1       </a:t>
            </a:r>
            <a:r>
              <a:rPr lang="en-US" b="1" dirty="0">
                <a:solidFill>
                  <a:srgbClr val="002060"/>
                </a:solidFill>
              </a:rPr>
              <a:t>0       </a:t>
            </a:r>
            <a:r>
              <a:rPr lang="en-US" b="1" dirty="0" smtClean="0">
                <a:solidFill>
                  <a:srgbClr val="002060"/>
                </a:solidFill>
              </a:rPr>
              <a:t>0      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/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   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989CA02-F189-4C3D-B241-BFFAA3A662B8}"/>
              </a:ext>
            </a:extLst>
          </p:cNvPr>
          <p:cNvSpPr txBox="1"/>
          <p:nvPr/>
        </p:nvSpPr>
        <p:spPr>
          <a:xfrm>
            <a:off x="902965" y="5984579"/>
            <a:ext cx="1102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smtClean="0">
                <a:solidFill>
                  <a:srgbClr val="002060"/>
                </a:solidFill>
              </a:rPr>
              <a:t>(1      0        1       0       0      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610811" y="4036727"/>
            <a:ext cx="199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  <a:cs typeface="Times New Roman" panose="02020603050405020304" pitchFamily="18" charset="0"/>
              </a:rPr>
              <a:t>New Pivot Row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891DA7FC-62F8-4C84-930F-16ED72E84E9B}"/>
              </a:ext>
            </a:extLst>
          </p:cNvPr>
          <p:cNvCxnSpPr/>
          <p:nvPr/>
        </p:nvCxnSpPr>
        <p:spPr>
          <a:xfrm>
            <a:off x="2535376" y="4264492"/>
            <a:ext cx="678879" cy="270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554182" y="3399392"/>
            <a:ext cx="2563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  <a:cs typeface="Times New Roman" panose="02020603050405020304" pitchFamily="18" charset="0"/>
              </a:rPr>
              <a:t>Current Pivot Row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891DA7FC-62F8-4C84-930F-16ED72E84E9B}"/>
              </a:ext>
            </a:extLst>
          </p:cNvPr>
          <p:cNvCxnSpPr/>
          <p:nvPr/>
        </p:nvCxnSpPr>
        <p:spPr>
          <a:xfrm flipV="1">
            <a:off x="2632367" y="2881746"/>
            <a:ext cx="803559" cy="6095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5224367" y="1251964"/>
            <a:ext cx="199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Cambria" pitchFamily="18" charset="0"/>
                <a:cs typeface="Times New Roman" panose="02020603050405020304" pitchFamily="18" charset="0"/>
              </a:rPr>
              <a:t>Pivot </a:t>
            </a:r>
            <a:r>
              <a:rPr lang="en-US" sz="2000" b="1" dirty="0" err="1" smtClean="0">
                <a:solidFill>
                  <a:srgbClr val="0070C0"/>
                </a:solidFill>
                <a:latin typeface="Cambria" pitchFamily="18" charset="0"/>
                <a:cs typeface="Times New Roman" panose="02020603050405020304" pitchFamily="18" charset="0"/>
              </a:rPr>
              <a:t>lement</a:t>
            </a:r>
            <a:endParaRPr lang="en-US" sz="2000" b="1" dirty="0">
              <a:solidFill>
                <a:srgbClr val="0070C0"/>
              </a:solidFill>
              <a:latin typeface="Cambria" pitchFamily="18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="" xmlns:a16="http://schemas.microsoft.com/office/drawing/2014/main" id="{891DA7FC-62F8-4C84-930F-16ED72E84E9B}"/>
              </a:ext>
            </a:extLst>
          </p:cNvPr>
          <p:cNvCxnSpPr/>
          <p:nvPr/>
        </p:nvCxnSpPr>
        <p:spPr>
          <a:xfrm rot="5400000">
            <a:off x="4184075" y="1607128"/>
            <a:ext cx="1427018" cy="10668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6" grpId="0"/>
      <p:bldP spid="57" grpId="0"/>
      <p:bldP spid="62" grpId="0"/>
      <p:bldP spid="63" grpId="0"/>
      <p:bldP spid="64" grpId="0" animBg="1"/>
      <p:bldP spid="65" grpId="0" animBg="1"/>
      <p:bldP spid="66" grpId="0" build="allAtOnce"/>
      <p:bldP spid="67" grpId="0" build="allAtOnce"/>
      <p:bldP spid="68" grpId="0" build="allAtOnce"/>
      <p:bldP spid="69" grpId="0"/>
      <p:bldP spid="76" grpId="0"/>
      <p:bldP spid="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31505" y="2274430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      -205             0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80132" y="265731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131251" y="295027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110462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8912627" y="2276040"/>
            <a:ext cx="840974" cy="36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-1800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4060641" y="2701148"/>
            <a:ext cx="4894673" cy="25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4061346" y="327881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3              2                0               0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4060636" y="2991438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9"/>
          <p:cNvSpPr txBox="1">
            <a:spLocks noChangeArrowheads="1"/>
          </p:cNvSpPr>
          <p:nvPr/>
        </p:nvSpPr>
        <p:spPr>
          <a:xfrm>
            <a:off x="3288670" y="2659724"/>
            <a:ext cx="547000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3283421" y="295089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3335479" y="3247781"/>
            <a:ext cx="491879" cy="465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1" name="Rounded Rectangle 36">
            <a:extLst>
              <a:ext uri="{FF2B5EF4-FFF2-40B4-BE49-F238E27FC236}">
                <a16:creationId xmlns=""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58186" y="2316404"/>
            <a:ext cx="613814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5B6A766-F4ED-4E15-B1A3-0DA294CA3DA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35" name="Rectangle 59">
            <a:extLst>
              <a:ext uri="{FF2B5EF4-FFF2-40B4-BE49-F238E27FC236}">
                <a16:creationId xmlns=""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670451" y="265428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 = 4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=""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652240" y="3017274"/>
            <a:ext cx="1528376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12/0 = INV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=""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59761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18/3 = 6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=""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880160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=""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570994" y="2627360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=""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36">
            <a:extLst>
              <a:ext uri="{FF2B5EF4-FFF2-40B4-BE49-F238E27FC236}">
                <a16:creationId xmlns=""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920836" y="2611837"/>
            <a:ext cx="706582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leaves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200877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9">
            <a:extLst>
              <a:ext uri="{FF2B5EF4-FFF2-40B4-BE49-F238E27FC236}">
                <a16:creationId xmlns=""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4" name="Rounded Rectangle 36">
            <a:extLst>
              <a:ext uri="{FF2B5EF4-FFF2-40B4-BE49-F238E27FC236}">
                <a16:creationId xmlns="" xmlns:a16="http://schemas.microsoft.com/office/drawing/2014/main" id="{C9E214F2-8A40-429B-B1B3-25CE93F74835}"/>
              </a:ext>
            </a:extLst>
          </p:cNvPr>
          <p:cNvSpPr/>
          <p:nvPr/>
        </p:nvSpPr>
        <p:spPr>
          <a:xfrm>
            <a:off x="3979152" y="4126428"/>
            <a:ext cx="592847" cy="95842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36">
            <a:extLst>
              <a:ext uri="{FF2B5EF4-FFF2-40B4-BE49-F238E27FC236}">
                <a16:creationId xmlns="" xmlns:a16="http://schemas.microsoft.com/office/drawing/2014/main" id="{0CCB540C-EF03-42AA-837C-1C73B8B4B198}"/>
              </a:ext>
            </a:extLst>
          </p:cNvPr>
          <p:cNvSpPr/>
          <p:nvPr/>
        </p:nvSpPr>
        <p:spPr>
          <a:xfrm>
            <a:off x="3960963" y="3679180"/>
            <a:ext cx="638746" cy="352492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9"/>
          <p:cNvSpPr txBox="1">
            <a:spLocks noChangeArrowheads="1"/>
          </p:cNvSpPr>
          <p:nvPr/>
        </p:nvSpPr>
        <p:spPr>
          <a:xfrm>
            <a:off x="3931500" y="4158705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1               0                1              0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9186058" y="4168827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allAtOnce"/>
      <p:bldP spid="7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31505" y="2274430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      -205             0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80132" y="265731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131251" y="295027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110462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8912627" y="2276040"/>
            <a:ext cx="840974" cy="36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-1800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4060641" y="2701148"/>
            <a:ext cx="4894673" cy="25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4061346" y="327881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3              2                0               0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4060636" y="2991438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9"/>
          <p:cNvSpPr txBox="1">
            <a:spLocks noChangeArrowheads="1"/>
          </p:cNvSpPr>
          <p:nvPr/>
        </p:nvSpPr>
        <p:spPr>
          <a:xfrm>
            <a:off x="3288670" y="2659724"/>
            <a:ext cx="547000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3283421" y="295089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3335479" y="3247781"/>
            <a:ext cx="491879" cy="465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1" name="Rounded Rectangle 36">
            <a:extLst>
              <a:ext uri="{FF2B5EF4-FFF2-40B4-BE49-F238E27FC236}">
                <a16:creationId xmlns=""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58186" y="2316404"/>
            <a:ext cx="613814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5B6A766-F4ED-4E15-B1A3-0DA294CA3DA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35" name="Rectangle 59">
            <a:extLst>
              <a:ext uri="{FF2B5EF4-FFF2-40B4-BE49-F238E27FC236}">
                <a16:creationId xmlns=""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670451" y="265428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 = 4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=""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652240" y="3017274"/>
            <a:ext cx="1528376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12/0 = INV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=""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59761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18/3 = 6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=""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880160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=""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570994" y="2627360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=""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36">
            <a:extLst>
              <a:ext uri="{FF2B5EF4-FFF2-40B4-BE49-F238E27FC236}">
                <a16:creationId xmlns=""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920836" y="2611837"/>
            <a:ext cx="706582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leaves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200877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9">
            <a:extLst>
              <a:ext uri="{FF2B5EF4-FFF2-40B4-BE49-F238E27FC236}">
                <a16:creationId xmlns=""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4" name="Rounded Rectangle 36">
            <a:extLst>
              <a:ext uri="{FF2B5EF4-FFF2-40B4-BE49-F238E27FC236}">
                <a16:creationId xmlns="" xmlns:a16="http://schemas.microsoft.com/office/drawing/2014/main" id="{C9E214F2-8A40-429B-B1B3-25CE93F74835}"/>
              </a:ext>
            </a:extLst>
          </p:cNvPr>
          <p:cNvSpPr/>
          <p:nvPr/>
        </p:nvSpPr>
        <p:spPr>
          <a:xfrm>
            <a:off x="3979152" y="4126428"/>
            <a:ext cx="592847" cy="95842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36">
            <a:extLst>
              <a:ext uri="{FF2B5EF4-FFF2-40B4-BE49-F238E27FC236}">
                <a16:creationId xmlns="" xmlns:a16="http://schemas.microsoft.com/office/drawing/2014/main" id="{0CCB540C-EF03-42AA-837C-1C73B8B4B198}"/>
              </a:ext>
            </a:extLst>
          </p:cNvPr>
          <p:cNvSpPr/>
          <p:nvPr/>
        </p:nvSpPr>
        <p:spPr>
          <a:xfrm>
            <a:off x="3960963" y="3679180"/>
            <a:ext cx="638746" cy="352492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9"/>
          <p:cNvSpPr txBox="1">
            <a:spLocks noChangeArrowheads="1"/>
          </p:cNvSpPr>
          <p:nvPr/>
        </p:nvSpPr>
        <p:spPr>
          <a:xfrm>
            <a:off x="3931500" y="4158705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1               0                1              0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9186058" y="4168827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ADC5CBB-9D05-46E8-A15B-A73021EB5059}"/>
              </a:ext>
            </a:extLst>
          </p:cNvPr>
          <p:cNvSpPr txBox="1"/>
          <p:nvPr/>
        </p:nvSpPr>
        <p:spPr>
          <a:xfrm>
            <a:off x="450674" y="5071780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 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Z Row</a:t>
            </a:r>
            <a:r>
              <a:rPr lang="en-US" b="1" dirty="0">
                <a:solidFill>
                  <a:srgbClr val="C00000"/>
                </a:solidFill>
              </a:rPr>
              <a:t> ) – </a:t>
            </a:r>
            <a:r>
              <a:rPr lang="en-US" b="1" dirty="0" smtClean="0">
                <a:solidFill>
                  <a:srgbClr val="C00000"/>
                </a:solidFill>
              </a:rPr>
              <a:t>(-303) </a:t>
            </a:r>
            <a:r>
              <a:rPr lang="en-US" b="1" dirty="0">
                <a:solidFill>
                  <a:srgbClr val="C00000"/>
                </a:solidFill>
              </a:rPr>
              <a:t>* (</a:t>
            </a:r>
            <a:r>
              <a:rPr lang="en-US" b="1" dirty="0">
                <a:solidFill>
                  <a:srgbClr val="0070C0"/>
                </a:solidFill>
              </a:rPr>
              <a:t>Pivot Row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D2AD1070-EFF5-468E-95FE-9F61EC523012}"/>
              </a:ext>
            </a:extLst>
          </p:cNvPr>
          <p:cNvSpPr txBox="1"/>
          <p:nvPr/>
        </p:nvSpPr>
        <p:spPr>
          <a:xfrm>
            <a:off x="428626" y="5421131"/>
            <a:ext cx="115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smtClean="0">
                <a:solidFill>
                  <a:srgbClr val="002060"/>
                </a:solidFill>
              </a:rPr>
              <a:t>(-303    -205      0       0       0      -</a:t>
            </a:r>
            <a:r>
              <a:rPr lang="en-US" b="1" dirty="0" smtClean="0">
                <a:solidFill>
                  <a:srgbClr val="C00000"/>
                </a:solidFill>
              </a:rPr>
              <a:t>1800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– </a:t>
            </a:r>
            <a:r>
              <a:rPr lang="en-US" b="1" dirty="0" smtClean="0">
                <a:solidFill>
                  <a:srgbClr val="C00000"/>
                </a:solidFill>
              </a:rPr>
              <a:t>(-303) </a:t>
            </a:r>
            <a:r>
              <a:rPr lang="en-US" b="1" dirty="0">
                <a:solidFill>
                  <a:srgbClr val="C00000"/>
                </a:solidFill>
              </a:rPr>
              <a:t>* </a:t>
            </a:r>
            <a:r>
              <a:rPr lang="en-US" b="1" dirty="0">
                <a:solidFill>
                  <a:srgbClr val="002060"/>
                </a:solidFill>
              </a:rPr>
              <a:t>(1       </a:t>
            </a:r>
            <a:r>
              <a:rPr lang="en-US" b="1" dirty="0" smtClean="0">
                <a:solidFill>
                  <a:srgbClr val="002060"/>
                </a:solidFill>
              </a:rPr>
              <a:t>   0         1         0         0  </a:t>
            </a:r>
            <a:r>
              <a:rPr lang="en-US" b="1" dirty="0" smtClean="0">
                <a:solidFill>
                  <a:srgbClr val="C00000"/>
                </a:solidFill>
              </a:rPr>
              <a:t>       4)</a:t>
            </a:r>
            <a:r>
              <a:rPr lang="en-US" b="1" dirty="0" smtClean="0">
                <a:solidFill>
                  <a:srgbClr val="002060"/>
                </a:solidFill>
              </a:rPr>
              <a:t>   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20195BA-46B6-4988-9E4D-5557E777D5A8}"/>
              </a:ext>
            </a:extLst>
          </p:cNvPr>
          <p:cNvSpPr txBox="1"/>
          <p:nvPr/>
        </p:nvSpPr>
        <p:spPr>
          <a:xfrm>
            <a:off x="445760" y="5784547"/>
            <a:ext cx="1150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smtClean="0">
                <a:solidFill>
                  <a:srgbClr val="002060"/>
                </a:solidFill>
              </a:rPr>
              <a:t>(-303    -205      0       0       0      -</a:t>
            </a:r>
            <a:r>
              <a:rPr lang="en-US" b="1" dirty="0" smtClean="0">
                <a:solidFill>
                  <a:srgbClr val="C00000"/>
                </a:solidFill>
              </a:rPr>
              <a:t>1800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r>
              <a:rPr lang="en-US" b="1" dirty="0" smtClean="0">
                <a:solidFill>
                  <a:srgbClr val="C00000"/>
                </a:solidFill>
              </a:rPr>
              <a:t> +               </a:t>
            </a:r>
            <a:r>
              <a:rPr lang="en-US" b="1" dirty="0" smtClean="0">
                <a:solidFill>
                  <a:srgbClr val="002060"/>
                </a:solidFill>
              </a:rPr>
              <a:t>(303      0        303      </a:t>
            </a:r>
            <a:r>
              <a:rPr lang="en-US" b="1" dirty="0">
                <a:solidFill>
                  <a:srgbClr val="002060"/>
                </a:solidFill>
              </a:rPr>
              <a:t>0       </a:t>
            </a:r>
            <a:r>
              <a:rPr lang="en-US" b="1" dirty="0" smtClean="0">
                <a:solidFill>
                  <a:srgbClr val="002060"/>
                </a:solidFill>
              </a:rPr>
              <a:t>  0      </a:t>
            </a:r>
            <a:r>
              <a:rPr lang="en-US" b="1" dirty="0" smtClean="0">
                <a:solidFill>
                  <a:srgbClr val="C00000"/>
                </a:solidFill>
              </a:rPr>
              <a:t>1212)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4B7BF04-8DC5-44A6-BFBD-A40DD5FC2FE7}"/>
              </a:ext>
            </a:extLst>
          </p:cNvPr>
          <p:cNvSpPr txBox="1"/>
          <p:nvPr/>
        </p:nvSpPr>
        <p:spPr>
          <a:xfrm>
            <a:off x="435929" y="6202411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(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0        -205     303    0       0      </a:t>
            </a:r>
            <a:r>
              <a:rPr lang="en-US" b="1" dirty="0">
                <a:solidFill>
                  <a:srgbClr val="C00000"/>
                </a:solidFill>
              </a:rPr>
              <a:t>0       </a:t>
            </a:r>
            <a:r>
              <a:rPr lang="en-US" b="1" dirty="0" smtClean="0">
                <a:solidFill>
                  <a:srgbClr val="C00000"/>
                </a:solidFill>
              </a:rPr>
              <a:t>-588)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=""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-205            303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-588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allAtOnce"/>
      <p:bldP spid="66" grpId="0" build="allAtOnce"/>
      <p:bldP spid="67" grpId="0" build="allAtOnce"/>
      <p:bldP spid="68" grpId="0" build="allAtOnce"/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31505" y="2274430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      -205             0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80132" y="265731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131251" y="295027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110462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8912627" y="2276040"/>
            <a:ext cx="840974" cy="36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-1800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4060641" y="2701148"/>
            <a:ext cx="4894673" cy="25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4061346" y="327881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3              2                0               0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4060636" y="2991438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9"/>
          <p:cNvSpPr txBox="1">
            <a:spLocks noChangeArrowheads="1"/>
          </p:cNvSpPr>
          <p:nvPr/>
        </p:nvSpPr>
        <p:spPr>
          <a:xfrm>
            <a:off x="3288670" y="2659724"/>
            <a:ext cx="547000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3283421" y="295089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3335479" y="3247781"/>
            <a:ext cx="491879" cy="465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1" name="Rounded Rectangle 36">
            <a:extLst>
              <a:ext uri="{FF2B5EF4-FFF2-40B4-BE49-F238E27FC236}">
                <a16:creationId xmlns=""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58186" y="2316404"/>
            <a:ext cx="613814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5B6A766-F4ED-4E15-B1A3-0DA294CA3DA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35" name="Rectangle 59">
            <a:extLst>
              <a:ext uri="{FF2B5EF4-FFF2-40B4-BE49-F238E27FC236}">
                <a16:creationId xmlns=""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670451" y="265428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 = 4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=""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652240" y="3017274"/>
            <a:ext cx="1528376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12/0 = INV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=""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59761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18/3 = 6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=""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880160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=""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570994" y="2627360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=""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36">
            <a:extLst>
              <a:ext uri="{FF2B5EF4-FFF2-40B4-BE49-F238E27FC236}">
                <a16:creationId xmlns=""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920836" y="2611837"/>
            <a:ext cx="706582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leaves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200877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9">
            <a:extLst>
              <a:ext uri="{FF2B5EF4-FFF2-40B4-BE49-F238E27FC236}">
                <a16:creationId xmlns=""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4" name="Rounded Rectangle 36">
            <a:extLst>
              <a:ext uri="{FF2B5EF4-FFF2-40B4-BE49-F238E27FC236}">
                <a16:creationId xmlns="" xmlns:a16="http://schemas.microsoft.com/office/drawing/2014/main" id="{C9E214F2-8A40-429B-B1B3-25CE93F74835}"/>
              </a:ext>
            </a:extLst>
          </p:cNvPr>
          <p:cNvSpPr/>
          <p:nvPr/>
        </p:nvSpPr>
        <p:spPr>
          <a:xfrm>
            <a:off x="3979152" y="4126428"/>
            <a:ext cx="592847" cy="95842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36">
            <a:extLst>
              <a:ext uri="{FF2B5EF4-FFF2-40B4-BE49-F238E27FC236}">
                <a16:creationId xmlns="" xmlns:a16="http://schemas.microsoft.com/office/drawing/2014/main" id="{0CCB540C-EF03-42AA-837C-1C73B8B4B198}"/>
              </a:ext>
            </a:extLst>
          </p:cNvPr>
          <p:cNvSpPr/>
          <p:nvPr/>
        </p:nvSpPr>
        <p:spPr>
          <a:xfrm>
            <a:off x="3960963" y="3679180"/>
            <a:ext cx="638746" cy="352492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9"/>
          <p:cNvSpPr txBox="1">
            <a:spLocks noChangeArrowheads="1"/>
          </p:cNvSpPr>
          <p:nvPr/>
        </p:nvSpPr>
        <p:spPr>
          <a:xfrm>
            <a:off x="3931500" y="4129677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1               0                1              0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9186058" y="413979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=""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-205            303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-588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ADC5CBB-9D05-46E8-A15B-A73021EB5059}"/>
              </a:ext>
            </a:extLst>
          </p:cNvPr>
          <p:cNvSpPr txBox="1"/>
          <p:nvPr/>
        </p:nvSpPr>
        <p:spPr>
          <a:xfrm>
            <a:off x="450674" y="5071780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 ) – </a:t>
            </a:r>
            <a:r>
              <a:rPr lang="en-US" b="1" dirty="0" smtClean="0">
                <a:solidFill>
                  <a:srgbClr val="C00000"/>
                </a:solidFill>
              </a:rPr>
              <a:t>(0) </a:t>
            </a:r>
            <a:r>
              <a:rPr lang="en-US" b="1" dirty="0">
                <a:solidFill>
                  <a:srgbClr val="C00000"/>
                </a:solidFill>
              </a:rPr>
              <a:t>* (</a:t>
            </a:r>
            <a:r>
              <a:rPr lang="en-US" b="1" dirty="0">
                <a:solidFill>
                  <a:srgbClr val="0070C0"/>
                </a:solidFill>
              </a:rPr>
              <a:t>Pivot Row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D2AD1070-EFF5-468E-95FE-9F61EC523012}"/>
              </a:ext>
            </a:extLst>
          </p:cNvPr>
          <p:cNvSpPr txBox="1"/>
          <p:nvPr/>
        </p:nvSpPr>
        <p:spPr>
          <a:xfrm>
            <a:off x="428626" y="5421131"/>
            <a:ext cx="115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</a:t>
            </a:r>
            <a:r>
              <a:rPr lang="en-US" b="1" dirty="0" smtClean="0">
                <a:solidFill>
                  <a:srgbClr val="002060"/>
                </a:solidFill>
              </a:rPr>
              <a:t>(0           2           </a:t>
            </a:r>
            <a:r>
              <a:rPr lang="en-US" b="1" dirty="0">
                <a:solidFill>
                  <a:srgbClr val="002060"/>
                </a:solidFill>
              </a:rPr>
              <a:t>0          </a:t>
            </a:r>
            <a:r>
              <a:rPr lang="en-US" b="1" dirty="0" smtClean="0">
                <a:solidFill>
                  <a:srgbClr val="002060"/>
                </a:solidFill>
              </a:rPr>
              <a:t>1         </a:t>
            </a:r>
            <a:r>
              <a:rPr lang="en-US" b="1" dirty="0">
                <a:solidFill>
                  <a:srgbClr val="002060"/>
                </a:solidFill>
              </a:rPr>
              <a:t>0       </a:t>
            </a:r>
            <a:r>
              <a:rPr lang="en-US" b="1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C00000"/>
                </a:solidFill>
              </a:rPr>
              <a:t>12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b="1" dirty="0" smtClean="0">
                <a:solidFill>
                  <a:srgbClr val="C00000"/>
                </a:solidFill>
              </a:rPr>
              <a:t>(0) </a:t>
            </a:r>
            <a:r>
              <a:rPr lang="en-US" b="1" dirty="0">
                <a:solidFill>
                  <a:srgbClr val="C00000"/>
                </a:solidFill>
              </a:rPr>
              <a:t>* </a:t>
            </a:r>
            <a:r>
              <a:rPr lang="en-US" b="1" dirty="0" smtClean="0">
                <a:solidFill>
                  <a:srgbClr val="002060"/>
                </a:solidFill>
              </a:rPr>
              <a:t>(1          0         1         0         0  </a:t>
            </a:r>
            <a:r>
              <a:rPr lang="en-US" b="1" dirty="0" smtClean="0">
                <a:solidFill>
                  <a:srgbClr val="C00000"/>
                </a:solidFill>
              </a:rPr>
              <a:t>       4)</a:t>
            </a:r>
            <a:r>
              <a:rPr lang="en-US" b="1" dirty="0" smtClean="0">
                <a:solidFill>
                  <a:srgbClr val="002060"/>
                </a:solidFill>
              </a:rPr>
              <a:t>   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20195BA-46B6-4988-9E4D-5557E777D5A8}"/>
              </a:ext>
            </a:extLst>
          </p:cNvPr>
          <p:cNvSpPr txBox="1"/>
          <p:nvPr/>
        </p:nvSpPr>
        <p:spPr>
          <a:xfrm>
            <a:off x="445760" y="5784547"/>
            <a:ext cx="1150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</a:t>
            </a:r>
            <a:r>
              <a:rPr lang="en-US" b="1" dirty="0" smtClean="0">
                <a:solidFill>
                  <a:srgbClr val="002060"/>
                </a:solidFill>
              </a:rPr>
              <a:t>(0           2           0          1         0         </a:t>
            </a:r>
            <a:r>
              <a:rPr lang="en-US" b="1" dirty="0" smtClean="0">
                <a:solidFill>
                  <a:srgbClr val="C00000"/>
                </a:solidFill>
              </a:rPr>
              <a:t>12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6" name="Rectangle 59">
            <a:extLst>
              <a:ext uri="{FF2B5EF4-FFF2-40B4-BE49-F238E27FC236}">
                <a16:creationId xmlns=""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4097608" y="441715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1              0 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allAtOnce"/>
      <p:bldP spid="73" grpId="0" build="allAtOnce"/>
      <p:bldP spid="74" grpId="0" build="allAtOnce"/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31505" y="2274430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      -205             0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80132" y="265731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131251" y="295027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110462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8912627" y="2276040"/>
            <a:ext cx="840974" cy="36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-1800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4060641" y="2701148"/>
            <a:ext cx="4894673" cy="25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4061346" y="327881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3              2                0               0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4060636" y="2991438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9"/>
          <p:cNvSpPr txBox="1">
            <a:spLocks noChangeArrowheads="1"/>
          </p:cNvSpPr>
          <p:nvPr/>
        </p:nvSpPr>
        <p:spPr>
          <a:xfrm>
            <a:off x="3288670" y="2659724"/>
            <a:ext cx="547000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3283421" y="295089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3335479" y="3247781"/>
            <a:ext cx="491879" cy="465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1" name="Rounded Rectangle 36">
            <a:extLst>
              <a:ext uri="{FF2B5EF4-FFF2-40B4-BE49-F238E27FC236}">
                <a16:creationId xmlns=""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58186" y="2316404"/>
            <a:ext cx="613814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5B6A766-F4ED-4E15-B1A3-0DA294CA3DA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35" name="Rectangle 59">
            <a:extLst>
              <a:ext uri="{FF2B5EF4-FFF2-40B4-BE49-F238E27FC236}">
                <a16:creationId xmlns=""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670451" y="265428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 = 4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=""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652240" y="3017274"/>
            <a:ext cx="1528376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12/0 = INV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=""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59761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18/3 = 6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=""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880160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=""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570994" y="2627360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=""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36">
            <a:extLst>
              <a:ext uri="{FF2B5EF4-FFF2-40B4-BE49-F238E27FC236}">
                <a16:creationId xmlns=""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920836" y="2611837"/>
            <a:ext cx="706582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leaves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200877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9">
            <a:extLst>
              <a:ext uri="{FF2B5EF4-FFF2-40B4-BE49-F238E27FC236}">
                <a16:creationId xmlns=""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4" name="Rounded Rectangle 36">
            <a:extLst>
              <a:ext uri="{FF2B5EF4-FFF2-40B4-BE49-F238E27FC236}">
                <a16:creationId xmlns="" xmlns:a16="http://schemas.microsoft.com/office/drawing/2014/main" id="{C9E214F2-8A40-429B-B1B3-25CE93F74835}"/>
              </a:ext>
            </a:extLst>
          </p:cNvPr>
          <p:cNvSpPr/>
          <p:nvPr/>
        </p:nvSpPr>
        <p:spPr>
          <a:xfrm>
            <a:off x="3979152" y="4126428"/>
            <a:ext cx="592847" cy="95842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36">
            <a:extLst>
              <a:ext uri="{FF2B5EF4-FFF2-40B4-BE49-F238E27FC236}">
                <a16:creationId xmlns="" xmlns:a16="http://schemas.microsoft.com/office/drawing/2014/main" id="{0CCB540C-EF03-42AA-837C-1C73B8B4B198}"/>
              </a:ext>
            </a:extLst>
          </p:cNvPr>
          <p:cNvSpPr/>
          <p:nvPr/>
        </p:nvSpPr>
        <p:spPr>
          <a:xfrm>
            <a:off x="3960963" y="3679180"/>
            <a:ext cx="638746" cy="352492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9"/>
          <p:cNvSpPr txBox="1">
            <a:spLocks noChangeArrowheads="1"/>
          </p:cNvSpPr>
          <p:nvPr/>
        </p:nvSpPr>
        <p:spPr>
          <a:xfrm>
            <a:off x="3931500" y="4129677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1               0                1              0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9186058" y="413979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=""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-205            303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-588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59">
            <a:extLst>
              <a:ext uri="{FF2B5EF4-FFF2-40B4-BE49-F238E27FC236}">
                <a16:creationId xmlns=""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4097608" y="441715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1              0 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ADC5CBB-9D05-46E8-A15B-A73021EB5059}"/>
              </a:ext>
            </a:extLst>
          </p:cNvPr>
          <p:cNvSpPr txBox="1"/>
          <p:nvPr/>
        </p:nvSpPr>
        <p:spPr>
          <a:xfrm>
            <a:off x="450674" y="5071780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</a:t>
            </a:r>
            <a:r>
              <a:rPr lang="en-US" b="1" dirty="0" smtClean="0">
                <a:solidFill>
                  <a:srgbClr val="0070C0"/>
                </a:solidFill>
              </a:rPr>
              <a:t>R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 smtClean="0">
                <a:solidFill>
                  <a:srgbClr val="0070C0"/>
                </a:solidFill>
              </a:rPr>
              <a:t>R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) – </a:t>
            </a:r>
            <a:r>
              <a:rPr lang="en-US" b="1" dirty="0" smtClean="0">
                <a:solidFill>
                  <a:srgbClr val="C00000"/>
                </a:solidFill>
              </a:rPr>
              <a:t>(3) </a:t>
            </a:r>
            <a:r>
              <a:rPr lang="en-US" b="1" dirty="0">
                <a:solidFill>
                  <a:srgbClr val="C00000"/>
                </a:solidFill>
              </a:rPr>
              <a:t>* (</a:t>
            </a:r>
            <a:r>
              <a:rPr lang="en-US" b="1" dirty="0">
                <a:solidFill>
                  <a:srgbClr val="0070C0"/>
                </a:solidFill>
              </a:rPr>
              <a:t>Pivot Row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D2AD1070-EFF5-468E-95FE-9F61EC523012}"/>
              </a:ext>
            </a:extLst>
          </p:cNvPr>
          <p:cNvSpPr txBox="1"/>
          <p:nvPr/>
        </p:nvSpPr>
        <p:spPr>
          <a:xfrm>
            <a:off x="428626" y="5421131"/>
            <a:ext cx="115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</a:t>
            </a:r>
            <a:r>
              <a:rPr lang="en-US" b="1" dirty="0" smtClean="0">
                <a:solidFill>
                  <a:srgbClr val="0070C0"/>
                </a:solidFill>
              </a:rPr>
              <a:t>R</a:t>
            </a:r>
            <a:r>
              <a:rPr lang="en-US" b="1" baseline="-25000" dirty="0" smtClean="0">
                <a:solidFill>
                  <a:srgbClr val="0070C0"/>
                </a:solidFill>
              </a:rPr>
              <a:t>1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</a:t>
            </a:r>
            <a:r>
              <a:rPr lang="en-US" b="1" dirty="0">
                <a:solidFill>
                  <a:srgbClr val="002060"/>
                </a:solidFill>
              </a:rPr>
              <a:t>( </a:t>
            </a:r>
            <a:r>
              <a:rPr lang="en-US" b="1" dirty="0" smtClean="0">
                <a:solidFill>
                  <a:srgbClr val="002060"/>
                </a:solidFill>
              </a:rPr>
              <a:t>3          2           </a:t>
            </a:r>
            <a:r>
              <a:rPr lang="en-US" b="1" dirty="0">
                <a:solidFill>
                  <a:srgbClr val="002060"/>
                </a:solidFill>
              </a:rPr>
              <a:t>0          </a:t>
            </a:r>
            <a:r>
              <a:rPr lang="en-US" b="1" dirty="0" smtClean="0">
                <a:solidFill>
                  <a:srgbClr val="002060"/>
                </a:solidFill>
              </a:rPr>
              <a:t> 0          1          </a:t>
            </a:r>
            <a:r>
              <a:rPr lang="en-US" b="1" dirty="0" smtClean="0">
                <a:solidFill>
                  <a:srgbClr val="C00000"/>
                </a:solidFill>
              </a:rPr>
              <a:t>18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r>
              <a:rPr lang="en-US" b="1" dirty="0" smtClean="0">
                <a:solidFill>
                  <a:srgbClr val="C00000"/>
                </a:solidFill>
              </a:rPr>
              <a:t> –  (3) </a:t>
            </a:r>
            <a:r>
              <a:rPr lang="en-US" b="1" dirty="0">
                <a:solidFill>
                  <a:srgbClr val="C00000"/>
                </a:solidFill>
              </a:rPr>
              <a:t>* </a:t>
            </a:r>
            <a:r>
              <a:rPr lang="en-US" b="1" dirty="0" smtClean="0">
                <a:solidFill>
                  <a:srgbClr val="002060"/>
                </a:solidFill>
              </a:rPr>
              <a:t>(1          0         1         0         0  </a:t>
            </a:r>
            <a:r>
              <a:rPr lang="en-US" b="1" dirty="0" smtClean="0">
                <a:solidFill>
                  <a:srgbClr val="C00000"/>
                </a:solidFill>
              </a:rPr>
              <a:t>       4)</a:t>
            </a:r>
            <a:r>
              <a:rPr lang="en-US" b="1" dirty="0" smtClean="0">
                <a:solidFill>
                  <a:srgbClr val="002060"/>
                </a:solidFill>
              </a:rPr>
              <a:t>   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20195BA-46B6-4988-9E4D-5557E777D5A8}"/>
              </a:ext>
            </a:extLst>
          </p:cNvPr>
          <p:cNvSpPr txBox="1"/>
          <p:nvPr/>
        </p:nvSpPr>
        <p:spPr>
          <a:xfrm>
            <a:off x="445760" y="5784547"/>
            <a:ext cx="1150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</a:t>
            </a:r>
            <a:r>
              <a:rPr lang="en-US" b="1" dirty="0" smtClean="0">
                <a:solidFill>
                  <a:srgbClr val="0070C0"/>
                </a:solidFill>
              </a:rPr>
              <a:t>R</a:t>
            </a:r>
            <a:r>
              <a:rPr lang="en-US" b="1" baseline="-25000" dirty="0" smtClean="0">
                <a:solidFill>
                  <a:srgbClr val="0070C0"/>
                </a:solidFill>
              </a:rPr>
              <a:t>1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</a:t>
            </a:r>
            <a:r>
              <a:rPr lang="en-US" b="1" dirty="0" smtClean="0">
                <a:solidFill>
                  <a:srgbClr val="002060"/>
                </a:solidFill>
              </a:rPr>
              <a:t>(3          2           0           0          1          </a:t>
            </a:r>
            <a:r>
              <a:rPr lang="en-US" b="1" dirty="0" smtClean="0">
                <a:solidFill>
                  <a:srgbClr val="C00000"/>
                </a:solidFill>
              </a:rPr>
              <a:t>18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r>
              <a:rPr lang="en-US" b="1" dirty="0" smtClean="0">
                <a:solidFill>
                  <a:srgbClr val="C00000"/>
                </a:solidFill>
              </a:rPr>
              <a:t>  –           </a:t>
            </a:r>
            <a:r>
              <a:rPr lang="en-US" b="1" dirty="0" smtClean="0">
                <a:solidFill>
                  <a:srgbClr val="002060"/>
                </a:solidFill>
              </a:rPr>
              <a:t>(3          0         3         0         0  </a:t>
            </a:r>
            <a:r>
              <a:rPr lang="en-US" b="1" dirty="0" smtClean="0">
                <a:solidFill>
                  <a:srgbClr val="C00000"/>
                </a:solidFill>
              </a:rPr>
              <a:t>       12)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4B7BF04-8DC5-44A6-BFBD-A40DD5FC2FE7}"/>
              </a:ext>
            </a:extLst>
          </p:cNvPr>
          <p:cNvSpPr txBox="1"/>
          <p:nvPr/>
        </p:nvSpPr>
        <p:spPr>
          <a:xfrm>
            <a:off x="435929" y="6202411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</a:t>
            </a:r>
            <a:r>
              <a:rPr lang="en-US" b="1" dirty="0" smtClean="0">
                <a:solidFill>
                  <a:srgbClr val="0070C0"/>
                </a:solidFill>
              </a:rPr>
              <a:t>R</a:t>
            </a:r>
            <a:r>
              <a:rPr lang="en-US" b="1" baseline="-25000" dirty="0" smtClean="0">
                <a:solidFill>
                  <a:srgbClr val="0070C0"/>
                </a:solidFill>
              </a:rPr>
              <a:t>1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(0         </a:t>
            </a:r>
            <a:r>
              <a:rPr lang="en-US" b="1" dirty="0" smtClean="0">
                <a:solidFill>
                  <a:srgbClr val="C00000"/>
                </a:solidFill>
              </a:rPr>
              <a:t> 2          -3           0           1          6)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5" name="Rectangle 59">
            <a:extLst>
              <a:ext uri="{FF2B5EF4-FFF2-40B4-BE49-F238E27FC236}">
                <a16:creationId xmlns=""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79508" y="4688753"/>
            <a:ext cx="5817635" cy="347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 2               -3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allAtOnce"/>
      <p:bldP spid="66" grpId="0" build="allAtOnce"/>
      <p:bldP spid="67" grpId="0" build="allAtOnce"/>
      <p:bldP spid="68" grpId="0" build="allAtOnce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31505" y="2274430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      -205             0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80132" y="265731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131251" y="295027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110462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8912627" y="2276040"/>
            <a:ext cx="840974" cy="36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-1800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4060641" y="2701148"/>
            <a:ext cx="4894673" cy="25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4061346" y="327881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3              2                0               0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4060636" y="2991438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9"/>
          <p:cNvSpPr txBox="1">
            <a:spLocks noChangeArrowheads="1"/>
          </p:cNvSpPr>
          <p:nvPr/>
        </p:nvSpPr>
        <p:spPr>
          <a:xfrm>
            <a:off x="3288670" y="2659724"/>
            <a:ext cx="547000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3283421" y="295089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3335479" y="3247781"/>
            <a:ext cx="491879" cy="465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1" name="Rounded Rectangle 36">
            <a:extLst>
              <a:ext uri="{FF2B5EF4-FFF2-40B4-BE49-F238E27FC236}">
                <a16:creationId xmlns=""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58186" y="2316404"/>
            <a:ext cx="613814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5B6A766-F4ED-4E15-B1A3-0DA294CA3DA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35" name="Rectangle 59">
            <a:extLst>
              <a:ext uri="{FF2B5EF4-FFF2-40B4-BE49-F238E27FC236}">
                <a16:creationId xmlns=""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670451" y="265428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 = 4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=""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652240" y="3017274"/>
            <a:ext cx="1528376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12/0 = INV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=""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59761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18/3 = 6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=""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880160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=""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570994" y="2627360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=""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36">
            <a:extLst>
              <a:ext uri="{FF2B5EF4-FFF2-40B4-BE49-F238E27FC236}">
                <a16:creationId xmlns=""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920836" y="2611837"/>
            <a:ext cx="706582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leaves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200877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9">
            <a:extLst>
              <a:ext uri="{FF2B5EF4-FFF2-40B4-BE49-F238E27FC236}">
                <a16:creationId xmlns=""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4" name="Rounded Rectangle 36">
            <a:extLst>
              <a:ext uri="{FF2B5EF4-FFF2-40B4-BE49-F238E27FC236}">
                <a16:creationId xmlns="" xmlns:a16="http://schemas.microsoft.com/office/drawing/2014/main" id="{C9E214F2-8A40-429B-B1B3-25CE93F74835}"/>
              </a:ext>
            </a:extLst>
          </p:cNvPr>
          <p:cNvSpPr/>
          <p:nvPr/>
        </p:nvSpPr>
        <p:spPr>
          <a:xfrm>
            <a:off x="3979152" y="4126428"/>
            <a:ext cx="592847" cy="95842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36">
            <a:extLst>
              <a:ext uri="{FF2B5EF4-FFF2-40B4-BE49-F238E27FC236}">
                <a16:creationId xmlns="" xmlns:a16="http://schemas.microsoft.com/office/drawing/2014/main" id="{0CCB540C-EF03-42AA-837C-1C73B8B4B198}"/>
              </a:ext>
            </a:extLst>
          </p:cNvPr>
          <p:cNvSpPr/>
          <p:nvPr/>
        </p:nvSpPr>
        <p:spPr>
          <a:xfrm>
            <a:off x="3960963" y="3679180"/>
            <a:ext cx="638746" cy="352492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9"/>
          <p:cNvSpPr txBox="1">
            <a:spLocks noChangeArrowheads="1"/>
          </p:cNvSpPr>
          <p:nvPr/>
        </p:nvSpPr>
        <p:spPr>
          <a:xfrm>
            <a:off x="3931500" y="4129677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1               0                1              0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9186058" y="413979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=""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-205            303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-588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59">
            <a:extLst>
              <a:ext uri="{FF2B5EF4-FFF2-40B4-BE49-F238E27FC236}">
                <a16:creationId xmlns=""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4097608" y="441715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1              0 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59">
            <a:extLst>
              <a:ext uri="{FF2B5EF4-FFF2-40B4-BE49-F238E27FC236}">
                <a16:creationId xmlns=""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79508" y="4688753"/>
            <a:ext cx="5817635" cy="347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 2               -3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6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31505" y="2274430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      -205             0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80132" y="265731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131251" y="295027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110462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8912627" y="2276040"/>
            <a:ext cx="840974" cy="36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-1800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4060641" y="2701148"/>
            <a:ext cx="4894673" cy="25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4061346" y="327881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3              2                0               0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4060636" y="2991438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9"/>
          <p:cNvSpPr txBox="1">
            <a:spLocks noChangeArrowheads="1"/>
          </p:cNvSpPr>
          <p:nvPr/>
        </p:nvSpPr>
        <p:spPr>
          <a:xfrm>
            <a:off x="3288670" y="2659724"/>
            <a:ext cx="547000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3283421" y="295089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3335479" y="3247781"/>
            <a:ext cx="491879" cy="465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35" name="Rectangle 59">
            <a:extLst>
              <a:ext uri="{FF2B5EF4-FFF2-40B4-BE49-F238E27FC236}">
                <a16:creationId xmlns=""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670451" y="265428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 = 4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=""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652240" y="3017274"/>
            <a:ext cx="1528376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12/0 = INV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=""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59761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18/3 = 6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=""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880160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=""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570994" y="2627360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349785" y="411330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Optimal ?</a:t>
            </a:r>
            <a:endParaRPr lang="en-US" sz="22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9">
            <a:extLst>
              <a:ext uri="{FF2B5EF4-FFF2-40B4-BE49-F238E27FC236}">
                <a16:creationId xmlns=""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1" name="Rectangle 59"/>
          <p:cNvSpPr txBox="1">
            <a:spLocks noChangeArrowheads="1"/>
          </p:cNvSpPr>
          <p:nvPr/>
        </p:nvSpPr>
        <p:spPr>
          <a:xfrm>
            <a:off x="3931500" y="4129677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1               0                1              0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9186058" y="413979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=""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-205            303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-588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59">
            <a:extLst>
              <a:ext uri="{FF2B5EF4-FFF2-40B4-BE49-F238E27FC236}">
                <a16:creationId xmlns=""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4097608" y="441715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1              0 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59">
            <a:extLst>
              <a:ext uri="{FF2B5EF4-FFF2-40B4-BE49-F238E27FC236}">
                <a16:creationId xmlns=""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79508" y="4688753"/>
            <a:ext cx="5817635" cy="347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 2               -3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6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371559" y="4526953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NO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5B6A766-F4ED-4E15-B1A3-0DA294CA3DAA}"/>
              </a:ext>
            </a:extLst>
          </p:cNvPr>
          <p:cNvSpPr txBox="1"/>
          <p:nvPr/>
        </p:nvSpPr>
        <p:spPr>
          <a:xfrm>
            <a:off x="412159" y="488278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enters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393105" y="530665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leaves</a:t>
            </a:r>
          </a:p>
        </p:txBody>
      </p:sp>
      <p:sp>
        <p:nvSpPr>
          <p:cNvPr id="49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allAtOnce"/>
      <p:bldP spid="50" grpId="0" build="allAtOnce"/>
      <p:bldP spid="70" grpId="0" build="allAtOnce"/>
      <p:bldP spid="7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827313"/>
            <a:ext cx="11800118" cy="2748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“Introduction to Operations Research” by Frederick S. Hillier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“Operations Research: An Introduction“ by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Taha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Lectures by Prof G. Srinivasan, IIT Madras</a:t>
            </a:r>
          </a:p>
          <a:p>
            <a:pPr lvl="1" algn="l"/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=""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552520"/>
            <a:ext cx="1196702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70C0"/>
                </a:solidFill>
                <a:latin typeface="+mn-lt"/>
              </a:rPr>
              <a:t>References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35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31505" y="2274430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      -205             0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80132" y="265731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131251" y="295027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110462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8912627" y="2276040"/>
            <a:ext cx="840974" cy="36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-1800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4060641" y="2701148"/>
            <a:ext cx="4894673" cy="25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4061346" y="327881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3              2                0               0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4060636" y="2991438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9"/>
          <p:cNvSpPr txBox="1">
            <a:spLocks noChangeArrowheads="1"/>
          </p:cNvSpPr>
          <p:nvPr/>
        </p:nvSpPr>
        <p:spPr>
          <a:xfrm>
            <a:off x="3288670" y="2659724"/>
            <a:ext cx="547000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3283421" y="295089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3335479" y="3247781"/>
            <a:ext cx="491879" cy="465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35" name="Rectangle 59">
            <a:extLst>
              <a:ext uri="{FF2B5EF4-FFF2-40B4-BE49-F238E27FC236}">
                <a16:creationId xmlns=""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670451" y="265428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 = 4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=""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652240" y="3017274"/>
            <a:ext cx="1528376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12/0 = INV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=""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59761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18/3 = 6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=""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880160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=""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570994" y="2627360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349785" y="411330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Computation</a:t>
            </a:r>
            <a:endParaRPr lang="en-US" sz="22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9">
            <a:extLst>
              <a:ext uri="{FF2B5EF4-FFF2-40B4-BE49-F238E27FC236}">
                <a16:creationId xmlns=""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1" name="Rectangle 59"/>
          <p:cNvSpPr txBox="1">
            <a:spLocks noChangeArrowheads="1"/>
          </p:cNvSpPr>
          <p:nvPr/>
        </p:nvSpPr>
        <p:spPr>
          <a:xfrm>
            <a:off x="3931500" y="4129677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1               0                1              0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9186058" y="413979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=""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72059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-205            303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-588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59">
            <a:extLst>
              <a:ext uri="{FF2B5EF4-FFF2-40B4-BE49-F238E27FC236}">
                <a16:creationId xmlns=""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4097608" y="441715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1              0 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59">
            <a:extLst>
              <a:ext uri="{FF2B5EF4-FFF2-40B4-BE49-F238E27FC236}">
                <a16:creationId xmlns=""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79508" y="4688753"/>
            <a:ext cx="5817635" cy="347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 2               -3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6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77415" y="5187449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99189" y="5572073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9">
            <a:extLst>
              <a:ext uri="{FF2B5EF4-FFF2-40B4-BE49-F238E27FC236}">
                <a16:creationId xmlns=""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46346" y="5194057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=""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3997206" y="5203289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0             -4.5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102.5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27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1017" y="5527839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0487" y="5820101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269896" y="6132627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3" name="Rectangle 59"/>
          <p:cNvSpPr txBox="1">
            <a:spLocks noChangeArrowheads="1"/>
          </p:cNvSpPr>
          <p:nvPr/>
        </p:nvSpPr>
        <p:spPr>
          <a:xfrm>
            <a:off x="3924246" y="5617365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1               0                1              0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59"/>
          <p:cNvSpPr txBox="1">
            <a:spLocks noChangeArrowheads="1"/>
          </p:cNvSpPr>
          <p:nvPr/>
        </p:nvSpPr>
        <p:spPr>
          <a:xfrm>
            <a:off x="9178804" y="5627487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59">
            <a:extLst>
              <a:ext uri="{FF2B5EF4-FFF2-40B4-BE49-F238E27FC236}">
                <a16:creationId xmlns=""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4090354" y="5904845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0                3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-1  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59">
            <a:extLst>
              <a:ext uri="{FF2B5EF4-FFF2-40B4-BE49-F238E27FC236}">
                <a16:creationId xmlns=""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72254" y="6176441"/>
            <a:ext cx="5817635" cy="347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 1             -1.5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0            0.5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5B6A766-F4ED-4E15-B1A3-0DA294CA3DAA}"/>
              </a:ext>
            </a:extLst>
          </p:cNvPr>
          <p:cNvSpPr txBox="1"/>
          <p:nvPr/>
        </p:nvSpPr>
        <p:spPr>
          <a:xfrm>
            <a:off x="412159" y="488278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enters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393105" y="530665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leaves</a:t>
            </a:r>
          </a:p>
        </p:txBody>
      </p:sp>
      <p:sp>
        <p:nvSpPr>
          <p:cNvPr id="54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6" grpId="0" build="allAtOnce"/>
      <p:bldP spid="67" grpId="0" build="allAtOnce"/>
      <p:bldP spid="68" grpId="0" build="allAtOnce"/>
      <p:bldP spid="70" grpId="0" build="allAtOnce"/>
      <p:bldP spid="73" grpId="0" build="allAtOnce"/>
      <p:bldP spid="74" grpId="0" build="allAtOnce"/>
      <p:bldP spid="77" grpId="0" build="allAtOnce"/>
      <p:bldP spid="78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31505" y="2274430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      -205             0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80132" y="265731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131251" y="295027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110462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8912627" y="2276040"/>
            <a:ext cx="840974" cy="36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-1800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4060641" y="2701148"/>
            <a:ext cx="4894673" cy="25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4061346" y="327881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3              2                0               0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4060636" y="2991438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9"/>
          <p:cNvSpPr txBox="1">
            <a:spLocks noChangeArrowheads="1"/>
          </p:cNvSpPr>
          <p:nvPr/>
        </p:nvSpPr>
        <p:spPr>
          <a:xfrm>
            <a:off x="3288670" y="2659724"/>
            <a:ext cx="547000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3283421" y="295089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3335479" y="3247781"/>
            <a:ext cx="491879" cy="465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35" name="Rectangle 59">
            <a:extLst>
              <a:ext uri="{FF2B5EF4-FFF2-40B4-BE49-F238E27FC236}">
                <a16:creationId xmlns=""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670451" y="265428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 = 4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=""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652240" y="3017274"/>
            <a:ext cx="1528376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12/0 = INV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=""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59761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18/3 = 6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=""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880160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=""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570994" y="2627360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349785" y="411330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Optimal ?</a:t>
            </a:r>
            <a:endParaRPr lang="en-US" sz="22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9">
            <a:extLst>
              <a:ext uri="{FF2B5EF4-FFF2-40B4-BE49-F238E27FC236}">
                <a16:creationId xmlns=""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1" name="Rectangle 59"/>
          <p:cNvSpPr txBox="1">
            <a:spLocks noChangeArrowheads="1"/>
          </p:cNvSpPr>
          <p:nvPr/>
        </p:nvSpPr>
        <p:spPr>
          <a:xfrm>
            <a:off x="3931500" y="4129677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1               0                1              0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9186058" y="413979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=""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72059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-205            303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-588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59">
            <a:extLst>
              <a:ext uri="{FF2B5EF4-FFF2-40B4-BE49-F238E27FC236}">
                <a16:creationId xmlns=""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4097608" y="441715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1              0 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59">
            <a:extLst>
              <a:ext uri="{FF2B5EF4-FFF2-40B4-BE49-F238E27FC236}">
                <a16:creationId xmlns=""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79508" y="4688753"/>
            <a:ext cx="5817635" cy="347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 2               -3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6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77415" y="5187449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99189" y="5572073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9">
            <a:extLst>
              <a:ext uri="{FF2B5EF4-FFF2-40B4-BE49-F238E27FC236}">
                <a16:creationId xmlns=""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46346" y="5194057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=""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3997206" y="5203289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0             -4.5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102.5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27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1017" y="5527839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0487" y="5820101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269896" y="6132627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3" name="Rectangle 59"/>
          <p:cNvSpPr txBox="1">
            <a:spLocks noChangeArrowheads="1"/>
          </p:cNvSpPr>
          <p:nvPr/>
        </p:nvSpPr>
        <p:spPr>
          <a:xfrm>
            <a:off x="3924246" y="5617365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1               0                1              0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59"/>
          <p:cNvSpPr txBox="1">
            <a:spLocks noChangeArrowheads="1"/>
          </p:cNvSpPr>
          <p:nvPr/>
        </p:nvSpPr>
        <p:spPr>
          <a:xfrm>
            <a:off x="9178804" y="5627487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59">
            <a:extLst>
              <a:ext uri="{FF2B5EF4-FFF2-40B4-BE49-F238E27FC236}">
                <a16:creationId xmlns=""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4090354" y="5904845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0                3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-1  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59">
            <a:extLst>
              <a:ext uri="{FF2B5EF4-FFF2-40B4-BE49-F238E27FC236}">
                <a16:creationId xmlns=""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72254" y="6176441"/>
            <a:ext cx="5817635" cy="347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 1             -1.5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0            0.5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328017" y="454146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NO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54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allAtOnce"/>
      <p:bldP spid="64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9">
            <a:extLst>
              <a:ext uri="{FF2B5EF4-FFF2-40B4-BE49-F238E27FC236}">
                <a16:creationId xmlns=""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59"/>
          <p:cNvSpPr txBox="1">
            <a:spLocks noChangeArrowheads="1"/>
          </p:cNvSpPr>
          <p:nvPr/>
        </p:nvSpPr>
        <p:spPr>
          <a:xfrm>
            <a:off x="3931500" y="4129677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  0                0          -0.33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0.33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9186058" y="413979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=""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72059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0              0                 0            1.5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101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59">
            <a:extLst>
              <a:ext uri="{FF2B5EF4-FFF2-40B4-BE49-F238E27FC236}">
                <a16:creationId xmlns=""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4097608" y="441715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0.33        - 0.33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59">
            <a:extLst>
              <a:ext uri="{FF2B5EF4-FFF2-40B4-BE49-F238E27FC236}">
                <a16:creationId xmlns=""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79508" y="4688753"/>
            <a:ext cx="5817635" cy="347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0               1                0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0.5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9">
            <a:extLst>
              <a:ext uri="{FF2B5EF4-FFF2-40B4-BE49-F238E27FC236}">
                <a16:creationId xmlns=""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6" y="224969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0             -4.5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102.5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27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7" y="25742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7" y="286650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277156" y="3179031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82" name="Rectangle 59"/>
          <p:cNvSpPr txBox="1">
            <a:spLocks noChangeArrowheads="1"/>
          </p:cNvSpPr>
          <p:nvPr/>
        </p:nvSpPr>
        <p:spPr>
          <a:xfrm>
            <a:off x="3931506" y="2663769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1               0                1              0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59"/>
          <p:cNvSpPr txBox="1">
            <a:spLocks noChangeArrowheads="1"/>
          </p:cNvSpPr>
          <p:nvPr/>
        </p:nvSpPr>
        <p:spPr>
          <a:xfrm>
            <a:off x="9186064" y="2673891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59">
            <a:extLst>
              <a:ext uri="{FF2B5EF4-FFF2-40B4-BE49-F238E27FC236}">
                <a16:creationId xmlns=""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4097614" y="2951249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0                3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-1  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59">
            <a:extLst>
              <a:ext uri="{FF2B5EF4-FFF2-40B4-BE49-F238E27FC236}">
                <a16:creationId xmlns=""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79514" y="3222845"/>
            <a:ext cx="5817635" cy="347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 1             -1.5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0            0.5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1023" y="4047417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0493" y="4339679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269902" y="4652205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45B6A766-F4ED-4E15-B1A3-0DA294CA3DAA}"/>
              </a:ext>
            </a:extLst>
          </p:cNvPr>
          <p:cNvSpPr txBox="1"/>
          <p:nvPr/>
        </p:nvSpPr>
        <p:spPr>
          <a:xfrm>
            <a:off x="412159" y="2792769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enters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393105" y="321663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leaves</a:t>
            </a:r>
          </a:p>
        </p:txBody>
      </p:sp>
      <p:sp>
        <p:nvSpPr>
          <p:cNvPr id="35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1" grpId="0" build="allAtOnce"/>
      <p:bldP spid="72" grpId="0" build="allAtOnce"/>
      <p:bldP spid="69" grpId="0" build="allAtOnce"/>
      <p:bldP spid="76" grpId="0" build="allAtOnce"/>
      <p:bldP spid="75" grpId="0" build="allAtOnce"/>
      <p:bldP spid="91" grpId="0" build="allAtOnce"/>
      <p:bldP spid="92" grpId="0" build="allAtOnce"/>
      <p:bldP spid="93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9">
            <a:extLst>
              <a:ext uri="{FF2B5EF4-FFF2-40B4-BE49-F238E27FC236}">
                <a16:creationId xmlns=""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59"/>
          <p:cNvSpPr txBox="1">
            <a:spLocks noChangeArrowheads="1"/>
          </p:cNvSpPr>
          <p:nvPr/>
        </p:nvSpPr>
        <p:spPr>
          <a:xfrm>
            <a:off x="3931500" y="4129677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  0                0          -0.33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0.33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9186058" y="413979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=""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72059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0              0                 0            1.5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101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59">
            <a:extLst>
              <a:ext uri="{FF2B5EF4-FFF2-40B4-BE49-F238E27FC236}">
                <a16:creationId xmlns=""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4097608" y="441715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0.33        - 0.33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59">
            <a:extLst>
              <a:ext uri="{FF2B5EF4-FFF2-40B4-BE49-F238E27FC236}">
                <a16:creationId xmlns=""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79508" y="4688753"/>
            <a:ext cx="5817635" cy="347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0               1                0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0.5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9">
            <a:extLst>
              <a:ext uri="{FF2B5EF4-FFF2-40B4-BE49-F238E27FC236}">
                <a16:creationId xmlns=""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6" y="224969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0             -4.5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102.5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27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7" y="25742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7" y="286650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277156" y="3179031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82" name="Rectangle 59"/>
          <p:cNvSpPr txBox="1">
            <a:spLocks noChangeArrowheads="1"/>
          </p:cNvSpPr>
          <p:nvPr/>
        </p:nvSpPr>
        <p:spPr>
          <a:xfrm>
            <a:off x="3931506" y="2663769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1               0                1              0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59"/>
          <p:cNvSpPr txBox="1">
            <a:spLocks noChangeArrowheads="1"/>
          </p:cNvSpPr>
          <p:nvPr/>
        </p:nvSpPr>
        <p:spPr>
          <a:xfrm>
            <a:off x="9186064" y="2673891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59">
            <a:extLst>
              <a:ext uri="{FF2B5EF4-FFF2-40B4-BE49-F238E27FC236}">
                <a16:creationId xmlns=""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4097614" y="2951249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0                3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-1  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59">
            <a:extLst>
              <a:ext uri="{FF2B5EF4-FFF2-40B4-BE49-F238E27FC236}">
                <a16:creationId xmlns=""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79514" y="3222845"/>
            <a:ext cx="5817635" cy="347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 1             -1.5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0            0.5   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349785" y="2255509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Optimal ?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91" name="Rectangle 59">
            <a:extLst>
              <a:ext uri="{FF2B5EF4-FFF2-40B4-BE49-F238E27FC236}">
                <a16:creationId xmlns=""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1023" y="4047417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59">
            <a:extLst>
              <a:ext uri="{FF2B5EF4-FFF2-40B4-BE49-F238E27FC236}">
                <a16:creationId xmlns=""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0493" y="4339679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59">
            <a:extLst>
              <a:ext uri="{FF2B5EF4-FFF2-40B4-BE49-F238E27FC236}">
                <a16:creationId xmlns=""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269902" y="4652205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342531" y="287235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YES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371559" y="3569029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Optimal Solution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378819" y="4214905"/>
            <a:ext cx="22510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</a:rPr>
              <a:t> = 2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</a:rPr>
              <a:t> = 2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</a:rPr>
              <a:t> = 6</a:t>
            </a:r>
          </a:p>
          <a:p>
            <a:endParaRPr lang="en-US" sz="2200" b="1" dirty="0" smtClean="0">
              <a:solidFill>
                <a:srgbClr val="002060"/>
              </a:solidFill>
            </a:endParaRPr>
          </a:p>
          <a:p>
            <a:r>
              <a:rPr lang="en-US" sz="2200" b="1" dirty="0" smtClean="0">
                <a:solidFill>
                  <a:srgbClr val="FF0000"/>
                </a:solidFill>
              </a:rPr>
              <a:t>Z</a:t>
            </a:r>
            <a:r>
              <a:rPr lang="en-US" sz="2200" b="1" dirty="0" smtClean="0">
                <a:solidFill>
                  <a:srgbClr val="002060"/>
                </a:solidFill>
              </a:rPr>
              <a:t> = 36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40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allAtOnce"/>
      <p:bldP spid="35" grpId="0" build="allAtOnce"/>
      <p:bldP spid="37" grpId="0" build="allAtOnce"/>
      <p:bldP spid="3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Solve the following LP Model using M Technique</a:t>
            </a: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 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x</a:t>
            </a:r>
            <a:r>
              <a:rPr lang="en-US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4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x</a:t>
            </a:r>
            <a:r>
              <a:rPr lang="en-US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18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≥ 0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519" y="1563181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7" name="Rectangle 59"/>
          <p:cNvSpPr txBox="1">
            <a:spLocks noChangeArrowheads="1"/>
          </p:cNvSpPr>
          <p:nvPr/>
        </p:nvSpPr>
        <p:spPr>
          <a:xfrm>
            <a:off x="399115" y="2563825"/>
            <a:ext cx="5045721" cy="385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12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3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9"/>
          <p:cNvSpPr txBox="1">
            <a:spLocks noChangeArrowheads="1"/>
          </p:cNvSpPr>
          <p:nvPr/>
        </p:nvSpPr>
        <p:spPr>
          <a:xfrm>
            <a:off x="525613" y="2175098"/>
            <a:ext cx="2673473" cy="34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 FORM:</a:t>
            </a:r>
          </a:p>
          <a:p>
            <a:pPr marL="0" lvl="1" algn="l"/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44EE1EC-3573-43B1-9813-AC6BC02996D8}"/>
              </a:ext>
            </a:extLst>
          </p:cNvPr>
          <p:cNvSpPr txBox="1"/>
          <p:nvPr/>
        </p:nvSpPr>
        <p:spPr>
          <a:xfrm>
            <a:off x="7192107" y="2388142"/>
            <a:ext cx="4779498" cy="34778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lvl="1" algn="l"/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	</a:t>
            </a:r>
          </a:p>
          <a:p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≤ 4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≤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18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		   	</a:t>
            </a:r>
          </a:p>
        </p:txBody>
      </p:sp>
      <p:sp>
        <p:nvSpPr>
          <p:cNvPr id="11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9"/>
          <p:cNvSpPr txBox="1">
            <a:spLocks noChangeArrowheads="1"/>
          </p:cNvSpPr>
          <p:nvPr/>
        </p:nvSpPr>
        <p:spPr>
          <a:xfrm>
            <a:off x="6526651" y="1818543"/>
            <a:ext cx="2673473" cy="34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 FORM:</a:t>
            </a:r>
          </a:p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9"/>
          <p:cNvSpPr txBox="1">
            <a:spLocks noChangeArrowheads="1"/>
          </p:cNvSpPr>
          <p:nvPr/>
        </p:nvSpPr>
        <p:spPr>
          <a:xfrm>
            <a:off x="663357" y="2621112"/>
            <a:ext cx="1867988" cy="420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59"/>
          <p:cNvSpPr txBox="1">
            <a:spLocks noChangeArrowheads="1"/>
          </p:cNvSpPr>
          <p:nvPr/>
        </p:nvSpPr>
        <p:spPr>
          <a:xfrm>
            <a:off x="560436" y="3088655"/>
            <a:ext cx="136716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5" name="Rectangle 59"/>
          <p:cNvSpPr txBox="1">
            <a:spLocks noChangeArrowheads="1"/>
          </p:cNvSpPr>
          <p:nvPr/>
        </p:nvSpPr>
        <p:spPr>
          <a:xfrm>
            <a:off x="634359" y="3509956"/>
            <a:ext cx="1305277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59"/>
          <p:cNvSpPr txBox="1">
            <a:spLocks noChangeArrowheads="1"/>
          </p:cNvSpPr>
          <p:nvPr/>
        </p:nvSpPr>
        <p:spPr>
          <a:xfrm>
            <a:off x="754005" y="3985514"/>
            <a:ext cx="1140784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8" name="Rectangle 59"/>
          <p:cNvSpPr txBox="1">
            <a:spLocks noChangeArrowheads="1"/>
          </p:cNvSpPr>
          <p:nvPr/>
        </p:nvSpPr>
        <p:spPr>
          <a:xfrm>
            <a:off x="376014" y="1519735"/>
            <a:ext cx="6100304" cy="1134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</a:p>
          <a:p>
            <a:pPr marL="0" lvl="1" algn="l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  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variables )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2062775" y="3332906"/>
            <a:ext cx="4968185" cy="438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Basic 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  ?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9"/>
          <p:cNvSpPr txBox="1">
            <a:spLocks noChangeArrowheads="1"/>
          </p:cNvSpPr>
          <p:nvPr/>
        </p:nvSpPr>
        <p:spPr>
          <a:xfrm>
            <a:off x="6386803" y="2342605"/>
            <a:ext cx="5220178" cy="385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= 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 x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18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59"/>
          <p:cNvSpPr txBox="1">
            <a:spLocks noChangeArrowheads="1"/>
          </p:cNvSpPr>
          <p:nvPr/>
        </p:nvSpPr>
        <p:spPr>
          <a:xfrm>
            <a:off x="671463" y="5068278"/>
            <a:ext cx="5923301" cy="7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Staring Basic Feasible</a:t>
            </a:r>
            <a:r>
              <a:rPr lang="en-US" sz="1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introduce 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Variable(s).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24" grpId="0" build="allAtOnce"/>
      <p:bldP spid="25" grpId="0" build="allAtOnce"/>
      <p:bldP spid="26" grpId="0" build="allAtOnce"/>
      <p:bldP spid="30" grpId="0" build="allAtOnce"/>
      <p:bldP spid="2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9"/>
          <p:cNvSpPr txBox="1">
            <a:spLocks noChangeArrowheads="1"/>
          </p:cNvSpPr>
          <p:nvPr/>
        </p:nvSpPr>
        <p:spPr>
          <a:xfrm>
            <a:off x="376014" y="1519735"/>
            <a:ext cx="6100304" cy="1134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Artificial Variables</a:t>
            </a:r>
          </a:p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Artificial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in equation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(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of constraint.</a:t>
            </a:r>
            <a:endParaRPr lang="en-US" sz="22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9"/>
          <p:cNvSpPr txBox="1">
            <a:spLocks noChangeArrowheads="1"/>
          </p:cNvSpPr>
          <p:nvPr/>
        </p:nvSpPr>
        <p:spPr>
          <a:xfrm>
            <a:off x="7855357" y="1025277"/>
            <a:ext cx="3538812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9"/>
          <p:cNvSpPr txBox="1">
            <a:spLocks noChangeArrowheads="1"/>
          </p:cNvSpPr>
          <p:nvPr/>
        </p:nvSpPr>
        <p:spPr>
          <a:xfrm>
            <a:off x="1102420" y="3583855"/>
            <a:ext cx="5524971" cy="5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=  4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998323" y="4304296"/>
            <a:ext cx="5220178" cy="72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12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7" name="Rectangle 59"/>
          <p:cNvSpPr txBox="1">
            <a:spLocks noChangeArrowheads="1"/>
          </p:cNvSpPr>
          <p:nvPr/>
        </p:nvSpPr>
        <p:spPr>
          <a:xfrm>
            <a:off x="1101077" y="5029186"/>
            <a:ext cx="5220178" cy="626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x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9"/>
          <p:cNvSpPr txBox="1">
            <a:spLocks noChangeArrowheads="1"/>
          </p:cNvSpPr>
          <p:nvPr/>
        </p:nvSpPr>
        <p:spPr>
          <a:xfrm>
            <a:off x="627481" y="5882406"/>
            <a:ext cx="3681284" cy="51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9"/>
          <p:cNvSpPr txBox="1">
            <a:spLocks noChangeArrowheads="1"/>
          </p:cNvSpPr>
          <p:nvPr/>
        </p:nvSpPr>
        <p:spPr>
          <a:xfrm>
            <a:off x="657340" y="2667266"/>
            <a:ext cx="5618769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59"/>
          <p:cNvSpPr txBox="1">
            <a:spLocks noChangeArrowheads="1"/>
          </p:cNvSpPr>
          <p:nvPr/>
        </p:nvSpPr>
        <p:spPr>
          <a:xfrm>
            <a:off x="7879597" y="1605369"/>
            <a:ext cx="3979883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 rot="20068946">
            <a:off x="6881057" y="1140160"/>
            <a:ext cx="1454439" cy="429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9"/>
          <p:cNvSpPr txBox="1">
            <a:spLocks noChangeArrowheads="1"/>
          </p:cNvSpPr>
          <p:nvPr/>
        </p:nvSpPr>
        <p:spPr>
          <a:xfrm rot="20068946">
            <a:off x="4148810" y="5318374"/>
            <a:ext cx="3496331" cy="429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Arrangements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9"/>
          <p:cNvSpPr txBox="1">
            <a:spLocks noChangeArrowheads="1"/>
          </p:cNvSpPr>
          <p:nvPr/>
        </p:nvSpPr>
        <p:spPr>
          <a:xfrm>
            <a:off x="6677758" y="2508865"/>
            <a:ext cx="5220178" cy="3856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= 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 x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18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29" grpId="0" build="allAtOnce"/>
      <p:bldP spid="31" grpId="0" build="allAtOnce"/>
      <p:bldP spid="1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9"/>
          <p:cNvSpPr txBox="1">
            <a:spLocks noChangeArrowheads="1"/>
          </p:cNvSpPr>
          <p:nvPr/>
        </p:nvSpPr>
        <p:spPr>
          <a:xfrm>
            <a:off x="6789876" y="2944739"/>
            <a:ext cx="3988960" cy="5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 4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6671923" y="3485065"/>
            <a:ext cx="4009932" cy="72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2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 12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7" name="Rectangle 59"/>
          <p:cNvSpPr txBox="1">
            <a:spLocks noChangeArrowheads="1"/>
          </p:cNvSpPr>
          <p:nvPr/>
        </p:nvSpPr>
        <p:spPr>
          <a:xfrm>
            <a:off x="6608417" y="4168390"/>
            <a:ext cx="4087292" cy="626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9"/>
          <p:cNvSpPr txBox="1">
            <a:spLocks noChangeArrowheads="1"/>
          </p:cNvSpPr>
          <p:nvPr/>
        </p:nvSpPr>
        <p:spPr>
          <a:xfrm>
            <a:off x="6356500" y="4896915"/>
            <a:ext cx="4572001" cy="51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9"/>
          <p:cNvSpPr txBox="1">
            <a:spLocks noChangeArrowheads="1"/>
          </p:cNvSpPr>
          <p:nvPr/>
        </p:nvSpPr>
        <p:spPr>
          <a:xfrm>
            <a:off x="6303230" y="2028150"/>
            <a:ext cx="4628006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59"/>
          <p:cNvSpPr txBox="1">
            <a:spLocks noChangeArrowheads="1"/>
          </p:cNvSpPr>
          <p:nvPr/>
        </p:nvSpPr>
        <p:spPr>
          <a:xfrm>
            <a:off x="560436" y="3088655"/>
            <a:ext cx="178455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4" name="Rectangle 59"/>
          <p:cNvSpPr txBox="1">
            <a:spLocks noChangeArrowheads="1"/>
          </p:cNvSpPr>
          <p:nvPr/>
        </p:nvSpPr>
        <p:spPr>
          <a:xfrm>
            <a:off x="634359" y="3617657"/>
            <a:ext cx="129142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643165" y="4098573"/>
            <a:ext cx="1140784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6" name="Rectangle 59"/>
          <p:cNvSpPr txBox="1">
            <a:spLocks noChangeArrowheads="1"/>
          </p:cNvSpPr>
          <p:nvPr/>
        </p:nvSpPr>
        <p:spPr>
          <a:xfrm>
            <a:off x="376014" y="1519735"/>
            <a:ext cx="6100304" cy="1134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</a:p>
          <a:p>
            <a:pPr marL="0" lvl="1" algn="l"/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2062775" y="3332906"/>
            <a:ext cx="4968185" cy="438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Feasible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  <p:bldP spid="34" grpId="0" build="allAtOnce"/>
      <p:bldP spid="35" grpId="0" build="allAtOnce"/>
      <p:bldP spid="3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9"/>
          <p:cNvSpPr txBox="1">
            <a:spLocks noChangeArrowheads="1"/>
          </p:cNvSpPr>
          <p:nvPr/>
        </p:nvSpPr>
        <p:spPr>
          <a:xfrm>
            <a:off x="9344483" y="1129656"/>
            <a:ext cx="1367162" cy="441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5" name="Rectangle 59"/>
          <p:cNvSpPr txBox="1">
            <a:spLocks noChangeArrowheads="1"/>
          </p:cNvSpPr>
          <p:nvPr/>
        </p:nvSpPr>
        <p:spPr>
          <a:xfrm>
            <a:off x="9462650" y="1586291"/>
            <a:ext cx="1288477" cy="441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6" name="Rectangle 59"/>
          <p:cNvSpPr txBox="1">
            <a:spLocks noChangeArrowheads="1"/>
          </p:cNvSpPr>
          <p:nvPr/>
        </p:nvSpPr>
        <p:spPr>
          <a:xfrm>
            <a:off x="9456707" y="2113297"/>
            <a:ext cx="1446820" cy="44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615563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40035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87787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378808" y="321058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899652" y="2788209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284272" y="3559592"/>
            <a:ext cx="547000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279023" y="3865277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59"/>
          <p:cNvSpPr txBox="1">
            <a:spLocks noChangeArrowheads="1"/>
          </p:cNvSpPr>
          <p:nvPr/>
        </p:nvSpPr>
        <p:spPr>
          <a:xfrm>
            <a:off x="331081" y="4162163"/>
            <a:ext cx="491879" cy="465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6283857" y="3573931"/>
            <a:ext cx="532579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6280495" y="3881404"/>
            <a:ext cx="549798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59"/>
          <p:cNvSpPr txBox="1">
            <a:spLocks noChangeArrowheads="1"/>
          </p:cNvSpPr>
          <p:nvPr/>
        </p:nvSpPr>
        <p:spPr>
          <a:xfrm>
            <a:off x="6287416" y="4193829"/>
            <a:ext cx="542875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6223502" y="3205189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91441" y="2866587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908633" y="3188806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-3            -5              0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100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983673" y="3615529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1             0              1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909614" y="3911622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Rectangle 59"/>
          <p:cNvSpPr txBox="1">
            <a:spLocks noChangeArrowheads="1"/>
          </p:cNvSpPr>
          <p:nvPr/>
        </p:nvSpPr>
        <p:spPr>
          <a:xfrm>
            <a:off x="984378" y="420771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3             2              0               0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le 28">
            <a:extLst>
              <a:ext uri="{FF2B5EF4-FFF2-40B4-BE49-F238E27FC236}">
                <a16:creationId xmlns="" xmlns:a16="http://schemas.microsoft.com/office/drawing/2014/main" id="{2D7EAFB9-C32B-4A02-9F97-78F885AF814B}"/>
              </a:ext>
            </a:extLst>
          </p:cNvPr>
          <p:cNvSpPr/>
          <p:nvPr/>
        </p:nvSpPr>
        <p:spPr>
          <a:xfrm>
            <a:off x="2960916" y="3618416"/>
            <a:ext cx="2757714" cy="883944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28">
            <a:extLst>
              <a:ext uri="{FF2B5EF4-FFF2-40B4-BE49-F238E27FC236}">
                <a16:creationId xmlns="" xmlns:a16="http://schemas.microsoft.com/office/drawing/2014/main" id="{6ADA7353-3EE3-4DD6-8E14-68A5099BE5F8}"/>
              </a:ext>
            </a:extLst>
          </p:cNvPr>
          <p:cNvSpPr/>
          <p:nvPr/>
        </p:nvSpPr>
        <p:spPr>
          <a:xfrm>
            <a:off x="2974740" y="3236480"/>
            <a:ext cx="2729376" cy="2904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9">
            <a:extLst>
              <a:ext uri="{FF2B5EF4-FFF2-40B4-BE49-F238E27FC236}">
                <a16:creationId xmlns="" xmlns:a16="http://schemas.microsoft.com/office/drawing/2014/main" id="{C01D048B-92CB-44E9-B97A-066E64EA247F}"/>
              </a:ext>
            </a:extLst>
          </p:cNvPr>
          <p:cNvSpPr txBox="1">
            <a:spLocks noChangeArrowheads="1"/>
          </p:cNvSpPr>
          <p:nvPr/>
        </p:nvSpPr>
        <p:spPr>
          <a:xfrm>
            <a:off x="418141" y="5278857"/>
            <a:ext cx="4257098" cy="481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Variables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9">
            <a:extLst>
              <a:ext uri="{FF2B5EF4-FFF2-40B4-BE49-F238E27FC236}">
                <a16:creationId xmlns="" xmlns:a16="http://schemas.microsoft.com/office/drawing/2014/main" id="{93CD1DCD-D183-4844-BEAE-D5975B1B60B7}"/>
              </a:ext>
            </a:extLst>
          </p:cNvPr>
          <p:cNvSpPr txBox="1">
            <a:spLocks noChangeArrowheads="1"/>
          </p:cNvSpPr>
          <p:nvPr/>
        </p:nvSpPr>
        <p:spPr>
          <a:xfrm>
            <a:off x="425301" y="5714980"/>
            <a:ext cx="3667728" cy="468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Variables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2" name="Rectangle 59"/>
          <p:cNvSpPr txBox="1">
            <a:spLocks noChangeArrowheads="1"/>
          </p:cNvSpPr>
          <p:nvPr/>
        </p:nvSpPr>
        <p:spPr>
          <a:xfrm>
            <a:off x="7805307" y="2790635"/>
            <a:ext cx="4050138" cy="5067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+ 100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/>
          <p:cNvSpPr txBox="1">
            <a:spLocks noChangeArrowheads="1"/>
          </p:cNvSpPr>
          <p:nvPr/>
        </p:nvSpPr>
        <p:spPr>
          <a:xfrm>
            <a:off x="7057629" y="2036858"/>
            <a:ext cx="1265369" cy="44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100</a:t>
            </a:r>
          </a:p>
        </p:txBody>
      </p:sp>
      <p:sp>
        <p:nvSpPr>
          <p:cNvPr id="40" name="Rectangle 59"/>
          <p:cNvSpPr txBox="1">
            <a:spLocks noChangeArrowheads="1"/>
          </p:cNvSpPr>
          <p:nvPr/>
        </p:nvSpPr>
        <p:spPr>
          <a:xfrm>
            <a:off x="8410911" y="3277259"/>
            <a:ext cx="3503998" cy="5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 4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8292958" y="3665180"/>
            <a:ext cx="4009932" cy="505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2 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 12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2" name="Rectangle 59"/>
          <p:cNvSpPr txBox="1">
            <a:spLocks noChangeArrowheads="1"/>
          </p:cNvSpPr>
          <p:nvPr/>
        </p:nvSpPr>
        <p:spPr>
          <a:xfrm>
            <a:off x="8243307" y="4112970"/>
            <a:ext cx="4087292" cy="626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7894405" y="4689090"/>
            <a:ext cx="2829013" cy="51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</a:t>
            </a: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983668" y="3920334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0             2              0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allAtOnce"/>
      <p:bldP spid="91" grpId="0" build="allAtOnce"/>
      <p:bldP spid="93" grpId="0" build="allAtOnce"/>
      <p:bldP spid="94" grpId="0" build="allAtOnce"/>
      <p:bldP spid="95" grpId="0" build="allAtOnce"/>
      <p:bldP spid="97" grpId="0" build="allAtOnce"/>
      <p:bldP spid="98" grpId="0" build="allAtOnce"/>
      <p:bldP spid="99" grpId="0" build="allAtOnce"/>
      <p:bldP spid="108" grpId="0" build="allAtOnce"/>
      <p:bldP spid="109" grpId="0" build="allAtOnce"/>
      <p:bldP spid="110" grpId="0" build="allAtOnce"/>
      <p:bldP spid="111" grpId="0" build="allAtOnce"/>
      <p:bldP spid="113" grpId="0" build="allAtOnce"/>
      <p:bldP spid="45" grpId="0" animBg="1"/>
      <p:bldP spid="46" grpId="0" animBg="1"/>
      <p:bldP spid="48" grpId="0" build="allAtOnce"/>
      <p:bldP spid="49" grpId="0" build="allAtOnce"/>
      <p:bldP spid="4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8308408" y="1507064"/>
            <a:ext cx="1192516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02477" y="2274430"/>
            <a:ext cx="5081866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-3             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0              0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100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03513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80132" y="2657319"/>
            <a:ext cx="55895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131251" y="295027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110462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9217421" y="2276040"/>
            <a:ext cx="507150" cy="36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6007E1F-6366-45DC-87CD-B44B95978A62}"/>
              </a:ext>
            </a:extLst>
          </p:cNvPr>
          <p:cNvSpPr txBox="1"/>
          <p:nvPr/>
        </p:nvSpPr>
        <p:spPr>
          <a:xfrm>
            <a:off x="893588" y="5000340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 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Z Row</a:t>
            </a:r>
            <a:r>
              <a:rPr lang="en-US" b="1" dirty="0">
                <a:solidFill>
                  <a:srgbClr val="C00000"/>
                </a:solidFill>
              </a:rPr>
              <a:t> ) – </a:t>
            </a:r>
            <a:r>
              <a:rPr lang="en-US" b="1" dirty="0" smtClean="0">
                <a:solidFill>
                  <a:srgbClr val="C00000"/>
                </a:solidFill>
              </a:rPr>
              <a:t>(100</a:t>
            </a:r>
            <a:r>
              <a:rPr lang="en-US" b="1" dirty="0">
                <a:solidFill>
                  <a:srgbClr val="C00000"/>
                </a:solidFill>
              </a:rPr>
              <a:t>) * (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1A09038-BF5F-4DB7-A29E-ADB41323C728}"/>
              </a:ext>
            </a:extLst>
          </p:cNvPr>
          <p:cNvSpPr txBox="1"/>
          <p:nvPr/>
        </p:nvSpPr>
        <p:spPr>
          <a:xfrm>
            <a:off x="905308" y="5349691"/>
            <a:ext cx="1050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smtClean="0">
                <a:solidFill>
                  <a:srgbClr val="002060"/>
                </a:solidFill>
              </a:rPr>
              <a:t>(-3          -5           0           0          100       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002060"/>
                </a:solidFill>
              </a:rPr>
              <a:t> )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b="1" dirty="0" smtClean="0">
                <a:solidFill>
                  <a:srgbClr val="FF0000"/>
                </a:solidFill>
              </a:rPr>
              <a:t>(100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* </a:t>
            </a:r>
            <a:r>
              <a:rPr lang="en-US" b="1" dirty="0" smtClean="0">
                <a:solidFill>
                  <a:srgbClr val="002060"/>
                </a:solidFill>
              </a:rPr>
              <a:t>(3          </a:t>
            </a:r>
            <a:r>
              <a:rPr lang="en-US" b="1" dirty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         0         </a:t>
            </a:r>
            <a:r>
              <a:rPr lang="en-US" b="1" dirty="0">
                <a:solidFill>
                  <a:srgbClr val="002060"/>
                </a:solidFill>
              </a:rPr>
              <a:t>0      </a:t>
            </a:r>
            <a:r>
              <a:rPr lang="en-US" b="1" dirty="0" smtClean="0">
                <a:solidFill>
                  <a:srgbClr val="002060"/>
                </a:solidFill>
              </a:rPr>
              <a:t>    1         </a:t>
            </a:r>
            <a:r>
              <a:rPr lang="en-US" b="1" dirty="0" smtClean="0">
                <a:solidFill>
                  <a:srgbClr val="FF0000"/>
                </a:solidFill>
              </a:rPr>
              <a:t>18</a:t>
            </a:r>
            <a:r>
              <a:rPr lang="en-US" b="1" dirty="0" smtClean="0">
                <a:solidFill>
                  <a:srgbClr val="002060"/>
                </a:solidFill>
              </a:rPr>
              <a:t>)   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67FCDBA-835F-4877-99D6-2A88C51FE4FB}"/>
              </a:ext>
            </a:extLst>
          </p:cNvPr>
          <p:cNvSpPr txBox="1"/>
          <p:nvPr/>
        </p:nvSpPr>
        <p:spPr>
          <a:xfrm>
            <a:off x="902965" y="5713107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smtClean="0">
                <a:solidFill>
                  <a:srgbClr val="002060"/>
                </a:solidFill>
              </a:rPr>
              <a:t>(-3          </a:t>
            </a:r>
            <a:r>
              <a:rPr lang="en-US" b="1" dirty="0" smtClean="0">
                <a:solidFill>
                  <a:srgbClr val="7030A0"/>
                </a:solidFill>
              </a:rPr>
              <a:t>-5</a:t>
            </a:r>
            <a:r>
              <a:rPr lang="en-US" b="1" dirty="0" smtClean="0">
                <a:solidFill>
                  <a:srgbClr val="002060"/>
                </a:solidFill>
              </a:rPr>
              <a:t>          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>
                <a:solidFill>
                  <a:srgbClr val="002060"/>
                </a:solidFill>
              </a:rPr>
              <a:t>           </a:t>
            </a:r>
            <a:r>
              <a:rPr lang="en-US" b="1" dirty="0" smtClean="0">
                <a:solidFill>
                  <a:srgbClr val="0000FF"/>
                </a:solidFill>
              </a:rPr>
              <a:t>0</a:t>
            </a:r>
            <a:r>
              <a:rPr lang="en-US" b="1" dirty="0" smtClean="0">
                <a:solidFill>
                  <a:srgbClr val="002060"/>
                </a:solidFill>
              </a:rPr>
              <a:t>         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</a:t>
            </a:r>
            <a:r>
              <a:rPr lang="en-US" b="1" dirty="0" smtClean="0">
                <a:solidFill>
                  <a:srgbClr val="002060"/>
                </a:solidFill>
              </a:rPr>
              <a:t>       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r>
              <a:rPr lang="en-US" b="1" dirty="0" smtClean="0">
                <a:solidFill>
                  <a:srgbClr val="C00000"/>
                </a:solidFill>
              </a:rPr>
              <a:t>  –              </a:t>
            </a:r>
            <a:r>
              <a:rPr lang="en-US" b="1" dirty="0" smtClean="0">
                <a:solidFill>
                  <a:srgbClr val="002060"/>
                </a:solidFill>
              </a:rPr>
              <a:t>(300    </a:t>
            </a:r>
            <a:r>
              <a:rPr lang="en-US" b="1" dirty="0" smtClean="0">
                <a:solidFill>
                  <a:srgbClr val="7030A0"/>
                </a:solidFill>
              </a:rPr>
              <a:t>200</a:t>
            </a:r>
            <a:r>
              <a:rPr lang="en-US" b="1" dirty="0" smtClean="0">
                <a:solidFill>
                  <a:srgbClr val="002060"/>
                </a:solidFill>
              </a:rPr>
              <a:t>      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>
                <a:solidFill>
                  <a:srgbClr val="002060"/>
                </a:solidFill>
              </a:rPr>
              <a:t>         </a:t>
            </a:r>
            <a:r>
              <a:rPr lang="en-US" b="1" dirty="0" smtClean="0">
                <a:solidFill>
                  <a:srgbClr val="0000FF"/>
                </a:solidFill>
              </a:rPr>
              <a:t>0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100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1800</a:t>
            </a:r>
            <a:r>
              <a:rPr lang="en-US" b="1" dirty="0" smtClean="0">
                <a:solidFill>
                  <a:srgbClr val="002060"/>
                </a:solidFill>
              </a:rPr>
              <a:t>)   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67FCDBA-835F-4877-99D6-2A88C51FE4FB}"/>
              </a:ext>
            </a:extLst>
          </p:cNvPr>
          <p:cNvSpPr txBox="1"/>
          <p:nvPr/>
        </p:nvSpPr>
        <p:spPr>
          <a:xfrm>
            <a:off x="893137" y="6130971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smtClean="0">
                <a:solidFill>
                  <a:srgbClr val="FF0000"/>
                </a:solidFill>
              </a:rPr>
              <a:t>(-</a:t>
            </a:r>
            <a:r>
              <a:rPr lang="en-US" b="1" dirty="0" smtClean="0">
                <a:solidFill>
                  <a:srgbClr val="002060"/>
                </a:solidFill>
              </a:rPr>
              <a:t>303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7030A0"/>
                </a:solidFill>
              </a:rPr>
              <a:t>-205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00B050"/>
                </a:solidFill>
              </a:rPr>
              <a:t>    0           </a:t>
            </a:r>
            <a:r>
              <a:rPr lang="en-US" b="1" dirty="0" smtClean="0">
                <a:solidFill>
                  <a:srgbClr val="0000FF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-1800)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4060641" y="2701148"/>
            <a:ext cx="4894673" cy="25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1              0                1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4061346" y="327881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3              2                0               0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4060636" y="2991438"/>
            <a:ext cx="5047997" cy="291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0              2                0</a:t>
            </a:r>
            <a:r>
              <a:rPr lang="en-US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1               0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9"/>
          <p:cNvSpPr txBox="1">
            <a:spLocks noChangeArrowheads="1"/>
          </p:cNvSpPr>
          <p:nvPr/>
        </p:nvSpPr>
        <p:spPr>
          <a:xfrm>
            <a:off x="3288670" y="2659724"/>
            <a:ext cx="547000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3283421" y="295089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3335479" y="3247781"/>
            <a:ext cx="491879" cy="465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9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Max Objective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8381</TotalTime>
  <Words>2256</Words>
  <Application>Microsoft Office PowerPoint</Application>
  <PresentationFormat>Custom</PresentationFormat>
  <Paragraphs>586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Ali</dc:creator>
  <cp:lastModifiedBy>20076</cp:lastModifiedBy>
  <cp:revision>1350</cp:revision>
  <dcterms:created xsi:type="dcterms:W3CDTF">2014-12-18T18:40:03Z</dcterms:created>
  <dcterms:modified xsi:type="dcterms:W3CDTF">2020-12-10T08:55:32Z</dcterms:modified>
</cp:coreProperties>
</file>