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418" r:id="rId4"/>
    <p:sldId id="419" r:id="rId5"/>
    <p:sldId id="328" r:id="rId6"/>
    <p:sldId id="375" r:id="rId7"/>
    <p:sldId id="379" r:id="rId8"/>
    <p:sldId id="439" r:id="rId9"/>
    <p:sldId id="440" r:id="rId10"/>
    <p:sldId id="441" r:id="rId11"/>
    <p:sldId id="4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Linear Programming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702532" cy="4004536"/>
            <a:chOff x="154295" y="2939194"/>
            <a:chExt cx="6702532" cy="4004536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 flipV="1">
              <a:off x="174171" y="3190584"/>
              <a:ext cx="6682656" cy="3411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812800" y="2949604"/>
              <a:ext cx="1" cy="3994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702532" cy="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676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206186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164205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243719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6CC1AD73-5732-413C-A824-71C138EAE3F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4" y="2857889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249514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288769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2024819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-1200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170402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20410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-402         100       0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253737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	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293194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-1         0  	     1 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F1DB4B-3E47-4837-B879-01A6335CD408}"/>
              </a:ext>
            </a:extLst>
          </p:cNvPr>
          <p:cNvCxnSpPr>
            <a:cxnSpLocks/>
          </p:cNvCxnSpPr>
          <p:nvPr/>
        </p:nvCxnSpPr>
        <p:spPr>
          <a:xfrm>
            <a:off x="530147" y="3805291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>
            <a:extLst>
              <a:ext uri="{FF2B5EF4-FFF2-40B4-BE49-F238E27FC236}">
                <a16:creationId xmlns:a16="http://schemas.microsoft.com/office/drawing/2014/main" id="{6926BFE6-C80E-4698-B1F0-8A569FFE46C1}"/>
              </a:ext>
            </a:extLst>
          </p:cNvPr>
          <p:cNvSpPr txBox="1">
            <a:spLocks noChangeArrowheads="1"/>
          </p:cNvSpPr>
          <p:nvPr/>
        </p:nvSpPr>
        <p:spPr>
          <a:xfrm>
            <a:off x="598553" y="3846902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D5ADA3B6-9FA4-449E-A2EB-08D6B192DF25}"/>
              </a:ext>
            </a:extLst>
          </p:cNvPr>
          <p:cNvSpPr txBox="1">
            <a:spLocks noChangeArrowheads="1"/>
          </p:cNvSpPr>
          <p:nvPr/>
        </p:nvSpPr>
        <p:spPr>
          <a:xfrm>
            <a:off x="1223554" y="3927312"/>
            <a:ext cx="4395201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2           1             0         1         0  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108213D3-2EDA-4EAF-B1D8-60CE228994BE}"/>
              </a:ext>
            </a:extLst>
          </p:cNvPr>
          <p:cNvSpPr txBox="1">
            <a:spLocks noChangeArrowheads="1"/>
          </p:cNvSpPr>
          <p:nvPr/>
        </p:nvSpPr>
        <p:spPr>
          <a:xfrm>
            <a:off x="5755325" y="390484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>
            <a:extLst>
              <a:ext uri="{FF2B5EF4-FFF2-40B4-BE49-F238E27FC236}">
                <a16:creationId xmlns:a16="http://schemas.microsoft.com/office/drawing/2014/main" id="{A8A805BF-B141-42BF-BE15-7C535F980E4D}"/>
              </a:ext>
            </a:extLst>
          </p:cNvPr>
          <p:cNvSpPr txBox="1">
            <a:spLocks noChangeArrowheads="1"/>
          </p:cNvSpPr>
          <p:nvPr/>
        </p:nvSpPr>
        <p:spPr>
          <a:xfrm>
            <a:off x="650187" y="335727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AE2743C2-F980-4444-B3DD-F98FEB570AC2}"/>
              </a:ext>
            </a:extLst>
          </p:cNvPr>
          <p:cNvSpPr txBox="1">
            <a:spLocks noChangeArrowheads="1"/>
          </p:cNvSpPr>
          <p:nvPr/>
        </p:nvSpPr>
        <p:spPr>
          <a:xfrm>
            <a:off x="5665989" y="3348803"/>
            <a:ext cx="78618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-396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FA5FB969-3725-4868-9012-44BE509CE239}"/>
              </a:ext>
            </a:extLst>
          </p:cNvPr>
          <p:cNvSpPr txBox="1">
            <a:spLocks noChangeArrowheads="1"/>
          </p:cNvSpPr>
          <p:nvPr/>
        </p:nvSpPr>
        <p:spPr>
          <a:xfrm>
            <a:off x="1156404" y="3336448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501        0           100     402        0 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3DFE5C4E-B055-4864-9D80-68D28321B1D2}"/>
              </a:ext>
            </a:extLst>
          </p:cNvPr>
          <p:cNvSpPr txBox="1">
            <a:spLocks noChangeArrowheads="1"/>
          </p:cNvSpPr>
          <p:nvPr/>
        </p:nvSpPr>
        <p:spPr>
          <a:xfrm>
            <a:off x="565622" y="4253311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902D25-AB50-46B4-9E84-F4C853E9E06C}"/>
              </a:ext>
            </a:extLst>
          </p:cNvPr>
          <p:cNvSpPr txBox="1">
            <a:spLocks noChangeArrowheads="1"/>
          </p:cNvSpPr>
          <p:nvPr/>
        </p:nvSpPr>
        <p:spPr>
          <a:xfrm>
            <a:off x="5636756" y="428312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74334E-41E5-44DC-AA77-C41D83FE339D}"/>
              </a:ext>
            </a:extLst>
          </p:cNvPr>
          <p:cNvSpPr txBox="1">
            <a:spLocks noChangeArrowheads="1"/>
          </p:cNvSpPr>
          <p:nvPr/>
        </p:nvSpPr>
        <p:spPr>
          <a:xfrm>
            <a:off x="989491" y="4327366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-5           0            -1       -4  	     1  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040BD88B-884C-4AA0-A5F2-9F1C38026A74}"/>
              </a:ext>
            </a:extLst>
          </p:cNvPr>
          <p:cNvSpPr txBox="1">
            <a:spLocks noChangeArrowheads="1"/>
          </p:cNvSpPr>
          <p:nvPr/>
        </p:nvSpPr>
        <p:spPr>
          <a:xfrm>
            <a:off x="1466032" y="5021211"/>
            <a:ext cx="4230299" cy="83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 we can visualize the </a:t>
            </a:r>
          </a:p>
          <a:p>
            <a:pPr marL="0" lvl="1" algn="l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infeasibility case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3A1AAA-D013-421A-B697-E1982419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12" y="3383185"/>
            <a:ext cx="4389080" cy="3224091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9B4BFAD0-43FD-410E-84F6-11990FFA66FD}"/>
              </a:ext>
            </a:extLst>
          </p:cNvPr>
          <p:cNvSpPr txBox="1">
            <a:spLocks noChangeArrowheads="1"/>
          </p:cNvSpPr>
          <p:nvPr/>
        </p:nvSpPr>
        <p:spPr>
          <a:xfrm>
            <a:off x="5829745" y="1094652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6C8565-5287-44F7-AE8B-8D327CD23795}"/>
              </a:ext>
            </a:extLst>
          </p:cNvPr>
          <p:cNvSpPr txBox="1"/>
          <p:nvPr/>
        </p:nvSpPr>
        <p:spPr>
          <a:xfrm>
            <a:off x="873843" y="5946513"/>
            <a:ext cx="6113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situation never occur if all the constraints are of  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09516D29-DE18-4C75-A5FB-48B38D285F7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13CED9A3-9F8E-4C17-AEE5-6E539AA98734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432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702532" cy="4004536"/>
            <a:chOff x="154295" y="2939194"/>
            <a:chExt cx="6702532" cy="4004536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 flipV="1">
              <a:off x="174171" y="3190584"/>
              <a:ext cx="6682656" cy="3411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812800" y="2949604"/>
              <a:ext cx="1" cy="3994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702532" cy="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676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206186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164205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243719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6CC1AD73-5732-413C-A824-71C138EAE3F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4" y="2857889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249514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288769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2024819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-1200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170402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20410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-402         100       0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253737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	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293194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-1         0  	     1 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F1DB4B-3E47-4837-B879-01A6335CD408}"/>
              </a:ext>
            </a:extLst>
          </p:cNvPr>
          <p:cNvCxnSpPr>
            <a:cxnSpLocks/>
          </p:cNvCxnSpPr>
          <p:nvPr/>
        </p:nvCxnSpPr>
        <p:spPr>
          <a:xfrm>
            <a:off x="530147" y="3805291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>
            <a:extLst>
              <a:ext uri="{FF2B5EF4-FFF2-40B4-BE49-F238E27FC236}">
                <a16:creationId xmlns:a16="http://schemas.microsoft.com/office/drawing/2014/main" id="{6926BFE6-C80E-4698-B1F0-8A569FFE46C1}"/>
              </a:ext>
            </a:extLst>
          </p:cNvPr>
          <p:cNvSpPr txBox="1">
            <a:spLocks noChangeArrowheads="1"/>
          </p:cNvSpPr>
          <p:nvPr/>
        </p:nvSpPr>
        <p:spPr>
          <a:xfrm>
            <a:off x="598553" y="3846902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D5ADA3B6-9FA4-449E-A2EB-08D6B192DF25}"/>
              </a:ext>
            </a:extLst>
          </p:cNvPr>
          <p:cNvSpPr txBox="1">
            <a:spLocks noChangeArrowheads="1"/>
          </p:cNvSpPr>
          <p:nvPr/>
        </p:nvSpPr>
        <p:spPr>
          <a:xfrm>
            <a:off x="1223554" y="3927312"/>
            <a:ext cx="4395201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2           1             0         1         0  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108213D3-2EDA-4EAF-B1D8-60CE228994BE}"/>
              </a:ext>
            </a:extLst>
          </p:cNvPr>
          <p:cNvSpPr txBox="1">
            <a:spLocks noChangeArrowheads="1"/>
          </p:cNvSpPr>
          <p:nvPr/>
        </p:nvSpPr>
        <p:spPr>
          <a:xfrm>
            <a:off x="5755325" y="390484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>
            <a:extLst>
              <a:ext uri="{FF2B5EF4-FFF2-40B4-BE49-F238E27FC236}">
                <a16:creationId xmlns:a16="http://schemas.microsoft.com/office/drawing/2014/main" id="{A8A805BF-B141-42BF-BE15-7C535F980E4D}"/>
              </a:ext>
            </a:extLst>
          </p:cNvPr>
          <p:cNvSpPr txBox="1">
            <a:spLocks noChangeArrowheads="1"/>
          </p:cNvSpPr>
          <p:nvPr/>
        </p:nvSpPr>
        <p:spPr>
          <a:xfrm>
            <a:off x="650187" y="335727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AE2743C2-F980-4444-B3DD-F98FEB570AC2}"/>
              </a:ext>
            </a:extLst>
          </p:cNvPr>
          <p:cNvSpPr txBox="1">
            <a:spLocks noChangeArrowheads="1"/>
          </p:cNvSpPr>
          <p:nvPr/>
        </p:nvSpPr>
        <p:spPr>
          <a:xfrm>
            <a:off x="5665989" y="3348803"/>
            <a:ext cx="78618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-396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FA5FB969-3725-4868-9012-44BE509CE239}"/>
              </a:ext>
            </a:extLst>
          </p:cNvPr>
          <p:cNvSpPr txBox="1">
            <a:spLocks noChangeArrowheads="1"/>
          </p:cNvSpPr>
          <p:nvPr/>
        </p:nvSpPr>
        <p:spPr>
          <a:xfrm>
            <a:off x="1156404" y="3336448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501        0           100     402        0 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3DFE5C4E-B055-4864-9D80-68D28321B1D2}"/>
              </a:ext>
            </a:extLst>
          </p:cNvPr>
          <p:cNvSpPr txBox="1">
            <a:spLocks noChangeArrowheads="1"/>
          </p:cNvSpPr>
          <p:nvPr/>
        </p:nvSpPr>
        <p:spPr>
          <a:xfrm>
            <a:off x="565622" y="4253311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902D25-AB50-46B4-9E84-F4C853E9E06C}"/>
              </a:ext>
            </a:extLst>
          </p:cNvPr>
          <p:cNvSpPr txBox="1">
            <a:spLocks noChangeArrowheads="1"/>
          </p:cNvSpPr>
          <p:nvPr/>
        </p:nvSpPr>
        <p:spPr>
          <a:xfrm>
            <a:off x="5636756" y="428312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74334E-41E5-44DC-AA77-C41D83FE339D}"/>
              </a:ext>
            </a:extLst>
          </p:cNvPr>
          <p:cNvSpPr txBox="1">
            <a:spLocks noChangeArrowheads="1"/>
          </p:cNvSpPr>
          <p:nvPr/>
        </p:nvSpPr>
        <p:spPr>
          <a:xfrm>
            <a:off x="989491" y="4327366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-5           0            -1       -4  	     1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9B4BFAD0-43FD-410E-84F6-11990FFA66FD}"/>
              </a:ext>
            </a:extLst>
          </p:cNvPr>
          <p:cNvSpPr txBox="1">
            <a:spLocks noChangeArrowheads="1"/>
          </p:cNvSpPr>
          <p:nvPr/>
        </p:nvSpPr>
        <p:spPr>
          <a:xfrm>
            <a:off x="5829745" y="1094652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6C8565-5287-44F7-AE8B-8D327CD23795}"/>
              </a:ext>
            </a:extLst>
          </p:cNvPr>
          <p:cNvSpPr txBox="1"/>
          <p:nvPr/>
        </p:nvSpPr>
        <p:spPr>
          <a:xfrm>
            <a:off x="7551834" y="4014478"/>
            <a:ext cx="431632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Infeasible space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of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optimum </a:t>
            </a:r>
          </a:p>
          <a:p>
            <a:pPr marL="0" lvl="1"/>
            <a:endParaRPr lang="en-US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</a:t>
            </a:r>
          </a:p>
          <a:p>
            <a:pPr marL="0" lvl="1"/>
            <a:endParaRPr lang="en-US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possibility that the model is not formulated correctly</a:t>
            </a:r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57A67-15FD-43A6-A20F-2BA13A9063B4}"/>
              </a:ext>
            </a:extLst>
          </p:cNvPr>
          <p:cNvSpPr txBox="1"/>
          <p:nvPr/>
        </p:nvSpPr>
        <p:spPr>
          <a:xfrm>
            <a:off x="593623" y="5745794"/>
            <a:ext cx="6113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solution is called </a:t>
            </a:r>
            <a:r>
              <a:rPr lang="en-US" sz="2000" b="1" i="1" dirty="0"/>
              <a:t>pseudo-optimal</a:t>
            </a:r>
            <a:r>
              <a:rPr lang="en-US" sz="2000" dirty="0"/>
              <a:t> since it does not satisfy all the constraints but satisfies the optimality condition.</a:t>
            </a: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FCDE09B0-9B70-462E-9C96-3628EFB37BA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0F70CCFF-6DE4-4C2B-A254-E0A5D2D390E5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841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825625"/>
            <a:ext cx="11268223" cy="4351338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649DDE-9D69-4433-89D8-135DF980D585}"/>
              </a:ext>
            </a:extLst>
          </p:cNvPr>
          <p:cNvGrpSpPr/>
          <p:nvPr/>
        </p:nvGrpSpPr>
        <p:grpSpPr>
          <a:xfrm>
            <a:off x="2643351" y="3020498"/>
            <a:ext cx="6882474" cy="1365340"/>
            <a:chOff x="2826231" y="3118971"/>
            <a:chExt cx="6882474" cy="13653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182546-4338-4C38-9BD5-BAAA76F8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231" y="3805027"/>
              <a:ext cx="6880886" cy="62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3CA539-028E-49A3-B4D6-6B801445E2D0}"/>
                </a:ext>
              </a:extLst>
            </p:cNvPr>
            <p:cNvCxnSpPr/>
            <p:nvPr/>
          </p:nvCxnSpPr>
          <p:spPr>
            <a:xfrm rot="5400000">
              <a:off x="4852302" y="4128287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6D00A-AC1E-4B34-B8B0-7533B936F7BA}"/>
                </a:ext>
              </a:extLst>
            </p:cNvPr>
            <p:cNvCxnSpPr/>
            <p:nvPr/>
          </p:nvCxnSpPr>
          <p:spPr>
            <a:xfrm rot="5400000">
              <a:off x="9361324" y="4136930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F341A8-F80B-4981-9B36-ED63DE6DCB9D}"/>
                </a:ext>
              </a:extLst>
            </p:cNvPr>
            <p:cNvCxnSpPr/>
            <p:nvPr/>
          </p:nvCxnSpPr>
          <p:spPr>
            <a:xfrm rot="5400000">
              <a:off x="7059471" y="4130286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FBCB6C-6D5A-45EB-BB76-DF6D37532701}"/>
                </a:ext>
              </a:extLst>
            </p:cNvPr>
            <p:cNvCxnSpPr/>
            <p:nvPr/>
          </p:nvCxnSpPr>
          <p:spPr>
            <a:xfrm rot="5400000">
              <a:off x="2500655" y="4125939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4E57DD-968A-41FC-AE39-5EA10623B4C9}"/>
                </a:ext>
              </a:extLst>
            </p:cNvPr>
            <p:cNvCxnSpPr/>
            <p:nvPr/>
          </p:nvCxnSpPr>
          <p:spPr>
            <a:xfrm rot="5400000">
              <a:off x="5890965" y="3464764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1598637" y="4547929"/>
            <a:ext cx="21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156618" y="4404905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90033"/>
                </a:solidFill>
              </a:rPr>
              <a:t>Alternative Optima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6236288" y="4402558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Unbounded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8372236" y="4386144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40909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399921"/>
            <a:ext cx="11268223" cy="4777042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473222" y="3127092"/>
            <a:ext cx="25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1.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42744" y="4447109"/>
            <a:ext cx="449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3.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Unbounded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454464" y="3783581"/>
            <a:ext cx="4342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2.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Alternative Optima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438052" y="5145803"/>
            <a:ext cx="3571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4. 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5188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249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STANDARD FORM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87590" y="2569490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>
            <a:extLst>
              <a:ext uri="{FF2B5EF4-FFF2-40B4-BE49-F238E27FC236}">
                <a16:creationId xmlns:a16="http://schemas.microsoft.com/office/drawing/2014/main" id="{B618E6E9-7D4A-460F-8F9D-3266B2C013D3}"/>
              </a:ext>
            </a:extLst>
          </p:cNvPr>
          <p:cNvSpPr txBox="1">
            <a:spLocks noChangeArrowheads="1"/>
          </p:cNvSpPr>
          <p:nvPr/>
        </p:nvSpPr>
        <p:spPr>
          <a:xfrm>
            <a:off x="6026387" y="2567145"/>
            <a:ext cx="5987085" cy="3299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 2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 	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08FF7-97EE-4D57-993E-638B20DCCC39}"/>
              </a:ext>
            </a:extLst>
          </p:cNvPr>
          <p:cNvSpPr txBox="1"/>
          <p:nvPr/>
        </p:nvSpPr>
        <p:spPr>
          <a:xfrm>
            <a:off x="8145194" y="1651166"/>
            <a:ext cx="38967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D88458BB-DDA9-4437-9D82-379D56692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19C8E055-0A7C-4788-A2A8-D55E6D658F8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75056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5674863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5604080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-2            0         0     100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	  0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 -1         0  	     1 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C94DDB-7E07-452D-AE2D-04760BB6BF66}"/>
              </a:ext>
            </a:extLst>
          </p:cNvPr>
          <p:cNvCxnSpPr>
            <a:cxnSpLocks/>
          </p:cNvCxnSpPr>
          <p:nvPr/>
        </p:nvCxnSpPr>
        <p:spPr>
          <a:xfrm>
            <a:off x="4073676" y="1709732"/>
            <a:ext cx="313961" cy="5077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75221-42AD-49CA-8F88-29E91E0E069D}"/>
              </a:ext>
            </a:extLst>
          </p:cNvPr>
          <p:cNvCxnSpPr>
            <a:cxnSpLocks/>
          </p:cNvCxnSpPr>
          <p:nvPr/>
        </p:nvCxnSpPr>
        <p:spPr>
          <a:xfrm>
            <a:off x="4722023" y="1538211"/>
            <a:ext cx="278821" cy="679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9">
            <a:extLst>
              <a:ext uri="{FF2B5EF4-FFF2-40B4-BE49-F238E27FC236}">
                <a16:creationId xmlns:a16="http://schemas.microsoft.com/office/drawing/2014/main" id="{B93B8430-5191-4C35-B8D3-A6045375BCA8}"/>
              </a:ext>
            </a:extLst>
          </p:cNvPr>
          <p:cNvSpPr txBox="1">
            <a:spLocks noChangeArrowheads="1"/>
          </p:cNvSpPr>
          <p:nvPr/>
        </p:nvSpPr>
        <p:spPr>
          <a:xfrm>
            <a:off x="6026387" y="1610543"/>
            <a:ext cx="5987085" cy="3299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 2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3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 	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2F1FB9-A7CD-4B9D-8033-E1B9D4C3AFCE}"/>
              </a:ext>
            </a:extLst>
          </p:cNvPr>
          <p:cNvGrpSpPr/>
          <p:nvPr/>
        </p:nvGrpSpPr>
        <p:grpSpPr>
          <a:xfrm>
            <a:off x="515509" y="4320331"/>
            <a:ext cx="6088976" cy="2037998"/>
            <a:chOff x="154295" y="2939194"/>
            <a:chExt cx="6088976" cy="203799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6205637-D25C-4E70-BE67-E09840FE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90B7EE-844C-4C28-B38A-6F7BBBC717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FBF7AD-AF1E-4372-AE90-F792EABEE8E9}"/>
                </a:ext>
              </a:extLst>
            </p:cNvPr>
            <p:cNvCxnSpPr>
              <a:cxnSpLocks/>
            </p:cNvCxnSpPr>
            <p:nvPr/>
          </p:nvCxnSpPr>
          <p:spPr>
            <a:xfrm>
              <a:off x="5339702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50E5B2-5677-4322-8660-F6E519E2C7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3D03D8-EAF9-4BF2-803C-CB8C6A57B028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A16E35-BC7F-4B47-8492-FD973EF67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459170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414141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496703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6CC1AD73-5732-413C-A824-71C138EAE3F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4" y="5387729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502498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541753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4600379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-1200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423386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45556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-402         100       0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506721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	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546178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-1         0  	     1  </a:t>
            </a:r>
          </a:p>
        </p:txBody>
      </p:sp>
      <p:sp>
        <p:nvSpPr>
          <p:cNvPr id="51" name="Rectangle 58">
            <a:extLst>
              <a:ext uri="{FF2B5EF4-FFF2-40B4-BE49-F238E27FC236}">
                <a16:creationId xmlns:a16="http://schemas.microsoft.com/office/drawing/2014/main" id="{FBBFBD12-951E-4AE6-895B-6359A926804D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5798E8C1-6C97-40AA-BCDE-E72819B629AC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3" grpId="0"/>
      <p:bldP spid="94" grpId="0"/>
      <p:bldP spid="97" grpId="0"/>
      <p:bldP spid="98" grpId="0"/>
      <p:bldP spid="108" grpId="0"/>
      <p:bldP spid="109" grpId="0"/>
      <p:bldP spid="110" grpId="0"/>
      <p:bldP spid="111" grpId="0"/>
      <p:bldP spid="112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702532" cy="2037998"/>
            <a:chOff x="154295" y="2939194"/>
            <a:chExt cx="6702532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 flipV="1">
              <a:off x="174171" y="3190584"/>
              <a:ext cx="6682656" cy="3411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702532" cy="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676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206186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164205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243719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6CC1AD73-5732-413C-A824-71C138EAE3F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4" y="2857889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249514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288769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2024819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-1200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170402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20410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-402         100       0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253737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	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293194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-1         0  	     1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30F1EF-EB53-4E80-95D7-274DE77CF6D1}"/>
              </a:ext>
            </a:extLst>
          </p:cNvPr>
          <p:cNvCxnSpPr>
            <a:cxnSpLocks/>
          </p:cNvCxnSpPr>
          <p:nvPr/>
        </p:nvCxnSpPr>
        <p:spPr>
          <a:xfrm>
            <a:off x="2400370" y="1363384"/>
            <a:ext cx="443" cy="3817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4801E0-1CD7-4D5B-9488-88A9D8D2978B}"/>
              </a:ext>
            </a:extLst>
          </p:cNvPr>
          <p:cNvSpPr txBox="1"/>
          <p:nvPr/>
        </p:nvSpPr>
        <p:spPr>
          <a:xfrm>
            <a:off x="1619838" y="1041731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B38A7A2E-1BE1-43B5-B905-515DB5F14A48}"/>
              </a:ext>
            </a:extLst>
          </p:cNvPr>
          <p:cNvSpPr/>
          <p:nvPr/>
        </p:nvSpPr>
        <p:spPr>
          <a:xfrm>
            <a:off x="2072786" y="2089807"/>
            <a:ext cx="669242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A77DDAEE-CD51-4106-9DDC-393502F75D06}"/>
              </a:ext>
            </a:extLst>
          </p:cNvPr>
          <p:cNvSpPr txBox="1">
            <a:spLocks noChangeArrowheads="1"/>
          </p:cNvSpPr>
          <p:nvPr/>
        </p:nvSpPr>
        <p:spPr>
          <a:xfrm>
            <a:off x="6394661" y="1705723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12A0489A-4B80-447B-8EB8-82D7182AC1DC}"/>
              </a:ext>
            </a:extLst>
          </p:cNvPr>
          <p:cNvSpPr txBox="1">
            <a:spLocks noChangeArrowheads="1"/>
          </p:cNvSpPr>
          <p:nvPr/>
        </p:nvSpPr>
        <p:spPr>
          <a:xfrm>
            <a:off x="6405551" y="2520514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F1AAF662-4397-4B41-872E-059C7FB8A8E5}"/>
              </a:ext>
            </a:extLst>
          </p:cNvPr>
          <p:cNvSpPr txBox="1">
            <a:spLocks noChangeArrowheads="1"/>
          </p:cNvSpPr>
          <p:nvPr/>
        </p:nvSpPr>
        <p:spPr>
          <a:xfrm>
            <a:off x="6253300" y="2938381"/>
            <a:ext cx="1374731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48">
            <a:extLst>
              <a:ext uri="{FF2B5EF4-FFF2-40B4-BE49-F238E27FC236}">
                <a16:creationId xmlns:a16="http://schemas.microsoft.com/office/drawing/2014/main" id="{892CE00A-B1F3-45D8-A5A6-CA97F572AA49}"/>
              </a:ext>
            </a:extLst>
          </p:cNvPr>
          <p:cNvSpPr/>
          <p:nvPr/>
        </p:nvSpPr>
        <p:spPr>
          <a:xfrm rot="16200000">
            <a:off x="3615544" y="164689"/>
            <a:ext cx="343005" cy="51269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8">
            <a:extLst>
              <a:ext uri="{FF2B5EF4-FFF2-40B4-BE49-F238E27FC236}">
                <a16:creationId xmlns:a16="http://schemas.microsoft.com/office/drawing/2014/main" id="{87EE412D-ADEE-4BA7-B890-3C808616824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2" name="Rectangle 58">
            <a:extLst>
              <a:ext uri="{FF2B5EF4-FFF2-40B4-BE49-F238E27FC236}">
                <a16:creationId xmlns:a16="http://schemas.microsoft.com/office/drawing/2014/main" id="{FF1FA5D0-BD4C-4BBD-8F07-68AC54D79B27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693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702532" cy="4004536"/>
            <a:chOff x="154295" y="2939194"/>
            <a:chExt cx="6702532" cy="4004536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 flipV="1">
              <a:off x="174171" y="3190584"/>
              <a:ext cx="6682656" cy="3411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812800" y="2949604"/>
              <a:ext cx="1" cy="3994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5339702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702532" cy="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676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61944" y="2939194"/>
              <a:ext cx="0" cy="400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59">
            <a:extLst>
              <a:ext uri="{FF2B5EF4-FFF2-40B4-BE49-F238E27FC236}">
                <a16:creationId xmlns:a16="http://schemas.microsoft.com/office/drawing/2014/main" id="{EF37E82D-0E10-403B-A290-40CE3C8A2E8E}"/>
              </a:ext>
            </a:extLst>
          </p:cNvPr>
          <p:cNvSpPr txBox="1">
            <a:spLocks noChangeArrowheads="1"/>
          </p:cNvSpPr>
          <p:nvPr/>
        </p:nvSpPr>
        <p:spPr>
          <a:xfrm>
            <a:off x="654954" y="2061867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DD20629-5097-4365-AD01-D272C2E29D4D}"/>
              </a:ext>
            </a:extLst>
          </p:cNvPr>
          <p:cNvSpPr txBox="1">
            <a:spLocks noChangeArrowheads="1"/>
          </p:cNvSpPr>
          <p:nvPr/>
        </p:nvSpPr>
        <p:spPr>
          <a:xfrm>
            <a:off x="1138397" y="1642059"/>
            <a:ext cx="542529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Sol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151BBB63-603D-40AD-93A8-4268336599EA}"/>
              </a:ext>
            </a:extLst>
          </p:cNvPr>
          <p:cNvSpPr txBox="1">
            <a:spLocks noChangeArrowheads="1"/>
          </p:cNvSpPr>
          <p:nvPr/>
        </p:nvSpPr>
        <p:spPr>
          <a:xfrm>
            <a:off x="603320" y="2437194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6CC1AD73-5732-413C-A824-71C138EAE3F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4" y="2857889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846E9AB2-AA55-4521-B5F4-75FDCC4360BC}"/>
              </a:ext>
            </a:extLst>
          </p:cNvPr>
          <p:cNvSpPr txBox="1">
            <a:spLocks noChangeArrowheads="1"/>
          </p:cNvSpPr>
          <p:nvPr/>
        </p:nvSpPr>
        <p:spPr>
          <a:xfrm>
            <a:off x="5745801" y="249514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B65F2DC-F004-49EB-924E-0B1B9138F04B}"/>
              </a:ext>
            </a:extLst>
          </p:cNvPr>
          <p:cNvSpPr txBox="1">
            <a:spLocks noChangeArrowheads="1"/>
          </p:cNvSpPr>
          <p:nvPr/>
        </p:nvSpPr>
        <p:spPr>
          <a:xfrm>
            <a:off x="5670098" y="288769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64CEFDE-9D37-4FF5-9485-09C0C85E3525}"/>
              </a:ext>
            </a:extLst>
          </p:cNvPr>
          <p:cNvSpPr txBox="1">
            <a:spLocks noChangeArrowheads="1"/>
          </p:cNvSpPr>
          <p:nvPr/>
        </p:nvSpPr>
        <p:spPr>
          <a:xfrm>
            <a:off x="5599315" y="2024819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-1200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D0E2B75-A420-4AD5-A5BF-6241C12D013F}"/>
              </a:ext>
            </a:extLst>
          </p:cNvPr>
          <p:cNvSpPr txBox="1">
            <a:spLocks noChangeArrowheads="1"/>
          </p:cNvSpPr>
          <p:nvPr/>
        </p:nvSpPr>
        <p:spPr>
          <a:xfrm>
            <a:off x="340681" y="1704025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606F34BC-209E-4FC9-B18E-FC9CB561D203}"/>
              </a:ext>
            </a:extLst>
          </p:cNvPr>
          <p:cNvSpPr txBox="1">
            <a:spLocks noChangeArrowheads="1"/>
          </p:cNvSpPr>
          <p:nvPr/>
        </p:nvSpPr>
        <p:spPr>
          <a:xfrm>
            <a:off x="1161171" y="2041040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-303    -402         100       0        0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5D30C6F6-2CB9-46A8-86DF-23E2BF051707}"/>
              </a:ext>
            </a:extLst>
          </p:cNvPr>
          <p:cNvSpPr txBox="1">
            <a:spLocks noChangeArrowheads="1"/>
          </p:cNvSpPr>
          <p:nvPr/>
        </p:nvSpPr>
        <p:spPr>
          <a:xfrm>
            <a:off x="1238210" y="2537375"/>
            <a:ext cx="4388845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2           1              0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	  0  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E83E725-44CC-498F-A232-474C314FA610}"/>
              </a:ext>
            </a:extLst>
          </p:cNvPr>
          <p:cNvSpPr txBox="1">
            <a:spLocks noChangeArrowheads="1"/>
          </p:cNvSpPr>
          <p:nvPr/>
        </p:nvSpPr>
        <p:spPr>
          <a:xfrm>
            <a:off x="1022833" y="2931944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4            -1         0  	     1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30F1EF-EB53-4E80-95D7-274DE77CF6D1}"/>
              </a:ext>
            </a:extLst>
          </p:cNvPr>
          <p:cNvCxnSpPr>
            <a:cxnSpLocks/>
          </p:cNvCxnSpPr>
          <p:nvPr/>
        </p:nvCxnSpPr>
        <p:spPr>
          <a:xfrm>
            <a:off x="2400370" y="1363384"/>
            <a:ext cx="443" cy="3817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4801E0-1CD7-4D5B-9488-88A9D8D2978B}"/>
              </a:ext>
            </a:extLst>
          </p:cNvPr>
          <p:cNvSpPr txBox="1"/>
          <p:nvPr/>
        </p:nvSpPr>
        <p:spPr>
          <a:xfrm>
            <a:off x="1619838" y="1041731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B38A7A2E-1BE1-43B5-B905-515DB5F14A48}"/>
              </a:ext>
            </a:extLst>
          </p:cNvPr>
          <p:cNvSpPr/>
          <p:nvPr/>
        </p:nvSpPr>
        <p:spPr>
          <a:xfrm>
            <a:off x="2072786" y="2089807"/>
            <a:ext cx="669242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A77DDAEE-CD51-4106-9DDC-393502F75D06}"/>
              </a:ext>
            </a:extLst>
          </p:cNvPr>
          <p:cNvSpPr txBox="1">
            <a:spLocks noChangeArrowheads="1"/>
          </p:cNvSpPr>
          <p:nvPr/>
        </p:nvSpPr>
        <p:spPr>
          <a:xfrm>
            <a:off x="6394661" y="1705723"/>
            <a:ext cx="911995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12A0489A-4B80-447B-8EB8-82D7182AC1DC}"/>
              </a:ext>
            </a:extLst>
          </p:cNvPr>
          <p:cNvSpPr txBox="1">
            <a:spLocks noChangeArrowheads="1"/>
          </p:cNvSpPr>
          <p:nvPr/>
        </p:nvSpPr>
        <p:spPr>
          <a:xfrm>
            <a:off x="6405551" y="2520514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F1AAF662-4397-4B41-872E-059C7FB8A8E5}"/>
              </a:ext>
            </a:extLst>
          </p:cNvPr>
          <p:cNvSpPr txBox="1">
            <a:spLocks noChangeArrowheads="1"/>
          </p:cNvSpPr>
          <p:nvPr/>
        </p:nvSpPr>
        <p:spPr>
          <a:xfrm>
            <a:off x="6253300" y="2938381"/>
            <a:ext cx="1374731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48">
            <a:extLst>
              <a:ext uri="{FF2B5EF4-FFF2-40B4-BE49-F238E27FC236}">
                <a16:creationId xmlns:a16="http://schemas.microsoft.com/office/drawing/2014/main" id="{892CE00A-B1F3-45D8-A5A6-CA97F572AA49}"/>
              </a:ext>
            </a:extLst>
          </p:cNvPr>
          <p:cNvSpPr/>
          <p:nvPr/>
        </p:nvSpPr>
        <p:spPr>
          <a:xfrm rot="16200000">
            <a:off x="3615544" y="164689"/>
            <a:ext cx="343005" cy="51269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F1DB4B-3E47-4837-B879-01A6335CD408}"/>
              </a:ext>
            </a:extLst>
          </p:cNvPr>
          <p:cNvCxnSpPr>
            <a:cxnSpLocks/>
          </p:cNvCxnSpPr>
          <p:nvPr/>
        </p:nvCxnSpPr>
        <p:spPr>
          <a:xfrm>
            <a:off x="530147" y="3805291"/>
            <a:ext cx="667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>
            <a:extLst>
              <a:ext uri="{FF2B5EF4-FFF2-40B4-BE49-F238E27FC236}">
                <a16:creationId xmlns:a16="http://schemas.microsoft.com/office/drawing/2014/main" id="{6926BFE6-C80E-4698-B1F0-8A569FFE46C1}"/>
              </a:ext>
            </a:extLst>
          </p:cNvPr>
          <p:cNvSpPr txBox="1">
            <a:spLocks noChangeArrowheads="1"/>
          </p:cNvSpPr>
          <p:nvPr/>
        </p:nvSpPr>
        <p:spPr>
          <a:xfrm>
            <a:off x="598553" y="3846902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D5ADA3B6-9FA4-449E-A2EB-08D6B192DF25}"/>
              </a:ext>
            </a:extLst>
          </p:cNvPr>
          <p:cNvSpPr txBox="1">
            <a:spLocks noChangeArrowheads="1"/>
          </p:cNvSpPr>
          <p:nvPr/>
        </p:nvSpPr>
        <p:spPr>
          <a:xfrm>
            <a:off x="1223554" y="3927312"/>
            <a:ext cx="4395201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2           1             0         1         0  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108213D3-2EDA-4EAF-B1D8-60CE228994BE}"/>
              </a:ext>
            </a:extLst>
          </p:cNvPr>
          <p:cNvSpPr txBox="1">
            <a:spLocks noChangeArrowheads="1"/>
          </p:cNvSpPr>
          <p:nvPr/>
        </p:nvSpPr>
        <p:spPr>
          <a:xfrm>
            <a:off x="5755325" y="390484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>
            <a:extLst>
              <a:ext uri="{FF2B5EF4-FFF2-40B4-BE49-F238E27FC236}">
                <a16:creationId xmlns:a16="http://schemas.microsoft.com/office/drawing/2014/main" id="{A8A805BF-B141-42BF-BE15-7C535F980E4D}"/>
              </a:ext>
            </a:extLst>
          </p:cNvPr>
          <p:cNvSpPr txBox="1">
            <a:spLocks noChangeArrowheads="1"/>
          </p:cNvSpPr>
          <p:nvPr/>
        </p:nvSpPr>
        <p:spPr>
          <a:xfrm>
            <a:off x="650187" y="335727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AE2743C2-F980-4444-B3DD-F98FEB570AC2}"/>
              </a:ext>
            </a:extLst>
          </p:cNvPr>
          <p:cNvSpPr txBox="1">
            <a:spLocks noChangeArrowheads="1"/>
          </p:cNvSpPr>
          <p:nvPr/>
        </p:nvSpPr>
        <p:spPr>
          <a:xfrm>
            <a:off x="5665989" y="3348803"/>
            <a:ext cx="78618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-396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FA5FB969-3725-4868-9012-44BE509CE239}"/>
              </a:ext>
            </a:extLst>
          </p:cNvPr>
          <p:cNvSpPr txBox="1">
            <a:spLocks noChangeArrowheads="1"/>
          </p:cNvSpPr>
          <p:nvPr/>
        </p:nvSpPr>
        <p:spPr>
          <a:xfrm>
            <a:off x="1156404" y="3336448"/>
            <a:ext cx="4556494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501        0           100     402        0 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3DFE5C4E-B055-4864-9D80-68D28321B1D2}"/>
              </a:ext>
            </a:extLst>
          </p:cNvPr>
          <p:cNvSpPr txBox="1">
            <a:spLocks noChangeArrowheads="1"/>
          </p:cNvSpPr>
          <p:nvPr/>
        </p:nvSpPr>
        <p:spPr>
          <a:xfrm>
            <a:off x="565622" y="4253311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902D25-AB50-46B4-9E84-F4C853E9E06C}"/>
              </a:ext>
            </a:extLst>
          </p:cNvPr>
          <p:cNvSpPr txBox="1">
            <a:spLocks noChangeArrowheads="1"/>
          </p:cNvSpPr>
          <p:nvPr/>
        </p:nvSpPr>
        <p:spPr>
          <a:xfrm>
            <a:off x="5636756" y="4283121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74334E-41E5-44DC-AA77-C41D83FE339D}"/>
              </a:ext>
            </a:extLst>
          </p:cNvPr>
          <p:cNvSpPr txBox="1">
            <a:spLocks noChangeArrowheads="1"/>
          </p:cNvSpPr>
          <p:nvPr/>
        </p:nvSpPr>
        <p:spPr>
          <a:xfrm>
            <a:off x="989491" y="4327366"/>
            <a:ext cx="4629744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-5           0            -1       -4  	     1  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1DD0F19-77AA-4748-8391-8E94B6433B9C}"/>
              </a:ext>
            </a:extLst>
          </p:cNvPr>
          <p:cNvSpPr txBox="1">
            <a:spLocks noChangeArrowheads="1"/>
          </p:cNvSpPr>
          <p:nvPr/>
        </p:nvSpPr>
        <p:spPr>
          <a:xfrm>
            <a:off x="6407353" y="3966761"/>
            <a:ext cx="1991065" cy="76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2B4BD381-C453-46F1-BA9A-89BB531D9799}"/>
              </a:ext>
            </a:extLst>
          </p:cNvPr>
          <p:cNvSpPr txBox="1">
            <a:spLocks noChangeArrowheads="1"/>
          </p:cNvSpPr>
          <p:nvPr/>
        </p:nvSpPr>
        <p:spPr>
          <a:xfrm>
            <a:off x="7836735" y="2302595"/>
            <a:ext cx="4257280" cy="1495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optimum shows </a:t>
            </a:r>
          </a:p>
          <a:p>
            <a:pPr marL="0" lvl="1" algn="l"/>
            <a:endParaRPr lang="en-US" sz="2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l"/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F3F05F46-14EC-4E86-84B5-3133069F4B0C}"/>
              </a:ext>
            </a:extLst>
          </p:cNvPr>
          <p:cNvSpPr txBox="1">
            <a:spLocks noChangeArrowheads="1"/>
          </p:cNvSpPr>
          <p:nvPr/>
        </p:nvSpPr>
        <p:spPr>
          <a:xfrm>
            <a:off x="8844537" y="3959328"/>
            <a:ext cx="1095866" cy="435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pPr marL="0" lvl="1" algn="l"/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040BD88B-884C-4AA0-A5F2-9F1C38026A74}"/>
              </a:ext>
            </a:extLst>
          </p:cNvPr>
          <p:cNvSpPr txBox="1">
            <a:spLocks noChangeArrowheads="1"/>
          </p:cNvSpPr>
          <p:nvPr/>
        </p:nvSpPr>
        <p:spPr>
          <a:xfrm>
            <a:off x="6961237" y="5168691"/>
            <a:ext cx="5230763" cy="57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not satisfied simultaneously. </a:t>
            </a: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EB6BB68A-90EE-4F05-8ED2-319B0591FD4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INFEASIBLE SOLUTION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A574473E-D403-494E-BFDE-384F245036DF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14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550</Words>
  <Application>Microsoft Office PowerPoint</Application>
  <PresentationFormat>Widescreen</PresentationFormat>
  <Paragraphs>210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Linear Programming</vt:lpstr>
      <vt:lpstr>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1382</cp:revision>
  <dcterms:created xsi:type="dcterms:W3CDTF">2014-12-18T18:40:03Z</dcterms:created>
  <dcterms:modified xsi:type="dcterms:W3CDTF">2022-03-08T08:24:15Z</dcterms:modified>
</cp:coreProperties>
</file>