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28" r:id="rId4"/>
    <p:sldId id="375" r:id="rId5"/>
    <p:sldId id="378" r:id="rId6"/>
    <p:sldId id="379" r:id="rId7"/>
    <p:sldId id="381" r:id="rId8"/>
    <p:sldId id="417" r:id="rId9"/>
    <p:sldId id="418" r:id="rId10"/>
    <p:sldId id="428" r:id="rId11"/>
    <p:sldId id="429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370" r:id="rId22"/>
    <p:sldId id="372" r:id="rId23"/>
    <p:sldId id="371" r:id="rId24"/>
    <p:sldId id="3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38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03 – Algebraic Solution Method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Simplex Method – (</a:t>
            </a:r>
            <a:r>
              <a:rPr lang="en-US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Objective Function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F60D9A-33F3-4EBD-AEC6-7086888B1C21}"/>
              </a:ext>
            </a:extLst>
          </p:cNvPr>
          <p:cNvCxnSpPr/>
          <p:nvPr/>
        </p:nvCxnSpPr>
        <p:spPr>
          <a:xfrm rot="5400000">
            <a:off x="5964725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350EE5-7B2F-4DA0-9E35-33993B099245}"/>
              </a:ext>
            </a:extLst>
          </p:cNvPr>
          <p:cNvSpPr txBox="1"/>
          <p:nvPr/>
        </p:nvSpPr>
        <p:spPr>
          <a:xfrm>
            <a:off x="5704250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Entering Var.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6004704" y="2301890"/>
            <a:ext cx="317741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DA3CE2-616E-4752-97BD-B11644657613}"/>
              </a:ext>
            </a:extLst>
          </p:cNvPr>
          <p:cNvCxnSpPr>
            <a:cxnSpLocks/>
          </p:cNvCxnSpPr>
          <p:nvPr/>
        </p:nvCxnSpPr>
        <p:spPr>
          <a:xfrm flipH="1">
            <a:off x="10824858" y="3466777"/>
            <a:ext cx="26125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5C5B20-8858-4025-A76B-D39505E07023}"/>
              </a:ext>
            </a:extLst>
          </p:cNvPr>
          <p:cNvSpPr txBox="1"/>
          <p:nvPr/>
        </p:nvSpPr>
        <p:spPr>
          <a:xfrm>
            <a:off x="11061321" y="3280115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Ignore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977EC0-4DEE-4A49-8EA6-1D862CAAA5EB}"/>
              </a:ext>
            </a:extLst>
          </p:cNvPr>
          <p:cNvCxnSpPr>
            <a:cxnSpLocks/>
          </p:cNvCxnSpPr>
          <p:nvPr/>
        </p:nvCxnSpPr>
        <p:spPr>
          <a:xfrm flipH="1">
            <a:off x="10738056" y="312341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24A612-2B7D-48B0-B44C-193D9B2A933F}"/>
              </a:ext>
            </a:extLst>
          </p:cNvPr>
          <p:cNvSpPr txBox="1"/>
          <p:nvPr/>
        </p:nvSpPr>
        <p:spPr>
          <a:xfrm>
            <a:off x="10924612" y="2943428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D22B97FA-6D68-4229-BC96-3635D710937E}"/>
              </a:ext>
            </a:extLst>
          </p:cNvPr>
          <p:cNvSpPr/>
          <p:nvPr/>
        </p:nvSpPr>
        <p:spPr>
          <a:xfrm rot="16200000">
            <a:off x="6607629" y="19594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C854C-AEE6-4DD2-A1D0-9E67077B765F}"/>
              </a:ext>
            </a:extLst>
          </p:cNvPr>
          <p:cNvCxnSpPr>
            <a:cxnSpLocks/>
          </p:cNvCxnSpPr>
          <p:nvPr/>
        </p:nvCxnSpPr>
        <p:spPr>
          <a:xfrm flipH="1">
            <a:off x="6219043" y="1854827"/>
            <a:ext cx="536654" cy="123545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83D7F76-5EA7-461C-8D7C-7CF630FD283B}"/>
              </a:ext>
            </a:extLst>
          </p:cNvPr>
          <p:cNvSpPr txBox="1"/>
          <p:nvPr/>
        </p:nvSpPr>
        <p:spPr>
          <a:xfrm>
            <a:off x="6313850" y="1503348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Pivot Element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08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8BCFFAF8-1129-415E-9EE9-50C66A1765D3}"/>
              </a:ext>
            </a:extLst>
          </p:cNvPr>
          <p:cNvSpPr txBox="1">
            <a:spLocks noChangeArrowheads="1"/>
          </p:cNvSpPr>
          <p:nvPr/>
        </p:nvSpPr>
        <p:spPr>
          <a:xfrm>
            <a:off x="3282908" y="3979348"/>
            <a:ext cx="522608" cy="48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574375A8-A896-476A-BBEB-72353615EBC7}"/>
              </a:ext>
            </a:extLst>
          </p:cNvPr>
          <p:cNvSpPr txBox="1">
            <a:spLocks noChangeArrowheads="1"/>
          </p:cNvSpPr>
          <p:nvPr/>
        </p:nvSpPr>
        <p:spPr>
          <a:xfrm>
            <a:off x="3263856" y="4631816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A332FEE8-406D-475C-9BD3-7D539205DFF7}"/>
              </a:ext>
            </a:extLst>
          </p:cNvPr>
          <p:cNvSpPr txBox="1">
            <a:spLocks noChangeArrowheads="1"/>
          </p:cNvSpPr>
          <p:nvPr/>
        </p:nvSpPr>
        <p:spPr>
          <a:xfrm>
            <a:off x="3368837" y="2294608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C26F4-1F61-4C89-9C4F-825FE7889323}"/>
              </a:ext>
            </a:extLst>
          </p:cNvPr>
          <p:cNvSpPr txBox="1"/>
          <p:nvPr/>
        </p:nvSpPr>
        <p:spPr>
          <a:xfrm>
            <a:off x="1465079" y="2688907"/>
            <a:ext cx="15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x1 enters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A9383F-4A40-490D-8C23-CB3BB75B2F09}"/>
              </a:ext>
            </a:extLst>
          </p:cNvPr>
          <p:cNvSpPr txBox="1"/>
          <p:nvPr/>
        </p:nvSpPr>
        <p:spPr>
          <a:xfrm>
            <a:off x="1474600" y="3098487"/>
            <a:ext cx="15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s2 leaves</a:t>
            </a:r>
          </a:p>
        </p:txBody>
      </p:sp>
    </p:spTree>
    <p:extLst>
      <p:ext uri="{BB962C8B-B14F-4D97-AF65-F5344CB8AC3E}">
        <p14:creationId xmlns:p14="http://schemas.microsoft.com/office/powerpoint/2010/main" val="40319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F60D9A-33F3-4EBD-AEC6-7086888B1C21}"/>
              </a:ext>
            </a:extLst>
          </p:cNvPr>
          <p:cNvCxnSpPr/>
          <p:nvPr/>
        </p:nvCxnSpPr>
        <p:spPr>
          <a:xfrm rot="5400000">
            <a:off x="5964725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350EE5-7B2F-4DA0-9E35-33993B099245}"/>
              </a:ext>
            </a:extLst>
          </p:cNvPr>
          <p:cNvSpPr txBox="1"/>
          <p:nvPr/>
        </p:nvSpPr>
        <p:spPr>
          <a:xfrm>
            <a:off x="5704250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Entering Var.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5933264" y="2301890"/>
            <a:ext cx="434708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DA3CE2-616E-4752-97BD-B11644657613}"/>
              </a:ext>
            </a:extLst>
          </p:cNvPr>
          <p:cNvCxnSpPr>
            <a:cxnSpLocks/>
          </p:cNvCxnSpPr>
          <p:nvPr/>
        </p:nvCxnSpPr>
        <p:spPr>
          <a:xfrm flipH="1">
            <a:off x="10824858" y="3466777"/>
            <a:ext cx="26125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5C5B20-8858-4025-A76B-D39505E07023}"/>
              </a:ext>
            </a:extLst>
          </p:cNvPr>
          <p:cNvSpPr txBox="1"/>
          <p:nvPr/>
        </p:nvSpPr>
        <p:spPr>
          <a:xfrm>
            <a:off x="11061321" y="3280115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Ignore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977EC0-4DEE-4A49-8EA6-1D862CAAA5EB}"/>
              </a:ext>
            </a:extLst>
          </p:cNvPr>
          <p:cNvCxnSpPr>
            <a:cxnSpLocks/>
          </p:cNvCxnSpPr>
          <p:nvPr/>
        </p:nvCxnSpPr>
        <p:spPr>
          <a:xfrm flipH="1">
            <a:off x="10738056" y="312341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24A612-2B7D-48B0-B44C-193D9B2A933F}"/>
              </a:ext>
            </a:extLst>
          </p:cNvPr>
          <p:cNvSpPr txBox="1"/>
          <p:nvPr/>
        </p:nvSpPr>
        <p:spPr>
          <a:xfrm>
            <a:off x="10924612" y="2943428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D22B97FA-6D68-4229-BC96-3635D710937E}"/>
              </a:ext>
            </a:extLst>
          </p:cNvPr>
          <p:cNvSpPr/>
          <p:nvPr/>
        </p:nvSpPr>
        <p:spPr>
          <a:xfrm rot="16200000">
            <a:off x="6607629" y="19594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C854C-AEE6-4DD2-A1D0-9E67077B765F}"/>
              </a:ext>
            </a:extLst>
          </p:cNvPr>
          <p:cNvCxnSpPr>
            <a:cxnSpLocks/>
          </p:cNvCxnSpPr>
          <p:nvPr/>
        </p:nvCxnSpPr>
        <p:spPr>
          <a:xfrm flipH="1">
            <a:off x="6219043" y="1854827"/>
            <a:ext cx="536654" cy="123545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83D7F76-5EA7-461C-8D7C-7CF630FD283B}"/>
              </a:ext>
            </a:extLst>
          </p:cNvPr>
          <p:cNvSpPr txBox="1"/>
          <p:nvPr/>
        </p:nvSpPr>
        <p:spPr>
          <a:xfrm>
            <a:off x="6313850" y="1503348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Pivot Element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08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9">
            <a:extLst>
              <a:ext uri="{FF2B5EF4-FFF2-40B4-BE49-F238E27FC236}">
                <a16:creationId xmlns:a16="http://schemas.microsoft.com/office/drawing/2014/main" id="{8BCFFAF8-1129-415E-9EE9-50C66A1765D3}"/>
              </a:ext>
            </a:extLst>
          </p:cNvPr>
          <p:cNvSpPr txBox="1">
            <a:spLocks noChangeArrowheads="1"/>
          </p:cNvSpPr>
          <p:nvPr/>
        </p:nvSpPr>
        <p:spPr>
          <a:xfrm>
            <a:off x="3282908" y="3979348"/>
            <a:ext cx="522608" cy="48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574375A8-A896-476A-BBEB-72353615EBC7}"/>
              </a:ext>
            </a:extLst>
          </p:cNvPr>
          <p:cNvSpPr txBox="1">
            <a:spLocks noChangeArrowheads="1"/>
          </p:cNvSpPr>
          <p:nvPr/>
        </p:nvSpPr>
        <p:spPr>
          <a:xfrm>
            <a:off x="3263856" y="4631816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A332FEE8-406D-475C-9BD3-7D539205DFF7}"/>
              </a:ext>
            </a:extLst>
          </p:cNvPr>
          <p:cNvSpPr txBox="1">
            <a:spLocks noChangeArrowheads="1"/>
          </p:cNvSpPr>
          <p:nvPr/>
        </p:nvSpPr>
        <p:spPr>
          <a:xfrm>
            <a:off x="3368837" y="2294608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C26F4-1F61-4C89-9C4F-825FE7889323}"/>
              </a:ext>
            </a:extLst>
          </p:cNvPr>
          <p:cNvSpPr txBox="1"/>
          <p:nvPr/>
        </p:nvSpPr>
        <p:spPr>
          <a:xfrm>
            <a:off x="1465079" y="2688907"/>
            <a:ext cx="15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x1 enters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A9383F-4A40-490D-8C23-CB3BB75B2F09}"/>
              </a:ext>
            </a:extLst>
          </p:cNvPr>
          <p:cNvSpPr txBox="1"/>
          <p:nvPr/>
        </p:nvSpPr>
        <p:spPr>
          <a:xfrm>
            <a:off x="1474600" y="3098487"/>
            <a:ext cx="15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s2 leaves</a:t>
            </a:r>
          </a:p>
        </p:txBody>
      </p:sp>
      <p:sp>
        <p:nvSpPr>
          <p:cNvPr id="52" name="Rounded Rectangle 36">
            <a:extLst>
              <a:ext uri="{FF2B5EF4-FFF2-40B4-BE49-F238E27FC236}">
                <a16:creationId xmlns:a16="http://schemas.microsoft.com/office/drawing/2014/main" id="{998214E1-7AFD-4329-A372-544FBF167EE7}"/>
              </a:ext>
            </a:extLst>
          </p:cNvPr>
          <p:cNvSpPr/>
          <p:nvPr/>
        </p:nvSpPr>
        <p:spPr>
          <a:xfrm>
            <a:off x="5999936" y="4125942"/>
            <a:ext cx="418155" cy="931833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E861CA51-2F52-47FD-BF85-EBC1AB57F15C}"/>
              </a:ext>
            </a:extLst>
          </p:cNvPr>
          <p:cNvSpPr/>
          <p:nvPr/>
        </p:nvSpPr>
        <p:spPr>
          <a:xfrm>
            <a:off x="5952309" y="3649689"/>
            <a:ext cx="418155" cy="353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AD92EC6-91CF-4604-BB56-2B37F197DA4C}"/>
              </a:ext>
            </a:extLst>
          </p:cNvPr>
          <p:cNvSpPr txBox="1">
            <a:spLocks noChangeArrowheads="1"/>
          </p:cNvSpPr>
          <p:nvPr/>
        </p:nvSpPr>
        <p:spPr>
          <a:xfrm>
            <a:off x="3364071" y="3661452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6004704" y="2327815"/>
            <a:ext cx="309146" cy="12616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D22B97FA-6D68-4229-BC96-3635D710937E}"/>
              </a:ext>
            </a:extLst>
          </p:cNvPr>
          <p:cNvSpPr/>
          <p:nvPr/>
        </p:nvSpPr>
        <p:spPr>
          <a:xfrm rot="16200000">
            <a:off x="6607629" y="19594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C854C-AEE6-4DD2-A1D0-9E67077B765F}"/>
              </a:ext>
            </a:extLst>
          </p:cNvPr>
          <p:cNvCxnSpPr>
            <a:cxnSpLocks/>
          </p:cNvCxnSpPr>
          <p:nvPr/>
        </p:nvCxnSpPr>
        <p:spPr>
          <a:xfrm flipH="1">
            <a:off x="6229567" y="1869115"/>
            <a:ext cx="454690" cy="122677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83D7F76-5EA7-461C-8D7C-7CF630FD283B}"/>
              </a:ext>
            </a:extLst>
          </p:cNvPr>
          <p:cNvSpPr txBox="1"/>
          <p:nvPr/>
        </p:nvSpPr>
        <p:spPr>
          <a:xfrm>
            <a:off x="6313850" y="1503348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Pivot Element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21C8941-1C58-45D7-84F6-5FB040F98A72}"/>
              </a:ext>
            </a:extLst>
          </p:cNvPr>
          <p:cNvSpPr txBox="1"/>
          <p:nvPr/>
        </p:nvSpPr>
        <p:spPr>
          <a:xfrm>
            <a:off x="1286375" y="5346866"/>
            <a:ext cx="630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Row</a:t>
            </a:r>
            <a:r>
              <a:rPr lang="en-US" b="1" dirty="0">
                <a:solidFill>
                  <a:srgbClr val="C00000"/>
                </a:solidFill>
              </a:rPr>
              <a:t> = (Current pivot row ) / pivot element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7D246A-3797-4C12-A25B-D94D2E32919A}"/>
              </a:ext>
            </a:extLst>
          </p:cNvPr>
          <p:cNvSpPr txBox="1"/>
          <p:nvPr/>
        </p:nvSpPr>
        <p:spPr>
          <a:xfrm>
            <a:off x="1298096" y="5696217"/>
            <a:ext cx="63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Row</a:t>
            </a:r>
            <a:r>
              <a:rPr lang="en-US" b="1" dirty="0">
                <a:solidFill>
                  <a:srgbClr val="C00000"/>
                </a:solidFill>
              </a:rPr>
              <a:t> = (2      -1        1      2    0      1     0     8) /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30642F-C8EE-4122-AF45-4485ECFBA3CA}"/>
              </a:ext>
            </a:extLst>
          </p:cNvPr>
          <p:cNvSpPr txBox="1"/>
          <p:nvPr/>
        </p:nvSpPr>
        <p:spPr>
          <a:xfrm>
            <a:off x="1295753" y="6059633"/>
            <a:ext cx="520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Row</a:t>
            </a:r>
            <a:r>
              <a:rPr lang="en-US" b="1" dirty="0">
                <a:solidFill>
                  <a:srgbClr val="C00000"/>
                </a:solidFill>
              </a:rPr>
              <a:t> = (1    -1/2    1/2    1    0    1/2   0     4)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CF928A-84E6-4A9B-9BEE-453F1A326479}"/>
              </a:ext>
            </a:extLst>
          </p:cNvPr>
          <p:cNvCxnSpPr/>
          <p:nvPr/>
        </p:nvCxnSpPr>
        <p:spPr>
          <a:xfrm flipV="1">
            <a:off x="2784400" y="3107992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C4CFEFA-E888-4C94-8ABF-76E576D725F0}"/>
              </a:ext>
            </a:extLst>
          </p:cNvPr>
          <p:cNvSpPr txBox="1"/>
          <p:nvPr/>
        </p:nvSpPr>
        <p:spPr>
          <a:xfrm>
            <a:off x="1303892" y="4339853"/>
            <a:ext cx="1482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Pivot Row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1FF27-3CE8-4138-92CA-2B5A23EFAC72}"/>
              </a:ext>
            </a:extLst>
          </p:cNvPr>
          <p:cNvSpPr txBox="1"/>
          <p:nvPr/>
        </p:nvSpPr>
        <p:spPr>
          <a:xfrm>
            <a:off x="1083212" y="2905907"/>
            <a:ext cx="177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Pivot Row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C3536B-6F77-4D16-BBEF-3D6F58AAE4A1}"/>
              </a:ext>
            </a:extLst>
          </p:cNvPr>
          <p:cNvCxnSpPr/>
          <p:nvPr/>
        </p:nvCxnSpPr>
        <p:spPr>
          <a:xfrm flipV="1">
            <a:off x="2767986" y="4536588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B67C6DDA-B972-4C33-B504-CCB9C8697512}"/>
              </a:ext>
            </a:extLst>
          </p:cNvPr>
          <p:cNvSpPr txBox="1">
            <a:spLocks noChangeArrowheads="1"/>
          </p:cNvSpPr>
          <p:nvPr/>
        </p:nvSpPr>
        <p:spPr>
          <a:xfrm>
            <a:off x="3397417" y="2294615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A50F68D0-8809-4865-9DAF-8DE99E41910F}"/>
              </a:ext>
            </a:extLst>
          </p:cNvPr>
          <p:cNvSpPr/>
          <p:nvPr/>
        </p:nvSpPr>
        <p:spPr>
          <a:xfrm>
            <a:off x="5999936" y="4125942"/>
            <a:ext cx="418155" cy="931833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36">
            <a:extLst>
              <a:ext uri="{FF2B5EF4-FFF2-40B4-BE49-F238E27FC236}">
                <a16:creationId xmlns:a16="http://schemas.microsoft.com/office/drawing/2014/main" id="{D2E02B08-B14C-413E-BD0F-2D2EF14BE4ED}"/>
              </a:ext>
            </a:extLst>
          </p:cNvPr>
          <p:cNvSpPr/>
          <p:nvPr/>
        </p:nvSpPr>
        <p:spPr>
          <a:xfrm>
            <a:off x="5952309" y="3649689"/>
            <a:ext cx="418155" cy="353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/>
      <p:bldP spid="60" grpId="0"/>
      <p:bldP spid="61" grpId="0"/>
      <p:bldP spid="62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6004704" y="2677886"/>
            <a:ext cx="306331" cy="9115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D22B97FA-6D68-4229-BC96-3635D710937E}"/>
              </a:ext>
            </a:extLst>
          </p:cNvPr>
          <p:cNvSpPr/>
          <p:nvPr/>
        </p:nvSpPr>
        <p:spPr>
          <a:xfrm rot="16200000">
            <a:off x="6607629" y="19594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F849E5-A21D-4BD5-819B-31ED58F2B252}"/>
              </a:ext>
            </a:extLst>
          </p:cNvPr>
          <p:cNvCxnSpPr/>
          <p:nvPr/>
        </p:nvCxnSpPr>
        <p:spPr>
          <a:xfrm flipV="1">
            <a:off x="2784400" y="2427681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6F62E9-46DA-45BF-9ACA-4E66AF66BDE1}"/>
              </a:ext>
            </a:extLst>
          </p:cNvPr>
          <p:cNvSpPr txBox="1"/>
          <p:nvPr/>
        </p:nvSpPr>
        <p:spPr>
          <a:xfrm>
            <a:off x="1160551" y="4333545"/>
            <a:ext cx="157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Pivot-Row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3AB864-36E4-47A7-ACD6-F61B8B25A403}"/>
              </a:ext>
            </a:extLst>
          </p:cNvPr>
          <p:cNvSpPr txBox="1"/>
          <p:nvPr/>
        </p:nvSpPr>
        <p:spPr>
          <a:xfrm>
            <a:off x="1434907" y="2254172"/>
            <a:ext cx="14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Z-Row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13294A-A99A-46D4-A4F6-BB39B8BF8D39}"/>
              </a:ext>
            </a:extLst>
          </p:cNvPr>
          <p:cNvCxnSpPr>
            <a:cxnSpLocks/>
          </p:cNvCxnSpPr>
          <p:nvPr/>
        </p:nvCxnSpPr>
        <p:spPr>
          <a:xfrm flipV="1">
            <a:off x="2579670" y="4544566"/>
            <a:ext cx="805640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546016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(Current Z-Row ) – (Pivot Col. Coeff.) (New Pivot Row)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8" y="5895367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(-5      4        -6        8        0        0         0       0) – </a:t>
            </a:r>
            <a:r>
              <a:rPr lang="en-US" b="1" dirty="0">
                <a:solidFill>
                  <a:srgbClr val="00B0F0"/>
                </a:solidFill>
              </a:rPr>
              <a:t>(8)</a:t>
            </a:r>
            <a:r>
              <a:rPr lang="en-US" b="1" dirty="0">
                <a:solidFill>
                  <a:srgbClr val="C00000"/>
                </a:solidFill>
              </a:rPr>
              <a:t> (1      -1/2     1/2       1        0        1/2        0        4)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C03F0-40EA-4C53-8E6D-9C9F3D2F9766}"/>
              </a:ext>
            </a:extLst>
          </p:cNvPr>
          <p:cNvCxnSpPr>
            <a:cxnSpLocks/>
          </p:cNvCxnSpPr>
          <p:nvPr/>
        </p:nvCxnSpPr>
        <p:spPr>
          <a:xfrm flipH="1">
            <a:off x="6259063" y="1834610"/>
            <a:ext cx="274472" cy="65659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22E489-CBEF-4D9F-805C-592B7791DA3B}"/>
              </a:ext>
            </a:extLst>
          </p:cNvPr>
          <p:cNvSpPr txBox="1"/>
          <p:nvPr/>
        </p:nvSpPr>
        <p:spPr>
          <a:xfrm>
            <a:off x="6387590" y="1237877"/>
            <a:ext cx="158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Pivot Column Coeff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CA8A6-133D-4B3A-A54E-60AAE3A4AE4F}"/>
              </a:ext>
            </a:extLst>
          </p:cNvPr>
          <p:cNvSpPr txBox="1"/>
          <p:nvPr/>
        </p:nvSpPr>
        <p:spPr>
          <a:xfrm>
            <a:off x="2772945" y="6270507"/>
            <a:ext cx="40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41AB8A-0009-46E9-A0A4-E67F907AB71E}"/>
              </a:ext>
            </a:extLst>
          </p:cNvPr>
          <p:cNvSpPr txBox="1"/>
          <p:nvPr/>
        </p:nvSpPr>
        <p:spPr>
          <a:xfrm>
            <a:off x="2321461" y="6284571"/>
            <a:ext cx="4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E4E8A-67BC-4F87-BAAD-3EFAFAD25FD8}"/>
              </a:ext>
            </a:extLst>
          </p:cNvPr>
          <p:cNvSpPr txBox="1"/>
          <p:nvPr/>
        </p:nvSpPr>
        <p:spPr>
          <a:xfrm>
            <a:off x="3247369" y="6268163"/>
            <a:ext cx="50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EF8171-381F-4FD8-BBB9-531F9727A8B9}"/>
              </a:ext>
            </a:extLst>
          </p:cNvPr>
          <p:cNvSpPr txBox="1"/>
          <p:nvPr/>
        </p:nvSpPr>
        <p:spPr>
          <a:xfrm>
            <a:off x="3910086" y="6282225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0C7D02-4A02-4ADC-A60D-FA653C1A0ED4}"/>
              </a:ext>
            </a:extLst>
          </p:cNvPr>
          <p:cNvSpPr txBox="1"/>
          <p:nvPr/>
        </p:nvSpPr>
        <p:spPr>
          <a:xfrm>
            <a:off x="4445610" y="6279879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36A857-6030-485A-B86A-835ABE6CC204}"/>
              </a:ext>
            </a:extLst>
          </p:cNvPr>
          <p:cNvSpPr txBox="1"/>
          <p:nvPr/>
        </p:nvSpPr>
        <p:spPr>
          <a:xfrm>
            <a:off x="4952564" y="6291602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6B8F10-5037-48C8-80E7-6D48DD5BB4BC}"/>
              </a:ext>
            </a:extLst>
          </p:cNvPr>
          <p:cNvSpPr txBox="1"/>
          <p:nvPr/>
        </p:nvSpPr>
        <p:spPr>
          <a:xfrm>
            <a:off x="5574262" y="6289257"/>
            <a:ext cx="40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6438F7-4689-42D4-AE82-E07BE9101633}"/>
              </a:ext>
            </a:extLst>
          </p:cNvPr>
          <p:cNvSpPr txBox="1"/>
          <p:nvPr/>
        </p:nvSpPr>
        <p:spPr>
          <a:xfrm>
            <a:off x="6055275" y="6298779"/>
            <a:ext cx="69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-32 )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6DCF2AA7-585A-4AA2-9057-55A951BB8E68}"/>
              </a:ext>
            </a:extLst>
          </p:cNvPr>
          <p:cNvSpPr txBox="1">
            <a:spLocks noChangeArrowheads="1"/>
          </p:cNvSpPr>
          <p:nvPr/>
        </p:nvSpPr>
        <p:spPr>
          <a:xfrm>
            <a:off x="3368839" y="2280321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0D861E-3538-46F3-8F84-10111D15FE05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58" name="Rounded Rectangle 36">
            <a:extLst>
              <a:ext uri="{FF2B5EF4-FFF2-40B4-BE49-F238E27FC236}">
                <a16:creationId xmlns:a16="http://schemas.microsoft.com/office/drawing/2014/main" id="{30723268-AE94-468C-B8EF-1BD963BD0551}"/>
              </a:ext>
            </a:extLst>
          </p:cNvPr>
          <p:cNvSpPr/>
          <p:nvPr/>
        </p:nvSpPr>
        <p:spPr>
          <a:xfrm>
            <a:off x="5999936" y="4125942"/>
            <a:ext cx="418155" cy="931833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36">
            <a:extLst>
              <a:ext uri="{FF2B5EF4-FFF2-40B4-BE49-F238E27FC236}">
                <a16:creationId xmlns:a16="http://schemas.microsoft.com/office/drawing/2014/main" id="{75AE6AA5-0F66-4055-830B-355B5532C9D0}"/>
              </a:ext>
            </a:extLst>
          </p:cNvPr>
          <p:cNvSpPr/>
          <p:nvPr/>
        </p:nvSpPr>
        <p:spPr>
          <a:xfrm>
            <a:off x="5952309" y="3649689"/>
            <a:ext cx="418155" cy="353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6004704" y="2677886"/>
            <a:ext cx="306331" cy="9115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D22B97FA-6D68-4229-BC96-3635D710937E}"/>
              </a:ext>
            </a:extLst>
          </p:cNvPr>
          <p:cNvSpPr/>
          <p:nvPr/>
        </p:nvSpPr>
        <p:spPr>
          <a:xfrm rot="16200000">
            <a:off x="6607629" y="19594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F849E5-A21D-4BD5-819B-31ED58F2B252}"/>
              </a:ext>
            </a:extLst>
          </p:cNvPr>
          <p:cNvCxnSpPr/>
          <p:nvPr/>
        </p:nvCxnSpPr>
        <p:spPr>
          <a:xfrm flipV="1">
            <a:off x="2855840" y="2842025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6F62E9-46DA-45BF-9ACA-4E66AF66BDE1}"/>
              </a:ext>
            </a:extLst>
          </p:cNvPr>
          <p:cNvSpPr txBox="1"/>
          <p:nvPr/>
        </p:nvSpPr>
        <p:spPr>
          <a:xfrm>
            <a:off x="1160551" y="4333545"/>
            <a:ext cx="157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Pivot-Row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3AB864-36E4-47A7-ACD6-F61B8B25A403}"/>
              </a:ext>
            </a:extLst>
          </p:cNvPr>
          <p:cNvSpPr txBox="1"/>
          <p:nvPr/>
        </p:nvSpPr>
        <p:spPr>
          <a:xfrm>
            <a:off x="1406331" y="2668516"/>
            <a:ext cx="14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</a:t>
            </a:r>
            <a:r>
              <a:rPr lang="en-US" sz="1600" b="1" dirty="0">
                <a:solidFill>
                  <a:srgbClr val="0070C0"/>
                </a:solidFill>
              </a:rPr>
              <a:t>S</a:t>
            </a:r>
            <a:r>
              <a:rPr lang="en-US" sz="1600" b="1" baseline="-25000" dirty="0">
                <a:solidFill>
                  <a:srgbClr val="0070C0"/>
                </a:solidFill>
              </a:rPr>
              <a:t>1</a:t>
            </a:r>
            <a:r>
              <a:rPr lang="en-US" sz="1600" b="1" dirty="0">
                <a:solidFill>
                  <a:srgbClr val="C00000"/>
                </a:solidFill>
              </a:rPr>
              <a:t>-Row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13294A-A99A-46D4-A4F6-BB39B8BF8D39}"/>
              </a:ext>
            </a:extLst>
          </p:cNvPr>
          <p:cNvCxnSpPr>
            <a:cxnSpLocks/>
          </p:cNvCxnSpPr>
          <p:nvPr/>
        </p:nvCxnSpPr>
        <p:spPr>
          <a:xfrm flipV="1">
            <a:off x="2579670" y="4544566"/>
            <a:ext cx="805640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546016"/>
            <a:ext cx="689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-Row ) – (Pivot Col. Coeff.) (New Pivot Row)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8" y="5895367"/>
            <a:ext cx="1069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(1      2        2        4        1        0         0       40) – </a:t>
            </a:r>
            <a:r>
              <a:rPr lang="en-US" b="1" dirty="0">
                <a:solidFill>
                  <a:srgbClr val="00B0F0"/>
                </a:solidFill>
              </a:rPr>
              <a:t>(4)</a:t>
            </a:r>
            <a:r>
              <a:rPr lang="en-US" b="1" dirty="0">
                <a:solidFill>
                  <a:srgbClr val="C00000"/>
                </a:solidFill>
              </a:rPr>
              <a:t> (1      -1/2     1/2       1        0        1/2        0        4)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C03F0-40EA-4C53-8E6D-9C9F3D2F9766}"/>
              </a:ext>
            </a:extLst>
          </p:cNvPr>
          <p:cNvCxnSpPr>
            <a:cxnSpLocks/>
          </p:cNvCxnSpPr>
          <p:nvPr/>
        </p:nvCxnSpPr>
        <p:spPr>
          <a:xfrm flipH="1">
            <a:off x="6273351" y="2148941"/>
            <a:ext cx="274472" cy="65659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22E489-CBEF-4D9F-805C-592B7791DA3B}"/>
              </a:ext>
            </a:extLst>
          </p:cNvPr>
          <p:cNvSpPr txBox="1"/>
          <p:nvPr/>
        </p:nvSpPr>
        <p:spPr>
          <a:xfrm>
            <a:off x="6301862" y="1452195"/>
            <a:ext cx="158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Pivot Column Coeff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CA8A6-133D-4B3A-A54E-60AAE3A4AE4F}"/>
              </a:ext>
            </a:extLst>
          </p:cNvPr>
          <p:cNvSpPr txBox="1"/>
          <p:nvPr/>
        </p:nvSpPr>
        <p:spPr>
          <a:xfrm>
            <a:off x="2772945" y="6270507"/>
            <a:ext cx="40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41AB8A-0009-46E9-A0A4-E67F907AB71E}"/>
              </a:ext>
            </a:extLst>
          </p:cNvPr>
          <p:cNvSpPr txBox="1"/>
          <p:nvPr/>
        </p:nvSpPr>
        <p:spPr>
          <a:xfrm>
            <a:off x="2321461" y="6284571"/>
            <a:ext cx="4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E4E8A-67BC-4F87-BAAD-3EFAFAD25FD8}"/>
              </a:ext>
            </a:extLst>
          </p:cNvPr>
          <p:cNvSpPr txBox="1"/>
          <p:nvPr/>
        </p:nvSpPr>
        <p:spPr>
          <a:xfrm>
            <a:off x="3247369" y="6268163"/>
            <a:ext cx="50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EF8171-381F-4FD8-BBB9-531F9727A8B9}"/>
              </a:ext>
            </a:extLst>
          </p:cNvPr>
          <p:cNvSpPr txBox="1"/>
          <p:nvPr/>
        </p:nvSpPr>
        <p:spPr>
          <a:xfrm>
            <a:off x="3852934" y="6282225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0C7D02-4A02-4ADC-A60D-FA653C1A0ED4}"/>
              </a:ext>
            </a:extLst>
          </p:cNvPr>
          <p:cNvSpPr txBox="1"/>
          <p:nvPr/>
        </p:nvSpPr>
        <p:spPr>
          <a:xfrm>
            <a:off x="4388458" y="6279879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36A857-6030-485A-B86A-835ABE6CC204}"/>
              </a:ext>
            </a:extLst>
          </p:cNvPr>
          <p:cNvSpPr txBox="1"/>
          <p:nvPr/>
        </p:nvSpPr>
        <p:spPr>
          <a:xfrm>
            <a:off x="4895412" y="6291602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6B8F10-5037-48C8-80E7-6D48DD5BB4BC}"/>
              </a:ext>
            </a:extLst>
          </p:cNvPr>
          <p:cNvSpPr txBox="1"/>
          <p:nvPr/>
        </p:nvSpPr>
        <p:spPr>
          <a:xfrm>
            <a:off x="5517110" y="6289257"/>
            <a:ext cx="40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6438F7-4689-42D4-AE82-E07BE9101633}"/>
              </a:ext>
            </a:extLst>
          </p:cNvPr>
          <p:cNvSpPr txBox="1"/>
          <p:nvPr/>
        </p:nvSpPr>
        <p:spPr>
          <a:xfrm>
            <a:off x="6055275" y="6298779"/>
            <a:ext cx="69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24 )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3A3E6D8-3CE4-4DE2-816A-3758AD3B9D72}"/>
              </a:ext>
            </a:extLst>
          </p:cNvPr>
          <p:cNvSpPr txBox="1">
            <a:spLocks noChangeArrowheads="1"/>
          </p:cNvSpPr>
          <p:nvPr/>
        </p:nvSpPr>
        <p:spPr>
          <a:xfrm>
            <a:off x="3941846" y="4025094"/>
            <a:ext cx="5958611" cy="33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-3        4          0       0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-2  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23F9E26D-4C7E-479C-B089-39264A93A0AE}"/>
              </a:ext>
            </a:extLst>
          </p:cNvPr>
          <p:cNvSpPr txBox="1">
            <a:spLocks noChangeArrowheads="1"/>
          </p:cNvSpPr>
          <p:nvPr/>
        </p:nvSpPr>
        <p:spPr>
          <a:xfrm>
            <a:off x="3383128" y="2266039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3744AE-6534-4315-84C3-DB3FFBE08D87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61" name="Rounded Rectangle 36">
            <a:extLst>
              <a:ext uri="{FF2B5EF4-FFF2-40B4-BE49-F238E27FC236}">
                <a16:creationId xmlns:a16="http://schemas.microsoft.com/office/drawing/2014/main" id="{5FD89780-497F-401A-9205-B777B68FF3DD}"/>
              </a:ext>
            </a:extLst>
          </p:cNvPr>
          <p:cNvSpPr/>
          <p:nvPr/>
        </p:nvSpPr>
        <p:spPr>
          <a:xfrm>
            <a:off x="5971360" y="4068790"/>
            <a:ext cx="418155" cy="931833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36">
            <a:extLst>
              <a:ext uri="{FF2B5EF4-FFF2-40B4-BE49-F238E27FC236}">
                <a16:creationId xmlns:a16="http://schemas.microsoft.com/office/drawing/2014/main" id="{CC4538F9-1054-4EAF-824B-1BD624F0B14D}"/>
              </a:ext>
            </a:extLst>
          </p:cNvPr>
          <p:cNvSpPr/>
          <p:nvPr/>
        </p:nvSpPr>
        <p:spPr>
          <a:xfrm>
            <a:off x="5952309" y="3649689"/>
            <a:ext cx="418155" cy="353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6004704" y="2677886"/>
            <a:ext cx="306331" cy="9115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D22B97FA-6D68-4229-BC96-3635D710937E}"/>
              </a:ext>
            </a:extLst>
          </p:cNvPr>
          <p:cNvSpPr/>
          <p:nvPr/>
        </p:nvSpPr>
        <p:spPr>
          <a:xfrm rot="16200000">
            <a:off x="6607629" y="19594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F849E5-A21D-4BD5-819B-31ED58F2B252}"/>
              </a:ext>
            </a:extLst>
          </p:cNvPr>
          <p:cNvCxnSpPr/>
          <p:nvPr/>
        </p:nvCxnSpPr>
        <p:spPr>
          <a:xfrm flipV="1">
            <a:off x="2855840" y="3427819"/>
            <a:ext cx="587828" cy="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6F62E9-46DA-45BF-9ACA-4E66AF66BDE1}"/>
              </a:ext>
            </a:extLst>
          </p:cNvPr>
          <p:cNvSpPr txBox="1"/>
          <p:nvPr/>
        </p:nvSpPr>
        <p:spPr>
          <a:xfrm>
            <a:off x="1160551" y="4333545"/>
            <a:ext cx="157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New Pivot-Row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3AB864-36E4-47A7-ACD6-F61B8B25A403}"/>
              </a:ext>
            </a:extLst>
          </p:cNvPr>
          <p:cNvSpPr txBox="1"/>
          <p:nvPr/>
        </p:nvSpPr>
        <p:spPr>
          <a:xfrm>
            <a:off x="1406331" y="3254310"/>
            <a:ext cx="14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Current </a:t>
            </a:r>
            <a:r>
              <a:rPr lang="en-US" sz="1600" b="1" dirty="0">
                <a:solidFill>
                  <a:srgbClr val="0070C0"/>
                </a:solidFill>
              </a:rPr>
              <a:t>S</a:t>
            </a:r>
            <a:r>
              <a:rPr lang="en-US" sz="1600" b="1" baseline="-25000" dirty="0">
                <a:solidFill>
                  <a:srgbClr val="0070C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-Row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13294A-A99A-46D4-A4F6-BB39B8BF8D39}"/>
              </a:ext>
            </a:extLst>
          </p:cNvPr>
          <p:cNvCxnSpPr>
            <a:cxnSpLocks/>
          </p:cNvCxnSpPr>
          <p:nvPr/>
        </p:nvCxnSpPr>
        <p:spPr>
          <a:xfrm flipV="1">
            <a:off x="2579670" y="4544566"/>
            <a:ext cx="805640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546016"/>
            <a:ext cx="689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-Row ) – (Pivot Col. Coeff.) (New Pivot Row)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7" y="5895367"/>
            <a:ext cx="1096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(4      -2        1        -1        0        0         1       10) – </a:t>
            </a:r>
            <a:r>
              <a:rPr lang="en-US" b="1" dirty="0">
                <a:solidFill>
                  <a:srgbClr val="00B0F0"/>
                </a:solidFill>
              </a:rPr>
              <a:t>(-1)</a:t>
            </a:r>
            <a:r>
              <a:rPr lang="en-US" b="1" dirty="0">
                <a:solidFill>
                  <a:srgbClr val="C00000"/>
                </a:solidFill>
              </a:rPr>
              <a:t> (1      -1/2     1/2       1        0        1/2        0        4)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C03F0-40EA-4C53-8E6D-9C9F3D2F9766}"/>
              </a:ext>
            </a:extLst>
          </p:cNvPr>
          <p:cNvCxnSpPr>
            <a:cxnSpLocks/>
          </p:cNvCxnSpPr>
          <p:nvPr/>
        </p:nvCxnSpPr>
        <p:spPr>
          <a:xfrm flipH="1">
            <a:off x="6258603" y="2128022"/>
            <a:ext cx="319178" cy="129694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22E489-CBEF-4D9F-805C-592B7791DA3B}"/>
              </a:ext>
            </a:extLst>
          </p:cNvPr>
          <p:cNvSpPr txBox="1"/>
          <p:nvPr/>
        </p:nvSpPr>
        <p:spPr>
          <a:xfrm>
            <a:off x="6301862" y="1452195"/>
            <a:ext cx="158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Pivot Column Coeff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CA8A6-133D-4B3A-A54E-60AAE3A4AE4F}"/>
              </a:ext>
            </a:extLst>
          </p:cNvPr>
          <p:cNvSpPr txBox="1"/>
          <p:nvPr/>
        </p:nvSpPr>
        <p:spPr>
          <a:xfrm>
            <a:off x="2645684" y="6270507"/>
            <a:ext cx="64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-5/2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41AB8A-0009-46E9-A0A4-E67F907AB71E}"/>
              </a:ext>
            </a:extLst>
          </p:cNvPr>
          <p:cNvSpPr txBox="1"/>
          <p:nvPr/>
        </p:nvSpPr>
        <p:spPr>
          <a:xfrm>
            <a:off x="2321461" y="6284571"/>
            <a:ext cx="4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E4E8A-67BC-4F87-BAAD-3EFAFAD25FD8}"/>
              </a:ext>
            </a:extLst>
          </p:cNvPr>
          <p:cNvSpPr txBox="1"/>
          <p:nvPr/>
        </p:nvSpPr>
        <p:spPr>
          <a:xfrm>
            <a:off x="3247369" y="6268163"/>
            <a:ext cx="62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3/2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EF8171-381F-4FD8-BBB9-531F9727A8B9}"/>
              </a:ext>
            </a:extLst>
          </p:cNvPr>
          <p:cNvSpPr txBox="1"/>
          <p:nvPr/>
        </p:nvSpPr>
        <p:spPr>
          <a:xfrm>
            <a:off x="3967238" y="6282225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0C7D02-4A02-4ADC-A60D-FA653C1A0ED4}"/>
              </a:ext>
            </a:extLst>
          </p:cNvPr>
          <p:cNvSpPr txBox="1"/>
          <p:nvPr/>
        </p:nvSpPr>
        <p:spPr>
          <a:xfrm>
            <a:off x="4517050" y="6279879"/>
            <a:ext cx="3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36A857-6030-485A-B86A-835ABE6CC204}"/>
              </a:ext>
            </a:extLst>
          </p:cNvPr>
          <p:cNvSpPr txBox="1"/>
          <p:nvPr/>
        </p:nvSpPr>
        <p:spPr>
          <a:xfrm>
            <a:off x="4966851" y="6291602"/>
            <a:ext cx="5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1/2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6B8F10-5037-48C8-80E7-6D48DD5BB4BC}"/>
              </a:ext>
            </a:extLst>
          </p:cNvPr>
          <p:cNvSpPr txBox="1"/>
          <p:nvPr/>
        </p:nvSpPr>
        <p:spPr>
          <a:xfrm>
            <a:off x="5631414" y="6289257"/>
            <a:ext cx="40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6438F7-4689-42D4-AE82-E07BE9101633}"/>
              </a:ext>
            </a:extLst>
          </p:cNvPr>
          <p:cNvSpPr txBox="1"/>
          <p:nvPr/>
        </p:nvSpPr>
        <p:spPr>
          <a:xfrm>
            <a:off x="6126715" y="6298779"/>
            <a:ext cx="69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14 )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3A3E6D8-3CE4-4DE2-816A-3758AD3B9D72}"/>
              </a:ext>
            </a:extLst>
          </p:cNvPr>
          <p:cNvSpPr txBox="1">
            <a:spLocks noChangeArrowheads="1"/>
          </p:cNvSpPr>
          <p:nvPr/>
        </p:nvSpPr>
        <p:spPr>
          <a:xfrm>
            <a:off x="3941846" y="4025094"/>
            <a:ext cx="5958611" cy="33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-3        4          0       0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-2  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5A0B053-AE66-4C55-9B96-ECF2C09EE817}"/>
              </a:ext>
            </a:extLst>
          </p:cNvPr>
          <p:cNvSpPr txBox="1">
            <a:spLocks noChangeArrowheads="1"/>
          </p:cNvSpPr>
          <p:nvPr/>
        </p:nvSpPr>
        <p:spPr>
          <a:xfrm>
            <a:off x="3879523" y="4717307"/>
            <a:ext cx="5958610" cy="37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      -5/2       3/2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1/2        1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011BC6-5785-4F43-9050-FEEC9308C729}"/>
              </a:ext>
            </a:extLst>
          </p:cNvPr>
          <p:cNvSpPr txBox="1">
            <a:spLocks noChangeArrowheads="1"/>
          </p:cNvSpPr>
          <p:nvPr/>
        </p:nvSpPr>
        <p:spPr>
          <a:xfrm>
            <a:off x="3383129" y="2294611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29E504-BC95-411E-8E17-698873725819}"/>
              </a:ext>
            </a:extLst>
          </p:cNvPr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62" name="Rounded Rectangle 36">
            <a:extLst>
              <a:ext uri="{FF2B5EF4-FFF2-40B4-BE49-F238E27FC236}">
                <a16:creationId xmlns:a16="http://schemas.microsoft.com/office/drawing/2014/main" id="{83FD6A7D-13BE-4C47-AB7A-5F619784A994}"/>
              </a:ext>
            </a:extLst>
          </p:cNvPr>
          <p:cNvSpPr/>
          <p:nvPr/>
        </p:nvSpPr>
        <p:spPr>
          <a:xfrm>
            <a:off x="5971360" y="4083078"/>
            <a:ext cx="418155" cy="931833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36">
            <a:extLst>
              <a:ext uri="{FF2B5EF4-FFF2-40B4-BE49-F238E27FC236}">
                <a16:creationId xmlns:a16="http://schemas.microsoft.com/office/drawing/2014/main" id="{A1177BF2-7424-4180-A317-1995978B5477}"/>
              </a:ext>
            </a:extLst>
          </p:cNvPr>
          <p:cNvSpPr/>
          <p:nvPr/>
        </p:nvSpPr>
        <p:spPr>
          <a:xfrm>
            <a:off x="5952309" y="3649689"/>
            <a:ext cx="418155" cy="3534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Optimum Sol ? 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3A3E6D8-3CE4-4DE2-816A-3758AD3B9D72}"/>
              </a:ext>
            </a:extLst>
          </p:cNvPr>
          <p:cNvSpPr txBox="1">
            <a:spLocks noChangeArrowheads="1"/>
          </p:cNvSpPr>
          <p:nvPr/>
        </p:nvSpPr>
        <p:spPr>
          <a:xfrm>
            <a:off x="3941846" y="4025094"/>
            <a:ext cx="5958611" cy="33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-3        4          0       0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-2  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5A0B053-AE66-4C55-9B96-ECF2C09EE817}"/>
              </a:ext>
            </a:extLst>
          </p:cNvPr>
          <p:cNvSpPr txBox="1">
            <a:spLocks noChangeArrowheads="1"/>
          </p:cNvSpPr>
          <p:nvPr/>
        </p:nvSpPr>
        <p:spPr>
          <a:xfrm>
            <a:off x="3879523" y="4717307"/>
            <a:ext cx="5958610" cy="37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      -5/2       3/2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1/2        1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DC8B9C-CEF8-4B9F-B6C8-6FAEDC67BE2F}"/>
              </a:ext>
            </a:extLst>
          </p:cNvPr>
          <p:cNvCxnSpPr>
            <a:cxnSpLocks/>
          </p:cNvCxnSpPr>
          <p:nvPr/>
        </p:nvCxnSpPr>
        <p:spPr>
          <a:xfrm>
            <a:off x="3178282" y="5089303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BA91A0-F430-4C8E-9DB2-D9CBFFDC6B36}"/>
              </a:ext>
            </a:extLst>
          </p:cNvPr>
          <p:cNvCxnSpPr>
            <a:cxnSpLocks/>
          </p:cNvCxnSpPr>
          <p:nvPr/>
        </p:nvCxnSpPr>
        <p:spPr>
          <a:xfrm>
            <a:off x="3187804" y="5484595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9">
            <a:extLst>
              <a:ext uri="{FF2B5EF4-FFF2-40B4-BE49-F238E27FC236}">
                <a16:creationId xmlns:a16="http://schemas.microsoft.com/office/drawing/2014/main" id="{B9FC1CE7-2075-48C5-BBC2-C57743D133BF}"/>
              </a:ext>
            </a:extLst>
          </p:cNvPr>
          <p:cNvSpPr txBox="1">
            <a:spLocks noChangeArrowheads="1"/>
          </p:cNvSpPr>
          <p:nvPr/>
        </p:nvSpPr>
        <p:spPr>
          <a:xfrm>
            <a:off x="3383125" y="2251747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E7AF5C-F6BA-495E-AEB2-BF9E94BD820B}"/>
              </a:ext>
            </a:extLst>
          </p:cNvPr>
          <p:cNvSpPr txBox="1"/>
          <p:nvPr/>
        </p:nvSpPr>
        <p:spPr>
          <a:xfrm>
            <a:off x="779274" y="2417442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281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Entering Variable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3A3E6D8-3CE4-4DE2-816A-3758AD3B9D72}"/>
              </a:ext>
            </a:extLst>
          </p:cNvPr>
          <p:cNvSpPr txBox="1">
            <a:spLocks noChangeArrowheads="1"/>
          </p:cNvSpPr>
          <p:nvPr/>
        </p:nvSpPr>
        <p:spPr>
          <a:xfrm>
            <a:off x="3941846" y="4025094"/>
            <a:ext cx="5958611" cy="33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-3        4          0       0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-2  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5A0B053-AE66-4C55-9B96-ECF2C09EE817}"/>
              </a:ext>
            </a:extLst>
          </p:cNvPr>
          <p:cNvSpPr txBox="1">
            <a:spLocks noChangeArrowheads="1"/>
          </p:cNvSpPr>
          <p:nvPr/>
        </p:nvSpPr>
        <p:spPr>
          <a:xfrm>
            <a:off x="3879523" y="4717307"/>
            <a:ext cx="5958610" cy="37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      -5/2       3/2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1/2        1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DC8B9C-CEF8-4B9F-B6C8-6FAEDC67BE2F}"/>
              </a:ext>
            </a:extLst>
          </p:cNvPr>
          <p:cNvCxnSpPr>
            <a:cxnSpLocks/>
          </p:cNvCxnSpPr>
          <p:nvPr/>
        </p:nvCxnSpPr>
        <p:spPr>
          <a:xfrm>
            <a:off x="3178282" y="5089303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BA91A0-F430-4C8E-9DB2-D9CBFFDC6B36}"/>
              </a:ext>
            </a:extLst>
          </p:cNvPr>
          <p:cNvCxnSpPr>
            <a:cxnSpLocks/>
          </p:cNvCxnSpPr>
          <p:nvPr/>
        </p:nvCxnSpPr>
        <p:spPr>
          <a:xfrm>
            <a:off x="3187804" y="5484595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9">
            <a:extLst>
              <a:ext uri="{FF2B5EF4-FFF2-40B4-BE49-F238E27FC236}">
                <a16:creationId xmlns:a16="http://schemas.microsoft.com/office/drawing/2014/main" id="{B9FC1CE7-2075-48C5-BBC2-C57743D133BF}"/>
              </a:ext>
            </a:extLst>
          </p:cNvPr>
          <p:cNvSpPr txBox="1">
            <a:spLocks noChangeArrowheads="1"/>
          </p:cNvSpPr>
          <p:nvPr/>
        </p:nvSpPr>
        <p:spPr>
          <a:xfrm>
            <a:off x="3383125" y="2251747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3C83E9-AFAC-4CEC-A850-1D495D16E299}"/>
              </a:ext>
            </a:extLst>
          </p:cNvPr>
          <p:cNvCxnSpPr/>
          <p:nvPr/>
        </p:nvCxnSpPr>
        <p:spPr>
          <a:xfrm rot="5400000">
            <a:off x="4504632" y="3437568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6">
            <a:extLst>
              <a:ext uri="{FF2B5EF4-FFF2-40B4-BE49-F238E27FC236}">
                <a16:creationId xmlns:a16="http://schemas.microsoft.com/office/drawing/2014/main" id="{69BB8789-0A47-467D-804B-E34A200CBCB1}"/>
              </a:ext>
            </a:extLst>
          </p:cNvPr>
          <p:cNvSpPr/>
          <p:nvPr/>
        </p:nvSpPr>
        <p:spPr>
          <a:xfrm>
            <a:off x="4544616" y="3674238"/>
            <a:ext cx="522608" cy="137526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D8FB62-0E37-4EAC-BD42-FF47338E6596}"/>
              </a:ext>
            </a:extLst>
          </p:cNvPr>
          <p:cNvSpPr txBox="1"/>
          <p:nvPr/>
        </p:nvSpPr>
        <p:spPr>
          <a:xfrm>
            <a:off x="1596009" y="4257990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b="1" baseline="-25000" dirty="0">
                <a:solidFill>
                  <a:srgbClr val="C00000"/>
                </a:solidFill>
              </a:rPr>
              <a:t>2    </a:t>
            </a:r>
            <a:r>
              <a:rPr lang="en-US" sz="2000" b="1" dirty="0">
                <a:solidFill>
                  <a:srgbClr val="C00000"/>
                </a:solidFill>
              </a:rPr>
              <a:t>Enters</a:t>
            </a:r>
          </a:p>
        </p:txBody>
      </p:sp>
    </p:spTree>
    <p:extLst>
      <p:ext uri="{BB962C8B-B14F-4D97-AF65-F5344CB8AC3E}">
        <p14:creationId xmlns:p14="http://schemas.microsoft.com/office/powerpoint/2010/main" val="21307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3A3E6D8-3CE4-4DE2-816A-3758AD3B9D72}"/>
              </a:ext>
            </a:extLst>
          </p:cNvPr>
          <p:cNvSpPr txBox="1">
            <a:spLocks noChangeArrowheads="1"/>
          </p:cNvSpPr>
          <p:nvPr/>
        </p:nvSpPr>
        <p:spPr>
          <a:xfrm>
            <a:off x="3941846" y="4025094"/>
            <a:ext cx="5958611" cy="33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-3        4          0       0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-2  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5A0B053-AE66-4C55-9B96-ECF2C09EE817}"/>
              </a:ext>
            </a:extLst>
          </p:cNvPr>
          <p:cNvSpPr txBox="1">
            <a:spLocks noChangeArrowheads="1"/>
          </p:cNvSpPr>
          <p:nvPr/>
        </p:nvSpPr>
        <p:spPr>
          <a:xfrm>
            <a:off x="3879523" y="4717307"/>
            <a:ext cx="5958610" cy="37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      -5/2       3/2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1/2        1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DC8B9C-CEF8-4B9F-B6C8-6FAEDC67BE2F}"/>
              </a:ext>
            </a:extLst>
          </p:cNvPr>
          <p:cNvCxnSpPr>
            <a:cxnSpLocks/>
          </p:cNvCxnSpPr>
          <p:nvPr/>
        </p:nvCxnSpPr>
        <p:spPr>
          <a:xfrm>
            <a:off x="3178282" y="5089303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BA91A0-F430-4C8E-9DB2-D9CBFFDC6B36}"/>
              </a:ext>
            </a:extLst>
          </p:cNvPr>
          <p:cNvCxnSpPr>
            <a:cxnSpLocks/>
          </p:cNvCxnSpPr>
          <p:nvPr/>
        </p:nvCxnSpPr>
        <p:spPr>
          <a:xfrm>
            <a:off x="3187804" y="5484595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9">
            <a:extLst>
              <a:ext uri="{FF2B5EF4-FFF2-40B4-BE49-F238E27FC236}">
                <a16:creationId xmlns:a16="http://schemas.microsoft.com/office/drawing/2014/main" id="{B9FC1CE7-2075-48C5-BBC2-C57743D133BF}"/>
              </a:ext>
            </a:extLst>
          </p:cNvPr>
          <p:cNvSpPr txBox="1">
            <a:spLocks noChangeArrowheads="1"/>
          </p:cNvSpPr>
          <p:nvPr/>
        </p:nvSpPr>
        <p:spPr>
          <a:xfrm>
            <a:off x="3383125" y="2251747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3C83E9-AFAC-4CEC-A850-1D495D16E299}"/>
              </a:ext>
            </a:extLst>
          </p:cNvPr>
          <p:cNvCxnSpPr/>
          <p:nvPr/>
        </p:nvCxnSpPr>
        <p:spPr>
          <a:xfrm rot="5400000">
            <a:off x="4504632" y="3466144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6">
            <a:extLst>
              <a:ext uri="{FF2B5EF4-FFF2-40B4-BE49-F238E27FC236}">
                <a16:creationId xmlns:a16="http://schemas.microsoft.com/office/drawing/2014/main" id="{69BB8789-0A47-467D-804B-E34A200CBCB1}"/>
              </a:ext>
            </a:extLst>
          </p:cNvPr>
          <p:cNvSpPr/>
          <p:nvPr/>
        </p:nvSpPr>
        <p:spPr>
          <a:xfrm>
            <a:off x="4544616" y="3674238"/>
            <a:ext cx="522608" cy="137526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A74DF-5CE7-47A0-936F-7F6DE20EF22B}"/>
              </a:ext>
            </a:extLst>
          </p:cNvPr>
          <p:cNvSpPr txBox="1"/>
          <p:nvPr/>
        </p:nvSpPr>
        <p:spPr>
          <a:xfrm>
            <a:off x="1528308" y="4526525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b="1" baseline="-25000" dirty="0">
                <a:solidFill>
                  <a:srgbClr val="C00000"/>
                </a:solidFill>
              </a:rPr>
              <a:t>1    </a:t>
            </a:r>
            <a:r>
              <a:rPr lang="en-US" sz="2000" b="1" dirty="0">
                <a:solidFill>
                  <a:srgbClr val="C00000"/>
                </a:solidFill>
              </a:rPr>
              <a:t>Leaves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D8FB62-0E37-4EAC-BD42-FF47338E6596}"/>
              </a:ext>
            </a:extLst>
          </p:cNvPr>
          <p:cNvSpPr txBox="1"/>
          <p:nvPr/>
        </p:nvSpPr>
        <p:spPr>
          <a:xfrm>
            <a:off x="1556816" y="4231027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b="1" baseline="-25000" dirty="0">
                <a:solidFill>
                  <a:srgbClr val="C00000"/>
                </a:solidFill>
              </a:rPr>
              <a:t>2    </a:t>
            </a:r>
            <a:r>
              <a:rPr lang="en-US" sz="2000" b="1" dirty="0">
                <a:solidFill>
                  <a:srgbClr val="C00000"/>
                </a:solidFill>
              </a:rPr>
              <a:t>Enters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EEBB963-6E41-432F-9073-456DF73463D9}"/>
              </a:ext>
            </a:extLst>
          </p:cNvPr>
          <p:cNvSpPr txBox="1">
            <a:spLocks noChangeArrowheads="1"/>
          </p:cNvSpPr>
          <p:nvPr/>
        </p:nvSpPr>
        <p:spPr>
          <a:xfrm>
            <a:off x="9773371" y="364121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C1E161F4-1416-4578-9715-4BD369ABD66D}"/>
              </a:ext>
            </a:extLst>
          </p:cNvPr>
          <p:cNvSpPr txBox="1">
            <a:spLocks noChangeArrowheads="1"/>
          </p:cNvSpPr>
          <p:nvPr/>
        </p:nvSpPr>
        <p:spPr>
          <a:xfrm>
            <a:off x="9699838" y="408967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24/4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97AA967-1F39-4C27-B354-723851D3C4B8}"/>
              </a:ext>
            </a:extLst>
          </p:cNvPr>
          <p:cNvSpPr txBox="1">
            <a:spLocks noChangeArrowheads="1"/>
          </p:cNvSpPr>
          <p:nvPr/>
        </p:nvSpPr>
        <p:spPr>
          <a:xfrm>
            <a:off x="9682419" y="438577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7733D0DE-EA70-4EFA-BF05-FC8E62696DD5}"/>
              </a:ext>
            </a:extLst>
          </p:cNvPr>
          <p:cNvSpPr txBox="1">
            <a:spLocks noChangeArrowheads="1"/>
          </p:cNvSpPr>
          <p:nvPr/>
        </p:nvSpPr>
        <p:spPr>
          <a:xfrm>
            <a:off x="9688173" y="470799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1A032C-BC4F-4899-B1B3-1E616175E36F}"/>
              </a:ext>
            </a:extLst>
          </p:cNvPr>
          <p:cNvCxnSpPr>
            <a:cxnSpLocks/>
          </p:cNvCxnSpPr>
          <p:nvPr/>
        </p:nvCxnSpPr>
        <p:spPr>
          <a:xfrm flipH="1">
            <a:off x="10782302" y="4282998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8CD48B-CAD5-4DA1-895A-DFE5DA629405}"/>
              </a:ext>
            </a:extLst>
          </p:cNvPr>
          <p:cNvSpPr txBox="1"/>
          <p:nvPr/>
        </p:nvSpPr>
        <p:spPr>
          <a:xfrm>
            <a:off x="10968858" y="4088725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53" name="Rounded Rectangle 48">
            <a:extLst>
              <a:ext uri="{FF2B5EF4-FFF2-40B4-BE49-F238E27FC236}">
                <a16:creationId xmlns:a16="http://schemas.microsoft.com/office/drawing/2014/main" id="{691361DA-A734-4FE8-8699-96D53D9DDD40}"/>
              </a:ext>
            </a:extLst>
          </p:cNvPr>
          <p:cNvSpPr/>
          <p:nvPr/>
        </p:nvSpPr>
        <p:spPr>
          <a:xfrm rot="16200000">
            <a:off x="6607629" y="133156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8" grpId="0"/>
      <p:bldP spid="49" grpId="0"/>
      <p:bldP spid="50" grpId="0"/>
      <p:bldP spid="52" grpId="0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Computations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3A3E6D8-3CE4-4DE2-816A-3758AD3B9D72}"/>
              </a:ext>
            </a:extLst>
          </p:cNvPr>
          <p:cNvSpPr txBox="1">
            <a:spLocks noChangeArrowheads="1"/>
          </p:cNvSpPr>
          <p:nvPr/>
        </p:nvSpPr>
        <p:spPr>
          <a:xfrm>
            <a:off x="3941846" y="4025094"/>
            <a:ext cx="5958611" cy="33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-3        4          0       0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-2  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5A0B053-AE66-4C55-9B96-ECF2C09EE817}"/>
              </a:ext>
            </a:extLst>
          </p:cNvPr>
          <p:cNvSpPr txBox="1">
            <a:spLocks noChangeArrowheads="1"/>
          </p:cNvSpPr>
          <p:nvPr/>
        </p:nvSpPr>
        <p:spPr>
          <a:xfrm>
            <a:off x="3879523" y="4717307"/>
            <a:ext cx="5958610" cy="37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      -5/2       3/2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1/2        1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DC8B9C-CEF8-4B9F-B6C8-6FAEDC67BE2F}"/>
              </a:ext>
            </a:extLst>
          </p:cNvPr>
          <p:cNvCxnSpPr>
            <a:cxnSpLocks/>
          </p:cNvCxnSpPr>
          <p:nvPr/>
        </p:nvCxnSpPr>
        <p:spPr>
          <a:xfrm>
            <a:off x="3178282" y="5089303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BA91A0-F430-4C8E-9DB2-D9CBFFDC6B36}"/>
              </a:ext>
            </a:extLst>
          </p:cNvPr>
          <p:cNvCxnSpPr>
            <a:cxnSpLocks/>
          </p:cNvCxnSpPr>
          <p:nvPr/>
        </p:nvCxnSpPr>
        <p:spPr>
          <a:xfrm>
            <a:off x="3187804" y="5484595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9">
            <a:extLst>
              <a:ext uri="{FF2B5EF4-FFF2-40B4-BE49-F238E27FC236}">
                <a16:creationId xmlns:a16="http://schemas.microsoft.com/office/drawing/2014/main" id="{B9FC1CE7-2075-48C5-BBC2-C57743D133BF}"/>
              </a:ext>
            </a:extLst>
          </p:cNvPr>
          <p:cNvSpPr txBox="1">
            <a:spLocks noChangeArrowheads="1"/>
          </p:cNvSpPr>
          <p:nvPr/>
        </p:nvSpPr>
        <p:spPr>
          <a:xfrm>
            <a:off x="3383125" y="2251747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3C83E9-AFAC-4CEC-A850-1D495D16E299}"/>
              </a:ext>
            </a:extLst>
          </p:cNvPr>
          <p:cNvCxnSpPr/>
          <p:nvPr/>
        </p:nvCxnSpPr>
        <p:spPr>
          <a:xfrm rot="5400000">
            <a:off x="4504632" y="3492420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36">
            <a:extLst>
              <a:ext uri="{FF2B5EF4-FFF2-40B4-BE49-F238E27FC236}">
                <a16:creationId xmlns:a16="http://schemas.microsoft.com/office/drawing/2014/main" id="{69BB8789-0A47-467D-804B-E34A200CBCB1}"/>
              </a:ext>
            </a:extLst>
          </p:cNvPr>
          <p:cNvSpPr/>
          <p:nvPr/>
        </p:nvSpPr>
        <p:spPr>
          <a:xfrm>
            <a:off x="4544616" y="3672051"/>
            <a:ext cx="522608" cy="13774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A74DF-5CE7-47A0-936F-7F6DE20EF22B}"/>
              </a:ext>
            </a:extLst>
          </p:cNvPr>
          <p:cNvSpPr txBox="1"/>
          <p:nvPr/>
        </p:nvSpPr>
        <p:spPr>
          <a:xfrm>
            <a:off x="1854878" y="4474274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b="1" baseline="-25000" dirty="0">
                <a:solidFill>
                  <a:srgbClr val="C00000"/>
                </a:solidFill>
              </a:rPr>
              <a:t>1    </a:t>
            </a:r>
            <a:r>
              <a:rPr lang="en-US" sz="2000" b="1" dirty="0">
                <a:solidFill>
                  <a:srgbClr val="C00000"/>
                </a:solidFill>
              </a:rPr>
              <a:t>Leaves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D8FB62-0E37-4EAC-BD42-FF47338E6596}"/>
              </a:ext>
            </a:extLst>
          </p:cNvPr>
          <p:cNvSpPr txBox="1"/>
          <p:nvPr/>
        </p:nvSpPr>
        <p:spPr>
          <a:xfrm>
            <a:off x="1883386" y="4178776"/>
            <a:ext cx="125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b="1" baseline="-25000" dirty="0">
                <a:solidFill>
                  <a:srgbClr val="C00000"/>
                </a:solidFill>
              </a:rPr>
              <a:t>2    </a:t>
            </a:r>
            <a:r>
              <a:rPr lang="en-US" sz="2000" b="1" dirty="0">
                <a:solidFill>
                  <a:srgbClr val="C00000"/>
                </a:solidFill>
              </a:rPr>
              <a:t>Enters</a:t>
            </a: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FEEBB963-6E41-432F-9073-456DF73463D9}"/>
              </a:ext>
            </a:extLst>
          </p:cNvPr>
          <p:cNvSpPr txBox="1">
            <a:spLocks noChangeArrowheads="1"/>
          </p:cNvSpPr>
          <p:nvPr/>
        </p:nvSpPr>
        <p:spPr>
          <a:xfrm>
            <a:off x="9773371" y="364121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C1E161F4-1416-4578-9715-4BD369ABD66D}"/>
              </a:ext>
            </a:extLst>
          </p:cNvPr>
          <p:cNvSpPr txBox="1">
            <a:spLocks noChangeArrowheads="1"/>
          </p:cNvSpPr>
          <p:nvPr/>
        </p:nvSpPr>
        <p:spPr>
          <a:xfrm>
            <a:off x="9699838" y="408967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24/4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97AA967-1F39-4C27-B354-723851D3C4B8}"/>
              </a:ext>
            </a:extLst>
          </p:cNvPr>
          <p:cNvSpPr txBox="1">
            <a:spLocks noChangeArrowheads="1"/>
          </p:cNvSpPr>
          <p:nvPr/>
        </p:nvSpPr>
        <p:spPr>
          <a:xfrm>
            <a:off x="9682419" y="438577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7733D0DE-EA70-4EFA-BF05-FC8E62696DD5}"/>
              </a:ext>
            </a:extLst>
          </p:cNvPr>
          <p:cNvSpPr txBox="1">
            <a:spLocks noChangeArrowheads="1"/>
          </p:cNvSpPr>
          <p:nvPr/>
        </p:nvSpPr>
        <p:spPr>
          <a:xfrm>
            <a:off x="9688173" y="470799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1A032C-BC4F-4899-B1B3-1E616175E36F}"/>
              </a:ext>
            </a:extLst>
          </p:cNvPr>
          <p:cNvCxnSpPr>
            <a:cxnSpLocks/>
          </p:cNvCxnSpPr>
          <p:nvPr/>
        </p:nvCxnSpPr>
        <p:spPr>
          <a:xfrm flipH="1">
            <a:off x="10782302" y="4282998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8CD48B-CAD5-4DA1-895A-DFE5DA629405}"/>
              </a:ext>
            </a:extLst>
          </p:cNvPr>
          <p:cNvSpPr txBox="1"/>
          <p:nvPr/>
        </p:nvSpPr>
        <p:spPr>
          <a:xfrm>
            <a:off x="10968858" y="4088725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53" name="Rounded Rectangle 48">
            <a:extLst>
              <a:ext uri="{FF2B5EF4-FFF2-40B4-BE49-F238E27FC236}">
                <a16:creationId xmlns:a16="http://schemas.microsoft.com/office/drawing/2014/main" id="{691361DA-A734-4FE8-8699-96D53D9DDD40}"/>
              </a:ext>
            </a:extLst>
          </p:cNvPr>
          <p:cNvSpPr/>
          <p:nvPr/>
        </p:nvSpPr>
        <p:spPr>
          <a:xfrm rot="16200000">
            <a:off x="6607629" y="133156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7B9CC66-0E3A-4A76-AEAC-70925ECE45E3}"/>
              </a:ext>
            </a:extLst>
          </p:cNvPr>
          <p:cNvSpPr txBox="1">
            <a:spLocks noChangeArrowheads="1"/>
          </p:cNvSpPr>
          <p:nvPr/>
        </p:nvSpPr>
        <p:spPr>
          <a:xfrm>
            <a:off x="3297514" y="5421308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3B6A4A39-448C-4B1D-B32A-DFEED4194126}"/>
              </a:ext>
            </a:extLst>
          </p:cNvPr>
          <p:cNvSpPr txBox="1">
            <a:spLocks noChangeArrowheads="1"/>
          </p:cNvSpPr>
          <p:nvPr/>
        </p:nvSpPr>
        <p:spPr>
          <a:xfrm>
            <a:off x="3282764" y="5790022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FDB6A4AD-0E10-4251-B300-A426E7F760DA}"/>
              </a:ext>
            </a:extLst>
          </p:cNvPr>
          <p:cNvSpPr txBox="1">
            <a:spLocks noChangeArrowheads="1"/>
          </p:cNvSpPr>
          <p:nvPr/>
        </p:nvSpPr>
        <p:spPr>
          <a:xfrm>
            <a:off x="3312559" y="612632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6715A744-B53D-463A-B4C9-0F04BF21F734}"/>
              </a:ext>
            </a:extLst>
          </p:cNvPr>
          <p:cNvSpPr txBox="1">
            <a:spLocks noChangeArrowheads="1"/>
          </p:cNvSpPr>
          <p:nvPr/>
        </p:nvSpPr>
        <p:spPr>
          <a:xfrm>
            <a:off x="3363775" y="5152578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5B50E1A7-B898-47C2-8C04-FB503829408F}"/>
              </a:ext>
            </a:extLst>
          </p:cNvPr>
          <p:cNvSpPr txBox="1">
            <a:spLocks noChangeArrowheads="1"/>
          </p:cNvSpPr>
          <p:nvPr/>
        </p:nvSpPr>
        <p:spPr>
          <a:xfrm>
            <a:off x="3755038" y="5504846"/>
            <a:ext cx="6360161" cy="370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-3/4      1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1/4       -1/2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CF3DC6C4-C13A-48E8-9F8C-850E05D38194}"/>
              </a:ext>
            </a:extLst>
          </p:cNvPr>
          <p:cNvSpPr txBox="1">
            <a:spLocks noChangeArrowheads="1"/>
          </p:cNvSpPr>
          <p:nvPr/>
        </p:nvSpPr>
        <p:spPr>
          <a:xfrm>
            <a:off x="3765366" y="5106711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-7       0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-2            0          0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-80</a:t>
            </a: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8B5849AF-9204-486B-877F-C3222BD5DE28}"/>
              </a:ext>
            </a:extLst>
          </p:cNvPr>
          <p:cNvSpPr txBox="1">
            <a:spLocks noChangeArrowheads="1"/>
          </p:cNvSpPr>
          <p:nvPr/>
        </p:nvSpPr>
        <p:spPr>
          <a:xfrm>
            <a:off x="3824433" y="5872840"/>
            <a:ext cx="6357962" cy="297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0.62     0        0.5     1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0.12        0.25       0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342DE1B2-CB4D-412E-BA50-423601A4D939}"/>
              </a:ext>
            </a:extLst>
          </p:cNvPr>
          <p:cNvSpPr txBox="1">
            <a:spLocks noChangeArrowheads="1"/>
          </p:cNvSpPr>
          <p:nvPr/>
        </p:nvSpPr>
        <p:spPr>
          <a:xfrm>
            <a:off x="3814603" y="6187471"/>
            <a:ext cx="6357962" cy="297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3.12     0        1.5     0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0.62        -0.75      1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18F0EE-34EB-4C81-A2FC-1DF7127D818F}"/>
              </a:ext>
            </a:extLst>
          </p:cNvPr>
          <p:cNvSpPr txBox="1"/>
          <p:nvPr/>
        </p:nvSpPr>
        <p:spPr>
          <a:xfrm>
            <a:off x="207311" y="4846314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Is Optimal?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E00224-F8E3-4372-88D2-C3E3BEA7EF6E}"/>
              </a:ext>
            </a:extLst>
          </p:cNvPr>
          <p:cNvSpPr txBox="1"/>
          <p:nvPr/>
        </p:nvSpPr>
        <p:spPr>
          <a:xfrm>
            <a:off x="330215" y="5337926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3EBE4B-996C-42CA-8827-E885525B3BB9}"/>
              </a:ext>
            </a:extLst>
          </p:cNvPr>
          <p:cNvSpPr txBox="1"/>
          <p:nvPr/>
        </p:nvSpPr>
        <p:spPr>
          <a:xfrm>
            <a:off x="335132" y="5844284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STOP</a:t>
            </a:r>
          </a:p>
        </p:txBody>
      </p:sp>
      <p:sp>
        <p:nvSpPr>
          <p:cNvPr id="77" name="Rounded Rectangle 36">
            <a:extLst>
              <a:ext uri="{FF2B5EF4-FFF2-40B4-BE49-F238E27FC236}">
                <a16:creationId xmlns:a16="http://schemas.microsoft.com/office/drawing/2014/main" id="{8809B09D-8D4A-4201-B746-76A3C7D4752B}"/>
              </a:ext>
            </a:extLst>
          </p:cNvPr>
          <p:cNvSpPr/>
          <p:nvPr/>
        </p:nvSpPr>
        <p:spPr>
          <a:xfrm>
            <a:off x="4526017" y="5528424"/>
            <a:ext cx="518212" cy="1111227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36">
            <a:extLst>
              <a:ext uri="{FF2B5EF4-FFF2-40B4-BE49-F238E27FC236}">
                <a16:creationId xmlns:a16="http://schemas.microsoft.com/office/drawing/2014/main" id="{AD8FF0D8-F2B7-4091-955C-43CD9EEAF396}"/>
              </a:ext>
            </a:extLst>
          </p:cNvPr>
          <p:cNvSpPr/>
          <p:nvPr/>
        </p:nvSpPr>
        <p:spPr>
          <a:xfrm>
            <a:off x="4506966" y="5124531"/>
            <a:ext cx="522608" cy="306766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3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408304" y="4567430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EC7D004C-7CE3-4DAD-BEC6-3E346B9F7DEC}"/>
              </a:ext>
            </a:extLst>
          </p:cNvPr>
          <p:cNvSpPr txBox="1">
            <a:spLocks noChangeArrowheads="1"/>
          </p:cNvSpPr>
          <p:nvPr/>
        </p:nvSpPr>
        <p:spPr>
          <a:xfrm>
            <a:off x="3277846" y="432501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9">
            <a:extLst>
              <a:ext uri="{FF2B5EF4-FFF2-40B4-BE49-F238E27FC236}">
                <a16:creationId xmlns:a16="http://schemas.microsoft.com/office/drawing/2014/main" id="{BBEDFAE0-E379-4C1E-8E6A-3633E30EAB85}"/>
              </a:ext>
            </a:extLst>
          </p:cNvPr>
          <p:cNvSpPr txBox="1">
            <a:spLocks noChangeArrowheads="1"/>
          </p:cNvSpPr>
          <p:nvPr/>
        </p:nvSpPr>
        <p:spPr>
          <a:xfrm>
            <a:off x="3297199" y="3979352"/>
            <a:ext cx="522608" cy="41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116B5C89-FD1E-47FF-95B9-34B2AE5F09F3}"/>
              </a:ext>
            </a:extLst>
          </p:cNvPr>
          <p:cNvSpPr txBox="1">
            <a:spLocks noChangeArrowheads="1"/>
          </p:cNvSpPr>
          <p:nvPr/>
        </p:nvSpPr>
        <p:spPr>
          <a:xfrm>
            <a:off x="3278147" y="4631820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72149BCC-1DD2-4698-84B7-B8AAFC2F4F77}"/>
              </a:ext>
            </a:extLst>
          </p:cNvPr>
          <p:cNvSpPr txBox="1">
            <a:spLocks noChangeArrowheads="1"/>
          </p:cNvSpPr>
          <p:nvPr/>
        </p:nvSpPr>
        <p:spPr>
          <a:xfrm>
            <a:off x="3937500" y="4378339"/>
            <a:ext cx="5796550" cy="34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-1/2        1/2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1/2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320229BF-FB80-47BE-942D-D756E01E7745}"/>
              </a:ext>
            </a:extLst>
          </p:cNvPr>
          <p:cNvSpPr txBox="1">
            <a:spLocks noChangeArrowheads="1"/>
          </p:cNvSpPr>
          <p:nvPr/>
        </p:nvSpPr>
        <p:spPr>
          <a:xfrm>
            <a:off x="3878432" y="3626955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-13       8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-4 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</p:txBody>
      </p:sp>
      <p:sp>
        <p:nvSpPr>
          <p:cNvPr id="58" name="Rectangle 59">
            <a:extLst>
              <a:ext uri="{FF2B5EF4-FFF2-40B4-BE49-F238E27FC236}">
                <a16:creationId xmlns:a16="http://schemas.microsoft.com/office/drawing/2014/main" id="{C3A3E6D8-3CE4-4DE2-816A-3758AD3B9D72}"/>
              </a:ext>
            </a:extLst>
          </p:cNvPr>
          <p:cNvSpPr txBox="1">
            <a:spLocks noChangeArrowheads="1"/>
          </p:cNvSpPr>
          <p:nvPr/>
        </p:nvSpPr>
        <p:spPr>
          <a:xfrm>
            <a:off x="3941846" y="4025094"/>
            <a:ext cx="5958611" cy="332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-3        4          0       0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-2          0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5A0B053-AE66-4C55-9B96-ECF2C09EE817}"/>
              </a:ext>
            </a:extLst>
          </p:cNvPr>
          <p:cNvSpPr txBox="1">
            <a:spLocks noChangeArrowheads="1"/>
          </p:cNvSpPr>
          <p:nvPr/>
        </p:nvSpPr>
        <p:spPr>
          <a:xfrm>
            <a:off x="3879523" y="4717307"/>
            <a:ext cx="5958610" cy="376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      -5/2       3/2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1/2        1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DC8B9C-CEF8-4B9F-B6C8-6FAEDC67BE2F}"/>
              </a:ext>
            </a:extLst>
          </p:cNvPr>
          <p:cNvCxnSpPr>
            <a:cxnSpLocks/>
          </p:cNvCxnSpPr>
          <p:nvPr/>
        </p:nvCxnSpPr>
        <p:spPr>
          <a:xfrm>
            <a:off x="3178282" y="5089303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BA91A0-F430-4C8E-9DB2-D9CBFFDC6B36}"/>
              </a:ext>
            </a:extLst>
          </p:cNvPr>
          <p:cNvCxnSpPr>
            <a:cxnSpLocks/>
          </p:cNvCxnSpPr>
          <p:nvPr/>
        </p:nvCxnSpPr>
        <p:spPr>
          <a:xfrm>
            <a:off x="3187804" y="5484595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9">
            <a:extLst>
              <a:ext uri="{FF2B5EF4-FFF2-40B4-BE49-F238E27FC236}">
                <a16:creationId xmlns:a16="http://schemas.microsoft.com/office/drawing/2014/main" id="{B9FC1CE7-2075-48C5-BBC2-C57743D133BF}"/>
              </a:ext>
            </a:extLst>
          </p:cNvPr>
          <p:cNvSpPr txBox="1">
            <a:spLocks noChangeArrowheads="1"/>
          </p:cNvSpPr>
          <p:nvPr/>
        </p:nvSpPr>
        <p:spPr>
          <a:xfrm>
            <a:off x="3383125" y="2251747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3C83E9-AFAC-4CEC-A850-1D495D16E299}"/>
              </a:ext>
            </a:extLst>
          </p:cNvPr>
          <p:cNvCxnSpPr/>
          <p:nvPr/>
        </p:nvCxnSpPr>
        <p:spPr>
          <a:xfrm rot="5400000">
            <a:off x="4504632" y="3566160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9">
            <a:extLst>
              <a:ext uri="{FF2B5EF4-FFF2-40B4-BE49-F238E27FC236}">
                <a16:creationId xmlns:a16="http://schemas.microsoft.com/office/drawing/2014/main" id="{FEEBB963-6E41-432F-9073-456DF73463D9}"/>
              </a:ext>
            </a:extLst>
          </p:cNvPr>
          <p:cNvSpPr txBox="1">
            <a:spLocks noChangeArrowheads="1"/>
          </p:cNvSpPr>
          <p:nvPr/>
        </p:nvSpPr>
        <p:spPr>
          <a:xfrm>
            <a:off x="9773371" y="364121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C1E161F4-1416-4578-9715-4BD369ABD66D}"/>
              </a:ext>
            </a:extLst>
          </p:cNvPr>
          <p:cNvSpPr txBox="1">
            <a:spLocks noChangeArrowheads="1"/>
          </p:cNvSpPr>
          <p:nvPr/>
        </p:nvSpPr>
        <p:spPr>
          <a:xfrm>
            <a:off x="9699838" y="408967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24/4 = 6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97AA967-1F39-4C27-B354-723851D3C4B8}"/>
              </a:ext>
            </a:extLst>
          </p:cNvPr>
          <p:cNvSpPr txBox="1">
            <a:spLocks noChangeArrowheads="1"/>
          </p:cNvSpPr>
          <p:nvPr/>
        </p:nvSpPr>
        <p:spPr>
          <a:xfrm>
            <a:off x="9682419" y="438577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7733D0DE-EA70-4EFA-BF05-FC8E62696DD5}"/>
              </a:ext>
            </a:extLst>
          </p:cNvPr>
          <p:cNvSpPr txBox="1">
            <a:spLocks noChangeArrowheads="1"/>
          </p:cNvSpPr>
          <p:nvPr/>
        </p:nvSpPr>
        <p:spPr>
          <a:xfrm>
            <a:off x="9688173" y="470799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1A032C-BC4F-4899-B1B3-1E616175E36F}"/>
              </a:ext>
            </a:extLst>
          </p:cNvPr>
          <p:cNvCxnSpPr>
            <a:cxnSpLocks/>
          </p:cNvCxnSpPr>
          <p:nvPr/>
        </p:nvCxnSpPr>
        <p:spPr>
          <a:xfrm flipH="1">
            <a:off x="10782302" y="4282998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8CD48B-CAD5-4DA1-895A-DFE5DA629405}"/>
              </a:ext>
            </a:extLst>
          </p:cNvPr>
          <p:cNvSpPr txBox="1"/>
          <p:nvPr/>
        </p:nvSpPr>
        <p:spPr>
          <a:xfrm>
            <a:off x="10968858" y="4088725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37B9CC66-0E3A-4A76-AEAC-70925ECE45E3}"/>
              </a:ext>
            </a:extLst>
          </p:cNvPr>
          <p:cNvSpPr txBox="1">
            <a:spLocks noChangeArrowheads="1"/>
          </p:cNvSpPr>
          <p:nvPr/>
        </p:nvSpPr>
        <p:spPr>
          <a:xfrm>
            <a:off x="3297514" y="5421308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3B6A4A39-448C-4B1D-B32A-DFEED4194126}"/>
              </a:ext>
            </a:extLst>
          </p:cNvPr>
          <p:cNvSpPr txBox="1">
            <a:spLocks noChangeArrowheads="1"/>
          </p:cNvSpPr>
          <p:nvPr/>
        </p:nvSpPr>
        <p:spPr>
          <a:xfrm>
            <a:off x="3282764" y="5790022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FDB6A4AD-0E10-4251-B300-A426E7F760DA}"/>
              </a:ext>
            </a:extLst>
          </p:cNvPr>
          <p:cNvSpPr txBox="1">
            <a:spLocks noChangeArrowheads="1"/>
          </p:cNvSpPr>
          <p:nvPr/>
        </p:nvSpPr>
        <p:spPr>
          <a:xfrm>
            <a:off x="3312559" y="6126324"/>
            <a:ext cx="52260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6715A744-B53D-463A-B4C9-0F04BF21F734}"/>
              </a:ext>
            </a:extLst>
          </p:cNvPr>
          <p:cNvSpPr txBox="1">
            <a:spLocks noChangeArrowheads="1"/>
          </p:cNvSpPr>
          <p:nvPr/>
        </p:nvSpPr>
        <p:spPr>
          <a:xfrm>
            <a:off x="3363775" y="5152578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5B50E1A7-B898-47C2-8C04-FB503829408F}"/>
              </a:ext>
            </a:extLst>
          </p:cNvPr>
          <p:cNvSpPr txBox="1">
            <a:spLocks noChangeArrowheads="1"/>
          </p:cNvSpPr>
          <p:nvPr/>
        </p:nvSpPr>
        <p:spPr>
          <a:xfrm>
            <a:off x="3755038" y="5504846"/>
            <a:ext cx="6360161" cy="370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-3/4      1 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1/4       -1/2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CF3DC6C4-C13A-48E8-9F8C-850E05D38194}"/>
              </a:ext>
            </a:extLst>
          </p:cNvPr>
          <p:cNvSpPr txBox="1">
            <a:spLocks noChangeArrowheads="1"/>
          </p:cNvSpPr>
          <p:nvPr/>
        </p:nvSpPr>
        <p:spPr>
          <a:xfrm>
            <a:off x="3765366" y="5106711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-7       0         -10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-2            0          0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-80</a:t>
            </a: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8B5849AF-9204-486B-877F-C3222BD5DE28}"/>
              </a:ext>
            </a:extLst>
          </p:cNvPr>
          <p:cNvSpPr txBox="1">
            <a:spLocks noChangeArrowheads="1"/>
          </p:cNvSpPr>
          <p:nvPr/>
        </p:nvSpPr>
        <p:spPr>
          <a:xfrm>
            <a:off x="3824433" y="5872840"/>
            <a:ext cx="6357962" cy="297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0.62     0        0.5     1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0.12        0.25       0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342DE1B2-CB4D-412E-BA50-423601A4D939}"/>
              </a:ext>
            </a:extLst>
          </p:cNvPr>
          <p:cNvSpPr txBox="1">
            <a:spLocks noChangeArrowheads="1"/>
          </p:cNvSpPr>
          <p:nvPr/>
        </p:nvSpPr>
        <p:spPr>
          <a:xfrm>
            <a:off x="3814603" y="6187471"/>
            <a:ext cx="6357962" cy="297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3.12     0        1.5     0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0.62        -0.75      1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18F0EE-34EB-4C81-A2FC-1DF7127D818F}"/>
              </a:ext>
            </a:extLst>
          </p:cNvPr>
          <p:cNvSpPr txBox="1"/>
          <p:nvPr/>
        </p:nvSpPr>
        <p:spPr>
          <a:xfrm>
            <a:off x="207311" y="4846314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Solution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E00224-F8E3-4372-88D2-C3E3BEA7EF6E}"/>
              </a:ext>
            </a:extLst>
          </p:cNvPr>
          <p:cNvSpPr txBox="1"/>
          <p:nvPr/>
        </p:nvSpPr>
        <p:spPr>
          <a:xfrm>
            <a:off x="330215" y="5337926"/>
            <a:ext cx="2738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= 6</a:t>
            </a:r>
          </a:p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= 7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Z = -80</a:t>
            </a:r>
          </a:p>
        </p:txBody>
      </p:sp>
    </p:spTree>
    <p:extLst>
      <p:ext uri="{BB962C8B-B14F-4D97-AF65-F5344CB8AC3E}">
        <p14:creationId xmlns:p14="http://schemas.microsoft.com/office/powerpoint/2010/main" val="40470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11378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32250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25640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7821" y="1541420"/>
            <a:ext cx="5029200" cy="12772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Maximization problem</a:t>
            </a:r>
            <a:endParaRPr lang="en-US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non-basic variable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having the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negative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coefficients in the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z-row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arbitrarily. )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6528" y="3810026"/>
            <a:ext cx="5029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optimum is reached</a:t>
            </a:r>
            <a:r>
              <a:rPr lang="en-US" dirty="0">
                <a:solidFill>
                  <a:srgbClr val="002060"/>
                </a:solidFill>
              </a:rPr>
              <a:t> at the iteration where all the </a:t>
            </a:r>
            <a:r>
              <a:rPr lang="en-US" b="1" dirty="0">
                <a:solidFill>
                  <a:srgbClr val="002060"/>
                </a:solidFill>
              </a:rPr>
              <a:t>z-row </a:t>
            </a:r>
            <a:r>
              <a:rPr lang="en-US" dirty="0">
                <a:solidFill>
                  <a:srgbClr val="FF0000"/>
                </a:solidFill>
              </a:rPr>
              <a:t>coefficients</a:t>
            </a:r>
            <a:r>
              <a:rPr lang="en-US" dirty="0">
                <a:solidFill>
                  <a:srgbClr val="002060"/>
                </a:solidFill>
              </a:rPr>
              <a:t> of the non-basic variables are non-negative.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10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8" grpId="0" build="allAtOnce"/>
      <p:bldP spid="11" grpId="0" build="allAtOnce" animBg="1"/>
      <p:bldP spid="13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11378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32250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25640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7821" y="1541420"/>
            <a:ext cx="5029200" cy="12772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Minimization problem</a:t>
            </a:r>
            <a:endParaRPr lang="en-US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non-basic variable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having the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positive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coefficients in the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z-row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arbitrarily. )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6528" y="3810026"/>
            <a:ext cx="5029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optimum is reached</a:t>
            </a:r>
            <a:r>
              <a:rPr lang="en-US" dirty="0">
                <a:solidFill>
                  <a:srgbClr val="002060"/>
                </a:solidFill>
              </a:rPr>
              <a:t> at the iteration where all the </a:t>
            </a:r>
            <a:r>
              <a:rPr lang="en-US" b="1" dirty="0">
                <a:solidFill>
                  <a:srgbClr val="002060"/>
                </a:solidFill>
              </a:rPr>
              <a:t>z-row </a:t>
            </a:r>
            <a:r>
              <a:rPr lang="en-US" dirty="0">
                <a:solidFill>
                  <a:srgbClr val="FF0000"/>
                </a:solidFill>
              </a:rPr>
              <a:t>coefficients</a:t>
            </a:r>
            <a:r>
              <a:rPr lang="en-US" dirty="0">
                <a:solidFill>
                  <a:srgbClr val="002060"/>
                </a:solidFill>
              </a:rPr>
              <a:t> of the non-basic variables are non-positive.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8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3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2444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45313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38703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75" y="4140948"/>
            <a:ext cx="116259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 </a:t>
            </a:r>
            <a:r>
              <a:rPr lang="en-US" sz="2100" b="1" dirty="0">
                <a:solidFill>
                  <a:srgbClr val="002060"/>
                </a:solidFill>
              </a:rPr>
              <a:t>Feasibility Condition Test</a:t>
            </a:r>
            <a:endParaRPr lang="en-US" sz="21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 Variable</a:t>
            </a:r>
            <a:r>
              <a:rPr lang="en-US" b="1" dirty="0">
                <a:solidFill>
                  <a:srgbClr val="0000FF"/>
                </a:solidFill>
              </a:rPr>
              <a:t> Using the Feasibility Condition.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27821" y="1541420"/>
            <a:ext cx="5029200" cy="1354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both Max. and Min. problems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variable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variable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associated with the smallest </a:t>
            </a:r>
            <a:r>
              <a:rPr lang="en-US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ratio (non-negative)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(Ties are broken arbitrarily).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5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lvl="1"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	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19" y="182444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226" y="1245313"/>
            <a:ext cx="1162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STEPS OF SIMPLEX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76" y="2638703"/>
            <a:ext cx="74850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2: </a:t>
            </a:r>
            <a:r>
              <a:rPr lang="en-US" sz="2100" b="1" dirty="0">
                <a:solidFill>
                  <a:srgbClr val="002060"/>
                </a:solidFill>
              </a:rPr>
              <a:t>Optimality Condition Test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an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Entering Variable</a:t>
            </a:r>
            <a:r>
              <a:rPr lang="en-US" b="1" dirty="0">
                <a:solidFill>
                  <a:srgbClr val="0000FF"/>
                </a:solidFill>
              </a:rPr>
              <a:t> Using the Optimality Condition.</a:t>
            </a:r>
          </a:p>
          <a:p>
            <a:r>
              <a:rPr lang="en-US" b="1" dirty="0">
                <a:solidFill>
                  <a:srgbClr val="0000FF"/>
                </a:solidFill>
              </a:rPr>
              <a:t>	STOP if there is no entering variable, i.e., Optimum Solution Found</a:t>
            </a:r>
          </a:p>
          <a:p>
            <a:r>
              <a:rPr lang="en-US" b="1" dirty="0">
                <a:solidFill>
                  <a:srgbClr val="0000FF"/>
                </a:solidFill>
              </a:rPr>
              <a:t>	Else, go to Step 3.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75" y="4140948"/>
            <a:ext cx="116259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3: </a:t>
            </a:r>
            <a:r>
              <a:rPr lang="en-US" sz="2100" b="1" dirty="0">
                <a:solidFill>
                  <a:srgbClr val="002060"/>
                </a:solidFill>
              </a:rPr>
              <a:t>Feasibility Condition Test</a:t>
            </a:r>
            <a:endParaRPr lang="en-US" sz="21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Select a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Leaving  Variable</a:t>
            </a:r>
            <a:r>
              <a:rPr lang="en-US" b="1" dirty="0">
                <a:solidFill>
                  <a:srgbClr val="0000FF"/>
                </a:solidFill>
              </a:rPr>
              <a:t> Using the Feasibility Condition.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519" y="5181632"/>
            <a:ext cx="116259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4: </a:t>
            </a:r>
            <a:r>
              <a:rPr lang="en-US" sz="2100" b="1" dirty="0">
                <a:solidFill>
                  <a:srgbClr val="002060"/>
                </a:solidFill>
              </a:rPr>
              <a:t>Computations</a:t>
            </a:r>
            <a:endParaRPr lang="en-US" sz="22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the New Basic Solution By Using the Appropriate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Gauss-Jordan Computations</a:t>
            </a:r>
            <a:r>
              <a:rPr lang="en-US" b="1" dirty="0">
                <a:solidFill>
                  <a:srgbClr val="0000FF"/>
                </a:solidFill>
              </a:rPr>
              <a:t>. 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Go to Step 2.</a:t>
            </a:r>
          </a:p>
          <a:p>
            <a:endParaRPr lang="en-US" dirty="0"/>
          </a:p>
        </p:txBody>
      </p:sp>
      <p:sp>
        <p:nvSpPr>
          <p:cNvPr id="11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20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 using Simplex Method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+ 6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- 8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	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919" y="2991517"/>
            <a:ext cx="6112412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- 5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- 6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+ 8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  = 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+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2 ,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1056541" y="2396318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EE1EC-3573-43B1-9813-AC6BC02996D8}"/>
              </a:ext>
            </a:extLst>
          </p:cNvPr>
          <p:cNvSpPr txBox="1"/>
          <p:nvPr/>
        </p:nvSpPr>
        <p:spPr>
          <a:xfrm>
            <a:off x="7192107" y="2388142"/>
            <a:ext cx="4779498" cy="37856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Z =  5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+ 6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- 8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40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8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10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	   	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6598971" y="2207428"/>
            <a:ext cx="417599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- 5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- 6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+ 8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6474019" y="4298078"/>
            <a:ext cx="4188984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6998375" y="2957709"/>
            <a:ext cx="515753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6775754" y="3371367"/>
            <a:ext cx="518442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6293323" y="3773975"/>
            <a:ext cx="593678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   x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59"/>
          <p:cNvSpPr txBox="1">
            <a:spLocks noChangeArrowheads="1"/>
          </p:cNvSpPr>
          <p:nvPr/>
        </p:nvSpPr>
        <p:spPr>
          <a:xfrm>
            <a:off x="6526651" y="1818543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663357" y="2621112"/>
            <a:ext cx="1867988" cy="42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560436" y="3088655"/>
            <a:ext cx="136716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634359" y="3440681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643165" y="3833109"/>
            <a:ext cx="114078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</a:p>
          <a:p>
            <a:pPr marL="0" lvl="1" algn="l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 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,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,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(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 )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2062775" y="3332906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Feasible solution.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4" grpId="0" build="allAtOnce"/>
      <p:bldP spid="25" grpId="0" build="allAtOnce"/>
      <p:bldP spid="26" grpId="0" build="allAtOnce"/>
      <p:bldP spid="3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9430476" y="1002933"/>
            <a:ext cx="1867988" cy="42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9344483" y="1299027"/>
            <a:ext cx="136716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9418406" y="1608183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9427212" y="1943465"/>
            <a:ext cx="104502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4003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988414" y="2788209"/>
            <a:ext cx="6209220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26730" y="3515348"/>
            <a:ext cx="522356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322374" y="3837567"/>
            <a:ext cx="52671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09434" y="393771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marL="0" lvl="1" algn="l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23502" y="3205189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97121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31954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1027598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69630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A1E8FC24-F89B-4D20-B188-20874FA4DF15}"/>
              </a:ext>
            </a:extLst>
          </p:cNvPr>
          <p:cNvSpPr txBox="1">
            <a:spLocks noChangeArrowheads="1"/>
          </p:cNvSpPr>
          <p:nvPr/>
        </p:nvSpPr>
        <p:spPr>
          <a:xfrm>
            <a:off x="7584593" y="2707492"/>
            <a:ext cx="3548105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- 5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- 6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+ 8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1A2F42AB-0E28-4CF5-A172-6FF79985C379}"/>
              </a:ext>
            </a:extLst>
          </p:cNvPr>
          <p:cNvSpPr txBox="1">
            <a:spLocks noChangeArrowheads="1"/>
          </p:cNvSpPr>
          <p:nvPr/>
        </p:nvSpPr>
        <p:spPr>
          <a:xfrm>
            <a:off x="7403368" y="4602300"/>
            <a:ext cx="4188984" cy="42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0			   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E4929270-8021-4649-9FB1-CD61183D4ABB}"/>
              </a:ext>
            </a:extLst>
          </p:cNvPr>
          <p:cNvSpPr txBox="1">
            <a:spLocks noChangeArrowheads="1"/>
          </p:cNvSpPr>
          <p:nvPr/>
        </p:nvSpPr>
        <p:spPr>
          <a:xfrm>
            <a:off x="7598665" y="3218622"/>
            <a:ext cx="5485880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= 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E47FDC8-161E-46F7-816A-5245CD1B871D}"/>
              </a:ext>
            </a:extLst>
          </p:cNvPr>
          <p:cNvSpPr txBox="1">
            <a:spLocks noChangeArrowheads="1"/>
          </p:cNvSpPr>
          <p:nvPr/>
        </p:nvSpPr>
        <p:spPr>
          <a:xfrm>
            <a:off x="7418689" y="3632281"/>
            <a:ext cx="5485880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 =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E339C3AC-3F58-44E1-809B-996E1343C6F8}"/>
              </a:ext>
            </a:extLst>
          </p:cNvPr>
          <p:cNvSpPr txBox="1">
            <a:spLocks noChangeArrowheads="1"/>
          </p:cNvSpPr>
          <p:nvPr/>
        </p:nvSpPr>
        <p:spPr>
          <a:xfrm>
            <a:off x="6977575" y="4034889"/>
            <a:ext cx="621950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   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+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28">
            <a:extLst>
              <a:ext uri="{FF2B5EF4-FFF2-40B4-BE49-F238E27FC236}">
                <a16:creationId xmlns:a16="http://schemas.microsoft.com/office/drawing/2014/main" id="{2D7EAFB9-C32B-4A02-9F97-78F885AF814B}"/>
              </a:ext>
            </a:extLst>
          </p:cNvPr>
          <p:cNvSpPr/>
          <p:nvPr/>
        </p:nvSpPr>
        <p:spPr>
          <a:xfrm>
            <a:off x="3770150" y="3618416"/>
            <a:ext cx="2059905" cy="88394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28">
            <a:extLst>
              <a:ext uri="{FF2B5EF4-FFF2-40B4-BE49-F238E27FC236}">
                <a16:creationId xmlns:a16="http://schemas.microsoft.com/office/drawing/2014/main" id="{6ADA7353-3EE3-4DD6-8E14-68A5099BE5F8}"/>
              </a:ext>
            </a:extLst>
          </p:cNvPr>
          <p:cNvSpPr/>
          <p:nvPr/>
        </p:nvSpPr>
        <p:spPr>
          <a:xfrm>
            <a:off x="3767803" y="3236245"/>
            <a:ext cx="2059905" cy="293161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28">
            <a:extLst>
              <a:ext uri="{FF2B5EF4-FFF2-40B4-BE49-F238E27FC236}">
                <a16:creationId xmlns:a16="http://schemas.microsoft.com/office/drawing/2014/main" id="{CCFA128D-2D0C-4EED-8069-1F2E1790F87B}"/>
              </a:ext>
            </a:extLst>
          </p:cNvPr>
          <p:cNvSpPr/>
          <p:nvPr/>
        </p:nvSpPr>
        <p:spPr>
          <a:xfrm>
            <a:off x="980057" y="3233897"/>
            <a:ext cx="2395418" cy="3130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C01D048B-92CB-44E9-B97A-066E64EA247F}"/>
              </a:ext>
            </a:extLst>
          </p:cNvPr>
          <p:cNvSpPr txBox="1">
            <a:spLocks noChangeArrowheads="1"/>
          </p:cNvSpPr>
          <p:nvPr/>
        </p:nvSpPr>
        <p:spPr>
          <a:xfrm>
            <a:off x="418141" y="5278857"/>
            <a:ext cx="3683591" cy="48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Variables: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3CD1DCD-D183-4844-BEAE-D5975B1B60B7}"/>
              </a:ext>
            </a:extLst>
          </p:cNvPr>
          <p:cNvSpPr txBox="1">
            <a:spLocks noChangeArrowheads="1"/>
          </p:cNvSpPr>
          <p:nvPr/>
        </p:nvSpPr>
        <p:spPr>
          <a:xfrm>
            <a:off x="425301" y="5611744"/>
            <a:ext cx="4249938" cy="468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Variables: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build="allAtOnce"/>
      <p:bldP spid="93" grpId="0" build="allAtOnce"/>
      <p:bldP spid="94" grpId="0" build="allAtOnce"/>
      <p:bldP spid="95" grpId="0" build="allAtOnce"/>
      <p:bldP spid="97" grpId="0" build="allAtOnce"/>
      <p:bldP spid="98" grpId="0" build="allAtOnce"/>
      <p:bldP spid="99" grpId="0" build="allAtOnce"/>
      <p:bldP spid="108" grpId="0" build="allAtOnce"/>
      <p:bldP spid="109" grpId="0" build="allAtOnce"/>
      <p:bldP spid="110" grpId="0" build="allAtOnce"/>
      <p:bldP spid="111" grpId="0" build="allAtOnce"/>
      <p:bldP spid="112" grpId="0" build="allAtOnce"/>
      <p:bldP spid="113" grpId="0" build="allAtOnce"/>
      <p:bldP spid="45" grpId="0" animBg="1"/>
      <p:bldP spid="46" grpId="0" animBg="1"/>
      <p:bldP spid="47" grpId="0" animBg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0801" y="2443309"/>
            <a:ext cx="196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706421" y="1907180"/>
            <a:ext cx="692330" cy="3265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5609862" y="1972492"/>
            <a:ext cx="679271" cy="2090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1588" y="1384662"/>
            <a:ext cx="26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Positive Coefficients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allAtOnce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59"/>
            <p:cNvSpPr txBox="1">
              <a:spLocks noChangeArrowheads="1"/>
            </p:cNvSpPr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Entering Variable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F60D9A-33F3-4EBD-AEC6-7086888B1C21}"/>
              </a:ext>
            </a:extLst>
          </p:cNvPr>
          <p:cNvCxnSpPr/>
          <p:nvPr/>
        </p:nvCxnSpPr>
        <p:spPr>
          <a:xfrm rot="5400000">
            <a:off x="5964725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350EE5-7B2F-4DA0-9E35-33993B099245}"/>
              </a:ext>
            </a:extLst>
          </p:cNvPr>
          <p:cNvSpPr txBox="1"/>
          <p:nvPr/>
        </p:nvSpPr>
        <p:spPr>
          <a:xfrm>
            <a:off x="5704250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Entering Var.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5976128" y="2286800"/>
            <a:ext cx="382868" cy="13026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2592C-18C2-4F25-B249-77AA8718688B}"/>
              </a:ext>
            </a:extLst>
          </p:cNvPr>
          <p:cNvSpPr txBox="1"/>
          <p:nvPr/>
        </p:nvSpPr>
        <p:spPr>
          <a:xfrm>
            <a:off x="1465079" y="2688907"/>
            <a:ext cx="15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x1 enters</a:t>
            </a:r>
          </a:p>
        </p:txBody>
      </p:sp>
    </p:spTree>
    <p:extLst>
      <p:ext uri="{BB962C8B-B14F-4D97-AF65-F5344CB8AC3E}">
        <p14:creationId xmlns:p14="http://schemas.microsoft.com/office/powerpoint/2010/main" val="21017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3" y="499292"/>
            <a:ext cx="10210800" cy="637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ALGEBRAIC METHOD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SIMPLEX METHOD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30616" y="1826185"/>
            <a:ext cx="7325576" cy="4861998"/>
            <a:chOff x="65315" y="2779784"/>
            <a:chExt cx="7325576" cy="4861998"/>
          </a:xfrm>
        </p:grpSpPr>
        <p:grpSp>
          <p:nvGrpSpPr>
            <p:cNvPr id="2" name="Group 106"/>
            <p:cNvGrpSpPr/>
            <p:nvPr/>
          </p:nvGrpSpPr>
          <p:grpSpPr>
            <a:xfrm>
              <a:off x="154295" y="2779784"/>
              <a:ext cx="7236596" cy="4861998"/>
              <a:chOff x="154295" y="2779784"/>
              <a:chExt cx="7293427" cy="4861998"/>
            </a:xfrm>
          </p:grpSpPr>
          <p:cxnSp>
            <p:nvCxnSpPr>
              <p:cNvPr id="84" name="Straight Connector 83"/>
              <p:cNvCxnSpPr>
                <a:cxnSpLocks/>
              </p:cNvCxnSpPr>
              <p:nvPr/>
            </p:nvCxnSpPr>
            <p:spPr>
              <a:xfrm>
                <a:off x="174171" y="3193995"/>
                <a:ext cx="7273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 rot="16200000" flipH="1">
                <a:off x="-1617090" y="5209675"/>
                <a:ext cx="4861998" cy="2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9421B3E-FAC5-48C5-861A-72D464503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95" y="3570544"/>
                <a:ext cx="72934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52800B-DDDA-46FF-930B-D563E2F2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99" y="4592344"/>
                <a:ext cx="726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59"/>
            <p:cNvSpPr txBox="1">
              <a:spLocks noChangeArrowheads="1"/>
            </p:cNvSpPr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2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x</a:t>
              </a:r>
              <a:r>
                <a:rPr lang="en-US" sz="22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sz="22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s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2400" b="1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59"/>
            <p:cNvSpPr txBox="1">
              <a:spLocks noChangeArrowheads="1"/>
            </p:cNvSpPr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59"/>
            <p:cNvSpPr txBox="1">
              <a:spLocks noChangeArrowheads="1"/>
            </p:cNvSpPr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9"/>
            <p:cNvSpPr txBox="1">
              <a:spLocks noChangeArrowheads="1"/>
            </p:cNvSpPr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9"/>
            <p:cNvSpPr txBox="1">
              <a:spLocks noChangeArrowheads="1"/>
            </p:cNvSpPr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9"/>
            <p:cNvSpPr txBox="1">
              <a:spLocks noChangeArrowheads="1"/>
            </p:cNvSpPr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9"/>
            <p:cNvSpPr txBox="1">
              <a:spLocks noChangeArrowheads="1"/>
            </p:cNvSpPr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 algn="l"/>
              <a:endPara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Rectangle 59"/>
            <p:cNvSpPr txBox="1">
              <a:spLocks noChangeArrowheads="1"/>
            </p:cNvSpPr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0</a:t>
              </a:r>
            </a:p>
            <a:p>
              <a:pPr marL="0" lvl="1" algn="l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59"/>
            <p:cNvSpPr txBox="1">
              <a:spLocks noChangeArrowheads="1"/>
            </p:cNvSpPr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0B33CB71-A53D-452F-A4B0-A5EFE1E84074}"/>
              </a:ext>
            </a:extLst>
          </p:cNvPr>
          <p:cNvSpPr txBox="1">
            <a:spLocks noChangeArrowheads="1"/>
          </p:cNvSpPr>
          <p:nvPr/>
        </p:nvSpPr>
        <p:spPr>
          <a:xfrm>
            <a:off x="3926061" y="228869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        4         -6       8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0           0           0</a:t>
            </a:r>
          </a:p>
        </p:txBody>
      </p:sp>
      <p:sp>
        <p:nvSpPr>
          <p:cNvPr id="39" name="Rectangle 59">
            <a:extLst>
              <a:ext uri="{FF2B5EF4-FFF2-40B4-BE49-F238E27FC236}">
                <a16:creationId xmlns:a16="http://schemas.microsoft.com/office/drawing/2014/main" id="{BB5AA672-EF71-49FE-A0DE-3489EA87607E}"/>
              </a:ext>
            </a:extLst>
          </p:cNvPr>
          <p:cNvSpPr txBox="1">
            <a:spLocks noChangeArrowheads="1"/>
          </p:cNvSpPr>
          <p:nvPr/>
        </p:nvSpPr>
        <p:spPr>
          <a:xfrm>
            <a:off x="3975187" y="264397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1         2          2       4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1           0           0</a:t>
            </a: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6D129A2A-EFD6-406B-B7CF-E68A0F42232A}"/>
              </a:ext>
            </a:extLst>
          </p:cNvPr>
          <p:cNvSpPr txBox="1">
            <a:spLocks noChangeArrowheads="1"/>
          </p:cNvSpPr>
          <p:nvPr/>
        </p:nvSpPr>
        <p:spPr>
          <a:xfrm>
            <a:off x="3956552" y="295435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-1          1       2 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0           1           0</a:t>
            </a:r>
          </a:p>
        </p:txBody>
      </p:sp>
      <p:sp>
        <p:nvSpPr>
          <p:cNvPr id="42" name="Rectangle 59">
            <a:extLst>
              <a:ext uri="{FF2B5EF4-FFF2-40B4-BE49-F238E27FC236}">
                <a16:creationId xmlns:a16="http://schemas.microsoft.com/office/drawing/2014/main" id="{F0BC7552-0B7E-4882-8E10-C0B1AE7F4A5D}"/>
              </a:ext>
            </a:extLst>
          </p:cNvPr>
          <p:cNvSpPr txBox="1">
            <a:spLocks noChangeArrowheads="1"/>
          </p:cNvSpPr>
          <p:nvPr/>
        </p:nvSpPr>
        <p:spPr>
          <a:xfrm>
            <a:off x="3884287" y="32218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       -2          1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0           0           1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F60D9A-33F3-4EBD-AEC6-7086888B1C21}"/>
              </a:ext>
            </a:extLst>
          </p:cNvPr>
          <p:cNvCxnSpPr/>
          <p:nvPr/>
        </p:nvCxnSpPr>
        <p:spPr>
          <a:xfrm rot="5400000">
            <a:off x="5964725" y="1737362"/>
            <a:ext cx="366550" cy="7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350EE5-7B2F-4DA0-9E35-33993B099245}"/>
              </a:ext>
            </a:extLst>
          </p:cNvPr>
          <p:cNvSpPr txBox="1"/>
          <p:nvPr/>
        </p:nvSpPr>
        <p:spPr>
          <a:xfrm>
            <a:off x="5704250" y="1188717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Entering Var.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BE67B886-73D3-4D25-96A4-91ACD9CA3FCF}"/>
              </a:ext>
            </a:extLst>
          </p:cNvPr>
          <p:cNvSpPr/>
          <p:nvPr/>
        </p:nvSpPr>
        <p:spPr>
          <a:xfrm>
            <a:off x="6004704" y="2301890"/>
            <a:ext cx="317741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DBF6E2C0-D099-4184-8B9C-7D4DD22F8CB2}"/>
              </a:ext>
            </a:extLst>
          </p:cNvPr>
          <p:cNvSpPr txBox="1">
            <a:spLocks noChangeArrowheads="1"/>
          </p:cNvSpPr>
          <p:nvPr/>
        </p:nvSpPr>
        <p:spPr>
          <a:xfrm>
            <a:off x="9753705" y="2235207"/>
            <a:ext cx="836018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>
            <a:extLst>
              <a:ext uri="{FF2B5EF4-FFF2-40B4-BE49-F238E27FC236}">
                <a16:creationId xmlns:a16="http://schemas.microsoft.com/office/drawing/2014/main" id="{E2E350EB-BD62-4FFF-B628-727FC7653EE4}"/>
              </a:ext>
            </a:extLst>
          </p:cNvPr>
          <p:cNvSpPr txBox="1">
            <a:spLocks noChangeArrowheads="1"/>
          </p:cNvSpPr>
          <p:nvPr/>
        </p:nvSpPr>
        <p:spPr>
          <a:xfrm>
            <a:off x="9680172" y="2683669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40/4 = 10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B3324C65-907C-47A9-8BC5-8416F7162533}"/>
              </a:ext>
            </a:extLst>
          </p:cNvPr>
          <p:cNvSpPr txBox="1">
            <a:spLocks noChangeArrowheads="1"/>
          </p:cNvSpPr>
          <p:nvPr/>
        </p:nvSpPr>
        <p:spPr>
          <a:xfrm>
            <a:off x="9662753" y="2979762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  = 4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9">
            <a:extLst>
              <a:ext uri="{FF2B5EF4-FFF2-40B4-BE49-F238E27FC236}">
                <a16:creationId xmlns:a16="http://schemas.microsoft.com/office/drawing/2014/main" id="{4485D4F0-F0B0-44B0-A92C-64FCB669D0BA}"/>
              </a:ext>
            </a:extLst>
          </p:cNvPr>
          <p:cNvSpPr txBox="1">
            <a:spLocks noChangeArrowheads="1"/>
          </p:cNvSpPr>
          <p:nvPr/>
        </p:nvSpPr>
        <p:spPr>
          <a:xfrm>
            <a:off x="9580019" y="3301981"/>
            <a:ext cx="1314733" cy="33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10/-1 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algn="l"/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DA3CE2-616E-4752-97BD-B11644657613}"/>
              </a:ext>
            </a:extLst>
          </p:cNvPr>
          <p:cNvCxnSpPr>
            <a:cxnSpLocks/>
          </p:cNvCxnSpPr>
          <p:nvPr/>
        </p:nvCxnSpPr>
        <p:spPr>
          <a:xfrm flipH="1">
            <a:off x="10824858" y="3466777"/>
            <a:ext cx="26125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5C5B20-8858-4025-A76B-D39505E07023}"/>
              </a:ext>
            </a:extLst>
          </p:cNvPr>
          <p:cNvSpPr txBox="1"/>
          <p:nvPr/>
        </p:nvSpPr>
        <p:spPr>
          <a:xfrm>
            <a:off x="11061321" y="3280115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Ignore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977EC0-4DEE-4A49-8EA6-1D862CAAA5EB}"/>
              </a:ext>
            </a:extLst>
          </p:cNvPr>
          <p:cNvCxnSpPr>
            <a:cxnSpLocks/>
          </p:cNvCxnSpPr>
          <p:nvPr/>
        </p:nvCxnSpPr>
        <p:spPr>
          <a:xfrm flipH="1">
            <a:off x="10738056" y="3123411"/>
            <a:ext cx="2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24A612-2B7D-48B0-B44C-193D9B2A933F}"/>
              </a:ext>
            </a:extLst>
          </p:cNvPr>
          <p:cNvSpPr txBox="1"/>
          <p:nvPr/>
        </p:nvSpPr>
        <p:spPr>
          <a:xfrm>
            <a:off x="10924612" y="2943428"/>
            <a:ext cx="118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Min. Ratio</a:t>
            </a: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D22B97FA-6D68-4229-BC96-3635D710937E}"/>
              </a:ext>
            </a:extLst>
          </p:cNvPr>
          <p:cNvSpPr/>
          <p:nvPr/>
        </p:nvSpPr>
        <p:spPr>
          <a:xfrm rot="16200000">
            <a:off x="6607629" y="19594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C854C-AEE6-4DD2-A1D0-9E67077B765F}"/>
              </a:ext>
            </a:extLst>
          </p:cNvPr>
          <p:cNvCxnSpPr>
            <a:cxnSpLocks/>
          </p:cNvCxnSpPr>
          <p:nvPr/>
        </p:nvCxnSpPr>
        <p:spPr>
          <a:xfrm flipH="1">
            <a:off x="6219043" y="1854827"/>
            <a:ext cx="536654" cy="1235457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83D7F76-5EA7-461C-8D7C-7CF630FD283B}"/>
              </a:ext>
            </a:extLst>
          </p:cNvPr>
          <p:cNvSpPr txBox="1"/>
          <p:nvPr/>
        </p:nvSpPr>
        <p:spPr>
          <a:xfrm>
            <a:off x="6313850" y="1503348"/>
            <a:ext cx="15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Pivot Element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BFCFED-BE00-4637-9228-8D699908B638}"/>
              </a:ext>
            </a:extLst>
          </p:cNvPr>
          <p:cNvCxnSpPr>
            <a:cxnSpLocks/>
          </p:cNvCxnSpPr>
          <p:nvPr/>
        </p:nvCxnSpPr>
        <p:spPr>
          <a:xfrm>
            <a:off x="3168760" y="4008210"/>
            <a:ext cx="7236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9">
            <a:extLst>
              <a:ext uri="{FF2B5EF4-FFF2-40B4-BE49-F238E27FC236}">
                <a16:creationId xmlns:a16="http://schemas.microsoft.com/office/drawing/2014/main" id="{A332FEE8-406D-475C-9BD3-7D539205DFF7}"/>
              </a:ext>
            </a:extLst>
          </p:cNvPr>
          <p:cNvSpPr txBox="1">
            <a:spLocks noChangeArrowheads="1"/>
          </p:cNvSpPr>
          <p:nvPr/>
        </p:nvSpPr>
        <p:spPr>
          <a:xfrm>
            <a:off x="3368837" y="2294608"/>
            <a:ext cx="388847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C26F4-1F61-4C89-9C4F-825FE7889323}"/>
              </a:ext>
            </a:extLst>
          </p:cNvPr>
          <p:cNvSpPr txBox="1"/>
          <p:nvPr/>
        </p:nvSpPr>
        <p:spPr>
          <a:xfrm>
            <a:off x="1465079" y="2688907"/>
            <a:ext cx="15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x1 enters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ACD337-0CD7-499F-AF4C-623016A82974}"/>
              </a:ext>
            </a:extLst>
          </p:cNvPr>
          <p:cNvSpPr txBox="1"/>
          <p:nvPr/>
        </p:nvSpPr>
        <p:spPr>
          <a:xfrm>
            <a:off x="1474600" y="3098487"/>
            <a:ext cx="1578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s2 leaves</a:t>
            </a:r>
          </a:p>
        </p:txBody>
      </p:sp>
    </p:spTree>
    <p:extLst>
      <p:ext uri="{BB962C8B-B14F-4D97-AF65-F5344CB8AC3E}">
        <p14:creationId xmlns:p14="http://schemas.microsoft.com/office/powerpoint/2010/main" val="37873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/>
      <p:bldP spid="32" grpId="0" build="allAtOnce"/>
      <p:bldP spid="35" grpId="0" build="allAtOnce"/>
      <p:bldP spid="40" grpId="0" build="allAtOnce"/>
      <p:bldP spid="45" grpId="0"/>
      <p:bldP spid="48" grpId="0"/>
      <p:bldP spid="50" grpId="0" animBg="1"/>
      <p:bldP spid="55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2546</Words>
  <Application>Microsoft Office PowerPoint</Application>
  <PresentationFormat>Widescreen</PresentationFormat>
  <Paragraphs>638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1282</cp:revision>
  <dcterms:created xsi:type="dcterms:W3CDTF">2014-12-18T18:40:03Z</dcterms:created>
  <dcterms:modified xsi:type="dcterms:W3CDTF">2022-03-08T08:17:41Z</dcterms:modified>
</cp:coreProperties>
</file>