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67" r:id="rId4"/>
    <p:sldId id="370" r:id="rId5"/>
    <p:sldId id="372" r:id="rId6"/>
    <p:sldId id="371" r:id="rId7"/>
    <p:sldId id="373" r:id="rId8"/>
    <p:sldId id="328" r:id="rId9"/>
    <p:sldId id="375" r:id="rId10"/>
    <p:sldId id="377" r:id="rId11"/>
    <p:sldId id="378" r:id="rId12"/>
    <p:sldId id="379" r:id="rId13"/>
    <p:sldId id="380" r:id="rId14"/>
    <p:sldId id="386" r:id="rId15"/>
    <p:sldId id="389" r:id="rId16"/>
    <p:sldId id="390" r:id="rId17"/>
    <p:sldId id="387" r:id="rId18"/>
    <p:sldId id="391" r:id="rId19"/>
    <p:sldId id="381" r:id="rId20"/>
    <p:sldId id="382" r:id="rId21"/>
    <p:sldId id="383" r:id="rId22"/>
    <p:sldId id="384" r:id="rId23"/>
    <p:sldId id="392" r:id="rId24"/>
    <p:sldId id="385" r:id="rId25"/>
    <p:sldId id="388" r:id="rId26"/>
    <p:sldId id="393" r:id="rId27"/>
    <p:sldId id="395" r:id="rId28"/>
    <p:sldId id="394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741711"/>
            <a:ext cx="12192000" cy="48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03 – Algebraic Solution Method</a:t>
            </a: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LP Model Using Simplex Method</a:t>
            </a: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450574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0070C0"/>
                </a:solidFill>
                <a:latin typeface="+mn-lt"/>
              </a:rPr>
              <a:t>Operations Research</a:t>
            </a:r>
          </a:p>
          <a:p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64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8" name="Rectangle 59"/>
          <p:cNvSpPr txBox="1">
            <a:spLocks noChangeArrowheads="1"/>
          </p:cNvSpPr>
          <p:nvPr/>
        </p:nvSpPr>
        <p:spPr>
          <a:xfrm>
            <a:off x="-1066766" y="3010284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- 5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9"/>
          <p:cNvSpPr txBox="1">
            <a:spLocks noChangeArrowheads="1"/>
          </p:cNvSpPr>
          <p:nvPr/>
        </p:nvSpPr>
        <p:spPr>
          <a:xfrm>
            <a:off x="613969" y="5174385"/>
            <a:ext cx="2103047" cy="42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9"/>
          <p:cNvSpPr txBox="1">
            <a:spLocks noChangeArrowheads="1"/>
          </p:cNvSpPr>
          <p:nvPr/>
        </p:nvSpPr>
        <p:spPr>
          <a:xfrm>
            <a:off x="-718379" y="3619890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24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9"/>
          <p:cNvSpPr txBox="1">
            <a:spLocks noChangeArrowheads="1"/>
          </p:cNvSpPr>
          <p:nvPr/>
        </p:nvSpPr>
        <p:spPr>
          <a:xfrm>
            <a:off x="-722735" y="4033550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9"/>
          <p:cNvSpPr txBox="1">
            <a:spLocks noChangeArrowheads="1"/>
          </p:cNvSpPr>
          <p:nvPr/>
        </p:nvSpPr>
        <p:spPr>
          <a:xfrm>
            <a:off x="-661776" y="4408021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9"/>
          <p:cNvSpPr txBox="1">
            <a:spLocks noChangeArrowheads="1"/>
          </p:cNvSpPr>
          <p:nvPr/>
        </p:nvSpPr>
        <p:spPr>
          <a:xfrm>
            <a:off x="287467" y="4756366"/>
            <a:ext cx="437591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9"/>
          <p:cNvSpPr txBox="1">
            <a:spLocks noChangeArrowheads="1"/>
          </p:cNvSpPr>
          <p:nvPr/>
        </p:nvSpPr>
        <p:spPr>
          <a:xfrm>
            <a:off x="605305" y="2396318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4088763" y="3045117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- 5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5769498" y="5209218"/>
            <a:ext cx="2103047" cy="42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4437150" y="3654723"/>
            <a:ext cx="6222141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= 24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4432794" y="4068383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6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>
          <a:xfrm>
            <a:off x="4493753" y="4442854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1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9"/>
          <p:cNvSpPr txBox="1">
            <a:spLocks noChangeArrowheads="1"/>
          </p:cNvSpPr>
          <p:nvPr/>
        </p:nvSpPr>
        <p:spPr>
          <a:xfrm>
            <a:off x="5442996" y="4791199"/>
            <a:ext cx="530773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59"/>
          <p:cNvSpPr txBox="1">
            <a:spLocks noChangeArrowheads="1"/>
          </p:cNvSpPr>
          <p:nvPr/>
        </p:nvSpPr>
        <p:spPr>
          <a:xfrm>
            <a:off x="5760834" y="2431151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4911732" y="3045117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- 5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6840664" y="5052462"/>
            <a:ext cx="2103047" cy="42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5260119" y="3654723"/>
            <a:ext cx="6222141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= 24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5255763" y="4068383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6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>
          <a:xfrm>
            <a:off x="5316722" y="4442854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1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9"/>
          <p:cNvSpPr txBox="1">
            <a:spLocks noChangeArrowheads="1"/>
          </p:cNvSpPr>
          <p:nvPr/>
        </p:nvSpPr>
        <p:spPr>
          <a:xfrm>
            <a:off x="6265965" y="4791199"/>
            <a:ext cx="530773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59"/>
          <p:cNvSpPr txBox="1">
            <a:spLocks noChangeArrowheads="1"/>
          </p:cNvSpPr>
          <p:nvPr/>
        </p:nvSpPr>
        <p:spPr>
          <a:xfrm>
            <a:off x="6583803" y="2431151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9"/>
          <p:cNvSpPr txBox="1">
            <a:spLocks noChangeArrowheads="1"/>
          </p:cNvSpPr>
          <p:nvPr/>
        </p:nvSpPr>
        <p:spPr>
          <a:xfrm>
            <a:off x="1306293" y="3706974"/>
            <a:ext cx="1867988" cy="420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59"/>
          <p:cNvSpPr txBox="1">
            <a:spLocks noChangeArrowheads="1"/>
          </p:cNvSpPr>
          <p:nvPr/>
        </p:nvSpPr>
        <p:spPr>
          <a:xfrm>
            <a:off x="1389116" y="4003068"/>
            <a:ext cx="136716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24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59"/>
          <p:cNvSpPr txBox="1">
            <a:spLocks noChangeArrowheads="1"/>
          </p:cNvSpPr>
          <p:nvPr/>
        </p:nvSpPr>
        <p:spPr>
          <a:xfrm>
            <a:off x="1463039" y="4312224"/>
            <a:ext cx="104502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59"/>
          <p:cNvSpPr txBox="1">
            <a:spLocks noChangeArrowheads="1"/>
          </p:cNvSpPr>
          <p:nvPr/>
        </p:nvSpPr>
        <p:spPr>
          <a:xfrm>
            <a:off x="1471845" y="4647506"/>
            <a:ext cx="905620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59"/>
          <p:cNvSpPr txBox="1">
            <a:spLocks noChangeArrowheads="1"/>
          </p:cNvSpPr>
          <p:nvPr/>
        </p:nvSpPr>
        <p:spPr>
          <a:xfrm>
            <a:off x="1480552" y="4982788"/>
            <a:ext cx="949154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1053797" y="2348415"/>
            <a:ext cx="5608260" cy="1400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starting basic feasible solution, take decision variables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i.e., </a:t>
            </a:r>
          </a:p>
          <a:p>
            <a:pPr marL="0" lvl="1" algn="l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 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these value in the model and we will get </a:t>
            </a:r>
            <a:endParaRPr lang="en-US" sz="1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59"/>
          <p:cNvSpPr txBox="1">
            <a:spLocks noChangeArrowheads="1"/>
          </p:cNvSpPr>
          <p:nvPr/>
        </p:nvSpPr>
        <p:spPr>
          <a:xfrm>
            <a:off x="553046" y="5505305"/>
            <a:ext cx="8290508" cy="412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make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non-zero values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and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2534267" y="4547350"/>
            <a:ext cx="4968185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starting Basic Feasible solution.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561753" y="5879776"/>
            <a:ext cx="7154039" cy="377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zero values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4" grpId="0" build="allAtOnce"/>
      <p:bldP spid="25" grpId="0" build="allAtOnce"/>
      <p:bldP spid="26" grpId="0" build="allAtOnce"/>
      <p:bldP spid="27" grpId="0" build="allAtOnce"/>
      <p:bldP spid="29" grpId="0" build="allAtOnce"/>
      <p:bldP spid="30" grpId="0" build="allAtOnce"/>
      <p:bldP spid="3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5695512" y="2809983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- 5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7480751" y="5052462"/>
            <a:ext cx="2103047" cy="42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6043899" y="3419589"/>
            <a:ext cx="6222141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= 24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6039543" y="3833249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6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>
          <a:xfrm>
            <a:off x="6100502" y="4207720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1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9"/>
          <p:cNvSpPr txBox="1">
            <a:spLocks noChangeArrowheads="1"/>
          </p:cNvSpPr>
          <p:nvPr/>
        </p:nvSpPr>
        <p:spPr>
          <a:xfrm>
            <a:off x="7049745" y="4556065"/>
            <a:ext cx="530773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+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9"/>
          <p:cNvSpPr txBox="1">
            <a:spLocks noChangeArrowheads="1"/>
          </p:cNvSpPr>
          <p:nvPr/>
        </p:nvSpPr>
        <p:spPr>
          <a:xfrm>
            <a:off x="9261660" y="1002933"/>
            <a:ext cx="1867988" cy="420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59"/>
          <p:cNvSpPr txBox="1">
            <a:spLocks noChangeArrowheads="1"/>
          </p:cNvSpPr>
          <p:nvPr/>
        </p:nvSpPr>
        <p:spPr>
          <a:xfrm>
            <a:off x="9344483" y="1299027"/>
            <a:ext cx="136716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24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59"/>
          <p:cNvSpPr txBox="1">
            <a:spLocks noChangeArrowheads="1"/>
          </p:cNvSpPr>
          <p:nvPr/>
        </p:nvSpPr>
        <p:spPr>
          <a:xfrm>
            <a:off x="9418406" y="1608183"/>
            <a:ext cx="104502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59"/>
          <p:cNvSpPr txBox="1">
            <a:spLocks noChangeArrowheads="1"/>
          </p:cNvSpPr>
          <p:nvPr/>
        </p:nvSpPr>
        <p:spPr>
          <a:xfrm>
            <a:off x="9427212" y="1943465"/>
            <a:ext cx="905620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59"/>
          <p:cNvSpPr txBox="1">
            <a:spLocks noChangeArrowheads="1"/>
          </p:cNvSpPr>
          <p:nvPr/>
        </p:nvSpPr>
        <p:spPr>
          <a:xfrm>
            <a:off x="9435919" y="2278747"/>
            <a:ext cx="949154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84952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988414" y="2788209"/>
            <a:ext cx="6209220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326730" y="3515348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322374" y="3837567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2059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59"/>
          <p:cNvSpPr txBox="1">
            <a:spLocks noChangeArrowheads="1"/>
          </p:cNvSpPr>
          <p:nvPr/>
        </p:nvSpPr>
        <p:spPr>
          <a:xfrm>
            <a:off x="326725" y="4377501"/>
            <a:ext cx="49623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00727" y="361549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09434" y="393771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18141" y="420768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59"/>
          <p:cNvSpPr txBox="1">
            <a:spLocks noChangeArrowheads="1"/>
          </p:cNvSpPr>
          <p:nvPr/>
        </p:nvSpPr>
        <p:spPr>
          <a:xfrm>
            <a:off x="6226848" y="449071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09434" y="3219253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97121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  -4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031954" y="361552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6            4              1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70990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114" name="Rectangle 59"/>
          <p:cNvSpPr txBox="1">
            <a:spLocks noChangeArrowheads="1"/>
          </p:cNvSpPr>
          <p:nvPr/>
        </p:nvSpPr>
        <p:spPr>
          <a:xfrm>
            <a:off x="979697" y="449074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allAtOnce"/>
      <p:bldP spid="91" grpId="0" build="allAtOnce"/>
      <p:bldP spid="93" grpId="0" build="allAtOnce"/>
      <p:bldP spid="94" grpId="0" build="allAtOnce"/>
      <p:bldP spid="95" grpId="0" build="allAtOnce"/>
      <p:bldP spid="96" grpId="0" build="allAtOnce"/>
      <p:bldP spid="97" grpId="0" build="allAtOnce"/>
      <p:bldP spid="98" grpId="0" build="allAtOnce"/>
      <p:bldP spid="99" grpId="0" build="allAtOnce"/>
      <p:bldP spid="100" grpId="0" build="allAtOnce"/>
      <p:bldP spid="108" grpId="0" build="allAtOnce"/>
      <p:bldP spid="109" grpId="0" build="allAtOnce"/>
      <p:bldP spid="110" grpId="0" build="allAtOnce"/>
      <p:bldP spid="111" grpId="0" build="allAtOnce"/>
      <p:bldP spid="112" grpId="0" build="allAtOnce"/>
      <p:bldP spid="113" grpId="0" build="allAtOnce"/>
      <p:bldP spid="11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endParaRPr lang="en-US" b="1" dirty="0">
              <a:solidFill>
                <a:srgbClr val="990033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Starting Basic Feasible Solution</a:t>
            </a:r>
          </a:p>
        </p:txBody>
      </p:sp>
      <p:grpSp>
        <p:nvGrpSpPr>
          <p:cNvPr id="2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84952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988414" y="2788209"/>
            <a:ext cx="6209220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326730" y="3515348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322374" y="3837567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2059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59"/>
          <p:cNvSpPr txBox="1">
            <a:spLocks noChangeArrowheads="1"/>
          </p:cNvSpPr>
          <p:nvPr/>
        </p:nvSpPr>
        <p:spPr>
          <a:xfrm>
            <a:off x="326725" y="4377501"/>
            <a:ext cx="49623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00727" y="361549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09434" y="393771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18141" y="420768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59"/>
          <p:cNvSpPr txBox="1">
            <a:spLocks noChangeArrowheads="1"/>
          </p:cNvSpPr>
          <p:nvPr/>
        </p:nvSpPr>
        <p:spPr>
          <a:xfrm>
            <a:off x="6226848" y="449071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09434" y="3219253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97121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  -4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031954" y="361552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6            4              1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70990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114" name="Rectangle 59"/>
          <p:cNvSpPr txBox="1">
            <a:spLocks noChangeArrowheads="1"/>
          </p:cNvSpPr>
          <p:nvPr/>
        </p:nvSpPr>
        <p:spPr>
          <a:xfrm>
            <a:off x="979697" y="449074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8229734" y="3097357"/>
            <a:ext cx="3683591" cy="1213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Iteration</a:t>
            </a: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Variables: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Variables: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endParaRPr lang="en-US" b="1" dirty="0">
              <a:solidFill>
                <a:srgbClr val="990033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Starting Basic Feasible Solution</a:t>
            </a:r>
          </a:p>
        </p:txBody>
      </p:sp>
      <p:grpSp>
        <p:nvGrpSpPr>
          <p:cNvPr id="2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84952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988414" y="2788209"/>
            <a:ext cx="6209220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326730" y="3515348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322374" y="3837567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2059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59"/>
          <p:cNvSpPr txBox="1">
            <a:spLocks noChangeArrowheads="1"/>
          </p:cNvSpPr>
          <p:nvPr/>
        </p:nvSpPr>
        <p:spPr>
          <a:xfrm>
            <a:off x="326725" y="4377501"/>
            <a:ext cx="49623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00727" y="361549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09434" y="393771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18141" y="420768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59"/>
          <p:cNvSpPr txBox="1">
            <a:spLocks noChangeArrowheads="1"/>
          </p:cNvSpPr>
          <p:nvPr/>
        </p:nvSpPr>
        <p:spPr>
          <a:xfrm>
            <a:off x="6226848" y="449071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09434" y="3219253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97121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  -4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031954" y="361552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6            4              1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70990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114" name="Rectangle 59"/>
          <p:cNvSpPr txBox="1">
            <a:spLocks noChangeArrowheads="1"/>
          </p:cNvSpPr>
          <p:nvPr/>
        </p:nvSpPr>
        <p:spPr>
          <a:xfrm>
            <a:off x="979697" y="449074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418141" y="5278857"/>
            <a:ext cx="3683591" cy="48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Variables: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60766" y="3618415"/>
            <a:ext cx="2913017" cy="1175657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endParaRPr lang="en-US" b="1" dirty="0">
              <a:solidFill>
                <a:srgbClr val="990033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Starting Basic Feasible Solution</a:t>
            </a:r>
          </a:p>
        </p:txBody>
      </p:sp>
      <p:grpSp>
        <p:nvGrpSpPr>
          <p:cNvPr id="2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84952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988414" y="2788209"/>
            <a:ext cx="6209220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326730" y="3515348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322374" y="3837567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2059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59"/>
          <p:cNvSpPr txBox="1">
            <a:spLocks noChangeArrowheads="1"/>
          </p:cNvSpPr>
          <p:nvPr/>
        </p:nvSpPr>
        <p:spPr>
          <a:xfrm>
            <a:off x="326725" y="4377501"/>
            <a:ext cx="49623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00727" y="361549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09434" y="393771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18141" y="420768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59"/>
          <p:cNvSpPr txBox="1">
            <a:spLocks noChangeArrowheads="1"/>
          </p:cNvSpPr>
          <p:nvPr/>
        </p:nvSpPr>
        <p:spPr>
          <a:xfrm>
            <a:off x="6226848" y="449071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09434" y="3219253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97121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  -4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031954" y="361552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6            4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</a:t>
            </a: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70990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</a:t>
            </a:r>
          </a:p>
        </p:txBody>
      </p:sp>
      <p:sp>
        <p:nvSpPr>
          <p:cNvPr id="114" name="Rectangle 59"/>
          <p:cNvSpPr txBox="1">
            <a:spLocks noChangeArrowheads="1"/>
          </p:cNvSpPr>
          <p:nvPr/>
        </p:nvSpPr>
        <p:spPr>
          <a:xfrm>
            <a:off x="979697" y="449074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418141" y="5278857"/>
            <a:ext cx="3683591" cy="48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Variables: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60766" y="3618415"/>
            <a:ext cx="2913017" cy="1175657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69473" y="3222170"/>
            <a:ext cx="2913017" cy="33092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endParaRPr lang="en-US" b="1" dirty="0">
              <a:solidFill>
                <a:srgbClr val="990033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Starting Basic Feasible Solution</a:t>
            </a:r>
          </a:p>
        </p:txBody>
      </p:sp>
      <p:grpSp>
        <p:nvGrpSpPr>
          <p:cNvPr id="2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84952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988414" y="2788209"/>
            <a:ext cx="6209220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326730" y="3515348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322374" y="3837567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2059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59"/>
          <p:cNvSpPr txBox="1">
            <a:spLocks noChangeArrowheads="1"/>
          </p:cNvSpPr>
          <p:nvPr/>
        </p:nvSpPr>
        <p:spPr>
          <a:xfrm>
            <a:off x="326725" y="4377501"/>
            <a:ext cx="49623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00727" y="361549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09434" y="393771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18141" y="420768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59"/>
          <p:cNvSpPr txBox="1">
            <a:spLocks noChangeArrowheads="1"/>
          </p:cNvSpPr>
          <p:nvPr/>
        </p:nvSpPr>
        <p:spPr>
          <a:xfrm>
            <a:off x="6226848" y="449071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09434" y="3219253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97121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  -4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031954" y="361552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6            4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</a:t>
            </a: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70990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</a:t>
            </a:r>
          </a:p>
        </p:txBody>
      </p:sp>
      <p:sp>
        <p:nvSpPr>
          <p:cNvPr id="114" name="Rectangle 59"/>
          <p:cNvSpPr txBox="1">
            <a:spLocks noChangeArrowheads="1"/>
          </p:cNvSpPr>
          <p:nvPr/>
        </p:nvSpPr>
        <p:spPr>
          <a:xfrm>
            <a:off x="979697" y="449074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418141" y="5278857"/>
            <a:ext cx="3683591" cy="48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Variables: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60766" y="3618415"/>
            <a:ext cx="2913017" cy="1175657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69473" y="3222170"/>
            <a:ext cx="2913017" cy="33092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endParaRPr lang="en-US" b="1" dirty="0">
              <a:solidFill>
                <a:srgbClr val="990033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Starting Basic Feasible Solution</a:t>
            </a:r>
          </a:p>
        </p:txBody>
      </p:sp>
      <p:grpSp>
        <p:nvGrpSpPr>
          <p:cNvPr id="2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84952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988414" y="2788209"/>
            <a:ext cx="6209220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326730" y="3515348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322374" y="3837567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2059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59"/>
          <p:cNvSpPr txBox="1">
            <a:spLocks noChangeArrowheads="1"/>
          </p:cNvSpPr>
          <p:nvPr/>
        </p:nvSpPr>
        <p:spPr>
          <a:xfrm>
            <a:off x="326725" y="4377501"/>
            <a:ext cx="49623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00727" y="361549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09434" y="393771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18141" y="420768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59"/>
          <p:cNvSpPr txBox="1">
            <a:spLocks noChangeArrowheads="1"/>
          </p:cNvSpPr>
          <p:nvPr/>
        </p:nvSpPr>
        <p:spPr>
          <a:xfrm>
            <a:off x="6226848" y="449071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09434" y="3219253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97121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  -4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031954" y="361552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6            4              1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70990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114" name="Rectangle 59"/>
          <p:cNvSpPr txBox="1">
            <a:spLocks noChangeArrowheads="1"/>
          </p:cNvSpPr>
          <p:nvPr/>
        </p:nvSpPr>
        <p:spPr>
          <a:xfrm>
            <a:off x="979697" y="449074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248323" y="5213540"/>
            <a:ext cx="3683591" cy="468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Variables: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88402" y="3222170"/>
            <a:ext cx="1297578" cy="33092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endParaRPr lang="en-US" b="1" dirty="0">
              <a:solidFill>
                <a:srgbClr val="990033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Starting Basic Feasible Solution</a:t>
            </a:r>
          </a:p>
        </p:txBody>
      </p:sp>
      <p:grpSp>
        <p:nvGrpSpPr>
          <p:cNvPr id="2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84952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988414" y="2788209"/>
            <a:ext cx="6209220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326730" y="3515348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322374" y="3837567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2059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59"/>
          <p:cNvSpPr txBox="1">
            <a:spLocks noChangeArrowheads="1"/>
          </p:cNvSpPr>
          <p:nvPr/>
        </p:nvSpPr>
        <p:spPr>
          <a:xfrm>
            <a:off x="326725" y="4377501"/>
            <a:ext cx="49623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00727" y="361549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09434" y="393771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18141" y="420768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59"/>
          <p:cNvSpPr txBox="1">
            <a:spLocks noChangeArrowheads="1"/>
          </p:cNvSpPr>
          <p:nvPr/>
        </p:nvSpPr>
        <p:spPr>
          <a:xfrm>
            <a:off x="6226848" y="449071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09434" y="3219253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97121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  -4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031954" y="361552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6            4              1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0           0           0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70990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114" name="Rectangle 59"/>
          <p:cNvSpPr txBox="1">
            <a:spLocks noChangeArrowheads="1"/>
          </p:cNvSpPr>
          <p:nvPr/>
        </p:nvSpPr>
        <p:spPr>
          <a:xfrm>
            <a:off x="979697" y="449074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248323" y="5213540"/>
            <a:ext cx="3683591" cy="468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Variables: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88402" y="3222170"/>
            <a:ext cx="1297578" cy="33092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Optimality Test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6276" y="3156884"/>
            <a:ext cx="31002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optimum is reached</a:t>
            </a:r>
            <a:r>
              <a:rPr lang="en-US" dirty="0">
                <a:solidFill>
                  <a:srgbClr val="002060"/>
                </a:solidFill>
              </a:rPr>
              <a:t> at the iteration where all the </a:t>
            </a:r>
            <a:r>
              <a:rPr lang="en-US" b="1" dirty="0">
                <a:solidFill>
                  <a:srgbClr val="002060"/>
                </a:solidFill>
              </a:rPr>
              <a:t>z-row </a:t>
            </a:r>
            <a:r>
              <a:rPr lang="en-US" dirty="0">
                <a:solidFill>
                  <a:srgbClr val="FF0000"/>
                </a:solidFill>
              </a:rPr>
              <a:t>coefficients</a:t>
            </a:r>
            <a:r>
              <a:rPr lang="en-US" dirty="0">
                <a:solidFill>
                  <a:srgbClr val="002060"/>
                </a:solidFill>
              </a:rPr>
              <a:t> of the non-basic variables are </a:t>
            </a:r>
            <a:r>
              <a:rPr lang="en-US" b="1" dirty="0">
                <a:solidFill>
                  <a:srgbClr val="7030A0"/>
                </a:solidFill>
              </a:rPr>
              <a:t>non-negative.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366" y="2416627"/>
            <a:ext cx="273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Is Starting Sol. Optimal?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089" y="4672170"/>
            <a:ext cx="196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Starting Solution is </a:t>
            </a:r>
            <a:r>
              <a:rPr lang="en-US" b="1" dirty="0">
                <a:solidFill>
                  <a:srgbClr val="FF0000"/>
                </a:solidFill>
              </a:rPr>
              <a:t>not Optimal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101739" y="1907180"/>
            <a:ext cx="692330" cy="3265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4415244" y="1972492"/>
            <a:ext cx="679271" cy="2090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27410" y="1384662"/>
            <a:ext cx="26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Negative Coefficients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allAtOnce"/>
      <p:bldP spid="44" grpId="0" build="allAtOnce" animBg="1"/>
      <p:bldP spid="45" grpId="0" build="allAtOnce"/>
      <p:bldP spid="46" grpId="0" build="allAtOnce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827313"/>
            <a:ext cx="11800118" cy="274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“Introduction to Operations Research” by Frederick S. Hillier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“Operations Research: An Introduction“ 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Taha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Lectures by Prof G. Srinivasan, IIT Madras</a:t>
            </a:r>
          </a:p>
          <a:p>
            <a:pPr lvl="1" algn="l"/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552520"/>
            <a:ext cx="1196702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70C0"/>
                </a:solidFill>
                <a:latin typeface="+mn-lt"/>
              </a:rPr>
              <a:t>References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56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911" y="2926083"/>
            <a:ext cx="2769326" cy="1831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(Max Problem)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non-basic variable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having the 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-</a:t>
            </a:r>
            <a:r>
              <a:rPr lang="en-US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coefficients in the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z-row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(Ties are broken arbitrarily)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Optimality Test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073" y="2555964"/>
            <a:ext cx="273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Select an </a:t>
            </a:r>
            <a:r>
              <a:rPr lang="en-US" b="1" dirty="0">
                <a:solidFill>
                  <a:srgbClr val="0000FF"/>
                </a:solidFill>
              </a:rPr>
              <a:t>Entering Variable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 animBg="1"/>
      <p:bldP spid="42" grpId="0"/>
      <p:bldP spid="47" grpId="0" build="allAtOnce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9005" y="4062568"/>
            <a:ext cx="3278778" cy="1908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both Max. and Min. problems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leaving variable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variable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associated with the smallest 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ratio (non-negative)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(Ties are broken arbitrarily).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38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9005" y="4062568"/>
            <a:ext cx="3278778" cy="1908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both Max. and Min. problems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leaving variable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variable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associated with the smallest 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ratio (non-negative)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(Ties are broken arbitrarily).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44149" y="2664823"/>
            <a:ext cx="339635" cy="118872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/>
          <p:cNvSpPr txBox="1">
            <a:spLocks noChangeArrowheads="1"/>
          </p:cNvSpPr>
          <p:nvPr/>
        </p:nvSpPr>
        <p:spPr>
          <a:xfrm>
            <a:off x="9588727" y="3558886"/>
            <a:ext cx="1088652" cy="29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10677378" y="3466775"/>
            <a:ext cx="26125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13841" y="3280113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Ignore</a:t>
            </a:r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 flipH="1">
            <a:off x="10621107" y="3762486"/>
            <a:ext cx="23646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18528" y="3590285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/>
      <p:bldP spid="36" grpId="0" animBg="1"/>
      <p:bldP spid="39" grpId="0" build="allAtOnce"/>
      <p:bldP spid="43" grpId="0" build="allAtOnce"/>
      <p:bldP spid="44" grpId="0" build="allAtOnce"/>
      <p:bldP spid="45" grpId="0" build="allAtOnce"/>
      <p:bldP spid="53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9005" y="4062568"/>
            <a:ext cx="3278778" cy="1908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both Max. and Min. problems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leaving variable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variable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associated with the smallest 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ratio (non-negative)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(Ties are broken arbitrarily).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/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/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10664316" y="2837655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850872" y="2643382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Min. Ratio</a:t>
            </a:r>
          </a:p>
        </p:txBody>
      </p:sp>
    </p:spTree>
    <p:extLst>
      <p:ext uri="{BB962C8B-B14F-4D97-AF65-F5344CB8AC3E}">
        <p14:creationId xmlns:p14="http://schemas.microsoft.com/office/powerpoint/2010/main" val="133344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75767BE8-7B4B-4E91-BE43-3D335F6D5B2A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88E73997-5ED6-4552-9F9C-95A130F5ED01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034CD05C-F2E3-496D-839C-BD603A296D0D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DB8240FC-9EE1-481F-AF58-E2D8E5A9E87B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40FA32-5E4C-4328-9918-68A45D0F787B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1416" y="2629984"/>
            <a:ext cx="125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Leaving Var.</a:t>
            </a:r>
          </a:p>
        </p:txBody>
      </p:sp>
      <p:sp>
        <p:nvSpPr>
          <p:cNvPr id="49" name="Rounded Rectangle 48"/>
          <p:cNvSpPr/>
          <p:nvPr/>
        </p:nvSpPr>
        <p:spPr>
          <a:xfrm rot="16200000">
            <a:off x="6607629" y="-3266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756264" y="2821577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CF6453-45DB-4703-874D-0FAE86889FBA}"/>
              </a:ext>
            </a:extLst>
          </p:cNvPr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E7CEE-AFF1-46E6-BDEA-6D9BD4CB5E67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1416" y="2629984"/>
            <a:ext cx="125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Leaving Var.</a:t>
            </a:r>
          </a:p>
        </p:txBody>
      </p:sp>
      <p:sp>
        <p:nvSpPr>
          <p:cNvPr id="49" name="Rounded Rectangle 48"/>
          <p:cNvSpPr/>
          <p:nvPr/>
        </p:nvSpPr>
        <p:spPr>
          <a:xfrm rot="16200000">
            <a:off x="6607629" y="-3266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756264" y="2821577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CF6453-45DB-4703-874D-0FAE86889FBA}"/>
              </a:ext>
            </a:extLst>
          </p:cNvPr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E7CEE-AFF1-46E6-BDEA-6D9BD4CB5E67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597885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5306630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2" y="4947227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4218316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9">
            <a:extLst>
              <a:ext uri="{FF2B5EF4-FFF2-40B4-BE49-F238E27FC236}">
                <a16:creationId xmlns:a16="http://schemas.microsoft.com/office/drawing/2014/main" id="{DCFCAB67-F2EC-4DA9-A8E1-FF404840E586}"/>
              </a:ext>
            </a:extLst>
          </p:cNvPr>
          <p:cNvSpPr txBox="1">
            <a:spLocks noChangeArrowheads="1"/>
          </p:cNvSpPr>
          <p:nvPr/>
        </p:nvSpPr>
        <p:spPr>
          <a:xfrm>
            <a:off x="3297050" y="424385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4BA45ED9-8608-48C2-81E6-D8942CB43A23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872424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72B47B-FA50-4916-9E1E-EFB52748F20F}"/>
              </a:ext>
            </a:extLst>
          </p:cNvPr>
          <p:cNvSpPr txBox="1"/>
          <p:nvPr/>
        </p:nvSpPr>
        <p:spPr>
          <a:xfrm>
            <a:off x="1665680" y="4357968"/>
            <a:ext cx="125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</a:t>
            </a:r>
            <a:r>
              <a:rPr lang="en-US" sz="1600" b="1" baseline="-25000" dirty="0">
                <a:solidFill>
                  <a:srgbClr val="C00000"/>
                </a:solidFill>
              </a:rPr>
              <a:t>1    </a:t>
            </a:r>
            <a:r>
              <a:rPr lang="en-US" sz="1600" b="1" dirty="0">
                <a:solidFill>
                  <a:srgbClr val="C00000"/>
                </a:solidFill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14469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1416" y="2629984"/>
            <a:ext cx="125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Leaving Var.</a:t>
            </a:r>
          </a:p>
        </p:txBody>
      </p:sp>
      <p:sp>
        <p:nvSpPr>
          <p:cNvPr id="49" name="Rounded Rectangle 48"/>
          <p:cNvSpPr/>
          <p:nvPr/>
        </p:nvSpPr>
        <p:spPr>
          <a:xfrm rot="16200000">
            <a:off x="6607629" y="-3266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756264" y="2821577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CF6453-45DB-4703-874D-0FAE86889FBA}"/>
              </a:ext>
            </a:extLst>
          </p:cNvPr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E7CEE-AFF1-46E6-BDEA-6D9BD4CB5E67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597885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5306630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2" y="4947227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4218316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9">
            <a:extLst>
              <a:ext uri="{FF2B5EF4-FFF2-40B4-BE49-F238E27FC236}">
                <a16:creationId xmlns:a16="http://schemas.microsoft.com/office/drawing/2014/main" id="{4BA45ED9-8608-48C2-81E6-D8942CB43A23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872424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72B47B-FA50-4916-9E1E-EFB52748F20F}"/>
              </a:ext>
            </a:extLst>
          </p:cNvPr>
          <p:cNvSpPr txBox="1"/>
          <p:nvPr/>
        </p:nvSpPr>
        <p:spPr>
          <a:xfrm>
            <a:off x="1665680" y="4357968"/>
            <a:ext cx="125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</a:t>
            </a:r>
            <a:r>
              <a:rPr lang="en-US" sz="1600" b="1" baseline="-25000" dirty="0">
                <a:solidFill>
                  <a:srgbClr val="C00000"/>
                </a:solidFill>
              </a:rPr>
              <a:t>1    </a:t>
            </a:r>
            <a:r>
              <a:rPr lang="en-US" sz="1600" b="1" dirty="0">
                <a:solidFill>
                  <a:srgbClr val="C00000"/>
                </a:solidFill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461532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1416" y="2629984"/>
            <a:ext cx="125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Leaving Var.</a:t>
            </a:r>
          </a:p>
        </p:txBody>
      </p:sp>
      <p:sp>
        <p:nvSpPr>
          <p:cNvPr id="49" name="Rounded Rectangle 48"/>
          <p:cNvSpPr/>
          <p:nvPr/>
        </p:nvSpPr>
        <p:spPr>
          <a:xfrm rot="16200000">
            <a:off x="6607629" y="-3266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756264" y="2821577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CF6453-45DB-4703-874D-0FAE86889FBA}"/>
              </a:ext>
            </a:extLst>
          </p:cNvPr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E7CEE-AFF1-46E6-BDEA-6D9BD4CB5E67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597885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5306630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2" y="4947227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4218316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3" y="4243855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872424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73E7D5-15C0-466B-89A4-C1C7EF975A6B}"/>
              </a:ext>
            </a:extLst>
          </p:cNvPr>
          <p:cNvSpPr txBox="1"/>
          <p:nvPr/>
        </p:nvSpPr>
        <p:spPr>
          <a:xfrm>
            <a:off x="1665680" y="4357968"/>
            <a:ext cx="125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</a:t>
            </a:r>
            <a:r>
              <a:rPr lang="en-US" sz="1600" b="1" baseline="-25000" dirty="0">
                <a:solidFill>
                  <a:srgbClr val="C00000"/>
                </a:solidFill>
              </a:rPr>
              <a:t>1    </a:t>
            </a:r>
            <a:r>
              <a:rPr lang="en-US" sz="1600" b="1" dirty="0">
                <a:solidFill>
                  <a:srgbClr val="C00000"/>
                </a:solidFill>
              </a:rPr>
              <a:t>Leaves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B3197F-AF19-485E-8F63-41A81F475512}"/>
              </a:ext>
            </a:extLst>
          </p:cNvPr>
          <p:cNvSpPr txBox="1"/>
          <p:nvPr/>
        </p:nvSpPr>
        <p:spPr>
          <a:xfrm>
            <a:off x="1635198" y="4622912"/>
            <a:ext cx="125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</a:rPr>
              <a:t>x</a:t>
            </a:r>
            <a:r>
              <a:rPr lang="en-US" sz="1600" b="1" baseline="-25000" dirty="0">
                <a:solidFill>
                  <a:srgbClr val="C00000"/>
                </a:solidFill>
              </a:rPr>
              <a:t>1    </a:t>
            </a:r>
            <a:r>
              <a:rPr lang="en-US" sz="1600" b="1" dirty="0">
                <a:solidFill>
                  <a:srgbClr val="C00000"/>
                </a:solidFill>
              </a:rPr>
              <a:t>Enters</a:t>
            </a:r>
          </a:p>
        </p:txBody>
      </p:sp>
    </p:spTree>
    <p:extLst>
      <p:ext uri="{BB962C8B-B14F-4D97-AF65-F5344CB8AC3E}">
        <p14:creationId xmlns:p14="http://schemas.microsoft.com/office/powerpoint/2010/main" val="60142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4: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Computations</a:t>
            </a: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 rot="16200000">
            <a:off x="6607629" y="-3266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CF6453-45DB-4703-874D-0FAE86889FBA}"/>
              </a:ext>
            </a:extLst>
          </p:cNvPr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E7CEE-AFF1-46E6-BDEA-6D9BD4CB5E67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597885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5306630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2" y="4947227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4218316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3" y="4243855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872424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73E7D5-15C0-466B-89A4-C1C7EF975A6B}"/>
              </a:ext>
            </a:extLst>
          </p:cNvPr>
          <p:cNvSpPr txBox="1"/>
          <p:nvPr/>
        </p:nvSpPr>
        <p:spPr>
          <a:xfrm>
            <a:off x="1665680" y="4357968"/>
            <a:ext cx="125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</a:t>
            </a:r>
            <a:r>
              <a:rPr lang="en-US" sz="1600" b="1" baseline="-25000" dirty="0">
                <a:solidFill>
                  <a:srgbClr val="C00000"/>
                </a:solidFill>
              </a:rPr>
              <a:t>1    </a:t>
            </a:r>
            <a:r>
              <a:rPr lang="en-US" sz="1600" b="1" dirty="0">
                <a:solidFill>
                  <a:srgbClr val="C00000"/>
                </a:solidFill>
              </a:rPr>
              <a:t>Leaves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B3197F-AF19-485E-8F63-41A81F475512}"/>
              </a:ext>
            </a:extLst>
          </p:cNvPr>
          <p:cNvSpPr txBox="1"/>
          <p:nvPr/>
        </p:nvSpPr>
        <p:spPr>
          <a:xfrm>
            <a:off x="1635198" y="4622912"/>
            <a:ext cx="125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</a:rPr>
              <a:t>x</a:t>
            </a:r>
            <a:r>
              <a:rPr lang="en-US" sz="1600" b="1" baseline="-25000" dirty="0">
                <a:solidFill>
                  <a:srgbClr val="C00000"/>
                </a:solidFill>
              </a:rPr>
              <a:t>1    </a:t>
            </a:r>
            <a:r>
              <a:rPr lang="en-US" sz="1600" b="1" dirty="0">
                <a:solidFill>
                  <a:srgbClr val="C00000"/>
                </a:solidFill>
              </a:rPr>
              <a:t>Enters</a:t>
            </a: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87FBD30-2A3B-4DDB-8C3A-64DF1A2828A3}"/>
              </a:ext>
            </a:extLst>
          </p:cNvPr>
          <p:cNvSpPr txBox="1">
            <a:spLocks noChangeArrowheads="1"/>
          </p:cNvSpPr>
          <p:nvPr/>
        </p:nvSpPr>
        <p:spPr>
          <a:xfrm>
            <a:off x="3988216" y="3878786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		 0           0          0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ADD1C238-BC32-41BA-B2EF-17CE77EEE9E8}"/>
              </a:ext>
            </a:extLst>
          </p:cNvPr>
          <p:cNvSpPr txBox="1">
            <a:spLocks noChangeArrowheads="1"/>
          </p:cNvSpPr>
          <p:nvPr/>
        </p:nvSpPr>
        <p:spPr>
          <a:xfrm>
            <a:off x="3985874" y="4678301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		 1	0          0</a:t>
            </a:r>
          </a:p>
          <a:p>
            <a:pPr marL="0" lvl="1"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E3C59C0A-3810-4FD9-AFCA-84550CD05A26}"/>
              </a:ext>
            </a:extLst>
          </p:cNvPr>
          <p:cNvSpPr txBox="1">
            <a:spLocks noChangeArrowheads="1"/>
          </p:cNvSpPr>
          <p:nvPr/>
        </p:nvSpPr>
        <p:spPr>
          <a:xfrm>
            <a:off x="3983527" y="5013584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		 0	1</a:t>
            </a: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70B3E2A9-A3CE-4E21-920B-C900B65E1C94}"/>
              </a:ext>
            </a:extLst>
          </p:cNvPr>
          <p:cNvSpPr txBox="1">
            <a:spLocks noChangeArrowheads="1"/>
          </p:cNvSpPr>
          <p:nvPr/>
        </p:nvSpPr>
        <p:spPr>
          <a:xfrm>
            <a:off x="3981183" y="5405140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		 0	0          1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D066928E-B782-48CB-B383-D39C96F096E6}"/>
              </a:ext>
            </a:extLst>
          </p:cNvPr>
          <p:cNvSpPr txBox="1">
            <a:spLocks noChangeArrowheads="1"/>
          </p:cNvSpPr>
          <p:nvPr/>
        </p:nvSpPr>
        <p:spPr>
          <a:xfrm>
            <a:off x="3978839" y="4319583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		 0	0          0</a:t>
            </a:r>
          </a:p>
        </p:txBody>
      </p:sp>
    </p:spTree>
    <p:extLst>
      <p:ext uri="{BB962C8B-B14F-4D97-AF65-F5344CB8AC3E}">
        <p14:creationId xmlns:p14="http://schemas.microsoft.com/office/powerpoint/2010/main" val="39844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798282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8"/>
          <p:cNvSpPr txBox="1">
            <a:spLocks noChangeArrowheads="1"/>
          </p:cNvSpPr>
          <p:nvPr/>
        </p:nvSpPr>
        <p:spPr>
          <a:xfrm>
            <a:off x="162563" y="316411"/>
            <a:ext cx="10210800" cy="676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Linear Programming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859594" y="2234381"/>
            <a:ext cx="69317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36190" y="2582427"/>
            <a:ext cx="2389378" cy="62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480438" y="2910293"/>
            <a:ext cx="69317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11104" y="803457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lvl="1"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	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Programming</a:t>
            </a: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216499" y="2579925"/>
            <a:ext cx="2389378" cy="62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243807" y="2918466"/>
            <a:ext cx="69317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578269" y="4008032"/>
            <a:ext cx="2389378" cy="62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9628609" y="4333873"/>
            <a:ext cx="69317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196467" y="4009820"/>
            <a:ext cx="2389378" cy="62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864909" y="4355365"/>
            <a:ext cx="69317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2365" y="3338110"/>
            <a:ext cx="254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Formulation of LP Model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87160" y="3336272"/>
            <a:ext cx="217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Solution of LP Model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7436139" y="3874411"/>
            <a:ext cx="302321" cy="26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57006" y="4736462"/>
            <a:ext cx="191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Graphical Method</a:t>
            </a: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(2 </a:t>
            </a:r>
            <a:r>
              <a:rPr lang="en-US" dirty="0" err="1">
                <a:solidFill>
                  <a:srgbClr val="00206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Problems)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11285" y="4738142"/>
            <a:ext cx="191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Algebraic Method</a:t>
            </a:r>
          </a:p>
          <a:p>
            <a:r>
              <a:rPr lang="en-US" dirty="0">
                <a:solidFill>
                  <a:srgbClr val="002060"/>
                </a:solidFill>
              </a:rPr>
              <a:t>   (2 or more Var.)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 rot="16200000">
            <a:off x="6607629" y="-3266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784400" y="2779373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CF6453-45DB-4703-874D-0FAE86889FBA}"/>
              </a:ext>
            </a:extLst>
          </p:cNvPr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E7CEE-AFF1-46E6-BDEA-6D9BD4CB5E67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597885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5306630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2" y="4947227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4218316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3" y="4243855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872424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695EDC-7EF1-44F1-8EBD-8F103E2403F8}"/>
              </a:ext>
            </a:extLst>
          </p:cNvPr>
          <p:cNvSpPr txBox="1"/>
          <p:nvPr/>
        </p:nvSpPr>
        <p:spPr>
          <a:xfrm>
            <a:off x="1303892" y="4254132"/>
            <a:ext cx="148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New Pivot Row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9F8D39-D921-42D5-B5FF-01CBC0B62EB1}"/>
              </a:ext>
            </a:extLst>
          </p:cNvPr>
          <p:cNvSpPr txBox="1"/>
          <p:nvPr/>
        </p:nvSpPr>
        <p:spPr>
          <a:xfrm>
            <a:off x="1083212" y="2605864"/>
            <a:ext cx="1770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Current Pivot Row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CA745D-AF41-409B-9581-BCDDD8204196}"/>
              </a:ext>
            </a:extLst>
          </p:cNvPr>
          <p:cNvCxnSpPr/>
          <p:nvPr/>
        </p:nvCxnSpPr>
        <p:spPr>
          <a:xfrm flipV="1">
            <a:off x="2767986" y="4465152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090A44-0441-40BA-A72E-1E3905E6F0A8}"/>
              </a:ext>
            </a:extLst>
          </p:cNvPr>
          <p:cNvSpPr txBox="1"/>
          <p:nvPr/>
        </p:nvSpPr>
        <p:spPr>
          <a:xfrm>
            <a:off x="4101021" y="5489744"/>
            <a:ext cx="630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Pivot Row</a:t>
            </a:r>
            <a:r>
              <a:rPr lang="en-US" b="1" dirty="0">
                <a:solidFill>
                  <a:srgbClr val="C00000"/>
                </a:solidFill>
              </a:rPr>
              <a:t> = (current pivot row ) / pivot element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F5E98-7458-4E45-8701-BF977449BF30}"/>
              </a:ext>
            </a:extLst>
          </p:cNvPr>
          <p:cNvSpPr txBox="1"/>
          <p:nvPr/>
        </p:nvSpPr>
        <p:spPr>
          <a:xfrm>
            <a:off x="4112742" y="5839095"/>
            <a:ext cx="535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Pivot Row</a:t>
            </a:r>
            <a:r>
              <a:rPr lang="en-US" b="1" dirty="0">
                <a:solidFill>
                  <a:srgbClr val="C00000"/>
                </a:solidFill>
              </a:rPr>
              <a:t> = (6      4        1      0    0    0    24) / 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97BE0B-3C8A-474B-923F-4CB092325039}"/>
              </a:ext>
            </a:extLst>
          </p:cNvPr>
          <p:cNvSpPr txBox="1"/>
          <p:nvPr/>
        </p:nvSpPr>
        <p:spPr>
          <a:xfrm>
            <a:off x="4110399" y="6202511"/>
            <a:ext cx="493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Pivot Row</a:t>
            </a:r>
            <a:r>
              <a:rPr lang="en-US" b="1" dirty="0">
                <a:solidFill>
                  <a:srgbClr val="C00000"/>
                </a:solidFill>
              </a:rPr>
              <a:t> = (1    2/3    1/6    0    0    0    4)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B283BA-4294-4433-B299-CB7AAE79F2FB}"/>
              </a:ext>
            </a:extLst>
          </p:cNvPr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4: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6FA1E1-8651-49CF-857E-7D2A2F375FAF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Computations</a:t>
            </a: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9F42010C-41FF-44CD-9582-01B2B9A59352}"/>
              </a:ext>
            </a:extLst>
          </p:cNvPr>
          <p:cNvSpPr txBox="1">
            <a:spLocks noChangeArrowheads="1"/>
          </p:cNvSpPr>
          <p:nvPr/>
        </p:nvSpPr>
        <p:spPr>
          <a:xfrm>
            <a:off x="3994910" y="4321899"/>
            <a:ext cx="5896839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2/3          1/6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0          0           0           4</a:t>
            </a:r>
          </a:p>
        </p:txBody>
      </p:sp>
    </p:spTree>
    <p:extLst>
      <p:ext uri="{BB962C8B-B14F-4D97-AF65-F5344CB8AC3E}">
        <p14:creationId xmlns:p14="http://schemas.microsoft.com/office/powerpoint/2010/main" val="35902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 rot="16200000">
            <a:off x="6607629" y="-3266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784400" y="2427681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CF6453-45DB-4703-874D-0FAE86889FBA}"/>
              </a:ext>
            </a:extLst>
          </p:cNvPr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E7CEE-AFF1-46E6-BDEA-6D9BD4CB5E67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541613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5236290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297052" y="4905023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4218316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3" y="4187586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872424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695EDC-7EF1-44F1-8EBD-8F103E2403F8}"/>
              </a:ext>
            </a:extLst>
          </p:cNvPr>
          <p:cNvSpPr txBox="1"/>
          <p:nvPr/>
        </p:nvSpPr>
        <p:spPr>
          <a:xfrm>
            <a:off x="1585247" y="3832100"/>
            <a:ext cx="1146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New Z-Row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9F8D39-D921-42D5-B5FF-01CBC0B62EB1}"/>
              </a:ext>
            </a:extLst>
          </p:cNvPr>
          <p:cNvSpPr txBox="1"/>
          <p:nvPr/>
        </p:nvSpPr>
        <p:spPr>
          <a:xfrm>
            <a:off x="1434907" y="2254172"/>
            <a:ext cx="14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Current Z-Row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CA745D-AF41-409B-9581-BCDDD8204196}"/>
              </a:ext>
            </a:extLst>
          </p:cNvPr>
          <p:cNvCxnSpPr/>
          <p:nvPr/>
        </p:nvCxnSpPr>
        <p:spPr>
          <a:xfrm flipV="1">
            <a:off x="2767986" y="4043120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EB283BA-4294-4433-B299-CB7AAE79F2FB}"/>
              </a:ext>
            </a:extLst>
          </p:cNvPr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4: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6FA1E1-8651-49CF-857E-7D2A2F375FAF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Computations</a:t>
            </a: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9F42010C-41FF-44CD-9582-01B2B9A59352}"/>
              </a:ext>
            </a:extLst>
          </p:cNvPr>
          <p:cNvSpPr txBox="1">
            <a:spLocks noChangeArrowheads="1"/>
          </p:cNvSpPr>
          <p:nvPr/>
        </p:nvSpPr>
        <p:spPr>
          <a:xfrm>
            <a:off x="3994911" y="4265627"/>
            <a:ext cx="575879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2/3          1/6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0          0           0           4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8C401C-9C13-4E65-BBE3-5598E6507D6B}"/>
              </a:ext>
            </a:extLst>
          </p:cNvPr>
          <p:cNvSpPr txBox="1"/>
          <p:nvPr/>
        </p:nvSpPr>
        <p:spPr>
          <a:xfrm>
            <a:off x="893588" y="5546016"/>
            <a:ext cx="630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(Current Z-Row ) – (Pivot Col. Coeff.) (Pivot Row)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95918A-1842-4687-83E4-E104F9A985B8}"/>
              </a:ext>
            </a:extLst>
          </p:cNvPr>
          <p:cNvSpPr txBox="1"/>
          <p:nvPr/>
        </p:nvSpPr>
        <p:spPr>
          <a:xfrm>
            <a:off x="905309" y="5895367"/>
            <a:ext cx="95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(-5      -4        0      0    0    0    0) – </a:t>
            </a:r>
            <a:r>
              <a:rPr lang="en-US" b="1" dirty="0">
                <a:solidFill>
                  <a:srgbClr val="00B0F0"/>
                </a:solidFill>
              </a:rPr>
              <a:t>(-5)</a:t>
            </a:r>
            <a:r>
              <a:rPr lang="en-US" b="1" dirty="0">
                <a:solidFill>
                  <a:srgbClr val="C00000"/>
                </a:solidFill>
              </a:rPr>
              <a:t> (1      2/3     1/6        0        0        0        4)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30480B-613B-4A71-9AC4-962E71F3CCAC}"/>
              </a:ext>
            </a:extLst>
          </p:cNvPr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(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1B4BC0-1E5A-4B33-BA6F-8C044BEFFCBE}"/>
              </a:ext>
            </a:extLst>
          </p:cNvPr>
          <p:cNvSpPr txBox="1"/>
          <p:nvPr/>
        </p:nvSpPr>
        <p:spPr>
          <a:xfrm>
            <a:off x="10322437" y="4364719"/>
            <a:ext cx="136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- 4+10/3</a:t>
            </a:r>
          </a:p>
          <a:p>
            <a:r>
              <a:rPr lang="en-US" b="1" dirty="0">
                <a:solidFill>
                  <a:srgbClr val="C00000"/>
                </a:solidFill>
              </a:rPr>
              <a:t>=(-12+10)/3</a:t>
            </a:r>
          </a:p>
          <a:p>
            <a:r>
              <a:rPr lang="en-US" b="1" dirty="0">
                <a:solidFill>
                  <a:srgbClr val="C00000"/>
                </a:solidFill>
              </a:rPr>
              <a:t>= -2/3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A52282-22D5-4B8A-976C-6CE0CD2E60C2}"/>
              </a:ext>
            </a:extLst>
          </p:cNvPr>
          <p:cNvSpPr txBox="1"/>
          <p:nvPr/>
        </p:nvSpPr>
        <p:spPr>
          <a:xfrm>
            <a:off x="2687221" y="6270507"/>
            <a:ext cx="6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-2/3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CEBAB4-4779-47C3-97A8-E539B5214866}"/>
              </a:ext>
            </a:extLst>
          </p:cNvPr>
          <p:cNvSpPr txBox="1"/>
          <p:nvPr/>
        </p:nvSpPr>
        <p:spPr>
          <a:xfrm>
            <a:off x="2321461" y="6284571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3DB24C-4974-49DE-9D77-FAB1F2831809}"/>
              </a:ext>
            </a:extLst>
          </p:cNvPr>
          <p:cNvSpPr txBox="1"/>
          <p:nvPr/>
        </p:nvSpPr>
        <p:spPr>
          <a:xfrm>
            <a:off x="3261655" y="6268163"/>
            <a:ext cx="6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5/6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8C96C-5F31-439A-B48F-CA39DB22359D}"/>
              </a:ext>
            </a:extLst>
          </p:cNvPr>
          <p:cNvSpPr txBox="1"/>
          <p:nvPr/>
        </p:nvSpPr>
        <p:spPr>
          <a:xfrm>
            <a:off x="3824358" y="6282225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B72B24-AEF3-4F1D-8ACF-35BC61B957AB}"/>
              </a:ext>
            </a:extLst>
          </p:cNvPr>
          <p:cNvSpPr txBox="1"/>
          <p:nvPr/>
        </p:nvSpPr>
        <p:spPr>
          <a:xfrm>
            <a:off x="4145574" y="6279879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ABE770-7A58-40F7-908F-A5C2BC6519AB}"/>
              </a:ext>
            </a:extLst>
          </p:cNvPr>
          <p:cNvSpPr txBox="1"/>
          <p:nvPr/>
        </p:nvSpPr>
        <p:spPr>
          <a:xfrm>
            <a:off x="4466788" y="6291602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1E52C-9564-4E83-A49E-56B69816179B}"/>
              </a:ext>
            </a:extLst>
          </p:cNvPr>
          <p:cNvSpPr txBox="1"/>
          <p:nvPr/>
        </p:nvSpPr>
        <p:spPr>
          <a:xfrm>
            <a:off x="4759865" y="6289257"/>
            <a:ext cx="51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C4B1CE-FDAF-4E31-953B-D1A81AAEA3A7}"/>
              </a:ext>
            </a:extLst>
          </p:cNvPr>
          <p:cNvSpPr txBox="1"/>
          <p:nvPr/>
        </p:nvSpPr>
        <p:spPr>
          <a:xfrm>
            <a:off x="4996674" y="6272841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8C0BF4E0-CA19-4DA8-9A1A-010D42203FB6}"/>
              </a:ext>
            </a:extLst>
          </p:cNvPr>
          <p:cNvSpPr txBox="1">
            <a:spLocks noChangeArrowheads="1"/>
          </p:cNvSpPr>
          <p:nvPr/>
        </p:nvSpPr>
        <p:spPr>
          <a:xfrm>
            <a:off x="3988215" y="3878784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-2/3           5/6         0           0           0	          20</a:t>
            </a:r>
          </a:p>
        </p:txBody>
      </p:sp>
    </p:spTree>
    <p:extLst>
      <p:ext uri="{BB962C8B-B14F-4D97-AF65-F5344CB8AC3E}">
        <p14:creationId xmlns:p14="http://schemas.microsoft.com/office/powerpoint/2010/main" val="42252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 rot="16200000">
            <a:off x="6607629" y="-3266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784400" y="3102933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CF6453-45DB-4703-874D-0FAE86889FBA}"/>
              </a:ext>
            </a:extLst>
          </p:cNvPr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E7CEE-AFF1-46E6-BDEA-6D9BD4CB5E67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541613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5222222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311118" y="4876891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4218316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3" y="421572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872424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695EDC-7EF1-44F1-8EBD-8F103E2403F8}"/>
              </a:ext>
            </a:extLst>
          </p:cNvPr>
          <p:cNvSpPr txBox="1"/>
          <p:nvPr/>
        </p:nvSpPr>
        <p:spPr>
          <a:xfrm>
            <a:off x="1466619" y="4549551"/>
            <a:ext cx="1461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New S</a:t>
            </a:r>
            <a:r>
              <a:rPr lang="en-US" sz="1600" b="1" baseline="-25000" dirty="0">
                <a:solidFill>
                  <a:srgbClr val="C00000"/>
                </a:solidFill>
              </a:rPr>
              <a:t>2 </a:t>
            </a:r>
            <a:r>
              <a:rPr lang="en-US" sz="1600" b="1" dirty="0">
                <a:solidFill>
                  <a:srgbClr val="C00000"/>
                </a:solidFill>
              </a:rPr>
              <a:t>- Row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9F8D39-D921-42D5-B5FF-01CBC0B62EB1}"/>
              </a:ext>
            </a:extLst>
          </p:cNvPr>
          <p:cNvSpPr txBox="1"/>
          <p:nvPr/>
        </p:nvSpPr>
        <p:spPr>
          <a:xfrm>
            <a:off x="1269669" y="2929424"/>
            <a:ext cx="162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Current S</a:t>
            </a:r>
            <a:r>
              <a:rPr lang="en-US" sz="1600" b="1" baseline="-25000" dirty="0">
                <a:solidFill>
                  <a:srgbClr val="C00000"/>
                </a:solidFill>
              </a:rPr>
              <a:t>2 </a:t>
            </a:r>
            <a:r>
              <a:rPr lang="en-US" sz="1600" b="1" dirty="0">
                <a:solidFill>
                  <a:srgbClr val="C00000"/>
                </a:solidFill>
              </a:rPr>
              <a:t>- Row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CA745D-AF41-409B-9581-BCDDD8204196}"/>
              </a:ext>
            </a:extLst>
          </p:cNvPr>
          <p:cNvCxnSpPr/>
          <p:nvPr/>
        </p:nvCxnSpPr>
        <p:spPr>
          <a:xfrm flipV="1">
            <a:off x="2767986" y="4760571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EB283BA-4294-4433-B299-CB7AAE79F2FB}"/>
              </a:ext>
            </a:extLst>
          </p:cNvPr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4: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6FA1E1-8651-49CF-857E-7D2A2F375FAF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Computations</a:t>
            </a: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9F42010C-41FF-44CD-9582-01B2B9A59352}"/>
              </a:ext>
            </a:extLst>
          </p:cNvPr>
          <p:cNvSpPr txBox="1">
            <a:spLocks noChangeArrowheads="1"/>
          </p:cNvSpPr>
          <p:nvPr/>
        </p:nvSpPr>
        <p:spPr>
          <a:xfrm>
            <a:off x="3994911" y="4279695"/>
            <a:ext cx="575879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2/3          1/6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0          0           0           4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8C401C-9C13-4E65-BBE3-5598E6507D6B}"/>
              </a:ext>
            </a:extLst>
          </p:cNvPr>
          <p:cNvSpPr txBox="1"/>
          <p:nvPr/>
        </p:nvSpPr>
        <p:spPr>
          <a:xfrm>
            <a:off x="893588" y="5546016"/>
            <a:ext cx="70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(Current S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-Row ) – (Pivot Col. Coeff.) (Pivot Row)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95918A-1842-4687-83E4-E104F9A985B8}"/>
              </a:ext>
            </a:extLst>
          </p:cNvPr>
          <p:cNvSpPr txBox="1"/>
          <p:nvPr/>
        </p:nvSpPr>
        <p:spPr>
          <a:xfrm>
            <a:off x="905309" y="5895367"/>
            <a:ext cx="95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(1       2        0        1        0        0       6) – </a:t>
            </a:r>
            <a:r>
              <a:rPr lang="en-US" b="1" dirty="0">
                <a:solidFill>
                  <a:srgbClr val="00B0F0"/>
                </a:solidFill>
              </a:rPr>
              <a:t>(1)</a:t>
            </a:r>
            <a:r>
              <a:rPr lang="en-US" b="1" dirty="0">
                <a:solidFill>
                  <a:srgbClr val="C00000"/>
                </a:solidFill>
              </a:rPr>
              <a:t> (1      2/3     1/6        0        0        0        4)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30480B-613B-4A71-9AC4-962E71F3CCAC}"/>
              </a:ext>
            </a:extLst>
          </p:cNvPr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1B4BC0-1E5A-4B33-BA6F-8C044BEFFCBE}"/>
              </a:ext>
            </a:extLst>
          </p:cNvPr>
          <p:cNvSpPr txBox="1"/>
          <p:nvPr/>
        </p:nvSpPr>
        <p:spPr>
          <a:xfrm>
            <a:off x="10322437" y="4364719"/>
            <a:ext cx="136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 2 - 2/3</a:t>
            </a:r>
          </a:p>
          <a:p>
            <a:r>
              <a:rPr lang="en-US" b="1" dirty="0">
                <a:solidFill>
                  <a:srgbClr val="C00000"/>
                </a:solidFill>
              </a:rPr>
              <a:t>=(6 - 2)/3</a:t>
            </a:r>
          </a:p>
          <a:p>
            <a:r>
              <a:rPr lang="en-US" b="1" dirty="0">
                <a:solidFill>
                  <a:srgbClr val="C00000"/>
                </a:solidFill>
              </a:rPr>
              <a:t>= 4/3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A52282-22D5-4B8A-976C-6CE0CD2E60C2}"/>
              </a:ext>
            </a:extLst>
          </p:cNvPr>
          <p:cNvSpPr txBox="1"/>
          <p:nvPr/>
        </p:nvSpPr>
        <p:spPr>
          <a:xfrm>
            <a:off x="2729425" y="6270507"/>
            <a:ext cx="6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4/3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CEBAB4-4779-47C3-97A8-E539B5214866}"/>
              </a:ext>
            </a:extLst>
          </p:cNvPr>
          <p:cNvSpPr txBox="1"/>
          <p:nvPr/>
        </p:nvSpPr>
        <p:spPr>
          <a:xfrm>
            <a:off x="2391801" y="6284571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3DB24C-4974-49DE-9D77-FAB1F2831809}"/>
              </a:ext>
            </a:extLst>
          </p:cNvPr>
          <p:cNvSpPr txBox="1"/>
          <p:nvPr/>
        </p:nvSpPr>
        <p:spPr>
          <a:xfrm>
            <a:off x="3233519" y="6268163"/>
            <a:ext cx="6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-1/6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8C96C-5F31-439A-B48F-CA39DB22359D}"/>
              </a:ext>
            </a:extLst>
          </p:cNvPr>
          <p:cNvSpPr txBox="1"/>
          <p:nvPr/>
        </p:nvSpPr>
        <p:spPr>
          <a:xfrm>
            <a:off x="3936902" y="6282225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B72B24-AEF3-4F1D-8ACF-35BC61B957AB}"/>
              </a:ext>
            </a:extLst>
          </p:cNvPr>
          <p:cNvSpPr txBox="1"/>
          <p:nvPr/>
        </p:nvSpPr>
        <p:spPr>
          <a:xfrm>
            <a:off x="4483201" y="6279879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ABE770-7A58-40F7-908F-A5C2BC6519AB}"/>
              </a:ext>
            </a:extLst>
          </p:cNvPr>
          <p:cNvSpPr txBox="1"/>
          <p:nvPr/>
        </p:nvSpPr>
        <p:spPr>
          <a:xfrm>
            <a:off x="5029494" y="6291602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1E52C-9564-4E83-A49E-56B69816179B}"/>
              </a:ext>
            </a:extLst>
          </p:cNvPr>
          <p:cNvSpPr txBox="1"/>
          <p:nvPr/>
        </p:nvSpPr>
        <p:spPr>
          <a:xfrm>
            <a:off x="5477319" y="6289257"/>
            <a:ext cx="3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C4B1CE-FDAF-4E31-953B-D1A81AAEA3A7}"/>
              </a:ext>
            </a:extLst>
          </p:cNvPr>
          <p:cNvSpPr txBox="1"/>
          <p:nvPr/>
        </p:nvSpPr>
        <p:spPr>
          <a:xfrm>
            <a:off x="5601581" y="6272841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8C0BF4E0-CA19-4DA8-9A1A-010D42203FB6}"/>
              </a:ext>
            </a:extLst>
          </p:cNvPr>
          <p:cNvSpPr txBox="1">
            <a:spLocks noChangeArrowheads="1"/>
          </p:cNvSpPr>
          <p:nvPr/>
        </p:nvSpPr>
        <p:spPr>
          <a:xfrm>
            <a:off x="3988215" y="3878784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-2/3           5/6         0           0           0	          20</a:t>
            </a: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FB5F5DB8-6E44-439A-8590-46005C9790D3}"/>
              </a:ext>
            </a:extLst>
          </p:cNvPr>
          <p:cNvSpPr txBox="1">
            <a:spLocks noChangeArrowheads="1"/>
          </p:cNvSpPr>
          <p:nvPr/>
        </p:nvSpPr>
        <p:spPr>
          <a:xfrm>
            <a:off x="3990553" y="4629732"/>
            <a:ext cx="5892490" cy="364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4/3         -1/6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1          0           0           2</a:t>
            </a:r>
          </a:p>
        </p:txBody>
      </p:sp>
    </p:spTree>
    <p:extLst>
      <p:ext uri="{BB962C8B-B14F-4D97-AF65-F5344CB8AC3E}">
        <p14:creationId xmlns:p14="http://schemas.microsoft.com/office/powerpoint/2010/main" val="36672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75" grpId="0"/>
      <p:bldP spid="76" grpId="0"/>
      <p:bldP spid="77" grpId="0"/>
      <p:bldP spid="78" grpId="0"/>
      <p:bldP spid="79" grpId="0"/>
      <p:bldP spid="6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 rot="16200000">
            <a:off x="6607629" y="-3266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784400" y="3384289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CF6453-45DB-4703-874D-0FAE86889FBA}"/>
              </a:ext>
            </a:extLst>
          </p:cNvPr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E7CEE-AFF1-46E6-BDEA-6D9BD4CB5E67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541613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5222222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311118" y="4876891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4218316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3" y="421572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872424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695EDC-7EF1-44F1-8EBD-8F103E2403F8}"/>
              </a:ext>
            </a:extLst>
          </p:cNvPr>
          <p:cNvSpPr txBox="1"/>
          <p:nvPr/>
        </p:nvSpPr>
        <p:spPr>
          <a:xfrm>
            <a:off x="1466619" y="4901247"/>
            <a:ext cx="1461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New S</a:t>
            </a:r>
            <a:r>
              <a:rPr lang="en-US" sz="1600" b="1" baseline="-25000" dirty="0">
                <a:solidFill>
                  <a:srgbClr val="C00000"/>
                </a:solidFill>
              </a:rPr>
              <a:t>3</a:t>
            </a:r>
            <a:r>
              <a:rPr lang="en-US" sz="1600" b="1" dirty="0">
                <a:solidFill>
                  <a:srgbClr val="C00000"/>
                </a:solidFill>
              </a:rPr>
              <a:t>-Row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9F8D39-D921-42D5-B5FF-01CBC0B62EB1}"/>
              </a:ext>
            </a:extLst>
          </p:cNvPr>
          <p:cNvSpPr txBox="1"/>
          <p:nvPr/>
        </p:nvSpPr>
        <p:spPr>
          <a:xfrm>
            <a:off x="1269669" y="3210780"/>
            <a:ext cx="162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Current S</a:t>
            </a:r>
            <a:r>
              <a:rPr lang="en-US" sz="1600" b="1" baseline="-25000" dirty="0">
                <a:solidFill>
                  <a:srgbClr val="C00000"/>
                </a:solidFill>
              </a:rPr>
              <a:t>3</a:t>
            </a:r>
            <a:r>
              <a:rPr lang="en-US" sz="1600" b="1" dirty="0">
                <a:solidFill>
                  <a:srgbClr val="C00000"/>
                </a:solidFill>
              </a:rPr>
              <a:t>-Row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CA745D-AF41-409B-9581-BCDDD8204196}"/>
              </a:ext>
            </a:extLst>
          </p:cNvPr>
          <p:cNvCxnSpPr/>
          <p:nvPr/>
        </p:nvCxnSpPr>
        <p:spPr>
          <a:xfrm flipV="1">
            <a:off x="2767986" y="5112267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EB283BA-4294-4433-B299-CB7AAE79F2FB}"/>
              </a:ext>
            </a:extLst>
          </p:cNvPr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4: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6FA1E1-8651-49CF-857E-7D2A2F375FAF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Computations</a:t>
            </a: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9F42010C-41FF-44CD-9582-01B2B9A59352}"/>
              </a:ext>
            </a:extLst>
          </p:cNvPr>
          <p:cNvSpPr txBox="1">
            <a:spLocks noChangeArrowheads="1"/>
          </p:cNvSpPr>
          <p:nvPr/>
        </p:nvSpPr>
        <p:spPr>
          <a:xfrm>
            <a:off x="3994911" y="4279695"/>
            <a:ext cx="575879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2/3          1/6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0          0           0           4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8C401C-9C13-4E65-BBE3-5598E6507D6B}"/>
              </a:ext>
            </a:extLst>
          </p:cNvPr>
          <p:cNvSpPr txBox="1"/>
          <p:nvPr/>
        </p:nvSpPr>
        <p:spPr>
          <a:xfrm>
            <a:off x="893588" y="5546016"/>
            <a:ext cx="70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(Current S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-Row ) – (Pivot Col. Coeff.) (Pivot Row)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95918A-1842-4687-83E4-E104F9A985B8}"/>
              </a:ext>
            </a:extLst>
          </p:cNvPr>
          <p:cNvSpPr txBox="1"/>
          <p:nvPr/>
        </p:nvSpPr>
        <p:spPr>
          <a:xfrm>
            <a:off x="905309" y="5895367"/>
            <a:ext cx="95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(-1       1        0        0        1        0       1) – </a:t>
            </a:r>
            <a:r>
              <a:rPr lang="en-US" b="1" dirty="0">
                <a:solidFill>
                  <a:srgbClr val="00B0F0"/>
                </a:solidFill>
              </a:rPr>
              <a:t>(-1)</a:t>
            </a:r>
            <a:r>
              <a:rPr lang="en-US" b="1" dirty="0">
                <a:solidFill>
                  <a:srgbClr val="C00000"/>
                </a:solidFill>
              </a:rPr>
              <a:t> (1      2/3     1/6        0        0        0        4)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30480B-613B-4A71-9AC4-962E71F3CCAC}"/>
              </a:ext>
            </a:extLst>
          </p:cNvPr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1B4BC0-1E5A-4B33-BA6F-8C044BEFFCBE}"/>
              </a:ext>
            </a:extLst>
          </p:cNvPr>
          <p:cNvSpPr txBox="1"/>
          <p:nvPr/>
        </p:nvSpPr>
        <p:spPr>
          <a:xfrm>
            <a:off x="10322437" y="4364719"/>
            <a:ext cx="136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 1 + 2/3</a:t>
            </a:r>
          </a:p>
          <a:p>
            <a:r>
              <a:rPr lang="en-US" b="1" dirty="0">
                <a:solidFill>
                  <a:srgbClr val="C00000"/>
                </a:solidFill>
              </a:rPr>
              <a:t>=(3 + 2)/3</a:t>
            </a:r>
          </a:p>
          <a:p>
            <a:r>
              <a:rPr lang="en-US" b="1" dirty="0">
                <a:solidFill>
                  <a:srgbClr val="C00000"/>
                </a:solidFill>
              </a:rPr>
              <a:t>= 5/3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A52282-22D5-4B8A-976C-6CE0CD2E60C2}"/>
              </a:ext>
            </a:extLst>
          </p:cNvPr>
          <p:cNvSpPr txBox="1"/>
          <p:nvPr/>
        </p:nvSpPr>
        <p:spPr>
          <a:xfrm>
            <a:off x="2757561" y="6270507"/>
            <a:ext cx="6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5/3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CEBAB4-4779-47C3-97A8-E539B5214866}"/>
              </a:ext>
            </a:extLst>
          </p:cNvPr>
          <p:cNvSpPr txBox="1"/>
          <p:nvPr/>
        </p:nvSpPr>
        <p:spPr>
          <a:xfrm>
            <a:off x="2391801" y="6284571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3DB24C-4974-49DE-9D77-FAB1F2831809}"/>
              </a:ext>
            </a:extLst>
          </p:cNvPr>
          <p:cNvSpPr txBox="1"/>
          <p:nvPr/>
        </p:nvSpPr>
        <p:spPr>
          <a:xfrm>
            <a:off x="3303859" y="6268163"/>
            <a:ext cx="6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1/6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8C96C-5F31-439A-B48F-CA39DB22359D}"/>
              </a:ext>
            </a:extLst>
          </p:cNvPr>
          <p:cNvSpPr txBox="1"/>
          <p:nvPr/>
        </p:nvSpPr>
        <p:spPr>
          <a:xfrm>
            <a:off x="3965038" y="6282225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B72B24-AEF3-4F1D-8ACF-35BC61B957AB}"/>
              </a:ext>
            </a:extLst>
          </p:cNvPr>
          <p:cNvSpPr txBox="1"/>
          <p:nvPr/>
        </p:nvSpPr>
        <p:spPr>
          <a:xfrm>
            <a:off x="4511337" y="6279879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ABE770-7A58-40F7-908F-A5C2BC6519AB}"/>
              </a:ext>
            </a:extLst>
          </p:cNvPr>
          <p:cNvSpPr txBox="1"/>
          <p:nvPr/>
        </p:nvSpPr>
        <p:spPr>
          <a:xfrm>
            <a:off x="5043562" y="6291602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1E52C-9564-4E83-A49E-56B69816179B}"/>
              </a:ext>
            </a:extLst>
          </p:cNvPr>
          <p:cNvSpPr txBox="1"/>
          <p:nvPr/>
        </p:nvSpPr>
        <p:spPr>
          <a:xfrm>
            <a:off x="5477319" y="6289257"/>
            <a:ext cx="3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C4B1CE-FDAF-4E31-953B-D1A81AAEA3A7}"/>
              </a:ext>
            </a:extLst>
          </p:cNvPr>
          <p:cNvSpPr txBox="1"/>
          <p:nvPr/>
        </p:nvSpPr>
        <p:spPr>
          <a:xfrm>
            <a:off x="5601581" y="6272841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8C0BF4E0-CA19-4DA8-9A1A-010D42203FB6}"/>
              </a:ext>
            </a:extLst>
          </p:cNvPr>
          <p:cNvSpPr txBox="1">
            <a:spLocks noChangeArrowheads="1"/>
          </p:cNvSpPr>
          <p:nvPr/>
        </p:nvSpPr>
        <p:spPr>
          <a:xfrm>
            <a:off x="3988215" y="3878784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-2/3           5/6         0           0           0	          20</a:t>
            </a: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FB5F5DB8-6E44-439A-8590-46005C9790D3}"/>
              </a:ext>
            </a:extLst>
          </p:cNvPr>
          <p:cNvSpPr txBox="1">
            <a:spLocks noChangeArrowheads="1"/>
          </p:cNvSpPr>
          <p:nvPr/>
        </p:nvSpPr>
        <p:spPr>
          <a:xfrm>
            <a:off x="3990553" y="4629732"/>
            <a:ext cx="5892490" cy="364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4/3         -1/6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1          0           0           2</a:t>
            </a: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D646A84B-3458-42F6-9FE7-605FCBE24E31}"/>
              </a:ext>
            </a:extLst>
          </p:cNvPr>
          <p:cNvSpPr txBox="1">
            <a:spLocks noChangeArrowheads="1"/>
          </p:cNvSpPr>
          <p:nvPr/>
        </p:nvSpPr>
        <p:spPr>
          <a:xfrm>
            <a:off x="4004286" y="4982101"/>
            <a:ext cx="5729764" cy="33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5/3          1/6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1           0           5</a:t>
            </a:r>
          </a:p>
        </p:txBody>
      </p:sp>
    </p:spTree>
    <p:extLst>
      <p:ext uri="{BB962C8B-B14F-4D97-AF65-F5344CB8AC3E}">
        <p14:creationId xmlns:p14="http://schemas.microsoft.com/office/powerpoint/2010/main" val="213217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75" grpId="0"/>
      <p:bldP spid="76" grpId="0"/>
      <p:bldP spid="77" grpId="0"/>
      <p:bldP spid="78" grpId="0"/>
      <p:bldP spid="79" grpId="0"/>
      <p:bldP spid="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0           0           1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984171" y="2677885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 rot="16200000">
            <a:off x="6607629" y="-3266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784400" y="3665644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CF6453-45DB-4703-874D-0FAE86889FBA}"/>
              </a:ext>
            </a:extLst>
          </p:cNvPr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Pivot Row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E7CEE-AFF1-46E6-BDEA-6D9BD4CB5E67}"/>
              </a:ext>
            </a:extLst>
          </p:cNvPr>
          <p:cNvCxnSpPr>
            <a:cxnSpLocks/>
          </p:cNvCxnSpPr>
          <p:nvPr/>
        </p:nvCxnSpPr>
        <p:spPr>
          <a:xfrm flipH="1">
            <a:off x="10650248" y="28657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55888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541613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5222222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311118" y="4876891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4218316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3" y="421572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872424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695EDC-7EF1-44F1-8EBD-8F103E2403F8}"/>
              </a:ext>
            </a:extLst>
          </p:cNvPr>
          <p:cNvSpPr txBox="1"/>
          <p:nvPr/>
        </p:nvSpPr>
        <p:spPr>
          <a:xfrm>
            <a:off x="1466619" y="5252940"/>
            <a:ext cx="1461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New S</a:t>
            </a:r>
            <a:r>
              <a:rPr lang="en-US" sz="1600" b="1" baseline="-25000" dirty="0">
                <a:solidFill>
                  <a:srgbClr val="C00000"/>
                </a:solidFill>
              </a:rPr>
              <a:t>4</a:t>
            </a:r>
            <a:r>
              <a:rPr lang="en-US" sz="1600" b="1" dirty="0">
                <a:solidFill>
                  <a:srgbClr val="C00000"/>
                </a:solidFill>
              </a:rPr>
              <a:t>-Row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9F8D39-D921-42D5-B5FF-01CBC0B62EB1}"/>
              </a:ext>
            </a:extLst>
          </p:cNvPr>
          <p:cNvSpPr txBox="1"/>
          <p:nvPr/>
        </p:nvSpPr>
        <p:spPr>
          <a:xfrm>
            <a:off x="1269669" y="3492135"/>
            <a:ext cx="162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Current S</a:t>
            </a:r>
            <a:r>
              <a:rPr lang="en-US" sz="1600" b="1" baseline="-25000" dirty="0">
                <a:solidFill>
                  <a:srgbClr val="C00000"/>
                </a:solidFill>
              </a:rPr>
              <a:t>4</a:t>
            </a:r>
            <a:r>
              <a:rPr lang="en-US" sz="1600" b="1" dirty="0">
                <a:solidFill>
                  <a:srgbClr val="C00000"/>
                </a:solidFill>
              </a:rPr>
              <a:t>-Row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CA745D-AF41-409B-9581-BCDDD8204196}"/>
              </a:ext>
            </a:extLst>
          </p:cNvPr>
          <p:cNvCxnSpPr/>
          <p:nvPr/>
        </p:nvCxnSpPr>
        <p:spPr>
          <a:xfrm flipV="1">
            <a:off x="2767986" y="5463960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EB283BA-4294-4433-B299-CB7AAE79F2FB}"/>
              </a:ext>
            </a:extLst>
          </p:cNvPr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4: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6FA1E1-8651-49CF-857E-7D2A2F375FAF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Computations</a:t>
            </a: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9F42010C-41FF-44CD-9582-01B2B9A59352}"/>
              </a:ext>
            </a:extLst>
          </p:cNvPr>
          <p:cNvSpPr txBox="1">
            <a:spLocks noChangeArrowheads="1"/>
          </p:cNvSpPr>
          <p:nvPr/>
        </p:nvSpPr>
        <p:spPr>
          <a:xfrm>
            <a:off x="3994911" y="4279695"/>
            <a:ext cx="575879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2/3          1/6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0          0           0           4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8C401C-9C13-4E65-BBE3-5598E6507D6B}"/>
              </a:ext>
            </a:extLst>
          </p:cNvPr>
          <p:cNvSpPr txBox="1"/>
          <p:nvPr/>
        </p:nvSpPr>
        <p:spPr>
          <a:xfrm>
            <a:off x="893588" y="5546016"/>
            <a:ext cx="70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4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(Current S</a:t>
            </a:r>
            <a:r>
              <a:rPr lang="en-US" b="1" baseline="-25000" dirty="0">
                <a:solidFill>
                  <a:srgbClr val="C00000"/>
                </a:solidFill>
              </a:rPr>
              <a:t>4</a:t>
            </a:r>
            <a:r>
              <a:rPr lang="en-US" b="1" dirty="0">
                <a:solidFill>
                  <a:srgbClr val="C00000"/>
                </a:solidFill>
              </a:rPr>
              <a:t>-Row ) – (Pivot Col. Coeff.) (Pivot Row)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95918A-1842-4687-83E4-E104F9A985B8}"/>
              </a:ext>
            </a:extLst>
          </p:cNvPr>
          <p:cNvSpPr txBox="1"/>
          <p:nvPr/>
        </p:nvSpPr>
        <p:spPr>
          <a:xfrm>
            <a:off x="905309" y="5895367"/>
            <a:ext cx="95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4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( 0       1        0        0        0        1       2) – </a:t>
            </a:r>
            <a:r>
              <a:rPr lang="en-US" b="1" dirty="0">
                <a:solidFill>
                  <a:srgbClr val="00B0F0"/>
                </a:solidFill>
              </a:rPr>
              <a:t>(0)</a:t>
            </a:r>
            <a:r>
              <a:rPr lang="en-US" b="1" dirty="0">
                <a:solidFill>
                  <a:srgbClr val="C00000"/>
                </a:solidFill>
              </a:rPr>
              <a:t> (1      2/3     1/6        0        0        0        4)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30480B-613B-4A71-9AC4-962E71F3CCAC}"/>
              </a:ext>
            </a:extLst>
          </p:cNvPr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4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A52282-22D5-4B8A-976C-6CE0CD2E60C2}"/>
              </a:ext>
            </a:extLst>
          </p:cNvPr>
          <p:cNvSpPr txBox="1"/>
          <p:nvPr/>
        </p:nvSpPr>
        <p:spPr>
          <a:xfrm>
            <a:off x="2884173" y="6270507"/>
            <a:ext cx="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CEBAB4-4779-47C3-97A8-E539B5214866}"/>
              </a:ext>
            </a:extLst>
          </p:cNvPr>
          <p:cNvSpPr txBox="1"/>
          <p:nvPr/>
        </p:nvSpPr>
        <p:spPr>
          <a:xfrm>
            <a:off x="2391801" y="6284571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3DB24C-4974-49DE-9D77-FAB1F2831809}"/>
              </a:ext>
            </a:extLst>
          </p:cNvPr>
          <p:cNvSpPr txBox="1"/>
          <p:nvPr/>
        </p:nvSpPr>
        <p:spPr>
          <a:xfrm>
            <a:off x="3430470" y="6268163"/>
            <a:ext cx="43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8C96C-5F31-439A-B48F-CA39DB22359D}"/>
              </a:ext>
            </a:extLst>
          </p:cNvPr>
          <p:cNvSpPr txBox="1"/>
          <p:nvPr/>
        </p:nvSpPr>
        <p:spPr>
          <a:xfrm>
            <a:off x="3965038" y="6282225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B72B24-AEF3-4F1D-8ACF-35BC61B957AB}"/>
              </a:ext>
            </a:extLst>
          </p:cNvPr>
          <p:cNvSpPr txBox="1"/>
          <p:nvPr/>
        </p:nvSpPr>
        <p:spPr>
          <a:xfrm>
            <a:off x="4511337" y="6279879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ABE770-7A58-40F7-908F-A5C2BC6519AB}"/>
              </a:ext>
            </a:extLst>
          </p:cNvPr>
          <p:cNvSpPr txBox="1"/>
          <p:nvPr/>
        </p:nvSpPr>
        <p:spPr>
          <a:xfrm>
            <a:off x="5043562" y="6291602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1E52C-9564-4E83-A49E-56B69816179B}"/>
              </a:ext>
            </a:extLst>
          </p:cNvPr>
          <p:cNvSpPr txBox="1"/>
          <p:nvPr/>
        </p:nvSpPr>
        <p:spPr>
          <a:xfrm>
            <a:off x="5519523" y="6289257"/>
            <a:ext cx="3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C4B1CE-FDAF-4E31-953B-D1A81AAEA3A7}"/>
              </a:ext>
            </a:extLst>
          </p:cNvPr>
          <p:cNvSpPr txBox="1"/>
          <p:nvPr/>
        </p:nvSpPr>
        <p:spPr>
          <a:xfrm>
            <a:off x="5671919" y="6272841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8C0BF4E0-CA19-4DA8-9A1A-010D42203FB6}"/>
              </a:ext>
            </a:extLst>
          </p:cNvPr>
          <p:cNvSpPr txBox="1">
            <a:spLocks noChangeArrowheads="1"/>
          </p:cNvSpPr>
          <p:nvPr/>
        </p:nvSpPr>
        <p:spPr>
          <a:xfrm>
            <a:off x="3988215" y="3878784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-2/3           5/6         0           0           0	          20</a:t>
            </a: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FB5F5DB8-6E44-439A-8590-46005C9790D3}"/>
              </a:ext>
            </a:extLst>
          </p:cNvPr>
          <p:cNvSpPr txBox="1">
            <a:spLocks noChangeArrowheads="1"/>
          </p:cNvSpPr>
          <p:nvPr/>
        </p:nvSpPr>
        <p:spPr>
          <a:xfrm>
            <a:off x="3990553" y="4629732"/>
            <a:ext cx="5892490" cy="364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4/3         -1/6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1          0           0           2</a:t>
            </a: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D646A84B-3458-42F6-9FE7-605FCBE24E31}"/>
              </a:ext>
            </a:extLst>
          </p:cNvPr>
          <p:cNvSpPr txBox="1">
            <a:spLocks noChangeArrowheads="1"/>
          </p:cNvSpPr>
          <p:nvPr/>
        </p:nvSpPr>
        <p:spPr>
          <a:xfrm>
            <a:off x="4004286" y="4982101"/>
            <a:ext cx="5729764" cy="33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5/3          1/6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1           0           5</a:t>
            </a: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217B1BFD-4B5B-450F-93A8-C502DEDFC78B}"/>
              </a:ext>
            </a:extLst>
          </p:cNvPr>
          <p:cNvSpPr txBox="1">
            <a:spLocks noChangeArrowheads="1"/>
          </p:cNvSpPr>
          <p:nvPr/>
        </p:nvSpPr>
        <p:spPr>
          <a:xfrm>
            <a:off x="3998925" y="5279197"/>
            <a:ext cx="5884117" cy="312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0          0           1           2</a:t>
            </a:r>
          </a:p>
        </p:txBody>
      </p:sp>
    </p:spTree>
    <p:extLst>
      <p:ext uri="{BB962C8B-B14F-4D97-AF65-F5344CB8AC3E}">
        <p14:creationId xmlns:p14="http://schemas.microsoft.com/office/powerpoint/2010/main" val="35843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59" grpId="0"/>
      <p:bldP spid="60" grpId="0"/>
      <p:bldP spid="61" grpId="0"/>
      <p:bldP spid="63" grpId="0"/>
      <p:bldP spid="64" grpId="0"/>
      <p:bldP spid="65" grpId="0"/>
      <p:bldP spid="75" grpId="0"/>
      <p:bldP spid="76" grpId="0"/>
      <p:bldP spid="77" grpId="0"/>
      <p:bldP spid="78" grpId="0"/>
      <p:bldP spid="79" grpId="0"/>
      <p:bldP spid="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3030616" y="1249399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0           0           1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168656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13502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43112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275334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01024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063309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4701717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297050" y="441266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3697808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5" y="370928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351916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9F42010C-41FF-44CD-9582-01B2B9A59352}"/>
              </a:ext>
            </a:extLst>
          </p:cNvPr>
          <p:cNvSpPr txBox="1">
            <a:spLocks noChangeArrowheads="1"/>
          </p:cNvSpPr>
          <p:nvPr/>
        </p:nvSpPr>
        <p:spPr>
          <a:xfrm>
            <a:off x="3994911" y="3759187"/>
            <a:ext cx="575879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2/3          1/6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0          0           0           4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8C0BF4E0-CA19-4DA8-9A1A-010D42203FB6}"/>
              </a:ext>
            </a:extLst>
          </p:cNvPr>
          <p:cNvSpPr txBox="1">
            <a:spLocks noChangeArrowheads="1"/>
          </p:cNvSpPr>
          <p:nvPr/>
        </p:nvSpPr>
        <p:spPr>
          <a:xfrm>
            <a:off x="3988215" y="3358276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-2/3           5/6         0           0           0	          20</a:t>
            </a: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FB5F5DB8-6E44-439A-8590-46005C9790D3}"/>
              </a:ext>
            </a:extLst>
          </p:cNvPr>
          <p:cNvSpPr txBox="1">
            <a:spLocks noChangeArrowheads="1"/>
          </p:cNvSpPr>
          <p:nvPr/>
        </p:nvSpPr>
        <p:spPr>
          <a:xfrm>
            <a:off x="3990553" y="4109224"/>
            <a:ext cx="5892490" cy="364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4/3         -1/6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1          0           0           2</a:t>
            </a: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D646A84B-3458-42F6-9FE7-605FCBE24E31}"/>
              </a:ext>
            </a:extLst>
          </p:cNvPr>
          <p:cNvSpPr txBox="1">
            <a:spLocks noChangeArrowheads="1"/>
          </p:cNvSpPr>
          <p:nvPr/>
        </p:nvSpPr>
        <p:spPr>
          <a:xfrm>
            <a:off x="4004286" y="4461593"/>
            <a:ext cx="5729764" cy="33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5/3          1/6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1           0           5</a:t>
            </a: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217B1BFD-4B5B-450F-93A8-C502DEDFC78B}"/>
              </a:ext>
            </a:extLst>
          </p:cNvPr>
          <p:cNvSpPr txBox="1">
            <a:spLocks noChangeArrowheads="1"/>
          </p:cNvSpPr>
          <p:nvPr/>
        </p:nvSpPr>
        <p:spPr>
          <a:xfrm>
            <a:off x="3998925" y="4758689"/>
            <a:ext cx="5884117" cy="312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0          0           1           2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4D09B1D-B8B0-4444-A1A1-E7E6EAC9D73B}"/>
              </a:ext>
            </a:extLst>
          </p:cNvPr>
          <p:cNvCxnSpPr>
            <a:cxnSpLocks/>
          </p:cNvCxnSpPr>
          <p:nvPr/>
        </p:nvCxnSpPr>
        <p:spPr>
          <a:xfrm>
            <a:off x="3157109" y="5116299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FFB53A1-BE8C-4E83-852C-2CFF73BF0760}"/>
              </a:ext>
            </a:extLst>
          </p:cNvPr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D038FE-01D6-4FA7-A198-C2882FD084D1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Optimality Test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801F9FE-7C28-41F3-86AD-1C1EF96699FC}"/>
              </a:ext>
            </a:extLst>
          </p:cNvPr>
          <p:cNvCxnSpPr>
            <a:cxnSpLocks/>
          </p:cNvCxnSpPr>
          <p:nvPr/>
        </p:nvCxnSpPr>
        <p:spPr>
          <a:xfrm>
            <a:off x="4776989" y="3006786"/>
            <a:ext cx="0" cy="4367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40">
            <a:extLst>
              <a:ext uri="{FF2B5EF4-FFF2-40B4-BE49-F238E27FC236}">
                <a16:creationId xmlns:a16="http://schemas.microsoft.com/office/drawing/2014/main" id="{55C1CA9F-B90E-4430-B3D5-2117B9D42E25}"/>
              </a:ext>
            </a:extLst>
          </p:cNvPr>
          <p:cNvSpPr/>
          <p:nvPr/>
        </p:nvSpPr>
        <p:spPr>
          <a:xfrm>
            <a:off x="4856366" y="3775164"/>
            <a:ext cx="433086" cy="128685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47D627F-01B8-42A4-85D7-3339DBA6723C}"/>
              </a:ext>
            </a:extLst>
          </p:cNvPr>
          <p:cNvSpPr txBox="1"/>
          <p:nvPr/>
        </p:nvSpPr>
        <p:spPr>
          <a:xfrm>
            <a:off x="1722830" y="3743600"/>
            <a:ext cx="1254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C00000"/>
                </a:solidFill>
              </a:rPr>
              <a:t>2</a:t>
            </a:r>
            <a:r>
              <a:rPr lang="en-US" b="1" baseline="-25000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Enters</a:t>
            </a:r>
          </a:p>
        </p:txBody>
      </p:sp>
    </p:spTree>
    <p:extLst>
      <p:ext uri="{BB962C8B-B14F-4D97-AF65-F5344CB8AC3E}">
        <p14:creationId xmlns:p14="http://schemas.microsoft.com/office/powerpoint/2010/main" val="30899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3030616" y="1249399"/>
            <a:ext cx="7325576" cy="4861998"/>
            <a:chOff x="65315" y="2779784"/>
            <a:chExt cx="7325576" cy="4861998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0           0           1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168656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13502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43112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275334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01024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063309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4701717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297050" y="441266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3697808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5" y="370928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351916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9F42010C-41FF-44CD-9582-01B2B9A59352}"/>
              </a:ext>
            </a:extLst>
          </p:cNvPr>
          <p:cNvSpPr txBox="1">
            <a:spLocks noChangeArrowheads="1"/>
          </p:cNvSpPr>
          <p:nvPr/>
        </p:nvSpPr>
        <p:spPr>
          <a:xfrm>
            <a:off x="3994911" y="3759187"/>
            <a:ext cx="575879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2/3          1/6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0          0           0           4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8C0BF4E0-CA19-4DA8-9A1A-010D42203FB6}"/>
              </a:ext>
            </a:extLst>
          </p:cNvPr>
          <p:cNvSpPr txBox="1">
            <a:spLocks noChangeArrowheads="1"/>
          </p:cNvSpPr>
          <p:nvPr/>
        </p:nvSpPr>
        <p:spPr>
          <a:xfrm>
            <a:off x="3988215" y="3358276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-2/3           5/6         0           0           0	          20</a:t>
            </a: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FB5F5DB8-6E44-439A-8590-46005C9790D3}"/>
              </a:ext>
            </a:extLst>
          </p:cNvPr>
          <p:cNvSpPr txBox="1">
            <a:spLocks noChangeArrowheads="1"/>
          </p:cNvSpPr>
          <p:nvPr/>
        </p:nvSpPr>
        <p:spPr>
          <a:xfrm>
            <a:off x="3990553" y="4109224"/>
            <a:ext cx="5892490" cy="364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4/3         -1/6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1          0           0           2</a:t>
            </a: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D646A84B-3458-42F6-9FE7-605FCBE24E31}"/>
              </a:ext>
            </a:extLst>
          </p:cNvPr>
          <p:cNvSpPr txBox="1">
            <a:spLocks noChangeArrowheads="1"/>
          </p:cNvSpPr>
          <p:nvPr/>
        </p:nvSpPr>
        <p:spPr>
          <a:xfrm>
            <a:off x="4004286" y="4461593"/>
            <a:ext cx="5729764" cy="33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5/3          1/6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1           0           5</a:t>
            </a: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217B1BFD-4B5B-450F-93A8-C502DEDFC78B}"/>
              </a:ext>
            </a:extLst>
          </p:cNvPr>
          <p:cNvSpPr txBox="1">
            <a:spLocks noChangeArrowheads="1"/>
          </p:cNvSpPr>
          <p:nvPr/>
        </p:nvSpPr>
        <p:spPr>
          <a:xfrm>
            <a:off x="3998925" y="4758689"/>
            <a:ext cx="5884117" cy="312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0          0           1           2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4D09B1D-B8B0-4444-A1A1-E7E6EAC9D73B}"/>
              </a:ext>
            </a:extLst>
          </p:cNvPr>
          <p:cNvCxnSpPr>
            <a:cxnSpLocks/>
          </p:cNvCxnSpPr>
          <p:nvPr/>
        </p:nvCxnSpPr>
        <p:spPr>
          <a:xfrm>
            <a:off x="3157109" y="5116299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FFB53A1-BE8C-4E83-852C-2CFF73BF0760}"/>
              </a:ext>
            </a:extLst>
          </p:cNvPr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D038FE-01D6-4FA7-A198-C2882FD084D1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801F9FE-7C28-41F3-86AD-1C1EF96699FC}"/>
              </a:ext>
            </a:extLst>
          </p:cNvPr>
          <p:cNvCxnSpPr>
            <a:cxnSpLocks/>
          </p:cNvCxnSpPr>
          <p:nvPr/>
        </p:nvCxnSpPr>
        <p:spPr>
          <a:xfrm>
            <a:off x="4776989" y="3006786"/>
            <a:ext cx="0" cy="4367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0">
            <a:extLst>
              <a:ext uri="{FF2B5EF4-FFF2-40B4-BE49-F238E27FC236}">
                <a16:creationId xmlns:a16="http://schemas.microsoft.com/office/drawing/2014/main" id="{681B6261-F1C6-4A99-A03E-85130BCC1415}"/>
              </a:ext>
            </a:extLst>
          </p:cNvPr>
          <p:cNvSpPr/>
          <p:nvPr/>
        </p:nvSpPr>
        <p:spPr>
          <a:xfrm>
            <a:off x="4856366" y="3775164"/>
            <a:ext cx="433086" cy="128685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0">
            <a:extLst>
              <a:ext uri="{FF2B5EF4-FFF2-40B4-BE49-F238E27FC236}">
                <a16:creationId xmlns:a16="http://schemas.microsoft.com/office/drawing/2014/main" id="{8332CAFA-E338-41F4-9822-F3567F934A5D}"/>
              </a:ext>
            </a:extLst>
          </p:cNvPr>
          <p:cNvSpPr/>
          <p:nvPr/>
        </p:nvSpPr>
        <p:spPr>
          <a:xfrm>
            <a:off x="9215010" y="3772818"/>
            <a:ext cx="433086" cy="128685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A54828D5-0BED-4628-B7D9-94C435834316}"/>
              </a:ext>
            </a:extLst>
          </p:cNvPr>
          <p:cNvSpPr txBox="1">
            <a:spLocks noChangeArrowheads="1"/>
          </p:cNvSpPr>
          <p:nvPr/>
        </p:nvSpPr>
        <p:spPr>
          <a:xfrm>
            <a:off x="9765428" y="3316074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7AB1F3A1-08FE-4A78-BB84-1093CF07A4BE}"/>
              </a:ext>
            </a:extLst>
          </p:cNvPr>
          <p:cNvSpPr txBox="1">
            <a:spLocks noChangeArrowheads="1"/>
          </p:cNvSpPr>
          <p:nvPr/>
        </p:nvSpPr>
        <p:spPr>
          <a:xfrm>
            <a:off x="9632543" y="375904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4*3/2=6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B44DA6A-70E7-44D8-99FF-C923E14483A4}"/>
              </a:ext>
            </a:extLst>
          </p:cNvPr>
          <p:cNvSpPr txBox="1">
            <a:spLocks noChangeArrowheads="1"/>
          </p:cNvSpPr>
          <p:nvPr/>
        </p:nvSpPr>
        <p:spPr>
          <a:xfrm>
            <a:off x="9627778" y="4125768"/>
            <a:ext cx="1236566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2*3/4=1.5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A5D6F0-4313-4289-9042-C7BC63DEE73E}"/>
              </a:ext>
            </a:extLst>
          </p:cNvPr>
          <p:cNvSpPr txBox="1">
            <a:spLocks noChangeArrowheads="1"/>
          </p:cNvSpPr>
          <p:nvPr/>
        </p:nvSpPr>
        <p:spPr>
          <a:xfrm>
            <a:off x="9637299" y="4463908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5*3/5=3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F931177F-A262-4C3C-87DD-5DF65844CC04}"/>
              </a:ext>
            </a:extLst>
          </p:cNvPr>
          <p:cNvSpPr txBox="1">
            <a:spLocks noChangeArrowheads="1"/>
          </p:cNvSpPr>
          <p:nvPr/>
        </p:nvSpPr>
        <p:spPr>
          <a:xfrm>
            <a:off x="9632533" y="4759187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2/1=2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9ECEEE-55E1-4873-99E7-8F40ABDF4FD1}"/>
              </a:ext>
            </a:extLst>
          </p:cNvPr>
          <p:cNvCxnSpPr>
            <a:cxnSpLocks/>
          </p:cNvCxnSpPr>
          <p:nvPr/>
        </p:nvCxnSpPr>
        <p:spPr>
          <a:xfrm flipH="1">
            <a:off x="10735752" y="42949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661A39-9F6B-4C96-84DA-370994EC0F79}"/>
              </a:ext>
            </a:extLst>
          </p:cNvPr>
          <p:cNvSpPr txBox="1"/>
          <p:nvPr/>
        </p:nvSpPr>
        <p:spPr>
          <a:xfrm>
            <a:off x="10922308" y="4100718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Min. Ratio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413DA8-3B38-4D1B-809E-BEBB1B6E0D37}"/>
              </a:ext>
            </a:extLst>
          </p:cNvPr>
          <p:cNvSpPr txBox="1"/>
          <p:nvPr/>
        </p:nvSpPr>
        <p:spPr>
          <a:xfrm>
            <a:off x="1737113" y="4072214"/>
            <a:ext cx="12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2    </a:t>
            </a:r>
            <a:r>
              <a:rPr lang="en-US" b="1" dirty="0">
                <a:solidFill>
                  <a:srgbClr val="C00000"/>
                </a:solidFill>
              </a:rPr>
              <a:t>Leaves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1866BB-2556-44E9-97F9-822829DA6279}"/>
              </a:ext>
            </a:extLst>
          </p:cNvPr>
          <p:cNvSpPr txBox="1"/>
          <p:nvPr/>
        </p:nvSpPr>
        <p:spPr>
          <a:xfrm>
            <a:off x="1722830" y="3743600"/>
            <a:ext cx="1254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C00000"/>
                </a:solidFill>
              </a:rPr>
              <a:t>2</a:t>
            </a:r>
            <a:r>
              <a:rPr lang="en-US" b="1" baseline="-25000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Enters</a:t>
            </a:r>
          </a:p>
        </p:txBody>
      </p:sp>
      <p:sp>
        <p:nvSpPr>
          <p:cNvPr id="66" name="Rounded Rectangle 48">
            <a:extLst>
              <a:ext uri="{FF2B5EF4-FFF2-40B4-BE49-F238E27FC236}">
                <a16:creationId xmlns:a16="http://schemas.microsoft.com/office/drawing/2014/main" id="{2D623616-6FDA-4EA6-BC83-00C7D99394B9}"/>
              </a:ext>
            </a:extLst>
          </p:cNvPr>
          <p:cNvSpPr/>
          <p:nvPr/>
        </p:nvSpPr>
        <p:spPr>
          <a:xfrm rot="16200000">
            <a:off x="6607629" y="136752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48">
            <a:extLst>
              <a:ext uri="{FF2B5EF4-FFF2-40B4-BE49-F238E27FC236}">
                <a16:creationId xmlns:a16="http://schemas.microsoft.com/office/drawing/2014/main" id="{BCA5032B-0A39-4010-9048-C1C01A627012}"/>
              </a:ext>
            </a:extLst>
          </p:cNvPr>
          <p:cNvSpPr/>
          <p:nvPr/>
        </p:nvSpPr>
        <p:spPr>
          <a:xfrm rot="16200000">
            <a:off x="4936164" y="4071984"/>
            <a:ext cx="273494" cy="433085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6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/>
      <p:bldP spid="59" grpId="0"/>
      <p:bldP spid="60" grpId="0"/>
      <p:bldP spid="61" grpId="0"/>
      <p:bldP spid="63" grpId="0"/>
      <p:bldP spid="64" grpId="0"/>
      <p:bldP spid="66" grpId="0" animBg="1"/>
      <p:bldP spid="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3030616" y="1249399"/>
            <a:ext cx="7325576" cy="5482324"/>
            <a:chOff x="65315" y="2779784"/>
            <a:chExt cx="7325576" cy="5482324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5482324"/>
              <a:chOff x="154295" y="2779784"/>
              <a:chExt cx="7293427" cy="5482324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812801" y="2779784"/>
                <a:ext cx="0" cy="5482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0           0           1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168656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13502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43112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275334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01024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063309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4701717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297050" y="441266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3697808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5" y="370928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351916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9F42010C-41FF-44CD-9582-01B2B9A59352}"/>
              </a:ext>
            </a:extLst>
          </p:cNvPr>
          <p:cNvSpPr txBox="1">
            <a:spLocks noChangeArrowheads="1"/>
          </p:cNvSpPr>
          <p:nvPr/>
        </p:nvSpPr>
        <p:spPr>
          <a:xfrm>
            <a:off x="3994911" y="3759187"/>
            <a:ext cx="575879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2/3          1/6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0          0           0           4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8C0BF4E0-CA19-4DA8-9A1A-010D42203FB6}"/>
              </a:ext>
            </a:extLst>
          </p:cNvPr>
          <p:cNvSpPr txBox="1">
            <a:spLocks noChangeArrowheads="1"/>
          </p:cNvSpPr>
          <p:nvPr/>
        </p:nvSpPr>
        <p:spPr>
          <a:xfrm>
            <a:off x="3988215" y="3358276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-2/3           5/6         0           0           0	          20</a:t>
            </a: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FB5F5DB8-6E44-439A-8590-46005C9790D3}"/>
              </a:ext>
            </a:extLst>
          </p:cNvPr>
          <p:cNvSpPr txBox="1">
            <a:spLocks noChangeArrowheads="1"/>
          </p:cNvSpPr>
          <p:nvPr/>
        </p:nvSpPr>
        <p:spPr>
          <a:xfrm>
            <a:off x="3990553" y="4109224"/>
            <a:ext cx="5892490" cy="364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4/3         -1/6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1          0           0           2</a:t>
            </a: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D646A84B-3458-42F6-9FE7-605FCBE24E31}"/>
              </a:ext>
            </a:extLst>
          </p:cNvPr>
          <p:cNvSpPr txBox="1">
            <a:spLocks noChangeArrowheads="1"/>
          </p:cNvSpPr>
          <p:nvPr/>
        </p:nvSpPr>
        <p:spPr>
          <a:xfrm>
            <a:off x="4004286" y="4461593"/>
            <a:ext cx="5729764" cy="33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5/3          1/6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1           0           5</a:t>
            </a: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217B1BFD-4B5B-450F-93A8-C502DEDFC78B}"/>
              </a:ext>
            </a:extLst>
          </p:cNvPr>
          <p:cNvSpPr txBox="1">
            <a:spLocks noChangeArrowheads="1"/>
          </p:cNvSpPr>
          <p:nvPr/>
        </p:nvSpPr>
        <p:spPr>
          <a:xfrm>
            <a:off x="3998925" y="4758689"/>
            <a:ext cx="5884117" cy="312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0          0           1           2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4D09B1D-B8B0-4444-A1A1-E7E6EAC9D73B}"/>
              </a:ext>
            </a:extLst>
          </p:cNvPr>
          <p:cNvCxnSpPr>
            <a:cxnSpLocks/>
          </p:cNvCxnSpPr>
          <p:nvPr/>
        </p:nvCxnSpPr>
        <p:spPr>
          <a:xfrm>
            <a:off x="3157109" y="5116299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FFB53A1-BE8C-4E83-852C-2CFF73BF0760}"/>
              </a:ext>
            </a:extLst>
          </p:cNvPr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4: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D038FE-01D6-4FA7-A198-C2882FD084D1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801F9FE-7C28-41F3-86AD-1C1EF96699FC}"/>
              </a:ext>
            </a:extLst>
          </p:cNvPr>
          <p:cNvCxnSpPr>
            <a:cxnSpLocks/>
          </p:cNvCxnSpPr>
          <p:nvPr/>
        </p:nvCxnSpPr>
        <p:spPr>
          <a:xfrm>
            <a:off x="4776989" y="3006786"/>
            <a:ext cx="0" cy="4367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0">
            <a:extLst>
              <a:ext uri="{FF2B5EF4-FFF2-40B4-BE49-F238E27FC236}">
                <a16:creationId xmlns:a16="http://schemas.microsoft.com/office/drawing/2014/main" id="{681B6261-F1C6-4A99-A03E-85130BCC1415}"/>
              </a:ext>
            </a:extLst>
          </p:cNvPr>
          <p:cNvSpPr/>
          <p:nvPr/>
        </p:nvSpPr>
        <p:spPr>
          <a:xfrm>
            <a:off x="4856366" y="3775164"/>
            <a:ext cx="433086" cy="128685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0">
            <a:extLst>
              <a:ext uri="{FF2B5EF4-FFF2-40B4-BE49-F238E27FC236}">
                <a16:creationId xmlns:a16="http://schemas.microsoft.com/office/drawing/2014/main" id="{8332CAFA-E338-41F4-9822-F3567F934A5D}"/>
              </a:ext>
            </a:extLst>
          </p:cNvPr>
          <p:cNvSpPr/>
          <p:nvPr/>
        </p:nvSpPr>
        <p:spPr>
          <a:xfrm>
            <a:off x="9215010" y="3772818"/>
            <a:ext cx="433086" cy="128685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A54828D5-0BED-4628-B7D9-94C435834316}"/>
              </a:ext>
            </a:extLst>
          </p:cNvPr>
          <p:cNvSpPr txBox="1">
            <a:spLocks noChangeArrowheads="1"/>
          </p:cNvSpPr>
          <p:nvPr/>
        </p:nvSpPr>
        <p:spPr>
          <a:xfrm>
            <a:off x="9765428" y="3316074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7AB1F3A1-08FE-4A78-BB84-1093CF07A4BE}"/>
              </a:ext>
            </a:extLst>
          </p:cNvPr>
          <p:cNvSpPr txBox="1">
            <a:spLocks noChangeArrowheads="1"/>
          </p:cNvSpPr>
          <p:nvPr/>
        </p:nvSpPr>
        <p:spPr>
          <a:xfrm>
            <a:off x="9632543" y="375904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4*3/2=6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B44DA6A-70E7-44D8-99FF-C923E14483A4}"/>
              </a:ext>
            </a:extLst>
          </p:cNvPr>
          <p:cNvSpPr txBox="1">
            <a:spLocks noChangeArrowheads="1"/>
          </p:cNvSpPr>
          <p:nvPr/>
        </p:nvSpPr>
        <p:spPr>
          <a:xfrm>
            <a:off x="9627778" y="4125768"/>
            <a:ext cx="1236566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2*3/4=1.5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A5D6F0-4313-4289-9042-C7BC63DEE73E}"/>
              </a:ext>
            </a:extLst>
          </p:cNvPr>
          <p:cNvSpPr txBox="1">
            <a:spLocks noChangeArrowheads="1"/>
          </p:cNvSpPr>
          <p:nvPr/>
        </p:nvSpPr>
        <p:spPr>
          <a:xfrm>
            <a:off x="9637299" y="4463908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5*3/5=3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F931177F-A262-4C3C-87DD-5DF65844CC04}"/>
              </a:ext>
            </a:extLst>
          </p:cNvPr>
          <p:cNvSpPr txBox="1">
            <a:spLocks noChangeArrowheads="1"/>
          </p:cNvSpPr>
          <p:nvPr/>
        </p:nvSpPr>
        <p:spPr>
          <a:xfrm>
            <a:off x="9632533" y="4759187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2/1=2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9ECEEE-55E1-4873-99E7-8F40ABDF4FD1}"/>
              </a:ext>
            </a:extLst>
          </p:cNvPr>
          <p:cNvCxnSpPr>
            <a:cxnSpLocks/>
          </p:cNvCxnSpPr>
          <p:nvPr/>
        </p:nvCxnSpPr>
        <p:spPr>
          <a:xfrm flipH="1">
            <a:off x="10735752" y="429499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661A39-9F6B-4C96-84DA-370994EC0F79}"/>
              </a:ext>
            </a:extLst>
          </p:cNvPr>
          <p:cNvSpPr txBox="1"/>
          <p:nvPr/>
        </p:nvSpPr>
        <p:spPr>
          <a:xfrm>
            <a:off x="10922308" y="4100718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Min. Ratio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413DA8-3B38-4D1B-809E-BEBB1B6E0D37}"/>
              </a:ext>
            </a:extLst>
          </p:cNvPr>
          <p:cNvSpPr txBox="1"/>
          <p:nvPr/>
        </p:nvSpPr>
        <p:spPr>
          <a:xfrm>
            <a:off x="1737113" y="4072214"/>
            <a:ext cx="12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2    </a:t>
            </a:r>
            <a:r>
              <a:rPr lang="en-US" b="1" dirty="0">
                <a:solidFill>
                  <a:srgbClr val="C00000"/>
                </a:solidFill>
              </a:rPr>
              <a:t>Leaves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1866BB-2556-44E9-97F9-822829DA6279}"/>
              </a:ext>
            </a:extLst>
          </p:cNvPr>
          <p:cNvSpPr txBox="1"/>
          <p:nvPr/>
        </p:nvSpPr>
        <p:spPr>
          <a:xfrm>
            <a:off x="1722830" y="3743600"/>
            <a:ext cx="1254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C00000"/>
                </a:solidFill>
              </a:rPr>
              <a:t>2</a:t>
            </a:r>
            <a:r>
              <a:rPr lang="en-US" b="1" baseline="-25000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Enters</a:t>
            </a:r>
          </a:p>
        </p:txBody>
      </p:sp>
      <p:sp>
        <p:nvSpPr>
          <p:cNvPr id="66" name="Rounded Rectangle 48">
            <a:extLst>
              <a:ext uri="{FF2B5EF4-FFF2-40B4-BE49-F238E27FC236}">
                <a16:creationId xmlns:a16="http://schemas.microsoft.com/office/drawing/2014/main" id="{2D623616-6FDA-4EA6-BC83-00C7D99394B9}"/>
              </a:ext>
            </a:extLst>
          </p:cNvPr>
          <p:cNvSpPr/>
          <p:nvPr/>
        </p:nvSpPr>
        <p:spPr>
          <a:xfrm rot="16200000">
            <a:off x="6607629" y="1367524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48">
            <a:extLst>
              <a:ext uri="{FF2B5EF4-FFF2-40B4-BE49-F238E27FC236}">
                <a16:creationId xmlns:a16="http://schemas.microsoft.com/office/drawing/2014/main" id="{BCA5032B-0A39-4010-9048-C1C01A627012}"/>
              </a:ext>
            </a:extLst>
          </p:cNvPr>
          <p:cNvSpPr/>
          <p:nvPr/>
        </p:nvSpPr>
        <p:spPr>
          <a:xfrm rot="16200000">
            <a:off x="4936164" y="4071984"/>
            <a:ext cx="273494" cy="433085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008823-A475-4E2E-AA35-EF3EBD42DA25}"/>
              </a:ext>
            </a:extLst>
          </p:cNvPr>
          <p:cNvCxnSpPr>
            <a:cxnSpLocks/>
          </p:cNvCxnSpPr>
          <p:nvPr/>
        </p:nvCxnSpPr>
        <p:spPr>
          <a:xfrm>
            <a:off x="3166630" y="5497301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59">
            <a:extLst>
              <a:ext uri="{FF2B5EF4-FFF2-40B4-BE49-F238E27FC236}">
                <a16:creationId xmlns:a16="http://schemas.microsoft.com/office/drawing/2014/main" id="{3F39F633-8210-4491-BDE7-E3464E1D0650}"/>
              </a:ext>
            </a:extLst>
          </p:cNvPr>
          <p:cNvSpPr txBox="1">
            <a:spLocks noChangeArrowheads="1"/>
          </p:cNvSpPr>
          <p:nvPr/>
        </p:nvSpPr>
        <p:spPr>
          <a:xfrm>
            <a:off x="3278221" y="5461895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A673C84E-8668-40B1-9E12-2571E53AB4E4}"/>
              </a:ext>
            </a:extLst>
          </p:cNvPr>
          <p:cNvSpPr txBox="1">
            <a:spLocks noChangeArrowheads="1"/>
          </p:cNvSpPr>
          <p:nvPr/>
        </p:nvSpPr>
        <p:spPr>
          <a:xfrm>
            <a:off x="3365573" y="5161676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:a16="http://schemas.microsoft.com/office/drawing/2014/main" id="{1A2E5E89-E025-48CB-B9F7-D6D66C62AD35}"/>
              </a:ext>
            </a:extLst>
          </p:cNvPr>
          <p:cNvSpPr txBox="1">
            <a:spLocks noChangeArrowheads="1"/>
          </p:cNvSpPr>
          <p:nvPr/>
        </p:nvSpPr>
        <p:spPr>
          <a:xfrm>
            <a:off x="3278219" y="5704781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DDC47420-3E46-46B3-97D6-3C9979BE63C7}"/>
              </a:ext>
            </a:extLst>
          </p:cNvPr>
          <p:cNvSpPr txBox="1">
            <a:spLocks noChangeArrowheads="1"/>
          </p:cNvSpPr>
          <p:nvPr/>
        </p:nvSpPr>
        <p:spPr>
          <a:xfrm>
            <a:off x="3263711" y="5936664"/>
            <a:ext cx="532405" cy="37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B0567DAE-FE88-47D5-BD45-33A9E7DDAAAD}"/>
              </a:ext>
            </a:extLst>
          </p:cNvPr>
          <p:cNvSpPr txBox="1">
            <a:spLocks noChangeArrowheads="1"/>
          </p:cNvSpPr>
          <p:nvPr/>
        </p:nvSpPr>
        <p:spPr>
          <a:xfrm>
            <a:off x="3273233" y="6203368"/>
            <a:ext cx="532405" cy="37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59">
            <a:extLst>
              <a:ext uri="{FF2B5EF4-FFF2-40B4-BE49-F238E27FC236}">
                <a16:creationId xmlns:a16="http://schemas.microsoft.com/office/drawing/2014/main" id="{DCF47E3C-F891-45C5-861F-D66BF1490170}"/>
              </a:ext>
            </a:extLst>
          </p:cNvPr>
          <p:cNvSpPr txBox="1">
            <a:spLocks noChangeArrowheads="1"/>
          </p:cNvSpPr>
          <p:nvPr/>
        </p:nvSpPr>
        <p:spPr>
          <a:xfrm>
            <a:off x="3971501" y="5790392"/>
            <a:ext cx="5892490" cy="364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1            -1/8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3/4         0           0         3/2</a:t>
            </a:r>
          </a:p>
        </p:txBody>
      </p:sp>
      <p:sp>
        <p:nvSpPr>
          <p:cNvPr id="79" name="Rectangle 59">
            <a:extLst>
              <a:ext uri="{FF2B5EF4-FFF2-40B4-BE49-F238E27FC236}">
                <a16:creationId xmlns:a16="http://schemas.microsoft.com/office/drawing/2014/main" id="{F3E072D2-CECF-4B00-A724-2797DC0A210E}"/>
              </a:ext>
            </a:extLst>
          </p:cNvPr>
          <p:cNvSpPr txBox="1">
            <a:spLocks noChangeArrowheads="1"/>
          </p:cNvSpPr>
          <p:nvPr/>
        </p:nvSpPr>
        <p:spPr>
          <a:xfrm>
            <a:off x="3997737" y="5168032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0             3/4          1/2         0           0          21</a:t>
            </a:r>
          </a:p>
        </p:txBody>
      </p:sp>
      <p:sp>
        <p:nvSpPr>
          <p:cNvPr id="81" name="Rectangle 59">
            <a:extLst>
              <a:ext uri="{FF2B5EF4-FFF2-40B4-BE49-F238E27FC236}">
                <a16:creationId xmlns:a16="http://schemas.microsoft.com/office/drawing/2014/main" id="{3346A392-64E9-4A0E-BBFE-F04CD3E73435}"/>
              </a:ext>
            </a:extLst>
          </p:cNvPr>
          <p:cNvSpPr txBox="1">
            <a:spLocks noChangeArrowheads="1"/>
          </p:cNvSpPr>
          <p:nvPr/>
        </p:nvSpPr>
        <p:spPr>
          <a:xfrm>
            <a:off x="3975858" y="5511799"/>
            <a:ext cx="575879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0             1/4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-1/2         0           0           3</a:t>
            </a:r>
          </a:p>
        </p:txBody>
      </p:sp>
      <p:sp>
        <p:nvSpPr>
          <p:cNvPr id="82" name="Rectangle 59">
            <a:extLst>
              <a:ext uri="{FF2B5EF4-FFF2-40B4-BE49-F238E27FC236}">
                <a16:creationId xmlns:a16="http://schemas.microsoft.com/office/drawing/2014/main" id="{E609F43C-93D9-46F9-A681-87C1AAD3096D}"/>
              </a:ext>
            </a:extLst>
          </p:cNvPr>
          <p:cNvSpPr txBox="1">
            <a:spLocks noChangeArrowheads="1"/>
          </p:cNvSpPr>
          <p:nvPr/>
        </p:nvSpPr>
        <p:spPr>
          <a:xfrm>
            <a:off x="3970945" y="6042749"/>
            <a:ext cx="5729764" cy="33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0             3/8        -5/4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5/2</a:t>
            </a:r>
          </a:p>
        </p:txBody>
      </p:sp>
      <p:sp>
        <p:nvSpPr>
          <p:cNvPr id="83" name="Rectangle 59">
            <a:extLst>
              <a:ext uri="{FF2B5EF4-FFF2-40B4-BE49-F238E27FC236}">
                <a16:creationId xmlns:a16="http://schemas.microsoft.com/office/drawing/2014/main" id="{ABEB5B4C-9BF1-4B53-B5F8-736A8CC4058C}"/>
              </a:ext>
            </a:extLst>
          </p:cNvPr>
          <p:cNvSpPr txBox="1">
            <a:spLocks noChangeArrowheads="1"/>
          </p:cNvSpPr>
          <p:nvPr/>
        </p:nvSpPr>
        <p:spPr>
          <a:xfrm>
            <a:off x="3966182" y="6309452"/>
            <a:ext cx="5729764" cy="33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0             1/8        -3/4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1         1/2</a:t>
            </a:r>
          </a:p>
        </p:txBody>
      </p:sp>
    </p:spTree>
    <p:extLst>
      <p:ext uri="{BB962C8B-B14F-4D97-AF65-F5344CB8AC3E}">
        <p14:creationId xmlns:p14="http://schemas.microsoft.com/office/powerpoint/2010/main" val="14068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1" grpId="0"/>
      <p:bldP spid="82" grpId="0"/>
      <p:bldP spid="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3030616" y="1249399"/>
            <a:ext cx="7325576" cy="5482324"/>
            <a:chOff x="65315" y="2779784"/>
            <a:chExt cx="7325576" cy="5482324"/>
          </a:xfrm>
        </p:grpSpPr>
        <p:grpSp>
          <p:nvGrpSpPr>
            <p:cNvPr id="3" name="Group 106"/>
            <p:cNvGrpSpPr/>
            <p:nvPr/>
          </p:nvGrpSpPr>
          <p:grpSpPr>
            <a:xfrm>
              <a:off x="154295" y="2779784"/>
              <a:ext cx="7236596" cy="5482324"/>
              <a:chOff x="154295" y="2779784"/>
              <a:chExt cx="7293427" cy="5482324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812801" y="2779784"/>
                <a:ext cx="0" cy="5482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849525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9"/>
            <p:cNvSpPr txBox="1">
              <a:spLocks noChangeArrowheads="1"/>
            </p:cNvSpPr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9"/>
            <p:cNvSpPr txBox="1">
              <a:spLocks noChangeArrowheads="1"/>
            </p:cNvSpPr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9"/>
            <p:cNvSpPr txBox="1">
              <a:spLocks noChangeArrowheads="1"/>
            </p:cNvSpPr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          -4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1" name="Rectangle 59"/>
            <p:cNvSpPr txBox="1">
              <a:spLocks noChangeArrowheads="1"/>
            </p:cNvSpPr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6            4              1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0           0           0</a:t>
              </a:r>
            </a:p>
          </p:txBody>
        </p:sp>
        <p:sp>
          <p:nvSpPr>
            <p:cNvPr id="112" name="Rectangle 59"/>
            <p:cNvSpPr txBox="1">
              <a:spLocks noChangeArrowheads="1"/>
            </p:cNvSpPr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1            2              0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1           0           0</a:t>
              </a:r>
            </a:p>
          </p:txBody>
        </p:sp>
        <p:sp>
          <p:nvSpPr>
            <p:cNvPr id="113" name="Rectangle 59"/>
            <p:cNvSpPr txBox="1">
              <a:spLocks noChangeArrowheads="1"/>
            </p:cNvSpPr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0           1           0</a:t>
              </a:r>
            </a:p>
          </p:txBody>
        </p:sp>
        <p:sp>
          <p:nvSpPr>
            <p:cNvPr id="114" name="Rectangle 59"/>
            <p:cNvSpPr txBox="1">
              <a:spLocks noChangeArrowheads="1"/>
            </p:cNvSpPr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0            1              0</a:t>
              </a:r>
              <a:r>
                <a:rPr lang="en-US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0           0           1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9753705" y="168656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19C9CD4F-722D-46D0-9A7E-2BEB6D9DA42B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13502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24/6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044887AA-3347-4C85-989D-56D4AAFC051F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43112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 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AF960753-7519-46DE-9ECF-120BC18A491B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275334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D6BBF1DB-3319-4DB4-A585-A88EA6166E32}"/>
              </a:ext>
            </a:extLst>
          </p:cNvPr>
          <p:cNvSpPr txBox="1">
            <a:spLocks noChangeArrowheads="1"/>
          </p:cNvSpPr>
          <p:nvPr/>
        </p:nvSpPr>
        <p:spPr>
          <a:xfrm>
            <a:off x="9588726" y="3010245"/>
            <a:ext cx="183725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  =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1F757642-EBE0-40D1-A222-0AF80E16A0B4}"/>
              </a:ext>
            </a:extLst>
          </p:cNvPr>
          <p:cNvSpPr txBox="1">
            <a:spLocks noChangeArrowheads="1"/>
          </p:cNvSpPr>
          <p:nvPr/>
        </p:nvSpPr>
        <p:spPr>
          <a:xfrm>
            <a:off x="3299397" y="4063309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9E30FD2E-94BE-4C5B-A532-DBDCB3E9EC70}"/>
              </a:ext>
            </a:extLst>
          </p:cNvPr>
          <p:cNvSpPr txBox="1">
            <a:spLocks noChangeArrowheads="1"/>
          </p:cNvSpPr>
          <p:nvPr/>
        </p:nvSpPr>
        <p:spPr>
          <a:xfrm>
            <a:off x="3303748" y="4701717"/>
            <a:ext cx="49236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7A768EA0-BFFF-4427-9BEF-4D6CAB32D608}"/>
              </a:ext>
            </a:extLst>
          </p:cNvPr>
          <p:cNvSpPr txBox="1">
            <a:spLocks noChangeArrowheads="1"/>
          </p:cNvSpPr>
          <p:nvPr/>
        </p:nvSpPr>
        <p:spPr>
          <a:xfrm>
            <a:off x="3297050" y="441266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E2C09-CE7D-4898-87C8-1947A71E803C}"/>
              </a:ext>
            </a:extLst>
          </p:cNvPr>
          <p:cNvCxnSpPr>
            <a:cxnSpLocks/>
          </p:cNvCxnSpPr>
          <p:nvPr/>
        </p:nvCxnSpPr>
        <p:spPr>
          <a:xfrm>
            <a:off x="3131319" y="3697808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9">
            <a:extLst>
              <a:ext uri="{FF2B5EF4-FFF2-40B4-BE49-F238E27FC236}">
                <a16:creationId xmlns:a16="http://schemas.microsoft.com/office/drawing/2014/main" id="{F47253D3-1461-4B6E-9075-8361ED96F929}"/>
              </a:ext>
            </a:extLst>
          </p:cNvPr>
          <p:cNvSpPr txBox="1">
            <a:spLocks noChangeArrowheads="1"/>
          </p:cNvSpPr>
          <p:nvPr/>
        </p:nvSpPr>
        <p:spPr>
          <a:xfrm>
            <a:off x="3282985" y="370928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483F8C8B-3A97-45C8-8525-8D378951D7FF}"/>
              </a:ext>
            </a:extLst>
          </p:cNvPr>
          <p:cNvSpPr txBox="1">
            <a:spLocks noChangeArrowheads="1"/>
          </p:cNvSpPr>
          <p:nvPr/>
        </p:nvSpPr>
        <p:spPr>
          <a:xfrm>
            <a:off x="3341764" y="3351916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9F42010C-41FF-44CD-9582-01B2B9A59352}"/>
              </a:ext>
            </a:extLst>
          </p:cNvPr>
          <p:cNvSpPr txBox="1">
            <a:spLocks noChangeArrowheads="1"/>
          </p:cNvSpPr>
          <p:nvPr/>
        </p:nvSpPr>
        <p:spPr>
          <a:xfrm>
            <a:off x="3994911" y="3759187"/>
            <a:ext cx="575879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2/3          1/6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0          0           0           4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8C0BF4E0-CA19-4DA8-9A1A-010D42203FB6}"/>
              </a:ext>
            </a:extLst>
          </p:cNvPr>
          <p:cNvSpPr txBox="1">
            <a:spLocks noChangeArrowheads="1"/>
          </p:cNvSpPr>
          <p:nvPr/>
        </p:nvSpPr>
        <p:spPr>
          <a:xfrm>
            <a:off x="3988215" y="3358276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-2/3           5/6         0           0           0	          20</a:t>
            </a: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FB5F5DB8-6E44-439A-8590-46005C9790D3}"/>
              </a:ext>
            </a:extLst>
          </p:cNvPr>
          <p:cNvSpPr txBox="1">
            <a:spLocks noChangeArrowheads="1"/>
          </p:cNvSpPr>
          <p:nvPr/>
        </p:nvSpPr>
        <p:spPr>
          <a:xfrm>
            <a:off x="3990553" y="4109224"/>
            <a:ext cx="5892490" cy="364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4/3         -1/6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1          0           0           2</a:t>
            </a: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D646A84B-3458-42F6-9FE7-605FCBE24E31}"/>
              </a:ext>
            </a:extLst>
          </p:cNvPr>
          <p:cNvSpPr txBox="1">
            <a:spLocks noChangeArrowheads="1"/>
          </p:cNvSpPr>
          <p:nvPr/>
        </p:nvSpPr>
        <p:spPr>
          <a:xfrm>
            <a:off x="4004286" y="4461593"/>
            <a:ext cx="5729764" cy="33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5/3          1/6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1           0           5</a:t>
            </a: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217B1BFD-4B5B-450F-93A8-C502DEDFC78B}"/>
              </a:ext>
            </a:extLst>
          </p:cNvPr>
          <p:cNvSpPr txBox="1">
            <a:spLocks noChangeArrowheads="1"/>
          </p:cNvSpPr>
          <p:nvPr/>
        </p:nvSpPr>
        <p:spPr>
          <a:xfrm>
            <a:off x="3998925" y="4758689"/>
            <a:ext cx="5884117" cy="312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0            1              0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0          0           1           2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4D09B1D-B8B0-4444-A1A1-E7E6EAC9D73B}"/>
              </a:ext>
            </a:extLst>
          </p:cNvPr>
          <p:cNvCxnSpPr>
            <a:cxnSpLocks/>
          </p:cNvCxnSpPr>
          <p:nvPr/>
        </p:nvCxnSpPr>
        <p:spPr>
          <a:xfrm>
            <a:off x="3157109" y="5116299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FFB53A1-BE8C-4E83-852C-2CFF73BF0760}"/>
              </a:ext>
            </a:extLst>
          </p:cNvPr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D038FE-01D6-4FA7-A198-C2882FD084D1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Condition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A54828D5-0BED-4628-B7D9-94C435834316}"/>
              </a:ext>
            </a:extLst>
          </p:cNvPr>
          <p:cNvSpPr txBox="1">
            <a:spLocks noChangeArrowheads="1"/>
          </p:cNvSpPr>
          <p:nvPr/>
        </p:nvSpPr>
        <p:spPr>
          <a:xfrm>
            <a:off x="9765428" y="3316074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7AB1F3A1-08FE-4A78-BB84-1093CF07A4BE}"/>
              </a:ext>
            </a:extLst>
          </p:cNvPr>
          <p:cNvSpPr txBox="1">
            <a:spLocks noChangeArrowheads="1"/>
          </p:cNvSpPr>
          <p:nvPr/>
        </p:nvSpPr>
        <p:spPr>
          <a:xfrm>
            <a:off x="9632543" y="375904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4*3/2=6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B44DA6A-70E7-44D8-99FF-C923E14483A4}"/>
              </a:ext>
            </a:extLst>
          </p:cNvPr>
          <p:cNvSpPr txBox="1">
            <a:spLocks noChangeArrowheads="1"/>
          </p:cNvSpPr>
          <p:nvPr/>
        </p:nvSpPr>
        <p:spPr>
          <a:xfrm>
            <a:off x="9627778" y="4125768"/>
            <a:ext cx="1236566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2*3/4=1.5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A5D6F0-4313-4289-9042-C7BC63DEE73E}"/>
              </a:ext>
            </a:extLst>
          </p:cNvPr>
          <p:cNvSpPr txBox="1">
            <a:spLocks noChangeArrowheads="1"/>
          </p:cNvSpPr>
          <p:nvPr/>
        </p:nvSpPr>
        <p:spPr>
          <a:xfrm>
            <a:off x="9637299" y="4463908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5*3/5=3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F931177F-A262-4C3C-87DD-5DF65844CC04}"/>
              </a:ext>
            </a:extLst>
          </p:cNvPr>
          <p:cNvSpPr txBox="1">
            <a:spLocks noChangeArrowheads="1"/>
          </p:cNvSpPr>
          <p:nvPr/>
        </p:nvSpPr>
        <p:spPr>
          <a:xfrm>
            <a:off x="9632533" y="4759187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2/1=2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008823-A475-4E2E-AA35-EF3EBD42DA25}"/>
              </a:ext>
            </a:extLst>
          </p:cNvPr>
          <p:cNvCxnSpPr>
            <a:cxnSpLocks/>
          </p:cNvCxnSpPr>
          <p:nvPr/>
        </p:nvCxnSpPr>
        <p:spPr>
          <a:xfrm>
            <a:off x="3166630" y="5497301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59">
            <a:extLst>
              <a:ext uri="{FF2B5EF4-FFF2-40B4-BE49-F238E27FC236}">
                <a16:creationId xmlns:a16="http://schemas.microsoft.com/office/drawing/2014/main" id="{3F39F633-8210-4491-BDE7-E3464E1D0650}"/>
              </a:ext>
            </a:extLst>
          </p:cNvPr>
          <p:cNvSpPr txBox="1">
            <a:spLocks noChangeArrowheads="1"/>
          </p:cNvSpPr>
          <p:nvPr/>
        </p:nvSpPr>
        <p:spPr>
          <a:xfrm>
            <a:off x="3278221" y="5461895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A673C84E-8668-40B1-9E12-2571E53AB4E4}"/>
              </a:ext>
            </a:extLst>
          </p:cNvPr>
          <p:cNvSpPr txBox="1">
            <a:spLocks noChangeArrowheads="1"/>
          </p:cNvSpPr>
          <p:nvPr/>
        </p:nvSpPr>
        <p:spPr>
          <a:xfrm>
            <a:off x="3365573" y="5161676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:a16="http://schemas.microsoft.com/office/drawing/2014/main" id="{1A2E5E89-E025-48CB-B9F7-D6D66C62AD35}"/>
              </a:ext>
            </a:extLst>
          </p:cNvPr>
          <p:cNvSpPr txBox="1">
            <a:spLocks noChangeArrowheads="1"/>
          </p:cNvSpPr>
          <p:nvPr/>
        </p:nvSpPr>
        <p:spPr>
          <a:xfrm>
            <a:off x="3278219" y="5704781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DDC47420-3E46-46B3-97D6-3C9979BE63C7}"/>
              </a:ext>
            </a:extLst>
          </p:cNvPr>
          <p:cNvSpPr txBox="1">
            <a:spLocks noChangeArrowheads="1"/>
          </p:cNvSpPr>
          <p:nvPr/>
        </p:nvSpPr>
        <p:spPr>
          <a:xfrm>
            <a:off x="3263711" y="5936664"/>
            <a:ext cx="532405" cy="37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B0567DAE-FE88-47D5-BD45-33A9E7DDAAAD}"/>
              </a:ext>
            </a:extLst>
          </p:cNvPr>
          <p:cNvSpPr txBox="1">
            <a:spLocks noChangeArrowheads="1"/>
          </p:cNvSpPr>
          <p:nvPr/>
        </p:nvSpPr>
        <p:spPr>
          <a:xfrm>
            <a:off x="3273233" y="6203368"/>
            <a:ext cx="532405" cy="37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59">
            <a:extLst>
              <a:ext uri="{FF2B5EF4-FFF2-40B4-BE49-F238E27FC236}">
                <a16:creationId xmlns:a16="http://schemas.microsoft.com/office/drawing/2014/main" id="{DCF47E3C-F891-45C5-861F-D66BF1490170}"/>
              </a:ext>
            </a:extLst>
          </p:cNvPr>
          <p:cNvSpPr txBox="1">
            <a:spLocks noChangeArrowheads="1"/>
          </p:cNvSpPr>
          <p:nvPr/>
        </p:nvSpPr>
        <p:spPr>
          <a:xfrm>
            <a:off x="3971501" y="5790392"/>
            <a:ext cx="5892490" cy="364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1            -1/8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3/4         0           0         3/2</a:t>
            </a:r>
          </a:p>
        </p:txBody>
      </p:sp>
      <p:sp>
        <p:nvSpPr>
          <p:cNvPr id="79" name="Rectangle 59">
            <a:extLst>
              <a:ext uri="{FF2B5EF4-FFF2-40B4-BE49-F238E27FC236}">
                <a16:creationId xmlns:a16="http://schemas.microsoft.com/office/drawing/2014/main" id="{F3E072D2-CECF-4B00-A724-2797DC0A210E}"/>
              </a:ext>
            </a:extLst>
          </p:cNvPr>
          <p:cNvSpPr txBox="1">
            <a:spLocks noChangeArrowheads="1"/>
          </p:cNvSpPr>
          <p:nvPr/>
        </p:nvSpPr>
        <p:spPr>
          <a:xfrm>
            <a:off x="3997737" y="5168032"/>
            <a:ext cx="6160838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0             3/4          1/2         0           0          21</a:t>
            </a:r>
          </a:p>
        </p:txBody>
      </p:sp>
      <p:sp>
        <p:nvSpPr>
          <p:cNvPr id="81" name="Rectangle 59">
            <a:extLst>
              <a:ext uri="{FF2B5EF4-FFF2-40B4-BE49-F238E27FC236}">
                <a16:creationId xmlns:a16="http://schemas.microsoft.com/office/drawing/2014/main" id="{3346A392-64E9-4A0E-BBFE-F04CD3E73435}"/>
              </a:ext>
            </a:extLst>
          </p:cNvPr>
          <p:cNvSpPr txBox="1">
            <a:spLocks noChangeArrowheads="1"/>
          </p:cNvSpPr>
          <p:nvPr/>
        </p:nvSpPr>
        <p:spPr>
          <a:xfrm>
            <a:off x="3975858" y="5511799"/>
            <a:ext cx="575879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0             1/4   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-1/2         0           0           3</a:t>
            </a:r>
          </a:p>
        </p:txBody>
      </p:sp>
      <p:sp>
        <p:nvSpPr>
          <p:cNvPr id="82" name="Rectangle 59">
            <a:extLst>
              <a:ext uri="{FF2B5EF4-FFF2-40B4-BE49-F238E27FC236}">
                <a16:creationId xmlns:a16="http://schemas.microsoft.com/office/drawing/2014/main" id="{E609F43C-93D9-46F9-A681-87C1AAD3096D}"/>
              </a:ext>
            </a:extLst>
          </p:cNvPr>
          <p:cNvSpPr txBox="1">
            <a:spLocks noChangeArrowheads="1"/>
          </p:cNvSpPr>
          <p:nvPr/>
        </p:nvSpPr>
        <p:spPr>
          <a:xfrm>
            <a:off x="3970945" y="6042749"/>
            <a:ext cx="5729764" cy="33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0             3/8        -5/4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5/2</a:t>
            </a:r>
          </a:p>
        </p:txBody>
      </p:sp>
      <p:sp>
        <p:nvSpPr>
          <p:cNvPr id="83" name="Rectangle 59">
            <a:extLst>
              <a:ext uri="{FF2B5EF4-FFF2-40B4-BE49-F238E27FC236}">
                <a16:creationId xmlns:a16="http://schemas.microsoft.com/office/drawing/2014/main" id="{ABEB5B4C-9BF1-4B53-B5F8-736A8CC4058C}"/>
              </a:ext>
            </a:extLst>
          </p:cNvPr>
          <p:cNvSpPr txBox="1">
            <a:spLocks noChangeArrowheads="1"/>
          </p:cNvSpPr>
          <p:nvPr/>
        </p:nvSpPr>
        <p:spPr>
          <a:xfrm>
            <a:off x="3966182" y="6309452"/>
            <a:ext cx="5729764" cy="33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0             1/8        -3/4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1         1/2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DBADD8-F5AE-4A02-9610-3C5814D2709A}"/>
              </a:ext>
            </a:extLst>
          </p:cNvPr>
          <p:cNvSpPr txBox="1"/>
          <p:nvPr/>
        </p:nvSpPr>
        <p:spPr>
          <a:xfrm>
            <a:off x="79181" y="2546031"/>
            <a:ext cx="27388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Yes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Optimal Solution found</a:t>
            </a:r>
          </a:p>
          <a:p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b="1" dirty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89" name="Rectangle 59">
            <a:extLst>
              <a:ext uri="{FF2B5EF4-FFF2-40B4-BE49-F238E27FC236}">
                <a16:creationId xmlns:a16="http://schemas.microsoft.com/office/drawing/2014/main" id="{24BFB02A-D90C-48D0-AFF3-BA7C88B84C0D}"/>
              </a:ext>
            </a:extLst>
          </p:cNvPr>
          <p:cNvSpPr txBox="1">
            <a:spLocks noChangeArrowheads="1"/>
          </p:cNvSpPr>
          <p:nvPr/>
        </p:nvSpPr>
        <p:spPr>
          <a:xfrm>
            <a:off x="169439" y="4368652"/>
            <a:ext cx="1314733" cy="1367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Optimal Solution:</a:t>
            </a:r>
          </a:p>
          <a:p>
            <a:pPr marL="0" lvl="1" algn="l"/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1.5</a:t>
            </a: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263E3FC0-0F63-4893-BA2E-B09EFACFA699}"/>
              </a:ext>
            </a:extLst>
          </p:cNvPr>
          <p:cNvSpPr txBox="1">
            <a:spLocks noChangeArrowheads="1"/>
          </p:cNvSpPr>
          <p:nvPr/>
        </p:nvSpPr>
        <p:spPr>
          <a:xfrm>
            <a:off x="1350546" y="4406753"/>
            <a:ext cx="1505346" cy="1070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Optimal Value: Profit</a:t>
            </a:r>
          </a:p>
          <a:p>
            <a:pPr marL="0" lvl="1" algn="l"/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21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0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9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798282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11104" y="803457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lvl="1"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	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19" y="1811378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226" y="1232250"/>
            <a:ext cx="1162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STEPS OF SIMPLEX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76" y="2625640"/>
            <a:ext cx="74850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 </a:t>
            </a:r>
            <a:r>
              <a:rPr lang="en-US" sz="2100" b="1" dirty="0">
                <a:solidFill>
                  <a:srgbClr val="002060"/>
                </a:solidFill>
              </a:rPr>
              <a:t>Optimality Condition Test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an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b="1" dirty="0">
                <a:solidFill>
                  <a:srgbClr val="0000FF"/>
                </a:solidFill>
              </a:rPr>
              <a:t> Using the Optimality Condition.</a:t>
            </a:r>
          </a:p>
          <a:p>
            <a:r>
              <a:rPr lang="en-US" b="1" dirty="0">
                <a:solidFill>
                  <a:srgbClr val="0000FF"/>
                </a:solidFill>
              </a:rPr>
              <a:t>	STOP if there is no entering variable, i.e., Optimum Solution Found</a:t>
            </a:r>
          </a:p>
          <a:p>
            <a:r>
              <a:rPr lang="en-US" b="1" dirty="0">
                <a:solidFill>
                  <a:srgbClr val="0000FF"/>
                </a:solidFill>
              </a:rPr>
              <a:t>	Else, go to Step 3.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7821" y="1541420"/>
            <a:ext cx="5029200" cy="12772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Maximization problem</a:t>
            </a:r>
            <a:endParaRPr lang="en-US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non-basic variable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having the 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negative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coefficients in the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z-row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(Ties are broken arbitrarily. )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6528" y="3810026"/>
            <a:ext cx="5029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optimum is reached</a:t>
            </a:r>
            <a:r>
              <a:rPr lang="en-US" dirty="0">
                <a:solidFill>
                  <a:srgbClr val="002060"/>
                </a:solidFill>
              </a:rPr>
              <a:t> at the iteration where all the </a:t>
            </a:r>
            <a:r>
              <a:rPr lang="en-US" b="1" dirty="0">
                <a:solidFill>
                  <a:srgbClr val="002060"/>
                </a:solidFill>
              </a:rPr>
              <a:t>z-row </a:t>
            </a:r>
            <a:r>
              <a:rPr lang="en-US" dirty="0">
                <a:solidFill>
                  <a:srgbClr val="FF0000"/>
                </a:solidFill>
              </a:rPr>
              <a:t>coefficients</a:t>
            </a:r>
            <a:r>
              <a:rPr lang="en-US" dirty="0">
                <a:solidFill>
                  <a:srgbClr val="002060"/>
                </a:solidFill>
              </a:rPr>
              <a:t> of the non-basic variables are non-negative.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8" grpId="0" build="allAtOnce"/>
      <p:bldP spid="11" grpId="0" build="allAtOnce" animBg="1"/>
      <p:bldP spid="13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798282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11104" y="803457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lvl="1"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	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19" y="1811378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226" y="1232250"/>
            <a:ext cx="1162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STEPS OF SIMPLEX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76" y="2625640"/>
            <a:ext cx="74850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 </a:t>
            </a:r>
            <a:r>
              <a:rPr lang="en-US" sz="2100" b="1" dirty="0">
                <a:solidFill>
                  <a:srgbClr val="002060"/>
                </a:solidFill>
              </a:rPr>
              <a:t>Optimality Condition Test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an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b="1" dirty="0">
                <a:solidFill>
                  <a:srgbClr val="0000FF"/>
                </a:solidFill>
              </a:rPr>
              <a:t> Using the Optimality Condition.</a:t>
            </a:r>
          </a:p>
          <a:p>
            <a:r>
              <a:rPr lang="en-US" b="1" dirty="0">
                <a:solidFill>
                  <a:srgbClr val="0000FF"/>
                </a:solidFill>
              </a:rPr>
              <a:t>	STOP if there is no entering variable, i.e., Optimum Solution Found</a:t>
            </a:r>
          </a:p>
          <a:p>
            <a:r>
              <a:rPr lang="en-US" b="1" dirty="0">
                <a:solidFill>
                  <a:srgbClr val="0000FF"/>
                </a:solidFill>
              </a:rPr>
              <a:t>	Else, go to Step 3.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7821" y="1541420"/>
            <a:ext cx="5029200" cy="12772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Minimization problem</a:t>
            </a:r>
            <a:endParaRPr lang="en-US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non-basic variable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having the 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positive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coefficients in the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z-row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(Ties are broken arbitrarily. )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6528" y="3810026"/>
            <a:ext cx="5029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optimum is reached</a:t>
            </a:r>
            <a:r>
              <a:rPr lang="en-US" dirty="0">
                <a:solidFill>
                  <a:srgbClr val="002060"/>
                </a:solidFill>
              </a:rPr>
              <a:t> at the iteration where all the </a:t>
            </a:r>
            <a:r>
              <a:rPr lang="en-US" b="1" dirty="0">
                <a:solidFill>
                  <a:srgbClr val="002060"/>
                </a:solidFill>
              </a:rPr>
              <a:t>z-row </a:t>
            </a:r>
            <a:r>
              <a:rPr lang="en-US" dirty="0">
                <a:solidFill>
                  <a:srgbClr val="FF0000"/>
                </a:solidFill>
              </a:rPr>
              <a:t>coefficients</a:t>
            </a:r>
            <a:r>
              <a:rPr lang="en-US" dirty="0">
                <a:solidFill>
                  <a:srgbClr val="002060"/>
                </a:solidFill>
              </a:rPr>
              <a:t> of the non-basic variables are non-positive.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  <p:bldP spid="13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798282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11104" y="803457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lvl="1"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	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19" y="1824441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226" y="1245313"/>
            <a:ext cx="1162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STEPS OF SIMPLEX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76" y="2638703"/>
            <a:ext cx="74850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 </a:t>
            </a:r>
            <a:r>
              <a:rPr lang="en-US" sz="2100" b="1" dirty="0">
                <a:solidFill>
                  <a:srgbClr val="002060"/>
                </a:solidFill>
              </a:rPr>
              <a:t>Optimality Condition Test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an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b="1" dirty="0">
                <a:solidFill>
                  <a:srgbClr val="0000FF"/>
                </a:solidFill>
              </a:rPr>
              <a:t> Using the Optimality Condition.</a:t>
            </a:r>
          </a:p>
          <a:p>
            <a:r>
              <a:rPr lang="en-US" b="1" dirty="0">
                <a:solidFill>
                  <a:srgbClr val="0000FF"/>
                </a:solidFill>
              </a:rPr>
              <a:t>	STOP if there is no entering variable, i.e., Optimum Solution Found</a:t>
            </a:r>
          </a:p>
          <a:p>
            <a:r>
              <a:rPr lang="en-US" b="1" dirty="0">
                <a:solidFill>
                  <a:srgbClr val="0000FF"/>
                </a:solidFill>
              </a:rPr>
              <a:t>	Else, go to Step 3.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75" y="4140948"/>
            <a:ext cx="116259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 </a:t>
            </a:r>
            <a:r>
              <a:rPr lang="en-US" sz="2100" b="1" dirty="0">
                <a:solidFill>
                  <a:srgbClr val="002060"/>
                </a:solidFill>
              </a:rPr>
              <a:t>Feasibility Condition Test</a:t>
            </a:r>
            <a:endParaRPr lang="en-US" sz="21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Leaving  Variable</a:t>
            </a:r>
            <a:r>
              <a:rPr lang="en-US" b="1" dirty="0">
                <a:solidFill>
                  <a:srgbClr val="0000FF"/>
                </a:solidFill>
              </a:rPr>
              <a:t> Using the Feasibility Condition.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27821" y="1541420"/>
            <a:ext cx="5029200" cy="1354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both Max. and Min. problems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leaving variable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variable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associated with the smallest 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ratio (non-negative)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(Ties are broken arbitrarily).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5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798282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11104" y="803457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lvl="1"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	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19" y="1824441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226" y="1245313"/>
            <a:ext cx="1162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STEPS OF SIMPLEX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76" y="2638703"/>
            <a:ext cx="74850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 </a:t>
            </a:r>
            <a:r>
              <a:rPr lang="en-US" sz="2100" b="1" dirty="0">
                <a:solidFill>
                  <a:srgbClr val="002060"/>
                </a:solidFill>
              </a:rPr>
              <a:t>Optimality Condition Test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an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b="1" dirty="0">
                <a:solidFill>
                  <a:srgbClr val="0000FF"/>
                </a:solidFill>
              </a:rPr>
              <a:t> Using the Optimality Condition.</a:t>
            </a:r>
          </a:p>
          <a:p>
            <a:r>
              <a:rPr lang="en-US" b="1" dirty="0">
                <a:solidFill>
                  <a:srgbClr val="0000FF"/>
                </a:solidFill>
              </a:rPr>
              <a:t>	STOP if there is no entering variable, i.e., Optimum Solution Found</a:t>
            </a:r>
          </a:p>
          <a:p>
            <a:r>
              <a:rPr lang="en-US" b="1" dirty="0">
                <a:solidFill>
                  <a:srgbClr val="0000FF"/>
                </a:solidFill>
              </a:rPr>
              <a:t>	Else, go to Step 3.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75" y="4140948"/>
            <a:ext cx="116259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 </a:t>
            </a:r>
            <a:r>
              <a:rPr lang="en-US" sz="2100" b="1" dirty="0">
                <a:solidFill>
                  <a:srgbClr val="002060"/>
                </a:solidFill>
              </a:rPr>
              <a:t>Feasibility Condition Test</a:t>
            </a:r>
            <a:endParaRPr lang="en-US" sz="21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Leaving  Variable</a:t>
            </a:r>
            <a:r>
              <a:rPr lang="en-US" b="1" dirty="0">
                <a:solidFill>
                  <a:srgbClr val="0000FF"/>
                </a:solidFill>
              </a:rPr>
              <a:t> Using the Feasibility Condition.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519" y="5181632"/>
            <a:ext cx="116259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4: </a:t>
            </a:r>
            <a:r>
              <a:rPr lang="en-US" sz="2100" b="1" dirty="0">
                <a:solidFill>
                  <a:srgbClr val="002060"/>
                </a:solidFill>
              </a:rPr>
              <a:t>Computations</a:t>
            </a:r>
            <a:endParaRPr lang="en-US" sz="22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the New Basic Solution By Using the Appropriate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Gauss-Jordan Computations</a:t>
            </a:r>
            <a:r>
              <a:rPr lang="en-US" b="1" dirty="0">
                <a:solidFill>
                  <a:srgbClr val="0000FF"/>
                </a:solidFill>
              </a:rPr>
              <a:t>. 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Go to Step 2.</a:t>
            </a:r>
          </a:p>
          <a:p>
            <a:endParaRPr lang="en-US" dirty="0"/>
          </a:p>
        </p:txBody>
      </p:sp>
      <p:sp>
        <p:nvSpPr>
          <p:cNvPr id="11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LP Model using Simplex Method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5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6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6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-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 	 	 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        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Rectangle 59"/>
          <p:cNvSpPr txBox="1">
            <a:spLocks noChangeArrowheads="1"/>
          </p:cNvSpPr>
          <p:nvPr/>
        </p:nvSpPr>
        <p:spPr>
          <a:xfrm>
            <a:off x="387590" y="2400674"/>
            <a:ext cx="5987085" cy="385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5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6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6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-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        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9"/>
          <p:cNvSpPr txBox="1">
            <a:spLocks noChangeArrowheads="1"/>
          </p:cNvSpPr>
          <p:nvPr/>
        </p:nvSpPr>
        <p:spPr>
          <a:xfrm>
            <a:off x="5321041" y="3010284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- 5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9"/>
          <p:cNvSpPr txBox="1">
            <a:spLocks noChangeArrowheads="1"/>
          </p:cNvSpPr>
          <p:nvPr/>
        </p:nvSpPr>
        <p:spPr>
          <a:xfrm>
            <a:off x="7001776" y="5174385"/>
            <a:ext cx="2103047" cy="42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9"/>
          <p:cNvSpPr txBox="1">
            <a:spLocks noChangeArrowheads="1"/>
          </p:cNvSpPr>
          <p:nvPr/>
        </p:nvSpPr>
        <p:spPr>
          <a:xfrm>
            <a:off x="5669428" y="3619890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24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9"/>
          <p:cNvSpPr txBox="1">
            <a:spLocks noChangeArrowheads="1"/>
          </p:cNvSpPr>
          <p:nvPr/>
        </p:nvSpPr>
        <p:spPr>
          <a:xfrm>
            <a:off x="5665072" y="4033550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9"/>
          <p:cNvSpPr txBox="1">
            <a:spLocks noChangeArrowheads="1"/>
          </p:cNvSpPr>
          <p:nvPr/>
        </p:nvSpPr>
        <p:spPr>
          <a:xfrm>
            <a:off x="5726031" y="4408021"/>
            <a:ext cx="598708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9"/>
          <p:cNvSpPr txBox="1">
            <a:spLocks noChangeArrowheads="1"/>
          </p:cNvSpPr>
          <p:nvPr/>
        </p:nvSpPr>
        <p:spPr>
          <a:xfrm>
            <a:off x="6675274" y="4756366"/>
            <a:ext cx="437591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9"/>
          <p:cNvSpPr txBox="1">
            <a:spLocks noChangeArrowheads="1"/>
          </p:cNvSpPr>
          <p:nvPr/>
        </p:nvSpPr>
        <p:spPr>
          <a:xfrm>
            <a:off x="6993112" y="2396318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4889</Words>
  <Application>Microsoft Office PowerPoint</Application>
  <PresentationFormat>Widescreen</PresentationFormat>
  <Paragraphs>1119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Amjad Ali</cp:lastModifiedBy>
  <cp:revision>1232</cp:revision>
  <dcterms:created xsi:type="dcterms:W3CDTF">2014-12-18T18:40:03Z</dcterms:created>
  <dcterms:modified xsi:type="dcterms:W3CDTF">2020-11-19T16:40:10Z</dcterms:modified>
</cp:coreProperties>
</file>