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525" r:id="rId3"/>
    <p:sldId id="400" r:id="rId4"/>
    <p:sldId id="434" r:id="rId5"/>
    <p:sldId id="492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EA0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2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5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4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9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8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2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1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046923"/>
            <a:ext cx="12192000" cy="56454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Amjad Ali						 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921973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Operations Research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6B5AD937-8962-4183-A53B-12F66BB7C83D}"/>
              </a:ext>
            </a:extLst>
          </p:cNvPr>
          <p:cNvSpPr txBox="1">
            <a:spLocks noChangeArrowheads="1"/>
          </p:cNvSpPr>
          <p:nvPr/>
        </p:nvSpPr>
        <p:spPr>
          <a:xfrm>
            <a:off x="65646" y="1868555"/>
            <a:ext cx="11967024" cy="3202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Transportation Problem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b="1" dirty="0">
              <a:solidFill>
                <a:srgbClr val="00B0F0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chemeClr val="bg1"/>
                </a:solidFill>
                <a:latin typeface="Calibri"/>
              </a:rPr>
              <a:t>Solution Using Stepping Stone Method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628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9F3068-DBFF-A5F0-CFDE-D4833668C2D0}"/>
              </a:ext>
            </a:extLst>
          </p:cNvPr>
          <p:cNvCxnSpPr>
            <a:cxnSpLocks/>
          </p:cNvCxnSpPr>
          <p:nvPr/>
        </p:nvCxnSpPr>
        <p:spPr>
          <a:xfrm flipH="1" flipV="1">
            <a:off x="6293985" y="3613352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712AA-4016-FECE-DA4F-49788EDBD375}"/>
              </a:ext>
            </a:extLst>
          </p:cNvPr>
          <p:cNvCxnSpPr>
            <a:cxnSpLocks/>
          </p:cNvCxnSpPr>
          <p:nvPr/>
        </p:nvCxnSpPr>
        <p:spPr>
          <a:xfrm>
            <a:off x="4160444" y="4934308"/>
            <a:ext cx="1935556" cy="12495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8A489-D849-BD1B-DE78-5E392A41CAD8}"/>
              </a:ext>
            </a:extLst>
          </p:cNvPr>
          <p:cNvCxnSpPr>
            <a:cxnSpLocks/>
          </p:cNvCxnSpPr>
          <p:nvPr/>
        </p:nvCxnSpPr>
        <p:spPr>
          <a:xfrm flipH="1">
            <a:off x="4026193" y="3361403"/>
            <a:ext cx="2069807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04AC7-A77C-D42B-7503-1AEAA4BC2C6C}"/>
              </a:ext>
            </a:extLst>
          </p:cNvPr>
          <p:cNvCxnSpPr>
            <a:cxnSpLocks/>
          </p:cNvCxnSpPr>
          <p:nvPr/>
        </p:nvCxnSpPr>
        <p:spPr>
          <a:xfrm flipH="1">
            <a:off x="3827676" y="3587262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2ABC5-957F-F6EA-885D-35DED8EC2EAE}"/>
              </a:ext>
            </a:extLst>
          </p:cNvPr>
          <p:cNvSpPr txBox="1"/>
          <p:nvPr/>
        </p:nvSpPr>
        <p:spPr>
          <a:xfrm>
            <a:off x="6118755" y="312090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81544-CA4E-3DF4-7971-6C246076B999}"/>
              </a:ext>
            </a:extLst>
          </p:cNvPr>
          <p:cNvSpPr txBox="1"/>
          <p:nvPr/>
        </p:nvSpPr>
        <p:spPr>
          <a:xfrm>
            <a:off x="3724904" y="4637875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9BE74-D4DE-64BA-8BA9-C83EBF9F54B5}"/>
              </a:ext>
            </a:extLst>
          </p:cNvPr>
          <p:cNvSpPr txBox="1"/>
          <p:nvPr/>
        </p:nvSpPr>
        <p:spPr>
          <a:xfrm>
            <a:off x="3708488" y="3088083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3A59F-9535-A4B9-4B4C-BDD5BB9B8739}"/>
              </a:ext>
            </a:extLst>
          </p:cNvPr>
          <p:cNvSpPr txBox="1"/>
          <p:nvPr/>
        </p:nvSpPr>
        <p:spPr>
          <a:xfrm>
            <a:off x="6139855" y="4633184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288387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58545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0E41E-A271-023E-9F88-DD23018FAD3F}"/>
              </a:ext>
            </a:extLst>
          </p:cNvPr>
          <p:cNvCxnSpPr>
            <a:cxnSpLocks/>
          </p:cNvCxnSpPr>
          <p:nvPr/>
        </p:nvCxnSpPr>
        <p:spPr>
          <a:xfrm flipH="1" flipV="1">
            <a:off x="4479253" y="3585216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A17C75-B33C-55EF-C585-2ABAB321EF2C}"/>
              </a:ext>
            </a:extLst>
          </p:cNvPr>
          <p:cNvCxnSpPr>
            <a:cxnSpLocks/>
          </p:cNvCxnSpPr>
          <p:nvPr/>
        </p:nvCxnSpPr>
        <p:spPr>
          <a:xfrm flipH="1" flipV="1">
            <a:off x="3083658" y="3333267"/>
            <a:ext cx="1178500" cy="27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7F5EA-30F7-1D91-FB95-0314C052CF78}"/>
              </a:ext>
            </a:extLst>
          </p:cNvPr>
          <p:cNvCxnSpPr>
            <a:cxnSpLocks/>
          </p:cNvCxnSpPr>
          <p:nvPr/>
        </p:nvCxnSpPr>
        <p:spPr>
          <a:xfrm flipH="1">
            <a:off x="2885141" y="3559126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F40663-D2A9-8F6F-621B-C7A4CA440B56}"/>
              </a:ext>
            </a:extLst>
          </p:cNvPr>
          <p:cNvSpPr txBox="1"/>
          <p:nvPr/>
        </p:nvSpPr>
        <p:spPr>
          <a:xfrm>
            <a:off x="4275889" y="3092773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4125C-3182-CDD0-8C67-28CDA0DA1D96}"/>
              </a:ext>
            </a:extLst>
          </p:cNvPr>
          <p:cNvSpPr txBox="1"/>
          <p:nvPr/>
        </p:nvSpPr>
        <p:spPr>
          <a:xfrm>
            <a:off x="2782369" y="460973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B078A-C5C5-FAB3-CC28-C1E62E23B171}"/>
              </a:ext>
            </a:extLst>
          </p:cNvPr>
          <p:cNvSpPr txBox="1"/>
          <p:nvPr/>
        </p:nvSpPr>
        <p:spPr>
          <a:xfrm>
            <a:off x="2765953" y="3059947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E343D-75D6-89A5-C048-175FF4FD43C3}"/>
              </a:ext>
            </a:extLst>
          </p:cNvPr>
          <p:cNvSpPr txBox="1"/>
          <p:nvPr/>
        </p:nvSpPr>
        <p:spPr>
          <a:xfrm>
            <a:off x="4339189" y="4605048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2D986-96AE-3294-614B-03395E5C5964}"/>
              </a:ext>
            </a:extLst>
          </p:cNvPr>
          <p:cNvCxnSpPr>
            <a:cxnSpLocks/>
          </p:cNvCxnSpPr>
          <p:nvPr/>
        </p:nvCxnSpPr>
        <p:spPr>
          <a:xfrm>
            <a:off x="3133505" y="4892104"/>
            <a:ext cx="1057980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248255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265995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2B7C4-AC91-DA5F-595F-72D100D57E68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26230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BEC61-0631-AB65-FD04-8A8B5CBD7FC2}"/>
              </a:ext>
            </a:extLst>
          </p:cNvPr>
          <p:cNvCxnSpPr>
            <a:cxnSpLocks/>
            <a:stCxn id="79" idx="0"/>
          </p:cNvCxnSpPr>
          <p:nvPr/>
        </p:nvCxnSpPr>
        <p:spPr>
          <a:xfrm flipH="1">
            <a:off x="4288203" y="4418817"/>
            <a:ext cx="1819499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A5D822-E65E-36A0-5E64-C331641F0EF0}"/>
              </a:ext>
            </a:extLst>
          </p:cNvPr>
          <p:cNvCxnSpPr>
            <a:cxnSpLocks/>
          </p:cNvCxnSpPr>
          <p:nvPr/>
        </p:nvCxnSpPr>
        <p:spPr>
          <a:xfrm flipH="1">
            <a:off x="2885141" y="3606319"/>
            <a:ext cx="29352" cy="207797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6497B-C9B0-9434-419E-195F021FCA1E}"/>
              </a:ext>
            </a:extLst>
          </p:cNvPr>
          <p:cNvSpPr txBox="1"/>
          <p:nvPr/>
        </p:nvSpPr>
        <p:spPr>
          <a:xfrm>
            <a:off x="6217232" y="419005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A0999-876C-003F-9536-2421535C2858}"/>
              </a:ext>
            </a:extLst>
          </p:cNvPr>
          <p:cNvSpPr txBox="1"/>
          <p:nvPr/>
        </p:nvSpPr>
        <p:spPr>
          <a:xfrm>
            <a:off x="2782369" y="5650753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D0C3E-50F6-51FF-0F04-CD4314D76707}"/>
              </a:ext>
            </a:extLst>
          </p:cNvPr>
          <p:cNvSpPr txBox="1"/>
          <p:nvPr/>
        </p:nvSpPr>
        <p:spPr>
          <a:xfrm>
            <a:off x="3975774" y="4143165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BD023-2A71-1FD6-13E4-FAD36D6717DB}"/>
              </a:ext>
            </a:extLst>
          </p:cNvPr>
          <p:cNvSpPr txBox="1"/>
          <p:nvPr/>
        </p:nvSpPr>
        <p:spPr>
          <a:xfrm>
            <a:off x="6294599" y="5646062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669CE8-4A85-9DCB-ED08-3446480AB736}"/>
              </a:ext>
            </a:extLst>
          </p:cNvPr>
          <p:cNvCxnSpPr>
            <a:cxnSpLocks/>
          </p:cNvCxnSpPr>
          <p:nvPr/>
        </p:nvCxnSpPr>
        <p:spPr>
          <a:xfrm>
            <a:off x="3133505" y="5975322"/>
            <a:ext cx="3161094" cy="942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818D05-332C-2315-AF28-64D263B6C272}"/>
              </a:ext>
            </a:extLst>
          </p:cNvPr>
          <p:cNvCxnSpPr>
            <a:cxnSpLocks/>
          </p:cNvCxnSpPr>
          <p:nvPr/>
        </p:nvCxnSpPr>
        <p:spPr>
          <a:xfrm flipH="1" flipV="1">
            <a:off x="3914204" y="3371863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68D48C-779A-D30D-6B74-B6B528292701}"/>
              </a:ext>
            </a:extLst>
          </p:cNvPr>
          <p:cNvSpPr txBox="1"/>
          <p:nvPr/>
        </p:nvSpPr>
        <p:spPr>
          <a:xfrm>
            <a:off x="3907786" y="3090437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C89FD-3296-C29A-C344-A23C2FDAFED3}"/>
              </a:ext>
            </a:extLst>
          </p:cNvPr>
          <p:cNvCxnSpPr>
            <a:cxnSpLocks/>
          </p:cNvCxnSpPr>
          <p:nvPr/>
        </p:nvCxnSpPr>
        <p:spPr>
          <a:xfrm flipH="1">
            <a:off x="3024554" y="3361403"/>
            <a:ext cx="803122" cy="32818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AEC9B-017A-9655-F0EB-CE75CFE14E76}"/>
              </a:ext>
            </a:extLst>
          </p:cNvPr>
          <p:cNvSpPr txBox="1"/>
          <p:nvPr/>
        </p:nvSpPr>
        <p:spPr>
          <a:xfrm>
            <a:off x="2735471" y="3113876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</p:spTree>
    <p:extLst>
      <p:ext uri="{BB962C8B-B14F-4D97-AF65-F5344CB8AC3E}">
        <p14:creationId xmlns:p14="http://schemas.microsoft.com/office/powerpoint/2010/main" val="89798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</p:spTree>
    <p:extLst>
      <p:ext uri="{BB962C8B-B14F-4D97-AF65-F5344CB8AC3E}">
        <p14:creationId xmlns:p14="http://schemas.microsoft.com/office/powerpoint/2010/main" val="320126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36F9FA-FE3C-AE1B-D460-8A6DB3ABCF79}"/>
              </a:ext>
            </a:extLst>
          </p:cNvPr>
          <p:cNvCxnSpPr>
            <a:cxnSpLocks/>
          </p:cNvCxnSpPr>
          <p:nvPr/>
        </p:nvCxnSpPr>
        <p:spPr>
          <a:xfrm flipH="1">
            <a:off x="4288203" y="4418817"/>
            <a:ext cx="1819499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F29815-6A9C-E3E8-AA21-36AB67E7DD3A}"/>
              </a:ext>
            </a:extLst>
          </p:cNvPr>
          <p:cNvCxnSpPr>
            <a:cxnSpLocks/>
          </p:cNvCxnSpPr>
          <p:nvPr/>
        </p:nvCxnSpPr>
        <p:spPr>
          <a:xfrm flipH="1">
            <a:off x="3921335" y="4626230"/>
            <a:ext cx="32949" cy="123229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28A1B-162B-5A9B-E01F-6B64340536F3}"/>
              </a:ext>
            </a:extLst>
          </p:cNvPr>
          <p:cNvSpPr txBox="1"/>
          <p:nvPr/>
        </p:nvSpPr>
        <p:spPr>
          <a:xfrm>
            <a:off x="6217232" y="419005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8BC70-EC77-6DC1-25DC-87E6479879D7}"/>
              </a:ext>
            </a:extLst>
          </p:cNvPr>
          <p:cNvSpPr txBox="1"/>
          <p:nvPr/>
        </p:nvSpPr>
        <p:spPr>
          <a:xfrm>
            <a:off x="3823376" y="5692957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58FBC-CFF5-96E3-754C-A3EB5836B47E}"/>
              </a:ext>
            </a:extLst>
          </p:cNvPr>
          <p:cNvSpPr txBox="1"/>
          <p:nvPr/>
        </p:nvSpPr>
        <p:spPr>
          <a:xfrm>
            <a:off x="3975774" y="4143165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28159-A505-426D-4E1F-57150F83C9B3}"/>
              </a:ext>
            </a:extLst>
          </p:cNvPr>
          <p:cNvSpPr txBox="1"/>
          <p:nvPr/>
        </p:nvSpPr>
        <p:spPr>
          <a:xfrm>
            <a:off x="6294599" y="5646062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9CEE8-7D1A-37A4-C9AA-DF35D444A099}"/>
              </a:ext>
            </a:extLst>
          </p:cNvPr>
          <p:cNvCxnSpPr>
            <a:cxnSpLocks/>
          </p:cNvCxnSpPr>
          <p:nvPr/>
        </p:nvCxnSpPr>
        <p:spPr>
          <a:xfrm>
            <a:off x="4295365" y="5976255"/>
            <a:ext cx="1999234" cy="8488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F52B85-1472-C7E0-3E07-6F26026E5670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26230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3612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598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024EB-D09A-BB42-BB23-348FA7CD7A4F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82495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B9BEB-BFB8-F438-740E-48453A64DFFE}"/>
              </a:ext>
            </a:extLst>
          </p:cNvPr>
          <p:cNvCxnSpPr>
            <a:cxnSpLocks/>
          </p:cNvCxnSpPr>
          <p:nvPr/>
        </p:nvCxnSpPr>
        <p:spPr>
          <a:xfrm flipH="1" flipV="1">
            <a:off x="5039069" y="4430546"/>
            <a:ext cx="1178500" cy="27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5775B-BDBC-8A66-6DBD-E464F214D1B5}"/>
              </a:ext>
            </a:extLst>
          </p:cNvPr>
          <p:cNvCxnSpPr>
            <a:cxnSpLocks/>
          </p:cNvCxnSpPr>
          <p:nvPr/>
        </p:nvCxnSpPr>
        <p:spPr>
          <a:xfrm flipH="1">
            <a:off x="4840552" y="4656405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BB4D1C-6C9C-EE68-504D-8F62B4425C40}"/>
              </a:ext>
            </a:extLst>
          </p:cNvPr>
          <p:cNvSpPr txBox="1"/>
          <p:nvPr/>
        </p:nvSpPr>
        <p:spPr>
          <a:xfrm>
            <a:off x="6231300" y="4190052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D5B0-1F67-3C18-3803-117E605B659F}"/>
              </a:ext>
            </a:extLst>
          </p:cNvPr>
          <p:cNvSpPr txBox="1"/>
          <p:nvPr/>
        </p:nvSpPr>
        <p:spPr>
          <a:xfrm>
            <a:off x="4737780" y="5707018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7FDDF-B0DB-966C-8BAF-24111A178981}"/>
              </a:ext>
            </a:extLst>
          </p:cNvPr>
          <p:cNvSpPr txBox="1"/>
          <p:nvPr/>
        </p:nvSpPr>
        <p:spPr>
          <a:xfrm>
            <a:off x="4721364" y="4157226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0C7CB-8991-7F22-C63B-6CDD44FF6E4E}"/>
              </a:ext>
            </a:extLst>
          </p:cNvPr>
          <p:cNvSpPr txBox="1"/>
          <p:nvPr/>
        </p:nvSpPr>
        <p:spPr>
          <a:xfrm>
            <a:off x="6294600" y="5702327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289106-365C-8EE6-64A3-BBA6E5B97B3C}"/>
              </a:ext>
            </a:extLst>
          </p:cNvPr>
          <p:cNvCxnSpPr>
            <a:cxnSpLocks/>
          </p:cNvCxnSpPr>
          <p:nvPr/>
        </p:nvCxnSpPr>
        <p:spPr>
          <a:xfrm>
            <a:off x="5088916" y="5989383"/>
            <a:ext cx="1057980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B73CA2-DF3E-41D8-F87C-0831C385C98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16 – 18 + 20 – 9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8754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73CA2-DF3E-41D8-F87C-0831C385C98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16 – 18 + 20 – 9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B8AEE-E6A6-0B2C-69BA-A2A3B126D4DB}"/>
              </a:ext>
            </a:extLst>
          </p:cNvPr>
          <p:cNvCxnSpPr>
            <a:stCxn id="22" idx="3"/>
          </p:cNvCxnSpPr>
          <p:nvPr/>
        </p:nvCxnSpPr>
        <p:spPr>
          <a:xfrm flipH="1">
            <a:off x="11451102" y="4965251"/>
            <a:ext cx="283803" cy="38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32C9A0A-EF9B-48AD-8602-3ECABF9BE611}"/>
              </a:ext>
            </a:extLst>
          </p:cNvPr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Staring Solution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43A318F-9422-4DA6-B568-020018C3FFC7}"/>
              </a:ext>
            </a:extLst>
          </p:cNvPr>
          <p:cNvSpPr txBox="1"/>
          <p:nvPr/>
        </p:nvSpPr>
        <p:spPr>
          <a:xfrm>
            <a:off x="2814524" y="1115588"/>
            <a:ext cx="6130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Obtained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North-West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Corner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Method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552D108-C26F-447D-849F-70B248A5A762}"/>
              </a:ext>
            </a:extLst>
          </p:cNvPr>
          <p:cNvSpPr txBox="1"/>
          <p:nvPr/>
        </p:nvSpPr>
        <p:spPr>
          <a:xfrm>
            <a:off x="7806793" y="1594109"/>
            <a:ext cx="4371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Starting Basic Feasible Solution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E003F3-D9C5-4DAA-A971-74086B6B2AE9}"/>
              </a:ext>
            </a:extLst>
          </p:cNvPr>
          <p:cNvSpPr/>
          <p:nvPr/>
        </p:nvSpPr>
        <p:spPr>
          <a:xfrm>
            <a:off x="7937996" y="2273053"/>
            <a:ext cx="1120490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9D8D85C-E5AB-45FC-99CE-24661ED28BB2}"/>
              </a:ext>
            </a:extLst>
          </p:cNvPr>
          <p:cNvSpPr/>
          <p:nvPr/>
        </p:nvSpPr>
        <p:spPr>
          <a:xfrm>
            <a:off x="9138136" y="2270710"/>
            <a:ext cx="151847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80F4DA-4461-423B-A9AC-E9ABCDEF8B22}"/>
              </a:ext>
            </a:extLst>
          </p:cNvPr>
          <p:cNvSpPr/>
          <p:nvPr/>
        </p:nvSpPr>
        <p:spPr>
          <a:xfrm>
            <a:off x="7942479" y="2737703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756817E-5DD8-43ED-A35C-5DB3BB4E65FD}"/>
              </a:ext>
            </a:extLst>
          </p:cNvPr>
          <p:cNvSpPr/>
          <p:nvPr/>
        </p:nvSpPr>
        <p:spPr>
          <a:xfrm>
            <a:off x="9236193" y="2735351"/>
            <a:ext cx="135031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DC3837F-E347-43F2-8095-AE61ECDCDCCF}"/>
              </a:ext>
            </a:extLst>
          </p:cNvPr>
          <p:cNvSpPr/>
          <p:nvPr/>
        </p:nvSpPr>
        <p:spPr>
          <a:xfrm>
            <a:off x="10580474" y="2733010"/>
            <a:ext cx="1208986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78409AB-8FFD-44BA-A48D-29889D3D0FF1}"/>
              </a:ext>
            </a:extLst>
          </p:cNvPr>
          <p:cNvSpPr/>
          <p:nvPr/>
        </p:nvSpPr>
        <p:spPr>
          <a:xfrm>
            <a:off x="7904457" y="3197958"/>
            <a:ext cx="135031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3EE714D-453B-47BD-839E-88B2B79FBF7E}"/>
              </a:ext>
            </a:extLst>
          </p:cNvPr>
          <p:cNvSpPr txBox="1"/>
          <p:nvPr/>
        </p:nvSpPr>
        <p:spPr>
          <a:xfrm>
            <a:off x="7654397" y="3986127"/>
            <a:ext cx="28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Transportation Cost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BCDD3DE-EB6F-4EED-9270-EA9D6EFA54CB}"/>
              </a:ext>
            </a:extLst>
          </p:cNvPr>
          <p:cNvSpPr/>
          <p:nvPr/>
        </p:nvSpPr>
        <p:spPr>
          <a:xfrm>
            <a:off x="7709997" y="4714789"/>
            <a:ext cx="4430886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10*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+10*18</a:t>
            </a:r>
            <a:r>
              <a:rPr lang="en-US" sz="20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9E1847F-EAD2-434A-8493-F737AD92A2AE}"/>
              </a:ext>
            </a:extLst>
          </p:cNvPr>
          <p:cNvSpPr/>
          <p:nvPr/>
        </p:nvSpPr>
        <p:spPr>
          <a:xfrm>
            <a:off x="8004731" y="5056916"/>
            <a:ext cx="418916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+ 20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+ 35 +135  + 100 + 180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FE9EAC7-8591-4846-8640-562F1F40C918}"/>
              </a:ext>
            </a:extLst>
          </p:cNvPr>
          <p:cNvSpPr/>
          <p:nvPr/>
        </p:nvSpPr>
        <p:spPr>
          <a:xfrm>
            <a:off x="8026503" y="5412512"/>
            <a:ext cx="97971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$ 520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4342CC-49DA-4598-A96A-246DC739ACA6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38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9" grpId="0"/>
      <p:bldP spid="220" grpId="0"/>
      <p:bldP spid="221" grpId="0"/>
      <p:bldP spid="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73CA2-DF3E-41D8-F87C-0831C385C98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16 – 18 + 20 – 9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B8AEE-E6A6-0B2C-69BA-A2A3B126D4DB}"/>
              </a:ext>
            </a:extLst>
          </p:cNvPr>
          <p:cNvCxnSpPr>
            <a:stCxn id="22" idx="3"/>
          </p:cNvCxnSpPr>
          <p:nvPr/>
        </p:nvCxnSpPr>
        <p:spPr>
          <a:xfrm flipH="1">
            <a:off x="11451102" y="4965251"/>
            <a:ext cx="283803" cy="38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3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0A8F-669C-D0AE-8AD8-7EE9D99395FD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1*11 – 1*2 + 1*7 – 1*20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939ED-AF0F-0040-7F92-4D0E6554B819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2D367-9333-0E56-745A-6E6CBF6543BE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(3,1) = 4 – 18 + 20 – 7 + 2 – 10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A22-695A-0BFF-9A30-60C97DC8AAC3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73CA2-DF3E-41D8-F87C-0831C385C98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16 – 18 + 20 – 9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B8AEE-E6A6-0B2C-69BA-A2A3B126D4DB}"/>
              </a:ext>
            </a:extLst>
          </p:cNvPr>
          <p:cNvCxnSpPr>
            <a:stCxn id="22" idx="3"/>
          </p:cNvCxnSpPr>
          <p:nvPr/>
        </p:nvCxnSpPr>
        <p:spPr>
          <a:xfrm flipH="1">
            <a:off x="11451102" y="4965251"/>
            <a:ext cx="283803" cy="38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DADCF-81C1-5D1E-64C4-BAD959849C12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26230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5F7E6-C5CA-3556-6CA7-D4FF46F6CE5A}"/>
              </a:ext>
            </a:extLst>
          </p:cNvPr>
          <p:cNvCxnSpPr>
            <a:cxnSpLocks/>
          </p:cNvCxnSpPr>
          <p:nvPr/>
        </p:nvCxnSpPr>
        <p:spPr>
          <a:xfrm flipH="1">
            <a:off x="4288203" y="4418817"/>
            <a:ext cx="1819499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AE41CF-FCBE-4674-9801-1608F32784BA}"/>
              </a:ext>
            </a:extLst>
          </p:cNvPr>
          <p:cNvCxnSpPr>
            <a:cxnSpLocks/>
          </p:cNvCxnSpPr>
          <p:nvPr/>
        </p:nvCxnSpPr>
        <p:spPr>
          <a:xfrm flipH="1">
            <a:off x="2885141" y="3606319"/>
            <a:ext cx="29352" cy="207797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4FACDB-3D50-6722-FAC9-98637E790665}"/>
              </a:ext>
            </a:extLst>
          </p:cNvPr>
          <p:cNvCxnSpPr>
            <a:cxnSpLocks/>
          </p:cNvCxnSpPr>
          <p:nvPr/>
        </p:nvCxnSpPr>
        <p:spPr>
          <a:xfrm>
            <a:off x="3133505" y="5975322"/>
            <a:ext cx="3161094" cy="9421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B73C7-69D9-FA2A-ABA9-E7FB9D13BD14}"/>
              </a:ext>
            </a:extLst>
          </p:cNvPr>
          <p:cNvCxnSpPr>
            <a:cxnSpLocks/>
          </p:cNvCxnSpPr>
          <p:nvPr/>
        </p:nvCxnSpPr>
        <p:spPr>
          <a:xfrm flipH="1" flipV="1">
            <a:off x="3914204" y="3371863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0C5479-BD0E-7FDC-B830-CB65F80A71F4}"/>
              </a:ext>
            </a:extLst>
          </p:cNvPr>
          <p:cNvCxnSpPr>
            <a:cxnSpLocks/>
          </p:cNvCxnSpPr>
          <p:nvPr/>
        </p:nvCxnSpPr>
        <p:spPr>
          <a:xfrm flipH="1">
            <a:off x="3024554" y="3361403"/>
            <a:ext cx="803122" cy="3281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593794" y="575514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353E8-2D2F-0B89-F324-0F65F63F688B}"/>
              </a:ext>
            </a:extLst>
          </p:cNvPr>
          <p:cNvSpPr/>
          <p:nvPr/>
        </p:nvSpPr>
        <p:spPr>
          <a:xfrm>
            <a:off x="6178711" y="56543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A95C70-81A9-B5E9-1290-D0CAE6DAEADE}"/>
              </a:ext>
            </a:extLst>
          </p:cNvPr>
          <p:cNvSpPr/>
          <p:nvPr/>
        </p:nvSpPr>
        <p:spPr>
          <a:xfrm>
            <a:off x="6091962" y="451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B4959-8B29-AB25-EE42-894626732F65}"/>
              </a:ext>
            </a:extLst>
          </p:cNvPr>
          <p:cNvSpPr/>
          <p:nvPr/>
        </p:nvSpPr>
        <p:spPr>
          <a:xfrm>
            <a:off x="4120139" y="4524222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D82A2-EAD5-5468-F742-AEEB6D621740}"/>
              </a:ext>
            </a:extLst>
          </p:cNvPr>
          <p:cNvSpPr/>
          <p:nvPr/>
        </p:nvSpPr>
        <p:spPr>
          <a:xfrm>
            <a:off x="4328811" y="348087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C2ED2A-0684-1EDA-B612-6D00AE067A4A}"/>
              </a:ext>
            </a:extLst>
          </p:cNvPr>
          <p:cNvSpPr/>
          <p:nvPr/>
        </p:nvSpPr>
        <p:spPr>
          <a:xfrm>
            <a:off x="3116645" y="35066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DADCF-81C1-5D1E-64C4-BAD959849C12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26230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5F7E6-C5CA-3556-6CA7-D4FF46F6CE5A}"/>
              </a:ext>
            </a:extLst>
          </p:cNvPr>
          <p:cNvCxnSpPr>
            <a:cxnSpLocks/>
          </p:cNvCxnSpPr>
          <p:nvPr/>
        </p:nvCxnSpPr>
        <p:spPr>
          <a:xfrm flipH="1">
            <a:off x="4288203" y="4418817"/>
            <a:ext cx="1819499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AE41CF-FCBE-4674-9801-1608F32784BA}"/>
              </a:ext>
            </a:extLst>
          </p:cNvPr>
          <p:cNvCxnSpPr>
            <a:cxnSpLocks/>
          </p:cNvCxnSpPr>
          <p:nvPr/>
        </p:nvCxnSpPr>
        <p:spPr>
          <a:xfrm flipH="1">
            <a:off x="2885141" y="3606319"/>
            <a:ext cx="29352" cy="207797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4FACDB-3D50-6722-FAC9-98637E790665}"/>
              </a:ext>
            </a:extLst>
          </p:cNvPr>
          <p:cNvCxnSpPr>
            <a:cxnSpLocks/>
          </p:cNvCxnSpPr>
          <p:nvPr/>
        </p:nvCxnSpPr>
        <p:spPr>
          <a:xfrm>
            <a:off x="3133505" y="5975322"/>
            <a:ext cx="3161094" cy="9421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B73C7-69D9-FA2A-ABA9-E7FB9D13BD14}"/>
              </a:ext>
            </a:extLst>
          </p:cNvPr>
          <p:cNvCxnSpPr>
            <a:cxnSpLocks/>
          </p:cNvCxnSpPr>
          <p:nvPr/>
        </p:nvCxnSpPr>
        <p:spPr>
          <a:xfrm flipH="1" flipV="1">
            <a:off x="3914204" y="3371863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0C5479-BD0E-7FDC-B830-CB65F80A71F4}"/>
              </a:ext>
            </a:extLst>
          </p:cNvPr>
          <p:cNvCxnSpPr>
            <a:cxnSpLocks/>
          </p:cNvCxnSpPr>
          <p:nvPr/>
        </p:nvCxnSpPr>
        <p:spPr>
          <a:xfrm flipH="1">
            <a:off x="3024554" y="3361403"/>
            <a:ext cx="803122" cy="3281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593794" y="575514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353E8-2D2F-0B89-F324-0F65F63F688B}"/>
              </a:ext>
            </a:extLst>
          </p:cNvPr>
          <p:cNvSpPr/>
          <p:nvPr/>
        </p:nvSpPr>
        <p:spPr>
          <a:xfrm>
            <a:off x="6178711" y="56543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A95C70-81A9-B5E9-1290-D0CAE6DAEADE}"/>
              </a:ext>
            </a:extLst>
          </p:cNvPr>
          <p:cNvSpPr/>
          <p:nvPr/>
        </p:nvSpPr>
        <p:spPr>
          <a:xfrm>
            <a:off x="6091962" y="451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B4959-8B29-AB25-EE42-894626732F65}"/>
              </a:ext>
            </a:extLst>
          </p:cNvPr>
          <p:cNvSpPr/>
          <p:nvPr/>
        </p:nvSpPr>
        <p:spPr>
          <a:xfrm>
            <a:off x="4120139" y="4524222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D82A2-EAD5-5468-F742-AEEB6D621740}"/>
              </a:ext>
            </a:extLst>
          </p:cNvPr>
          <p:cNvSpPr/>
          <p:nvPr/>
        </p:nvSpPr>
        <p:spPr>
          <a:xfrm>
            <a:off x="4328811" y="348087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C2ED2A-0684-1EDA-B612-6D00AE067A4A}"/>
              </a:ext>
            </a:extLst>
          </p:cNvPr>
          <p:cNvSpPr/>
          <p:nvPr/>
        </p:nvSpPr>
        <p:spPr>
          <a:xfrm>
            <a:off x="3116645" y="35066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1ED34-1D87-D0D3-C47A-9D4D60BF286C}"/>
              </a:ext>
            </a:extLst>
          </p:cNvPr>
          <p:cNvSpPr/>
          <p:nvPr/>
        </p:nvSpPr>
        <p:spPr>
          <a:xfrm>
            <a:off x="8017503" y="446101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4D3EA-B843-BCF3-0172-06CB0BAF38C6}"/>
              </a:ext>
            </a:extLst>
          </p:cNvPr>
          <p:cNvSpPr/>
          <p:nvPr/>
        </p:nvSpPr>
        <p:spPr>
          <a:xfrm>
            <a:off x="8394373" y="456407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7A0C8-E2E1-8AA8-85CA-5CE071BA481B}"/>
              </a:ext>
            </a:extLst>
          </p:cNvPr>
          <p:cNvSpPr/>
          <p:nvPr/>
        </p:nvSpPr>
        <p:spPr>
          <a:xfrm>
            <a:off x="8999896" y="4458670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70B62-BEAF-8FF5-7C00-9C605CCA26F9}"/>
              </a:ext>
            </a:extLst>
          </p:cNvPr>
          <p:cNvSpPr/>
          <p:nvPr/>
        </p:nvSpPr>
        <p:spPr>
          <a:xfrm>
            <a:off x="8015158" y="5021382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8EAFD-9AEB-C3C7-76D5-0380101F973F}"/>
              </a:ext>
            </a:extLst>
          </p:cNvPr>
          <p:cNvSpPr/>
          <p:nvPr/>
        </p:nvSpPr>
        <p:spPr>
          <a:xfrm>
            <a:off x="8392028" y="5124443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82DC1C-E1B9-B717-7E7D-5196CBC2E167}"/>
              </a:ext>
            </a:extLst>
          </p:cNvPr>
          <p:cNvSpPr/>
          <p:nvPr/>
        </p:nvSpPr>
        <p:spPr>
          <a:xfrm>
            <a:off x="8997551" y="5019034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7C9F6-C0B2-B77D-349B-09D7A116D330}"/>
              </a:ext>
            </a:extLst>
          </p:cNvPr>
          <p:cNvSpPr/>
          <p:nvPr/>
        </p:nvSpPr>
        <p:spPr>
          <a:xfrm>
            <a:off x="7703097" y="5511407"/>
            <a:ext cx="9073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985B3-CF5A-56B0-5AC2-E8912B62D6FF}"/>
              </a:ext>
            </a:extLst>
          </p:cNvPr>
          <p:cNvSpPr/>
          <p:nvPr/>
        </p:nvSpPr>
        <p:spPr>
          <a:xfrm>
            <a:off x="8389684" y="561446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BF1F1-CCF3-7627-F877-81D282539F8C}"/>
              </a:ext>
            </a:extLst>
          </p:cNvPr>
          <p:cNvSpPr/>
          <p:nvPr/>
        </p:nvSpPr>
        <p:spPr>
          <a:xfrm>
            <a:off x="8995207" y="5509059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AF8B71-DA05-5EBD-07E7-DA7CF4D4CFA3}"/>
              </a:ext>
            </a:extLst>
          </p:cNvPr>
          <p:cNvSpPr/>
          <p:nvPr/>
        </p:nvSpPr>
        <p:spPr>
          <a:xfrm>
            <a:off x="10600656" y="502596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A09E0-E465-59D3-8A08-CB3FB3104167}"/>
              </a:ext>
            </a:extLst>
          </p:cNvPr>
          <p:cNvSpPr/>
          <p:nvPr/>
        </p:nvSpPr>
        <p:spPr>
          <a:xfrm>
            <a:off x="10908409" y="4946351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2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DADCF-81C1-5D1E-64C4-BAD959849C12}"/>
              </a:ext>
            </a:extLst>
          </p:cNvPr>
          <p:cNvCxnSpPr>
            <a:cxnSpLocks/>
          </p:cNvCxnSpPr>
          <p:nvPr/>
        </p:nvCxnSpPr>
        <p:spPr>
          <a:xfrm flipH="1" flipV="1">
            <a:off x="6434664" y="4626230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5F7E6-C5CA-3556-6CA7-D4FF46F6CE5A}"/>
              </a:ext>
            </a:extLst>
          </p:cNvPr>
          <p:cNvCxnSpPr>
            <a:cxnSpLocks/>
          </p:cNvCxnSpPr>
          <p:nvPr/>
        </p:nvCxnSpPr>
        <p:spPr>
          <a:xfrm flipH="1">
            <a:off x="4288203" y="4418817"/>
            <a:ext cx="1819499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AE41CF-FCBE-4674-9801-1608F32784BA}"/>
              </a:ext>
            </a:extLst>
          </p:cNvPr>
          <p:cNvCxnSpPr>
            <a:cxnSpLocks/>
          </p:cNvCxnSpPr>
          <p:nvPr/>
        </p:nvCxnSpPr>
        <p:spPr>
          <a:xfrm flipH="1">
            <a:off x="2885141" y="3606319"/>
            <a:ext cx="29352" cy="207797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4FACDB-3D50-6722-FAC9-98637E790665}"/>
              </a:ext>
            </a:extLst>
          </p:cNvPr>
          <p:cNvCxnSpPr>
            <a:cxnSpLocks/>
          </p:cNvCxnSpPr>
          <p:nvPr/>
        </p:nvCxnSpPr>
        <p:spPr>
          <a:xfrm>
            <a:off x="3133505" y="5975322"/>
            <a:ext cx="3161094" cy="9421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B73C7-69D9-FA2A-ABA9-E7FB9D13BD14}"/>
              </a:ext>
            </a:extLst>
          </p:cNvPr>
          <p:cNvCxnSpPr>
            <a:cxnSpLocks/>
          </p:cNvCxnSpPr>
          <p:nvPr/>
        </p:nvCxnSpPr>
        <p:spPr>
          <a:xfrm flipH="1" flipV="1">
            <a:off x="3914204" y="3371863"/>
            <a:ext cx="4443" cy="1024523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0C5479-BD0E-7FDC-B830-CB65F80A71F4}"/>
              </a:ext>
            </a:extLst>
          </p:cNvPr>
          <p:cNvCxnSpPr>
            <a:cxnSpLocks/>
          </p:cNvCxnSpPr>
          <p:nvPr/>
        </p:nvCxnSpPr>
        <p:spPr>
          <a:xfrm flipH="1">
            <a:off x="3024554" y="3361403"/>
            <a:ext cx="803122" cy="3281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607862" y="567073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1ED34-1D87-D0D3-C47A-9D4D60BF286C}"/>
              </a:ext>
            </a:extLst>
          </p:cNvPr>
          <p:cNvSpPr/>
          <p:nvPr/>
        </p:nvSpPr>
        <p:spPr>
          <a:xfrm>
            <a:off x="8017503" y="446101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4D3EA-B843-BCF3-0172-06CB0BAF38C6}"/>
              </a:ext>
            </a:extLst>
          </p:cNvPr>
          <p:cNvSpPr/>
          <p:nvPr/>
        </p:nvSpPr>
        <p:spPr>
          <a:xfrm>
            <a:off x="8394373" y="456407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7A0C8-E2E1-8AA8-85CA-5CE071BA481B}"/>
              </a:ext>
            </a:extLst>
          </p:cNvPr>
          <p:cNvSpPr/>
          <p:nvPr/>
        </p:nvSpPr>
        <p:spPr>
          <a:xfrm>
            <a:off x="8999896" y="4458670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70B62-BEAF-8FF5-7C00-9C605CCA26F9}"/>
              </a:ext>
            </a:extLst>
          </p:cNvPr>
          <p:cNvSpPr/>
          <p:nvPr/>
        </p:nvSpPr>
        <p:spPr>
          <a:xfrm>
            <a:off x="8015158" y="5021382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8EAFD-9AEB-C3C7-76D5-0380101F973F}"/>
              </a:ext>
            </a:extLst>
          </p:cNvPr>
          <p:cNvSpPr/>
          <p:nvPr/>
        </p:nvSpPr>
        <p:spPr>
          <a:xfrm>
            <a:off x="8392028" y="5124443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82DC1C-E1B9-B717-7E7D-5196CBC2E167}"/>
              </a:ext>
            </a:extLst>
          </p:cNvPr>
          <p:cNvSpPr/>
          <p:nvPr/>
        </p:nvSpPr>
        <p:spPr>
          <a:xfrm>
            <a:off x="8997551" y="5019034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7C9F6-C0B2-B77D-349B-09D7A116D330}"/>
              </a:ext>
            </a:extLst>
          </p:cNvPr>
          <p:cNvSpPr/>
          <p:nvPr/>
        </p:nvSpPr>
        <p:spPr>
          <a:xfrm>
            <a:off x="7703097" y="5511407"/>
            <a:ext cx="9073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985B3-CF5A-56B0-5AC2-E8912B62D6FF}"/>
              </a:ext>
            </a:extLst>
          </p:cNvPr>
          <p:cNvSpPr/>
          <p:nvPr/>
        </p:nvSpPr>
        <p:spPr>
          <a:xfrm>
            <a:off x="8389684" y="561446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BF1F1-CCF3-7627-F877-81D282539F8C}"/>
              </a:ext>
            </a:extLst>
          </p:cNvPr>
          <p:cNvSpPr/>
          <p:nvPr/>
        </p:nvSpPr>
        <p:spPr>
          <a:xfrm>
            <a:off x="8995207" y="5509059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AF8B71-DA05-5EBD-07E7-DA7CF4D4CFA3}"/>
              </a:ext>
            </a:extLst>
          </p:cNvPr>
          <p:cNvSpPr/>
          <p:nvPr/>
        </p:nvSpPr>
        <p:spPr>
          <a:xfrm>
            <a:off x="10600656" y="502596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A09E0-E465-59D3-8A08-CB3FB3104167}"/>
              </a:ext>
            </a:extLst>
          </p:cNvPr>
          <p:cNvSpPr/>
          <p:nvPr/>
        </p:nvSpPr>
        <p:spPr>
          <a:xfrm>
            <a:off x="10908409" y="4946351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0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350D4-D646-5F10-3363-48A489AA2119}"/>
              </a:ext>
            </a:extLst>
          </p:cNvPr>
          <p:cNvSpPr txBox="1"/>
          <p:nvPr/>
        </p:nvSpPr>
        <p:spPr>
          <a:xfrm>
            <a:off x="7518400" y="1765440"/>
            <a:ext cx="4455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New Basic Feasible Solution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51425-E207-55EF-AE76-3B46B0215B93}"/>
              </a:ext>
            </a:extLst>
          </p:cNvPr>
          <p:cNvSpPr/>
          <p:nvPr/>
        </p:nvSpPr>
        <p:spPr>
          <a:xfrm>
            <a:off x="7862732" y="2273053"/>
            <a:ext cx="1303358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DD452-C4BA-BE13-0BE1-06997AC0495C}"/>
              </a:ext>
            </a:extLst>
          </p:cNvPr>
          <p:cNvSpPr/>
          <p:nvPr/>
        </p:nvSpPr>
        <p:spPr>
          <a:xfrm>
            <a:off x="7661029" y="3199178"/>
            <a:ext cx="151847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266BE-6458-AD04-95A2-AC873405CB1B}"/>
              </a:ext>
            </a:extLst>
          </p:cNvPr>
          <p:cNvSpPr/>
          <p:nvPr/>
        </p:nvSpPr>
        <p:spPr>
          <a:xfrm>
            <a:off x="7872139" y="2737703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A00B-4E32-5CD0-482D-D02217836821}"/>
              </a:ext>
            </a:extLst>
          </p:cNvPr>
          <p:cNvSpPr/>
          <p:nvPr/>
        </p:nvSpPr>
        <p:spPr>
          <a:xfrm>
            <a:off x="9165853" y="2735351"/>
            <a:ext cx="135031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FEE91-3CD4-1BDD-DC30-1FB206977715}"/>
              </a:ext>
            </a:extLst>
          </p:cNvPr>
          <p:cNvSpPr/>
          <p:nvPr/>
        </p:nvSpPr>
        <p:spPr>
          <a:xfrm>
            <a:off x="10566407" y="2733010"/>
            <a:ext cx="1303358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77FFF-C86D-2FB0-680A-01102721B9CB}"/>
              </a:ext>
            </a:extLst>
          </p:cNvPr>
          <p:cNvSpPr txBox="1"/>
          <p:nvPr/>
        </p:nvSpPr>
        <p:spPr>
          <a:xfrm>
            <a:off x="7654397" y="3986127"/>
            <a:ext cx="28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Transportation Cost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A6D19-D74F-3995-E5D4-03E662042485}"/>
              </a:ext>
            </a:extLst>
          </p:cNvPr>
          <p:cNvSpPr/>
          <p:nvPr/>
        </p:nvSpPr>
        <p:spPr>
          <a:xfrm>
            <a:off x="7709997" y="4714789"/>
            <a:ext cx="4430886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0*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+10*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+5*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+5*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DDD62-67E2-1BF1-D4CD-D9AF72C02CBC}"/>
              </a:ext>
            </a:extLst>
          </p:cNvPr>
          <p:cNvSpPr/>
          <p:nvPr/>
        </p:nvSpPr>
        <p:spPr>
          <a:xfrm>
            <a:off x="7977021" y="5070771"/>
            <a:ext cx="418916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</a:t>
            </a:r>
            <a:r>
              <a:rPr lang="en-US" sz="2000" b="1" i="1" noProof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+ 0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135+   200  + 20 + 90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FF46-41BB-6088-6DD7-3F4B8E204775}"/>
              </a:ext>
            </a:extLst>
          </p:cNvPr>
          <p:cNvSpPr/>
          <p:nvPr/>
        </p:nvSpPr>
        <p:spPr>
          <a:xfrm>
            <a:off x="7998793" y="5481787"/>
            <a:ext cx="97971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$ 475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DF7A2-1D63-950A-FCF7-9915768F75E2}"/>
              </a:ext>
            </a:extLst>
          </p:cNvPr>
          <p:cNvSpPr/>
          <p:nvPr/>
        </p:nvSpPr>
        <p:spPr>
          <a:xfrm>
            <a:off x="9009183" y="3196834"/>
            <a:ext cx="151847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7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3" grpId="0"/>
      <p:bldP spid="14" grpId="0"/>
      <p:bldP spid="16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17911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DEED-77ED-5384-275A-6E6B2CB08ACC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(1,1) = 10 – 2 + 7 – 20 + 18 - 4  =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5905F-17E4-083D-1D51-12936BD5A65A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EC2C-24C2-F265-7051-3073693FA3EB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20 – 2 + 7 – 9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2BA26-20D7-40C2-FB16-4A40970A069B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11 – 20 + 7 – 2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1E502-8F9E-7850-7ED9-678DBF222988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20 + 18 – 4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7190C-AEEF-2C99-E404-A478E6649745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296BA-F6E6-DA48-F0D9-6E4F2EAA0A4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(3,3) = 16 – 18 + 20 – 9 =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AE2ED2-A4AE-25C9-8026-A3611E9FAE31}"/>
              </a:ext>
            </a:extLst>
          </p:cNvPr>
          <p:cNvCxnSpPr/>
          <p:nvPr/>
        </p:nvCxnSpPr>
        <p:spPr>
          <a:xfrm flipH="1">
            <a:off x="10508569" y="4458818"/>
            <a:ext cx="283803" cy="38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1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" grpId="0"/>
      <p:bldP spid="3" grpId="0"/>
      <p:bldP spid="10" grpId="0"/>
      <p:bldP spid="12" grpId="0"/>
      <p:bldP spid="15" grpId="0"/>
      <p:bldP spid="17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733506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DEED-77ED-5384-275A-6E6B2CB08ACC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(1,1) = 10 – 2 + 7 – 20 + 18 - 4  =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5905F-17E4-083D-1D51-12936BD5A65A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EC2C-24C2-F265-7051-3073693FA3EB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20 – 2 + 7 – 9 =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2BA26-20D7-40C2-FB16-4A40970A069B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= 11 – 20 + 7 – 2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1E502-8F9E-7850-7ED9-678DBF222988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20 + 18 – 4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7190C-AEEF-2C99-E404-A478E6649745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+ 20 – 7 =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296BA-F6E6-DA48-F0D9-6E4F2EAA0A4A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(3,3) = 16 – 18 + 20 – 9 = 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AE2ED2-A4AE-25C9-8026-A3611E9FAE31}"/>
              </a:ext>
            </a:extLst>
          </p:cNvPr>
          <p:cNvCxnSpPr/>
          <p:nvPr/>
        </p:nvCxnSpPr>
        <p:spPr>
          <a:xfrm flipH="1">
            <a:off x="10508569" y="4458818"/>
            <a:ext cx="283803" cy="38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842429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8AD0A-3792-1B41-8B8F-7F044F764C99}"/>
              </a:ext>
            </a:extLst>
          </p:cNvPr>
          <p:cNvCxnSpPr>
            <a:cxnSpLocks/>
          </p:cNvCxnSpPr>
          <p:nvPr/>
        </p:nvCxnSpPr>
        <p:spPr>
          <a:xfrm>
            <a:off x="4296170" y="3333722"/>
            <a:ext cx="1679526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CEE42-C848-FF57-873E-9AA570951036}"/>
              </a:ext>
            </a:extLst>
          </p:cNvPr>
          <p:cNvCxnSpPr>
            <a:cxnSpLocks/>
          </p:cNvCxnSpPr>
          <p:nvPr/>
        </p:nvCxnSpPr>
        <p:spPr>
          <a:xfrm>
            <a:off x="6273542" y="3618298"/>
            <a:ext cx="0" cy="8081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03EF54-6AE8-B11F-DD8C-44D41B03480D}"/>
              </a:ext>
            </a:extLst>
          </p:cNvPr>
          <p:cNvCxnSpPr>
            <a:cxnSpLocks/>
          </p:cNvCxnSpPr>
          <p:nvPr/>
        </p:nvCxnSpPr>
        <p:spPr>
          <a:xfrm flipH="1">
            <a:off x="4212572" y="4927394"/>
            <a:ext cx="1808061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78866B-6022-FDEF-5006-B04DF2C4EAD2}"/>
              </a:ext>
            </a:extLst>
          </p:cNvPr>
          <p:cNvCxnSpPr>
            <a:cxnSpLocks/>
          </p:cNvCxnSpPr>
          <p:nvPr/>
        </p:nvCxnSpPr>
        <p:spPr>
          <a:xfrm flipH="1" flipV="1">
            <a:off x="3949187" y="3779015"/>
            <a:ext cx="1191" cy="79165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215C2-281B-E1B5-CFFA-E625DC68D538}"/>
              </a:ext>
            </a:extLst>
          </p:cNvPr>
          <p:cNvSpPr/>
          <p:nvPr/>
        </p:nvSpPr>
        <p:spPr>
          <a:xfrm>
            <a:off x="6277524" y="450356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DA85A-7F6F-BE0E-2421-39A26A25B321}"/>
              </a:ext>
            </a:extLst>
          </p:cNvPr>
          <p:cNvSpPr/>
          <p:nvPr/>
        </p:nvSpPr>
        <p:spPr>
          <a:xfrm>
            <a:off x="4152407" y="450356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E010A-B731-A279-BE9F-76F6B8A87041}"/>
              </a:ext>
            </a:extLst>
          </p:cNvPr>
          <p:cNvSpPr/>
          <p:nvPr/>
        </p:nvSpPr>
        <p:spPr>
          <a:xfrm>
            <a:off x="4264522" y="350027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9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733506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842429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8AD0A-3792-1B41-8B8F-7F044F764C99}"/>
              </a:ext>
            </a:extLst>
          </p:cNvPr>
          <p:cNvCxnSpPr>
            <a:cxnSpLocks/>
          </p:cNvCxnSpPr>
          <p:nvPr/>
        </p:nvCxnSpPr>
        <p:spPr>
          <a:xfrm>
            <a:off x="4296170" y="3333722"/>
            <a:ext cx="1679526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CEE42-C848-FF57-873E-9AA570951036}"/>
              </a:ext>
            </a:extLst>
          </p:cNvPr>
          <p:cNvCxnSpPr>
            <a:cxnSpLocks/>
          </p:cNvCxnSpPr>
          <p:nvPr/>
        </p:nvCxnSpPr>
        <p:spPr>
          <a:xfrm>
            <a:off x="6273542" y="3618298"/>
            <a:ext cx="0" cy="8081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03EF54-6AE8-B11F-DD8C-44D41B03480D}"/>
              </a:ext>
            </a:extLst>
          </p:cNvPr>
          <p:cNvCxnSpPr>
            <a:cxnSpLocks/>
          </p:cNvCxnSpPr>
          <p:nvPr/>
        </p:nvCxnSpPr>
        <p:spPr>
          <a:xfrm flipH="1">
            <a:off x="4212572" y="4927394"/>
            <a:ext cx="1808061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78866B-6022-FDEF-5006-B04DF2C4EAD2}"/>
              </a:ext>
            </a:extLst>
          </p:cNvPr>
          <p:cNvCxnSpPr>
            <a:cxnSpLocks/>
          </p:cNvCxnSpPr>
          <p:nvPr/>
        </p:nvCxnSpPr>
        <p:spPr>
          <a:xfrm flipH="1" flipV="1">
            <a:off x="3949187" y="3779015"/>
            <a:ext cx="1191" cy="79165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215C2-281B-E1B5-CFFA-E625DC68D538}"/>
              </a:ext>
            </a:extLst>
          </p:cNvPr>
          <p:cNvSpPr/>
          <p:nvPr/>
        </p:nvSpPr>
        <p:spPr>
          <a:xfrm>
            <a:off x="6277524" y="450356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DA85A-7F6F-BE0E-2421-39A26A25B321}"/>
              </a:ext>
            </a:extLst>
          </p:cNvPr>
          <p:cNvSpPr/>
          <p:nvPr/>
        </p:nvSpPr>
        <p:spPr>
          <a:xfrm>
            <a:off x="4152407" y="450356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E010A-B731-A279-BE9F-76F6B8A87041}"/>
              </a:ext>
            </a:extLst>
          </p:cNvPr>
          <p:cNvSpPr/>
          <p:nvPr/>
        </p:nvSpPr>
        <p:spPr>
          <a:xfrm>
            <a:off x="4264522" y="350027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4E7DE-6A8C-ED92-FB61-C18CFEB7DEA4}"/>
              </a:ext>
            </a:extLst>
          </p:cNvPr>
          <p:cNvSpPr/>
          <p:nvPr/>
        </p:nvSpPr>
        <p:spPr>
          <a:xfrm>
            <a:off x="7770486" y="3265265"/>
            <a:ext cx="8446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E9ACC-1495-9AD4-A5D9-AAD495416401}"/>
              </a:ext>
            </a:extLst>
          </p:cNvPr>
          <p:cNvSpPr/>
          <p:nvPr/>
        </p:nvSpPr>
        <p:spPr>
          <a:xfrm>
            <a:off x="8394373" y="336832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FD5D1-A44B-045E-ED70-B7C986A0C03D}"/>
              </a:ext>
            </a:extLst>
          </p:cNvPr>
          <p:cNvSpPr/>
          <p:nvPr/>
        </p:nvSpPr>
        <p:spPr>
          <a:xfrm>
            <a:off x="8999896" y="3262917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F3848-CDAA-857C-CFCB-711844B882E2}"/>
              </a:ext>
            </a:extLst>
          </p:cNvPr>
          <p:cNvSpPr/>
          <p:nvPr/>
        </p:nvSpPr>
        <p:spPr>
          <a:xfrm>
            <a:off x="7703097" y="4315654"/>
            <a:ext cx="9073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1468B5-7AC2-385E-4482-285D8C032B32}"/>
              </a:ext>
            </a:extLst>
          </p:cNvPr>
          <p:cNvSpPr/>
          <p:nvPr/>
        </p:nvSpPr>
        <p:spPr>
          <a:xfrm>
            <a:off x="8389684" y="441871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97EC28-C66A-DED1-ED88-8430248A1167}"/>
              </a:ext>
            </a:extLst>
          </p:cNvPr>
          <p:cNvSpPr/>
          <p:nvPr/>
        </p:nvSpPr>
        <p:spPr>
          <a:xfrm>
            <a:off x="8995207" y="4313306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9DF5E-DC9C-3A0C-1966-B66BF7C90667}"/>
              </a:ext>
            </a:extLst>
          </p:cNvPr>
          <p:cNvSpPr/>
          <p:nvPr/>
        </p:nvSpPr>
        <p:spPr>
          <a:xfrm>
            <a:off x="10600656" y="383021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699651-E2C9-ED58-55FC-7AFEBF21BA7A}"/>
              </a:ext>
            </a:extLst>
          </p:cNvPr>
          <p:cNvSpPr/>
          <p:nvPr/>
        </p:nvSpPr>
        <p:spPr>
          <a:xfrm>
            <a:off x="10908409" y="3750598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677234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13606" y="450556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743953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18AD0A-3792-1B41-8B8F-7F044F764C99}"/>
              </a:ext>
            </a:extLst>
          </p:cNvPr>
          <p:cNvCxnSpPr>
            <a:cxnSpLocks/>
          </p:cNvCxnSpPr>
          <p:nvPr/>
        </p:nvCxnSpPr>
        <p:spPr>
          <a:xfrm>
            <a:off x="4296170" y="3333722"/>
            <a:ext cx="1679526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CEE42-C848-FF57-873E-9AA570951036}"/>
              </a:ext>
            </a:extLst>
          </p:cNvPr>
          <p:cNvCxnSpPr>
            <a:cxnSpLocks/>
          </p:cNvCxnSpPr>
          <p:nvPr/>
        </p:nvCxnSpPr>
        <p:spPr>
          <a:xfrm>
            <a:off x="6273542" y="3618298"/>
            <a:ext cx="0" cy="8081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03EF54-6AE8-B11F-DD8C-44D41B03480D}"/>
              </a:ext>
            </a:extLst>
          </p:cNvPr>
          <p:cNvCxnSpPr>
            <a:cxnSpLocks/>
          </p:cNvCxnSpPr>
          <p:nvPr/>
        </p:nvCxnSpPr>
        <p:spPr>
          <a:xfrm flipH="1">
            <a:off x="4212572" y="4927394"/>
            <a:ext cx="1808061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78866B-6022-FDEF-5006-B04DF2C4EAD2}"/>
              </a:ext>
            </a:extLst>
          </p:cNvPr>
          <p:cNvCxnSpPr>
            <a:cxnSpLocks/>
          </p:cNvCxnSpPr>
          <p:nvPr/>
        </p:nvCxnSpPr>
        <p:spPr>
          <a:xfrm flipH="1" flipV="1">
            <a:off x="3949187" y="3779015"/>
            <a:ext cx="1191" cy="79165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4E7DE-6A8C-ED92-FB61-C18CFEB7DEA4}"/>
              </a:ext>
            </a:extLst>
          </p:cNvPr>
          <p:cNvSpPr/>
          <p:nvPr/>
        </p:nvSpPr>
        <p:spPr>
          <a:xfrm>
            <a:off x="7770486" y="3265265"/>
            <a:ext cx="8446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E9ACC-1495-9AD4-A5D9-AAD495416401}"/>
              </a:ext>
            </a:extLst>
          </p:cNvPr>
          <p:cNvSpPr/>
          <p:nvPr/>
        </p:nvSpPr>
        <p:spPr>
          <a:xfrm>
            <a:off x="8394373" y="336832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FD5D1-A44B-045E-ED70-B7C986A0C03D}"/>
              </a:ext>
            </a:extLst>
          </p:cNvPr>
          <p:cNvSpPr/>
          <p:nvPr/>
        </p:nvSpPr>
        <p:spPr>
          <a:xfrm>
            <a:off x="8999896" y="3262917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F3848-CDAA-857C-CFCB-711844B882E2}"/>
              </a:ext>
            </a:extLst>
          </p:cNvPr>
          <p:cNvSpPr/>
          <p:nvPr/>
        </p:nvSpPr>
        <p:spPr>
          <a:xfrm>
            <a:off x="7703097" y="4315654"/>
            <a:ext cx="90737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10 -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1468B5-7AC2-385E-4482-285D8C032B32}"/>
              </a:ext>
            </a:extLst>
          </p:cNvPr>
          <p:cNvSpPr/>
          <p:nvPr/>
        </p:nvSpPr>
        <p:spPr>
          <a:xfrm>
            <a:off x="8389684" y="441871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97EC28-C66A-DED1-ED88-8430248A1167}"/>
              </a:ext>
            </a:extLst>
          </p:cNvPr>
          <p:cNvSpPr/>
          <p:nvPr/>
        </p:nvSpPr>
        <p:spPr>
          <a:xfrm>
            <a:off x="8995207" y="4313306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 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9DF5E-DC9C-3A0C-1966-B66BF7C90667}"/>
              </a:ext>
            </a:extLst>
          </p:cNvPr>
          <p:cNvSpPr/>
          <p:nvPr/>
        </p:nvSpPr>
        <p:spPr>
          <a:xfrm>
            <a:off x="10600656" y="383021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ᶿ</a:t>
            </a:r>
            <a:endParaRPr kumimoji="0" lang="en-US" sz="5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699651-E2C9-ED58-55FC-7AFEBF21BA7A}"/>
              </a:ext>
            </a:extLst>
          </p:cNvPr>
          <p:cNvSpPr/>
          <p:nvPr/>
        </p:nvSpPr>
        <p:spPr>
          <a:xfrm>
            <a:off x="10908409" y="3750598"/>
            <a:ext cx="94596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8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D8C7B-0658-4FD4-B3CB-62FFB94DB125}"/>
              </a:ext>
            </a:extLst>
          </p:cNvPr>
          <p:cNvSpPr txBox="1"/>
          <p:nvPr/>
        </p:nvSpPr>
        <p:spPr>
          <a:xfrm>
            <a:off x="7778012" y="3114283"/>
            <a:ext cx="420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Make a closed path for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 non-basic cells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calculate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every closed path.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see what would happen to the total shipping cost.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778012" y="4671411"/>
            <a:ext cx="42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all improvement indices are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&gt;=0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solution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Otherwise, select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non-basic cell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negative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index as an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entering variable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61E92-CFBA-149E-EEDB-1F96DBFAF03C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04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677234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27674" y="44352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743953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5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677234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27674" y="44352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2: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743953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4697E-16B2-EB94-049B-2E2047E1E8C7}"/>
              </a:ext>
            </a:extLst>
          </p:cNvPr>
          <p:cNvSpPr/>
          <p:nvPr/>
        </p:nvSpPr>
        <p:spPr>
          <a:xfrm>
            <a:off x="8044987" y="2177906"/>
            <a:ext cx="3177195" cy="565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Feasible Solution</a:t>
            </a:r>
            <a:endParaRPr kumimoji="0" lang="en-US" sz="22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5421F-CC19-7951-BAF3-A77D1AE7D635}"/>
              </a:ext>
            </a:extLst>
          </p:cNvPr>
          <p:cNvSpPr/>
          <p:nvPr/>
        </p:nvSpPr>
        <p:spPr>
          <a:xfrm>
            <a:off x="8017508" y="2768859"/>
            <a:ext cx="98105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46C5C-8668-8AF7-E549-EF393031DD4E}"/>
              </a:ext>
            </a:extLst>
          </p:cNvPr>
          <p:cNvSpPr/>
          <p:nvPr/>
        </p:nvSpPr>
        <p:spPr>
          <a:xfrm>
            <a:off x="9098373" y="2766515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10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1875-3BAC-2B19-FD4E-5D77E44DE24A}"/>
              </a:ext>
            </a:extLst>
          </p:cNvPr>
          <p:cNvSpPr/>
          <p:nvPr/>
        </p:nvSpPr>
        <p:spPr>
          <a:xfrm>
            <a:off x="8012817" y="3087730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10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6F061-0256-CAC4-5755-31DE2394C58B}"/>
              </a:ext>
            </a:extLst>
          </p:cNvPr>
          <p:cNvSpPr/>
          <p:nvPr/>
        </p:nvSpPr>
        <p:spPr>
          <a:xfrm>
            <a:off x="9106688" y="3085384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3426-D13F-2277-C2D0-12E67E0396F8}"/>
              </a:ext>
            </a:extLst>
          </p:cNvPr>
          <p:cNvSpPr/>
          <p:nvPr/>
        </p:nvSpPr>
        <p:spPr>
          <a:xfrm>
            <a:off x="7956476" y="3470980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730791-AEE1-30D7-073E-44B069392F5F}"/>
              </a:ext>
            </a:extLst>
          </p:cNvPr>
          <p:cNvSpPr/>
          <p:nvPr/>
        </p:nvSpPr>
        <p:spPr>
          <a:xfrm>
            <a:off x="9035107" y="3466065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3D37B-E3DB-6D45-F427-B91DF476ED60}"/>
              </a:ext>
            </a:extLst>
          </p:cNvPr>
          <p:cNvSpPr/>
          <p:nvPr/>
        </p:nvSpPr>
        <p:spPr>
          <a:xfrm>
            <a:off x="7654915" y="4211551"/>
            <a:ext cx="2651089" cy="457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Transportation Cost</a:t>
            </a:r>
            <a:endParaRPr kumimoji="0" lang="en-US" sz="22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42AE7-7064-339D-EA79-9DE024E62E85}"/>
              </a:ext>
            </a:extLst>
          </p:cNvPr>
          <p:cNvSpPr/>
          <p:nvPr/>
        </p:nvSpPr>
        <p:spPr>
          <a:xfrm>
            <a:off x="7630485" y="4673359"/>
            <a:ext cx="4430886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0BF5B-6F3B-DA51-95F3-8A06C5617FEB}"/>
              </a:ext>
            </a:extLst>
          </p:cNvPr>
          <p:cNvSpPr/>
          <p:nvPr/>
        </p:nvSpPr>
        <p:spPr>
          <a:xfrm>
            <a:off x="7872210" y="4988988"/>
            <a:ext cx="418916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+ 110   + 70   + 135 + 20 + 90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DD5FB-CB06-B939-E461-BA9C5770243D}"/>
              </a:ext>
            </a:extLst>
          </p:cNvPr>
          <p:cNvSpPr/>
          <p:nvPr/>
        </p:nvSpPr>
        <p:spPr>
          <a:xfrm>
            <a:off x="7893982" y="5344584"/>
            <a:ext cx="97971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$ 435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2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677234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27674" y="44352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3: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743953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4A84B-CFBA-1129-AD38-24CC376CA73C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C75E6-6924-607E-F672-052E4890CF87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F1188-F22A-A400-A177-6178A4F39955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(1,1) = 10 – 11 + 18 – 4  = 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EC9BF-F1CF-9182-3434-4841B6EA9EA7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97B11E-357B-ED9D-D9E9-C8793559E0B0}"/>
              </a:ext>
            </a:extLst>
          </p:cNvPr>
          <p:cNvSpPr txBox="1"/>
          <p:nvPr/>
        </p:nvSpPr>
        <p:spPr>
          <a:xfrm>
            <a:off x="7620918" y="4261103"/>
            <a:ext cx="42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20 – 2 + 7 – 9 = 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4DCDC1-6562-8DBF-812A-6088AD6C38A4}"/>
              </a:ext>
            </a:extLst>
          </p:cNvPr>
          <p:cNvSpPr txBox="1"/>
          <p:nvPr/>
        </p:nvSpPr>
        <p:spPr>
          <a:xfrm>
            <a:off x="7618570" y="4765196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(2,1) = 12 – 7 + 2 – 11 + 18 - 4 = 10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F910C0-53E7-36E7-7249-B65F2A6ACFEB}"/>
              </a:ext>
            </a:extLst>
          </p:cNvPr>
          <p:cNvSpPr txBox="1"/>
          <p:nvPr/>
        </p:nvSpPr>
        <p:spPr>
          <a:xfrm>
            <a:off x="7616224" y="5213017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(2,4) = 20 – 11 + 2 –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3DA263-8300-FF0F-97B3-EE8EB804D0BF}"/>
              </a:ext>
            </a:extLst>
          </p:cNvPr>
          <p:cNvSpPr txBox="1"/>
          <p:nvPr/>
        </p:nvSpPr>
        <p:spPr>
          <a:xfrm>
            <a:off x="7613878" y="5660841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 = 14 – 18 + 11 – 2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2CAA96-0D05-A16D-F728-5BABF2E45C92}"/>
              </a:ext>
            </a:extLst>
          </p:cNvPr>
          <p:cNvSpPr txBox="1"/>
          <p:nvPr/>
        </p:nvSpPr>
        <p:spPr>
          <a:xfrm>
            <a:off x="7611532" y="6066465"/>
            <a:ext cx="411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(3,3) = 16 – 18 + 11 – 2 + 7 – 9 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73889-4698-BE9B-EA8B-2CD5BA9C30E8}"/>
              </a:ext>
            </a:extLst>
          </p:cNvPr>
          <p:cNvSpPr txBox="1"/>
          <p:nvPr/>
        </p:nvSpPr>
        <p:spPr>
          <a:xfrm>
            <a:off x="421338" y="1784476"/>
            <a:ext cx="2745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Solution is Optimal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6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65" grpId="0"/>
      <p:bldP spid="66" grpId="0"/>
      <p:bldP spid="67" grpId="0"/>
      <p:bldP spid="68" grpId="0"/>
      <p:bldP spid="70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677234" y="3394221"/>
            <a:ext cx="84656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27674" y="4435229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3060" y="4418817"/>
            <a:ext cx="758217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718728" y="5516096"/>
            <a:ext cx="715939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3: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9CFB-9752-683E-D181-284BFC618BED}"/>
              </a:ext>
            </a:extLst>
          </p:cNvPr>
          <p:cNvSpPr/>
          <p:nvPr/>
        </p:nvSpPr>
        <p:spPr>
          <a:xfrm>
            <a:off x="2762607" y="5487858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595E7-5FA5-05D7-6D78-E17C64647FB7}"/>
              </a:ext>
            </a:extLst>
          </p:cNvPr>
          <p:cNvSpPr/>
          <p:nvPr/>
        </p:nvSpPr>
        <p:spPr>
          <a:xfrm>
            <a:off x="5743953" y="3293855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9D51E-A747-1C22-D398-4B7387C855B5}"/>
              </a:ext>
            </a:extLst>
          </p:cNvPr>
          <p:cNvSpPr/>
          <p:nvPr/>
        </p:nvSpPr>
        <p:spPr>
          <a:xfrm>
            <a:off x="8044987" y="2177906"/>
            <a:ext cx="3177195" cy="565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Optimal Solution</a:t>
            </a:r>
            <a:endParaRPr kumimoji="0" lang="en-US" sz="22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1A2BD-77BA-213D-D71E-71CA4C8DE960}"/>
              </a:ext>
            </a:extLst>
          </p:cNvPr>
          <p:cNvSpPr/>
          <p:nvPr/>
        </p:nvSpPr>
        <p:spPr>
          <a:xfrm>
            <a:off x="8017508" y="2768859"/>
            <a:ext cx="981052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AA419-9D65-DB29-9621-B1C31716E42E}"/>
              </a:ext>
            </a:extLst>
          </p:cNvPr>
          <p:cNvSpPr/>
          <p:nvPr/>
        </p:nvSpPr>
        <p:spPr>
          <a:xfrm>
            <a:off x="9098373" y="2766515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10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346EC-0B88-89ED-A77F-702F6BAA3D01}"/>
              </a:ext>
            </a:extLst>
          </p:cNvPr>
          <p:cNvSpPr/>
          <p:nvPr/>
        </p:nvSpPr>
        <p:spPr>
          <a:xfrm>
            <a:off x="8012817" y="3087730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10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B2C4C-A9A9-6C9B-E6F7-7F6181BFDE3C}"/>
              </a:ext>
            </a:extLst>
          </p:cNvPr>
          <p:cNvSpPr/>
          <p:nvPr/>
        </p:nvSpPr>
        <p:spPr>
          <a:xfrm>
            <a:off x="9106688" y="3085384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0DBCB-A21B-1122-43A9-1B359D404939}"/>
              </a:ext>
            </a:extLst>
          </p:cNvPr>
          <p:cNvSpPr/>
          <p:nvPr/>
        </p:nvSpPr>
        <p:spPr>
          <a:xfrm>
            <a:off x="7956476" y="3470980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457F4-9059-E87F-1A45-7532C3041D77}"/>
              </a:ext>
            </a:extLst>
          </p:cNvPr>
          <p:cNvSpPr/>
          <p:nvPr/>
        </p:nvSpPr>
        <p:spPr>
          <a:xfrm>
            <a:off x="9035107" y="3466065"/>
            <a:ext cx="1127525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5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099D3E-0C39-569B-2A73-1962BCCFCF03}"/>
              </a:ext>
            </a:extLst>
          </p:cNvPr>
          <p:cNvSpPr/>
          <p:nvPr/>
        </p:nvSpPr>
        <p:spPr>
          <a:xfrm>
            <a:off x="7654915" y="4211551"/>
            <a:ext cx="2651089" cy="457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Optimal Cost</a:t>
            </a:r>
            <a:endParaRPr kumimoji="0" lang="en-US" sz="22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C425B-140D-6636-BAB5-D9542219DCF4}"/>
              </a:ext>
            </a:extLst>
          </p:cNvPr>
          <p:cNvSpPr/>
          <p:nvPr/>
        </p:nvSpPr>
        <p:spPr>
          <a:xfrm>
            <a:off x="7630485" y="4673359"/>
            <a:ext cx="4430886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5*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F03BE-1980-515C-32E8-783AB81EA2AF}"/>
              </a:ext>
            </a:extLst>
          </p:cNvPr>
          <p:cNvSpPr/>
          <p:nvPr/>
        </p:nvSpPr>
        <p:spPr>
          <a:xfrm>
            <a:off x="7872210" y="4988988"/>
            <a:ext cx="4189161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+ 110   + 70   + 135 + 20 + 90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26DA1-D280-0C67-AC2D-6CC9005A4E45}"/>
              </a:ext>
            </a:extLst>
          </p:cNvPr>
          <p:cNvSpPr/>
          <p:nvPr/>
        </p:nvSpPr>
        <p:spPr>
          <a:xfrm>
            <a:off x="7893982" y="5344584"/>
            <a:ext cx="97971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$ 435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6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593085" y="2974944"/>
            <a:ext cx="4006498" cy="3253577"/>
            <a:chOff x="2593085" y="2974944"/>
            <a:chExt cx="4006498" cy="325357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974944"/>
              <a:ext cx="4006498" cy="2206557"/>
              <a:chOff x="2001328" y="3347882"/>
              <a:chExt cx="2168813" cy="1119617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3347882"/>
                <a:ext cx="2168813" cy="1119617"/>
                <a:chOff x="6102408" y="3505186"/>
                <a:chExt cx="2168813" cy="12469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6F8E2A-1044-4D66-B4C3-5257ABE8809B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DA1A6-1B30-4E04-7562-4B61AC51B47A}"/>
              </a:ext>
            </a:extLst>
          </p:cNvPr>
          <p:cNvSpPr txBox="1"/>
          <p:nvPr/>
        </p:nvSpPr>
        <p:spPr>
          <a:xfrm>
            <a:off x="7778012" y="3114283"/>
            <a:ext cx="420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Make a closed path for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 non-basic cells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calculate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every closed path.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218D-05E7-4897-E214-2BAEFD6DFA4A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see what would happen to the total shipping cost.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920DB-5CFB-A0D5-F85A-3E582D33B6E2}"/>
              </a:ext>
            </a:extLst>
          </p:cNvPr>
          <p:cNvSpPr txBox="1"/>
          <p:nvPr/>
        </p:nvSpPr>
        <p:spPr>
          <a:xfrm>
            <a:off x="7778012" y="4671411"/>
            <a:ext cx="42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all improvement indices are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&gt;=0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solution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Otherwise, select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non-basic cell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negative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index as an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entering variable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42B9-4DEB-F9DA-46F8-C316881ABF53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C9BE-CF91-8275-FAC7-FAED20B6074A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6D224-1464-DCA5-D32F-6A9B12286978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220B8-C304-B946-C598-8CA087C417DF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E5C97-9A23-CE9B-37E9-D94203B7BFFC}"/>
              </a:ext>
            </a:extLst>
          </p:cNvPr>
          <p:cNvSpPr/>
          <p:nvPr/>
        </p:nvSpPr>
        <p:spPr>
          <a:xfrm>
            <a:off x="2016368" y="4314601"/>
            <a:ext cx="424995" cy="632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1FFB-47AD-89BF-FFF4-B4572081FF41}"/>
              </a:ext>
            </a:extLst>
          </p:cNvPr>
          <p:cNvSpPr/>
          <p:nvPr/>
        </p:nvSpPr>
        <p:spPr>
          <a:xfrm>
            <a:off x="2012012" y="5454971"/>
            <a:ext cx="424995" cy="632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3829B-47F5-9E31-C15F-E72149E30F0B}"/>
              </a:ext>
            </a:extLst>
          </p:cNvPr>
          <p:cNvSpPr/>
          <p:nvPr/>
        </p:nvSpPr>
        <p:spPr>
          <a:xfrm>
            <a:off x="2025075" y="3208265"/>
            <a:ext cx="424995" cy="632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F369-E159-C05F-07D5-7ED898F6BFD8}"/>
              </a:ext>
            </a:extLst>
          </p:cNvPr>
          <p:cNvSpPr/>
          <p:nvPr/>
        </p:nvSpPr>
        <p:spPr>
          <a:xfrm>
            <a:off x="2632435" y="2263933"/>
            <a:ext cx="895815" cy="637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FA7B3-15A3-3696-9F8D-4DFFAA7B193D}"/>
              </a:ext>
            </a:extLst>
          </p:cNvPr>
          <p:cNvSpPr/>
          <p:nvPr/>
        </p:nvSpPr>
        <p:spPr>
          <a:xfrm>
            <a:off x="3656212" y="2263924"/>
            <a:ext cx="870196" cy="637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701CD-8CD3-CCDA-5C02-B74DCCD59044}"/>
              </a:ext>
            </a:extLst>
          </p:cNvPr>
          <p:cNvSpPr/>
          <p:nvPr/>
        </p:nvSpPr>
        <p:spPr>
          <a:xfrm>
            <a:off x="4603205" y="2288433"/>
            <a:ext cx="870196" cy="637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9335A-B40B-B6A4-02C2-BF478B59EE82}"/>
              </a:ext>
            </a:extLst>
          </p:cNvPr>
          <p:cNvSpPr/>
          <p:nvPr/>
        </p:nvSpPr>
        <p:spPr>
          <a:xfrm>
            <a:off x="5550198" y="2288424"/>
            <a:ext cx="870196" cy="637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1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D8C7B-0658-4FD4-B3CB-62FFB94DB125}"/>
              </a:ext>
            </a:extLst>
          </p:cNvPr>
          <p:cNvSpPr txBox="1"/>
          <p:nvPr/>
        </p:nvSpPr>
        <p:spPr>
          <a:xfrm>
            <a:off x="7778012" y="3114283"/>
            <a:ext cx="420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a closed path for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non-basic cells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calculate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every closed path.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778012" y="4671411"/>
            <a:ext cx="42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all improvement indices are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solution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Otherwise, select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 cell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negative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 as an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entering variable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E771D-72F1-FD11-FE28-54BA7BEC5B60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0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D8C7B-0658-4FD4-B3CB-62FFB94DB125}"/>
              </a:ext>
            </a:extLst>
          </p:cNvPr>
          <p:cNvSpPr txBox="1"/>
          <p:nvPr/>
        </p:nvSpPr>
        <p:spPr>
          <a:xfrm>
            <a:off x="7778012" y="3114283"/>
            <a:ext cx="420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a closed path for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non-basic cells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calculate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every closed path.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778012" y="4671411"/>
            <a:ext cx="42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all improvement indices are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solution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Otherwise, select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 cell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negative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 as an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entering variable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4DC2D8-D384-5240-B501-0ADEFF1C0BA4}"/>
              </a:ext>
            </a:extLst>
          </p:cNvPr>
          <p:cNvCxnSpPr>
            <a:cxnSpLocks/>
          </p:cNvCxnSpPr>
          <p:nvPr/>
        </p:nvCxnSpPr>
        <p:spPr>
          <a:xfrm flipH="1" flipV="1">
            <a:off x="5421788" y="3613352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AAD84-A4E1-C3F9-7E8F-C314FED6E1DF}"/>
              </a:ext>
            </a:extLst>
          </p:cNvPr>
          <p:cNvCxnSpPr>
            <a:cxnSpLocks/>
          </p:cNvCxnSpPr>
          <p:nvPr/>
        </p:nvCxnSpPr>
        <p:spPr>
          <a:xfrm>
            <a:off x="4160444" y="4934308"/>
            <a:ext cx="1057980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673951-C2F8-A6D1-5672-66CD8CACA494}"/>
              </a:ext>
            </a:extLst>
          </p:cNvPr>
          <p:cNvCxnSpPr>
            <a:cxnSpLocks/>
          </p:cNvCxnSpPr>
          <p:nvPr/>
        </p:nvCxnSpPr>
        <p:spPr>
          <a:xfrm flipH="1" flipV="1">
            <a:off x="4026193" y="3361403"/>
            <a:ext cx="1178500" cy="27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259092-BD9E-E9F9-3F08-FEAA7B42C577}"/>
              </a:ext>
            </a:extLst>
          </p:cNvPr>
          <p:cNvCxnSpPr>
            <a:cxnSpLocks/>
          </p:cNvCxnSpPr>
          <p:nvPr/>
        </p:nvCxnSpPr>
        <p:spPr>
          <a:xfrm flipH="1">
            <a:off x="3827676" y="3587262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D8C7B-0658-4FD4-B3CB-62FFB94DB125}"/>
              </a:ext>
            </a:extLst>
          </p:cNvPr>
          <p:cNvSpPr txBox="1"/>
          <p:nvPr/>
        </p:nvSpPr>
        <p:spPr>
          <a:xfrm>
            <a:off x="7778012" y="3114283"/>
            <a:ext cx="420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a closed path for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non-basic cells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calculate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every closed path.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778012" y="4671411"/>
            <a:ext cx="42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all improvement indices are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solution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Otherwise, select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 cell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negative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 as an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entering variable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9F3068-DBFF-A5F0-CFDE-D4833668C2D0}"/>
              </a:ext>
            </a:extLst>
          </p:cNvPr>
          <p:cNvCxnSpPr>
            <a:cxnSpLocks/>
          </p:cNvCxnSpPr>
          <p:nvPr/>
        </p:nvCxnSpPr>
        <p:spPr>
          <a:xfrm flipH="1" flipV="1">
            <a:off x="5421788" y="3613352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712AA-4016-FECE-DA4F-49788EDBD375}"/>
              </a:ext>
            </a:extLst>
          </p:cNvPr>
          <p:cNvCxnSpPr>
            <a:cxnSpLocks/>
          </p:cNvCxnSpPr>
          <p:nvPr/>
        </p:nvCxnSpPr>
        <p:spPr>
          <a:xfrm>
            <a:off x="4160444" y="4934308"/>
            <a:ext cx="1057980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8A489-D849-BD1B-DE78-5E392A41CAD8}"/>
              </a:ext>
            </a:extLst>
          </p:cNvPr>
          <p:cNvCxnSpPr>
            <a:cxnSpLocks/>
          </p:cNvCxnSpPr>
          <p:nvPr/>
        </p:nvCxnSpPr>
        <p:spPr>
          <a:xfrm flipH="1" flipV="1">
            <a:off x="4026193" y="3361403"/>
            <a:ext cx="1178500" cy="27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04AC7-A77C-D42B-7503-1AEAA4BC2C6C}"/>
              </a:ext>
            </a:extLst>
          </p:cNvPr>
          <p:cNvCxnSpPr>
            <a:cxnSpLocks/>
          </p:cNvCxnSpPr>
          <p:nvPr/>
        </p:nvCxnSpPr>
        <p:spPr>
          <a:xfrm flipH="1">
            <a:off x="3827676" y="3587262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2ABC5-957F-F6EA-885D-35DED8EC2EAE}"/>
              </a:ext>
            </a:extLst>
          </p:cNvPr>
          <p:cNvSpPr txBox="1"/>
          <p:nvPr/>
        </p:nvSpPr>
        <p:spPr>
          <a:xfrm>
            <a:off x="5218424" y="312090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81544-CA4E-3DF4-7971-6C246076B999}"/>
              </a:ext>
            </a:extLst>
          </p:cNvPr>
          <p:cNvSpPr txBox="1"/>
          <p:nvPr/>
        </p:nvSpPr>
        <p:spPr>
          <a:xfrm>
            <a:off x="3724904" y="4637875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9BE74-D4DE-64BA-8BA9-C83EBF9F54B5}"/>
              </a:ext>
            </a:extLst>
          </p:cNvPr>
          <p:cNvSpPr txBox="1"/>
          <p:nvPr/>
        </p:nvSpPr>
        <p:spPr>
          <a:xfrm>
            <a:off x="3708488" y="3088083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3A59F-9535-A4B9-4B4C-BDD5BB9B8739}"/>
              </a:ext>
            </a:extLst>
          </p:cNvPr>
          <p:cNvSpPr txBox="1"/>
          <p:nvPr/>
        </p:nvSpPr>
        <p:spPr>
          <a:xfrm>
            <a:off x="5281724" y="4633184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7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1*20 – 1*2 + 1*7 – 1*9 = 16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9F3068-DBFF-A5F0-CFDE-D4833668C2D0}"/>
              </a:ext>
            </a:extLst>
          </p:cNvPr>
          <p:cNvCxnSpPr>
            <a:cxnSpLocks/>
          </p:cNvCxnSpPr>
          <p:nvPr/>
        </p:nvCxnSpPr>
        <p:spPr>
          <a:xfrm flipH="1" flipV="1">
            <a:off x="5421788" y="3613352"/>
            <a:ext cx="4443" cy="1024523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712AA-4016-FECE-DA4F-49788EDBD375}"/>
              </a:ext>
            </a:extLst>
          </p:cNvPr>
          <p:cNvCxnSpPr>
            <a:cxnSpLocks/>
          </p:cNvCxnSpPr>
          <p:nvPr/>
        </p:nvCxnSpPr>
        <p:spPr>
          <a:xfrm>
            <a:off x="4160444" y="4934308"/>
            <a:ext cx="1057980" cy="0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8A489-D849-BD1B-DE78-5E392A41CAD8}"/>
              </a:ext>
            </a:extLst>
          </p:cNvPr>
          <p:cNvCxnSpPr>
            <a:cxnSpLocks/>
          </p:cNvCxnSpPr>
          <p:nvPr/>
        </p:nvCxnSpPr>
        <p:spPr>
          <a:xfrm flipH="1" flipV="1">
            <a:off x="4026193" y="3361403"/>
            <a:ext cx="1178500" cy="2761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04AC7-A77C-D42B-7503-1AEAA4BC2C6C}"/>
              </a:ext>
            </a:extLst>
          </p:cNvPr>
          <p:cNvCxnSpPr>
            <a:cxnSpLocks/>
          </p:cNvCxnSpPr>
          <p:nvPr/>
        </p:nvCxnSpPr>
        <p:spPr>
          <a:xfrm flipH="1">
            <a:off x="3827676" y="3587262"/>
            <a:ext cx="23483" cy="1084149"/>
          </a:xfrm>
          <a:prstGeom prst="straightConnector1">
            <a:avLst/>
          </a:prstGeom>
          <a:ln w="508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2ABC5-957F-F6EA-885D-35DED8EC2EAE}"/>
              </a:ext>
            </a:extLst>
          </p:cNvPr>
          <p:cNvSpPr txBox="1"/>
          <p:nvPr/>
        </p:nvSpPr>
        <p:spPr>
          <a:xfrm>
            <a:off x="5218424" y="3120909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81544-CA4E-3DF4-7971-6C246076B999}"/>
              </a:ext>
            </a:extLst>
          </p:cNvPr>
          <p:cNvSpPr txBox="1"/>
          <p:nvPr/>
        </p:nvSpPr>
        <p:spPr>
          <a:xfrm>
            <a:off x="3724904" y="4637875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9BE74-D4DE-64BA-8BA9-C83EBF9F54B5}"/>
              </a:ext>
            </a:extLst>
          </p:cNvPr>
          <p:cNvSpPr txBox="1"/>
          <p:nvPr/>
        </p:nvSpPr>
        <p:spPr>
          <a:xfrm>
            <a:off x="3708488" y="3088083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3A59F-9535-A4B9-4B4C-BDD5BB9B8739}"/>
              </a:ext>
            </a:extLst>
          </p:cNvPr>
          <p:cNvSpPr txBox="1"/>
          <p:nvPr/>
        </p:nvSpPr>
        <p:spPr>
          <a:xfrm>
            <a:off x="5281724" y="4633184"/>
            <a:ext cx="387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-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Index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F1A5C-2E71-001E-8EF4-833AB59CB1F9}"/>
              </a:ext>
            </a:extLst>
          </p:cNvPr>
          <p:cNvCxnSpPr>
            <a:cxnSpLocks/>
          </p:cNvCxnSpPr>
          <p:nvPr/>
        </p:nvCxnSpPr>
        <p:spPr>
          <a:xfrm flipH="1">
            <a:off x="10727638" y="3284469"/>
            <a:ext cx="329568" cy="5135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B9512A-C9F8-5ED8-9B3D-EF83C52D0F7B}"/>
              </a:ext>
            </a:extLst>
          </p:cNvPr>
          <p:cNvSpPr txBox="1"/>
          <p:nvPr/>
        </p:nvSpPr>
        <p:spPr>
          <a:xfrm>
            <a:off x="10403977" y="2880124"/>
            <a:ext cx="137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Cost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D52C88-E84B-4BBD-9E10-9E408752FD7E}"/>
              </a:ext>
            </a:extLst>
          </p:cNvPr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  <a:solidFill>
            <a:schemeClr val="tx1"/>
          </a:solidFill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C0F5515-6C53-41C0-8FA2-E60B1E3F1236}"/>
                </a:ext>
              </a:extLst>
            </p:cNvPr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  <a:grp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EDD887-9583-4F75-A5EA-C87BF6C666EC}"/>
                  </a:ext>
                </a:extLst>
              </p:cNvPr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FD8EBA-B56B-447A-9C3B-EA5E4FFDE2D7}"/>
                  </a:ext>
                </a:extLst>
              </p:cNvPr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D482D8-6869-425E-8CA9-873AD5E02539}"/>
                  </a:ext>
                </a:extLst>
              </p:cNvPr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CCF312-9098-4553-B242-E8CE36DFD56E}"/>
                  </a:ext>
                </a:extLst>
              </p:cNvPr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4B4E136D-3D3A-4EC6-96AE-92CB4038CEEC}"/>
                </a:ext>
              </a:extLst>
            </p:cNvPr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  <a:grpFill/>
          </p:grpSpPr>
          <p:grpSp>
            <p:nvGrpSpPr>
              <p:cNvPr id="138" name="Group 36">
                <a:extLst>
                  <a:ext uri="{FF2B5EF4-FFF2-40B4-BE49-F238E27FC236}">
                    <a16:creationId xmlns:a16="http://schemas.microsoft.com/office/drawing/2014/main" id="{A4D4806C-E1C3-4150-8F0C-AD00ECA8FB10}"/>
                  </a:ext>
                </a:extLst>
              </p:cNvPr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E00FA2E-C819-433A-80DB-71E476A2848F}"/>
                    </a:ext>
                  </a:extLst>
                </p:cNvPr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AD1FB59-52F1-4030-90AD-505A713DFCD9}"/>
                    </a:ext>
                  </a:extLst>
                </p:cNvPr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E8DEB2C-3B7E-4FA6-9AB5-753F768DCB8F}"/>
                    </a:ext>
                  </a:extLst>
                </p:cNvPr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6E71427-85D0-4069-AD0C-1A45ABBD93C6}"/>
                    </a:ext>
                  </a:extLst>
                </p:cNvPr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E89E96D-60A2-4317-BE52-132131F2F74B}"/>
                    </a:ext>
                  </a:extLst>
                </p:cNvPr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3EF20FA-792D-42B3-B81E-8FE23F110E96}"/>
                    </a:ext>
                  </a:extLst>
                </p:cNvPr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89CFDE-4A98-4DE2-8BEB-4E36DA38AC64}"/>
                    </a:ext>
                  </a:extLst>
                </p:cNvPr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220427-EF63-4146-99EC-EE49874DB174}"/>
                    </a:ext>
                  </a:extLst>
                </p:cNvPr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B048414-0F38-4041-8946-50218307E9E0}"/>
                    </a:ext>
                  </a:extLst>
                </p:cNvPr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9D9B83B-E06E-4DB8-87E8-BBDA3FC43AF6}"/>
                    </a:ext>
                  </a:extLst>
                </p:cNvPr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036A388-D5BF-4043-8045-5BF0FDBFCACA}"/>
                    </a:ext>
                  </a:extLst>
                </p:cNvPr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C0F804-BA5F-4368-A8ED-2A45DCC34CEC}"/>
                  </a:ext>
                </a:extLst>
              </p:cNvPr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72">
              <a:extLst>
                <a:ext uri="{FF2B5EF4-FFF2-40B4-BE49-F238E27FC236}">
                  <a16:creationId xmlns:a16="http://schemas.microsoft.com/office/drawing/2014/main" id="{E83F780C-99CE-4DA7-A943-473610BFFCBA}"/>
                </a:ext>
              </a:extLst>
            </p:cNvPr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  <a:grpFill/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704E146-CEE3-45B2-B088-108359DF7B0A}"/>
                  </a:ext>
                </a:extLst>
              </p:cNvPr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78C7374-F022-4577-B0A1-4493F2495091}"/>
                  </a:ext>
                </a:extLst>
              </p:cNvPr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AF663B-EE7E-49DC-A448-913FF1335475}"/>
                  </a:ext>
                </a:extLst>
              </p:cNvPr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7A4DB69-B4F2-4086-9568-4234F7EC5872}"/>
              </a:ext>
            </a:extLst>
          </p:cNvPr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SILO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A85F3F-FCD9-413A-8E80-71232E560E79}"/>
              </a:ext>
            </a:extLst>
          </p:cNvPr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MILL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CD9C60-0AB6-4FF2-8B30-125E43A4BA21}"/>
              </a:ext>
            </a:extLst>
          </p:cNvPr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6B41FC5-1A88-45FE-8606-BA50421D5121}"/>
              </a:ext>
            </a:extLst>
          </p:cNvPr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5CC211-5F95-4A0D-8ECE-60BE954EF83B}"/>
              </a:ext>
            </a:extLst>
          </p:cNvPr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ED6CC8-70E0-4807-88EC-F7D06E1252A9}"/>
              </a:ext>
            </a:extLst>
          </p:cNvPr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Supply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2ECA03-FA2B-4064-A392-6CEEE7D2CEE5}"/>
              </a:ext>
            </a:extLst>
          </p:cNvPr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Demand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FA24644-BFC3-42B9-BE26-2E2818753DA3}"/>
              </a:ext>
            </a:extLst>
          </p:cNvPr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E3078A-787A-4E89-88C7-2477CCC3447C}"/>
              </a:ext>
            </a:extLst>
          </p:cNvPr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8CC40-01DB-46B6-AFF5-0696D14CD7EA}"/>
              </a:ext>
            </a:extLst>
          </p:cNvPr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7E9338-40EC-4485-A33D-974A38F2BDCF}"/>
              </a:ext>
            </a:extLst>
          </p:cNvPr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F4BC-C970-4D50-888F-A6145193B08C}"/>
              </a:ext>
            </a:extLst>
          </p:cNvPr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6" name="Group 141">
              <a:extLst>
                <a:ext uri="{FF2B5EF4-FFF2-40B4-BE49-F238E27FC236}">
                  <a16:creationId xmlns:a16="http://schemas.microsoft.com/office/drawing/2014/main" id="{EF89C856-57A5-447F-88E4-AC1848D8A544}"/>
                </a:ext>
              </a:extLst>
            </p:cNvPr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2" name="Group 142">
                <a:extLst>
                  <a:ext uri="{FF2B5EF4-FFF2-40B4-BE49-F238E27FC236}">
                    <a16:creationId xmlns:a16="http://schemas.microsoft.com/office/drawing/2014/main" id="{675AC367-8A49-4474-B83A-1A64521D47E5}"/>
                  </a:ext>
                </a:extLst>
              </p:cNvPr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06A2B9C-5ACB-4B3D-AB37-DC14E49B62E1}"/>
                    </a:ext>
                  </a:extLst>
                </p:cNvPr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2EBACD-4899-4B1F-A888-AD6FA499F7B7}"/>
                    </a:ext>
                  </a:extLst>
                </p:cNvPr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67BC631-AEE4-46AC-87C0-57519A878965}"/>
                    </a:ext>
                  </a:extLst>
                </p:cNvPr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456D48-159F-4888-A24B-EA593A8BE91D}"/>
                    </a:ext>
                  </a:extLst>
                </p:cNvPr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  <p:grpSp>
            <p:nvGrpSpPr>
              <p:cNvPr id="103" name="Group 143">
                <a:extLst>
                  <a:ext uri="{FF2B5EF4-FFF2-40B4-BE49-F238E27FC236}">
                    <a16:creationId xmlns:a16="http://schemas.microsoft.com/office/drawing/2014/main" id="{87669A0D-282C-4C58-85DA-B9AE382DAE89}"/>
                  </a:ext>
                </a:extLst>
              </p:cNvPr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4F73DBD-CF6B-43EB-9CDA-F120D70E9BF7}"/>
                    </a:ext>
                  </a:extLst>
                </p:cNvPr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5B1B9C-BE7E-4DC5-B997-840A9A6DD20B}"/>
                    </a:ext>
                  </a:extLst>
                </p:cNvPr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3A4D2F-FB08-4416-B138-AC5BE8ECE659}"/>
                    </a:ext>
                  </a:extLst>
                </p:cNvPr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F6F92AE-284F-4D08-BD4D-C3DB500C8F3D}"/>
                    </a:ext>
                  </a:extLst>
                </p:cNvPr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20</a:t>
                  </a:r>
                </a:p>
              </p:txBody>
            </p:sp>
          </p:grpSp>
        </p:grpSp>
        <p:grpSp>
          <p:nvGrpSpPr>
            <p:cNvPr id="97" name="Group 153">
              <a:extLst>
                <a:ext uri="{FF2B5EF4-FFF2-40B4-BE49-F238E27FC236}">
                  <a16:creationId xmlns:a16="http://schemas.microsoft.com/office/drawing/2014/main" id="{B8CBB9A1-450B-453D-8D72-98DB484CE355}"/>
                </a:ext>
              </a:extLst>
            </p:cNvPr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25163D1-86CD-406C-BE49-1CA77816BA03}"/>
                  </a:ext>
                </a:extLst>
              </p:cNvPr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7D73E-B933-48F4-8F84-D0B5EDC27EE9}"/>
                  </a:ext>
                </a:extLst>
              </p:cNvPr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9AADF-BE44-4747-B454-06C9D0F77385}"/>
                  </a:ext>
                </a:extLst>
              </p:cNvPr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C21147-FDDF-45F5-97D7-454868598D9F}"/>
                  </a:ext>
                </a:extLst>
              </p:cNvPr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16</a:t>
                </a: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369A9-74D1-470A-BBF0-879F1E2DB3D5}"/>
              </a:ext>
            </a:extLst>
          </p:cNvPr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3EE0E-E9E6-46F2-B7A8-E284E300135F}"/>
              </a:ext>
            </a:extLst>
          </p:cNvPr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FBF864-2BA8-4B12-8354-1BED28F4801C}"/>
              </a:ext>
            </a:extLst>
          </p:cNvPr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52C04B-71FE-48CD-9BD9-A7D40873DE14}"/>
              </a:ext>
            </a:extLst>
          </p:cNvPr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031AFC-9943-4601-A57A-53C85FFEC7EB}"/>
              </a:ext>
            </a:extLst>
          </p:cNvPr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71B35D-02B5-489B-8A41-FF35B129571E}"/>
              </a:ext>
            </a:extLst>
          </p:cNvPr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kumimoji="0" lang="en-US" sz="3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96C5FB-906F-4048-8826-18CE47C495F9}"/>
              </a:ext>
            </a:extLst>
          </p:cNvPr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Transportation Problem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B539C-15D9-43AA-AC5B-581F70C5CBD8}"/>
              </a:ext>
            </a:extLst>
          </p:cNvPr>
          <p:cNvSpPr txBox="1"/>
          <p:nvPr/>
        </p:nvSpPr>
        <p:spPr>
          <a:xfrm>
            <a:off x="497919" y="999477"/>
            <a:ext cx="3941478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Stepping Stone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6585E4-3057-4126-AA90-80684361177E}"/>
              </a:ext>
            </a:extLst>
          </p:cNvPr>
          <p:cNvSpPr txBox="1"/>
          <p:nvPr/>
        </p:nvSpPr>
        <p:spPr>
          <a:xfrm>
            <a:off x="7921764" y="1139708"/>
            <a:ext cx="2805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Is it Optimal 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DEEC8-3924-4871-BBEC-F957A7AD5F95}"/>
              </a:ext>
            </a:extLst>
          </p:cNvPr>
          <p:cNvSpPr txBox="1"/>
          <p:nvPr/>
        </p:nvSpPr>
        <p:spPr>
          <a:xfrm>
            <a:off x="7871788" y="1931244"/>
            <a:ext cx="414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each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non-basic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cell to see what would happen to the total shipping cost.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782F4-2D51-DCED-394A-5794BADA1A99}"/>
              </a:ext>
            </a:extLst>
          </p:cNvPr>
          <p:cNvSpPr txBox="1"/>
          <p:nvPr/>
        </p:nvSpPr>
        <p:spPr>
          <a:xfrm>
            <a:off x="7609198" y="3757010"/>
            <a:ext cx="395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(1,3) = 1*20 – 1*2 + 1*7 – 1*9 =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3C179-5037-D02A-F48A-361ED29B11A3}"/>
              </a:ext>
            </a:extLst>
          </p:cNvPr>
          <p:cNvSpPr txBox="1"/>
          <p:nvPr/>
        </p:nvSpPr>
        <p:spPr>
          <a:xfrm>
            <a:off x="9675455" y="358908"/>
            <a:ext cx="2059450" cy="553998"/>
          </a:xfrm>
          <a:prstGeom prst="rect">
            <a:avLst/>
          </a:prstGeom>
          <a:solidFill>
            <a:srgbClr val="27EA06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27EA06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Iteration 1: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27EA06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9BABA-0D1B-1ACC-6B7E-FCFEC7B3323B}"/>
              </a:ext>
            </a:extLst>
          </p:cNvPr>
          <p:cNvSpPr txBox="1"/>
          <p:nvPr/>
        </p:nvSpPr>
        <p:spPr>
          <a:xfrm>
            <a:off x="7550580" y="3332635"/>
            <a:ext cx="24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Index</a:t>
            </a:r>
          </a:p>
        </p:txBody>
      </p:sp>
    </p:spTree>
    <p:extLst>
      <p:ext uri="{BB962C8B-B14F-4D97-AF65-F5344CB8AC3E}">
        <p14:creationId xmlns:p14="http://schemas.microsoft.com/office/powerpoint/2010/main" val="25019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3426</Words>
  <Application>Microsoft Office PowerPoint</Application>
  <PresentationFormat>Widescreen</PresentationFormat>
  <Paragraphs>1543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Celestial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reddy mikks Company</dc:title>
  <dc:creator>Amjad Ali</dc:creator>
  <cp:lastModifiedBy>Amjad Ali</cp:lastModifiedBy>
  <cp:revision>427</cp:revision>
  <dcterms:created xsi:type="dcterms:W3CDTF">2014-05-28T10:57:47Z</dcterms:created>
  <dcterms:modified xsi:type="dcterms:W3CDTF">2023-04-10T09:56:05Z</dcterms:modified>
</cp:coreProperties>
</file>