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WWXmqKGR3gQTqoV6yXlJrLmil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87" name="Google Shape;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1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4" name="Google Shape;9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1" name="Google Shape;10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3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8" name="Google Shape;10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5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5" name="Google Shape;12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6" name="Google Shape;13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4" name="Google Shape;14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9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52" name="Google Shape;15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0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6" name="Google Shape;156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60" name="Google Shape;16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1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67" name="Google Shape;16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9" name="Google Shape;169;p3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3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77" name="Google Shape;17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84" name="Google Shape;18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6" name="Google Shape;186;p34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87" name="Google Shape;187;p34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4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3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4" name="Google Shape;19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3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02" name="Google Shape;20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3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09" name="Google Shape;20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"/>
          <p:cNvSpPr txBox="1"/>
          <p:nvPr/>
        </p:nvSpPr>
        <p:spPr>
          <a:xfrm>
            <a:off x="0" y="1046923"/>
            <a:ext cx="12192000" cy="5645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rgbClr val="FE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rgbClr val="FE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FEE599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E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Amjad Ali						</a:t>
            </a:r>
            <a:endParaRPr b="1" i="0" sz="5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"/>
          <p:cNvSpPr txBox="1"/>
          <p:nvPr/>
        </p:nvSpPr>
        <p:spPr>
          <a:xfrm>
            <a:off x="116446" y="524411"/>
            <a:ext cx="11967024" cy="1537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Operations Research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 i="0" sz="6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"/>
          <p:cNvSpPr txBox="1"/>
          <p:nvPr/>
        </p:nvSpPr>
        <p:spPr>
          <a:xfrm>
            <a:off x="65646" y="855478"/>
            <a:ext cx="11967024" cy="4805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0"/>
              <a:buFont typeface="Calibri"/>
              <a:buNone/>
            </a:pPr>
            <a:r>
              <a:rPr b="1" i="0" lang="en-US" sz="9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Transportation Problem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b="1" i="0" sz="1000" u="none" cap="none" strike="noStrike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b="1" i="0" sz="1000" u="none" cap="none" strike="noStrike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5000"/>
              <a:buFont typeface="Calibri"/>
              <a:buNone/>
            </a:pPr>
            <a:r>
              <a:rPr b="1" i="0" lang="en-US" sz="5000" u="none" cap="none" strike="noStrike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Staring Feasible Basic Solution                  </a:t>
            </a:r>
            <a:r>
              <a:rPr b="1" i="0" lang="en-US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(Vogel Approximation Method)</a:t>
            </a:r>
            <a:endParaRPr b="1" i="0" sz="5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t/>
            </a:r>
            <a:endParaRPr b="1" i="0" sz="5000" u="none" cap="none" strike="noStrike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t/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0"/>
          <p:cNvSpPr txBox="1"/>
          <p:nvPr/>
        </p:nvSpPr>
        <p:spPr>
          <a:xfrm>
            <a:off x="5906390" y="458972"/>
            <a:ext cx="616633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Solution - Vogel Approximation Method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46" name="Google Shape;946;p10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947" name="Google Shape;947;p10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948" name="Google Shape;948;p10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2" name="Google Shape;952;p10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953" name="Google Shape;953;p10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954" name="Google Shape;954;p10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10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10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10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10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10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10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10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962" name="Google Shape;962;p10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963" name="Google Shape;963;p10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964" name="Google Shape;964;p10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965" name="Google Shape;965;p10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6" name="Google Shape;966;p10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967" name="Google Shape;967;p10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970" name="Google Shape;970;p10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971" name="Google Shape;971;p10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972" name="Google Shape;972;p10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973" name="Google Shape;973;p10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10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10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976" name="Google Shape;976;p10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977" name="Google Shape;977;p10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978" name="Google Shape;978;p10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979" name="Google Shape;979;p10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80" name="Google Shape;980;p10"/>
          <p:cNvCxnSpPr/>
          <p:nvPr/>
        </p:nvCxnSpPr>
        <p:spPr>
          <a:xfrm>
            <a:off x="7407967" y="3025639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1" name="Google Shape;981;p10"/>
          <p:cNvCxnSpPr/>
          <p:nvPr/>
        </p:nvCxnSpPr>
        <p:spPr>
          <a:xfrm>
            <a:off x="8421755" y="3019015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2" name="Google Shape;982;p10"/>
          <p:cNvSpPr/>
          <p:nvPr/>
        </p:nvSpPr>
        <p:spPr>
          <a:xfrm>
            <a:off x="7355486" y="324194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983" name="Google Shape;983;p10"/>
          <p:cNvSpPr/>
          <p:nvPr/>
        </p:nvSpPr>
        <p:spPr>
          <a:xfrm>
            <a:off x="7362114" y="442801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84" name="Google Shape;984;p10"/>
          <p:cNvSpPr/>
          <p:nvPr/>
        </p:nvSpPr>
        <p:spPr>
          <a:xfrm>
            <a:off x="7336426" y="5461682"/>
            <a:ext cx="114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14-4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985" name="Google Shape;985;p10"/>
          <p:cNvCxnSpPr/>
          <p:nvPr/>
        </p:nvCxnSpPr>
        <p:spPr>
          <a:xfrm>
            <a:off x="2593085" y="2398643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6" name="Google Shape;986;p10"/>
          <p:cNvSpPr/>
          <p:nvPr/>
        </p:nvSpPr>
        <p:spPr>
          <a:xfrm>
            <a:off x="2604579" y="205587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10-4=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987" name="Google Shape;987;p10"/>
          <p:cNvSpPr/>
          <p:nvPr/>
        </p:nvSpPr>
        <p:spPr>
          <a:xfrm>
            <a:off x="3658128" y="207575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988" name="Google Shape;988;p10"/>
          <p:cNvSpPr/>
          <p:nvPr/>
        </p:nvSpPr>
        <p:spPr>
          <a:xfrm>
            <a:off x="4605658" y="206912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989" name="Google Shape;989;p10"/>
          <p:cNvSpPr/>
          <p:nvPr/>
        </p:nvSpPr>
        <p:spPr>
          <a:xfrm>
            <a:off x="5552379" y="207405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990" name="Google Shape;990;p10"/>
          <p:cNvSpPr/>
          <p:nvPr/>
        </p:nvSpPr>
        <p:spPr>
          <a:xfrm>
            <a:off x="7492806" y="237239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991" name="Google Shape;991;p10"/>
          <p:cNvSpPr/>
          <p:nvPr/>
        </p:nvSpPr>
        <p:spPr>
          <a:xfrm>
            <a:off x="2538629" y="11039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992" name="Google Shape;992;p10"/>
          <p:cNvSpPr/>
          <p:nvPr/>
        </p:nvSpPr>
        <p:spPr>
          <a:xfrm>
            <a:off x="2886357" y="5469126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993" name="Google Shape;993;p10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4" name="Google Shape;994;p10"/>
          <p:cNvCxnSpPr/>
          <p:nvPr/>
        </p:nvCxnSpPr>
        <p:spPr>
          <a:xfrm flipH="1">
            <a:off x="6823034" y="559869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5" name="Google Shape;995;p10"/>
          <p:cNvSpPr/>
          <p:nvPr/>
        </p:nvSpPr>
        <p:spPr>
          <a:xfrm>
            <a:off x="6831535" y="56112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996" name="Google Shape;996;p10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97" name="Google Shape;997;p10"/>
          <p:cNvSpPr/>
          <p:nvPr/>
        </p:nvSpPr>
        <p:spPr>
          <a:xfrm>
            <a:off x="8394148" y="323959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98" name="Google Shape;998;p10"/>
          <p:cNvSpPr/>
          <p:nvPr/>
        </p:nvSpPr>
        <p:spPr>
          <a:xfrm>
            <a:off x="8391803" y="44330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999" name="Google Shape;999;p10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1000" name="Google Shape;1000;p10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01" name="Google Shape;1001;p10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02" name="Google Shape;1002;p10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1003" name="Google Shape;1003;p10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004" name="Google Shape;1004;p10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/>
                </a:p>
              </p:txBody>
            </p:sp>
            <p:sp>
              <p:nvSpPr>
                <p:cNvPr id="1005" name="Google Shape;1005;p10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  <p:grpSp>
            <p:nvGrpSpPr>
              <p:cNvPr id="1006" name="Google Shape;1006;p10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07" name="Google Shape;1007;p10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008" name="Google Shape;1008;p10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1009" name="Google Shape;1009;p10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1010" name="Google Shape;1010;p10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</p:grpSp>
        <p:grpSp>
          <p:nvGrpSpPr>
            <p:cNvPr id="1011" name="Google Shape;1011;p10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012" name="Google Shape;1012;p10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013" name="Google Shape;1013;p10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/>
              </a:p>
            </p:txBody>
          </p:sp>
          <p:sp>
            <p:nvSpPr>
              <p:cNvPr id="1014" name="Google Shape;1014;p10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1015" name="Google Shape;1015;p10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</p:grpSp>
      <p:sp>
        <p:nvSpPr>
          <p:cNvPr id="1016" name="Google Shape;1016;p10"/>
          <p:cNvSpPr/>
          <p:nvPr/>
        </p:nvSpPr>
        <p:spPr>
          <a:xfrm>
            <a:off x="8434008" y="5488084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16-14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017" name="Google Shape;1017;p10"/>
          <p:cNvCxnSpPr/>
          <p:nvPr/>
        </p:nvCxnSpPr>
        <p:spPr>
          <a:xfrm>
            <a:off x="2632941" y="2100874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8" name="Google Shape;1018;p10"/>
          <p:cNvSpPr/>
          <p:nvPr/>
        </p:nvSpPr>
        <p:spPr>
          <a:xfrm>
            <a:off x="2602235" y="174403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019" name="Google Shape;1019;p10"/>
          <p:cNvSpPr/>
          <p:nvPr/>
        </p:nvSpPr>
        <p:spPr>
          <a:xfrm>
            <a:off x="3655783" y="1721711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020" name="Google Shape;1020;p10"/>
          <p:cNvSpPr/>
          <p:nvPr/>
        </p:nvSpPr>
        <p:spPr>
          <a:xfrm>
            <a:off x="4603313" y="172915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021" name="Google Shape;1021;p10"/>
          <p:cNvSpPr/>
          <p:nvPr/>
        </p:nvSpPr>
        <p:spPr>
          <a:xfrm>
            <a:off x="5550034" y="17340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022" name="Google Shape;1022;p10"/>
          <p:cNvSpPr/>
          <p:nvPr/>
        </p:nvSpPr>
        <p:spPr>
          <a:xfrm>
            <a:off x="3812482" y="3258152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1023" name="Google Shape;1023;p10"/>
          <p:cNvCxnSpPr/>
          <p:nvPr/>
        </p:nvCxnSpPr>
        <p:spPr>
          <a:xfrm flipH="1">
            <a:off x="4009434" y="634218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4" name="Google Shape;1024;p10"/>
          <p:cNvSpPr/>
          <p:nvPr/>
        </p:nvSpPr>
        <p:spPr>
          <a:xfrm>
            <a:off x="4119630" y="62310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025" name="Google Shape;1025;p10"/>
          <p:cNvCxnSpPr/>
          <p:nvPr/>
        </p:nvCxnSpPr>
        <p:spPr>
          <a:xfrm flipH="1">
            <a:off x="6837039" y="337389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6" name="Google Shape;1026;p10"/>
          <p:cNvSpPr/>
          <p:nvPr/>
        </p:nvSpPr>
        <p:spPr>
          <a:xfrm>
            <a:off x="6933167" y="326276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027" name="Google Shape;1027;p10"/>
          <p:cNvCxnSpPr/>
          <p:nvPr/>
        </p:nvCxnSpPr>
        <p:spPr>
          <a:xfrm>
            <a:off x="9544824" y="3030738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8" name="Google Shape;1028;p10"/>
          <p:cNvSpPr/>
          <p:nvPr/>
        </p:nvSpPr>
        <p:spPr>
          <a:xfrm>
            <a:off x="9475018" y="3237253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20-11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029" name="Google Shape;1029;p10"/>
          <p:cNvSpPr/>
          <p:nvPr/>
        </p:nvSpPr>
        <p:spPr>
          <a:xfrm>
            <a:off x="9486742" y="4458800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20-9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030" name="Google Shape;1030;p10"/>
          <p:cNvSpPr/>
          <p:nvPr/>
        </p:nvSpPr>
        <p:spPr>
          <a:xfrm>
            <a:off x="9458605" y="5499807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18-16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031" name="Google Shape;1031;p10"/>
          <p:cNvCxnSpPr/>
          <p:nvPr/>
        </p:nvCxnSpPr>
        <p:spPr>
          <a:xfrm>
            <a:off x="2630594" y="1803105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2" name="Google Shape;1032;p10"/>
          <p:cNvSpPr/>
          <p:nvPr/>
        </p:nvSpPr>
        <p:spPr>
          <a:xfrm>
            <a:off x="2613957" y="14744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033" name="Google Shape;1033;p10"/>
          <p:cNvSpPr/>
          <p:nvPr/>
        </p:nvSpPr>
        <p:spPr>
          <a:xfrm>
            <a:off x="3652622" y="14720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034" name="Google Shape;1034;p10"/>
          <p:cNvSpPr/>
          <p:nvPr/>
        </p:nvSpPr>
        <p:spPr>
          <a:xfrm>
            <a:off x="4615036" y="1459525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035" name="Google Shape;1035;p10"/>
          <p:cNvSpPr/>
          <p:nvPr/>
        </p:nvSpPr>
        <p:spPr>
          <a:xfrm>
            <a:off x="5547689" y="14503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036" name="Google Shape;1036;p10"/>
          <p:cNvSpPr/>
          <p:nvPr/>
        </p:nvSpPr>
        <p:spPr>
          <a:xfrm>
            <a:off x="4794877" y="4367154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1037" name="Google Shape;1037;p10"/>
          <p:cNvCxnSpPr/>
          <p:nvPr/>
        </p:nvCxnSpPr>
        <p:spPr>
          <a:xfrm flipH="1">
            <a:off x="4893355" y="6353903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8" name="Google Shape;1038;p10"/>
          <p:cNvSpPr/>
          <p:nvPr/>
        </p:nvSpPr>
        <p:spPr>
          <a:xfrm>
            <a:off x="5003551" y="624276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039" name="Google Shape;1039;p10"/>
          <p:cNvCxnSpPr/>
          <p:nvPr/>
        </p:nvCxnSpPr>
        <p:spPr>
          <a:xfrm flipH="1">
            <a:off x="6806618" y="451313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0" name="Google Shape;1040;p10"/>
          <p:cNvSpPr/>
          <p:nvPr/>
        </p:nvSpPr>
        <p:spPr>
          <a:xfrm>
            <a:off x="6871391" y="448347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041" name="Google Shape;1041;p10"/>
          <p:cNvSpPr/>
          <p:nvPr/>
        </p:nvSpPr>
        <p:spPr>
          <a:xfrm>
            <a:off x="7919529" y="1533029"/>
            <a:ext cx="151777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Column left</a:t>
            </a:r>
            <a:endParaRPr/>
          </a:p>
        </p:txBody>
      </p:sp>
      <p:sp>
        <p:nvSpPr>
          <p:cNvPr id="1042" name="Google Shape;1042;p10"/>
          <p:cNvSpPr/>
          <p:nvPr/>
        </p:nvSpPr>
        <p:spPr>
          <a:xfrm>
            <a:off x="9534966" y="1445445"/>
            <a:ext cx="2169353" cy="628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Apply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Least Cost Method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1"/>
          <p:cNvSpPr txBox="1"/>
          <p:nvPr/>
        </p:nvSpPr>
        <p:spPr>
          <a:xfrm>
            <a:off x="5906390" y="458972"/>
            <a:ext cx="616633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Solution - Vogel Approximation Method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48" name="Google Shape;1048;p11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049" name="Google Shape;1049;p11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050" name="Google Shape;1050;p11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11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4" name="Google Shape;1054;p11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055" name="Google Shape;1055;p11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056" name="Google Shape;1056;p11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7" name="Google Shape;1057;p11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11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11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FFC000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0" name="Google Shape;1060;p11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1" name="Google Shape;1061;p11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2" name="Google Shape;1062;p11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3" name="Google Shape;1063;p11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064" name="Google Shape;1064;p11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065" name="Google Shape;1065;p11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066" name="Google Shape;1066;p11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1067" name="Google Shape;1067;p11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11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069" name="Google Shape;1069;p11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070" name="Google Shape;1070;p11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071" name="Google Shape;1071;p11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1072" name="Google Shape;1072;p11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073" name="Google Shape;1073;p11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074" name="Google Shape;1074;p11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075" name="Google Shape;1075;p11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11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11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078" name="Google Shape;1078;p11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079" name="Google Shape;1079;p11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080" name="Google Shape;1080;p11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081" name="Google Shape;1081;p11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2" name="Google Shape;1082;p11"/>
          <p:cNvCxnSpPr/>
          <p:nvPr/>
        </p:nvCxnSpPr>
        <p:spPr>
          <a:xfrm>
            <a:off x="7407967" y="3025639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3" name="Google Shape;1083;p11"/>
          <p:cNvCxnSpPr/>
          <p:nvPr/>
        </p:nvCxnSpPr>
        <p:spPr>
          <a:xfrm>
            <a:off x="8421755" y="3019015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4" name="Google Shape;1084;p11"/>
          <p:cNvSpPr/>
          <p:nvPr/>
        </p:nvSpPr>
        <p:spPr>
          <a:xfrm>
            <a:off x="7355486" y="324194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085" name="Google Shape;1085;p11"/>
          <p:cNvSpPr/>
          <p:nvPr/>
        </p:nvSpPr>
        <p:spPr>
          <a:xfrm>
            <a:off x="7362114" y="442801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86" name="Google Shape;1086;p11"/>
          <p:cNvSpPr/>
          <p:nvPr/>
        </p:nvSpPr>
        <p:spPr>
          <a:xfrm>
            <a:off x="7336426" y="5461682"/>
            <a:ext cx="114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14-4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1087" name="Google Shape;1087;p11"/>
          <p:cNvCxnSpPr/>
          <p:nvPr/>
        </p:nvCxnSpPr>
        <p:spPr>
          <a:xfrm>
            <a:off x="2593085" y="2398643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8" name="Google Shape;1088;p11"/>
          <p:cNvSpPr/>
          <p:nvPr/>
        </p:nvSpPr>
        <p:spPr>
          <a:xfrm>
            <a:off x="2604579" y="205587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10-4=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089" name="Google Shape;1089;p11"/>
          <p:cNvSpPr/>
          <p:nvPr/>
        </p:nvSpPr>
        <p:spPr>
          <a:xfrm>
            <a:off x="3658128" y="207575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090" name="Google Shape;1090;p11"/>
          <p:cNvSpPr/>
          <p:nvPr/>
        </p:nvSpPr>
        <p:spPr>
          <a:xfrm>
            <a:off x="4605658" y="206912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091" name="Google Shape;1091;p11"/>
          <p:cNvSpPr/>
          <p:nvPr/>
        </p:nvSpPr>
        <p:spPr>
          <a:xfrm>
            <a:off x="5552379" y="207405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092" name="Google Shape;1092;p11"/>
          <p:cNvSpPr/>
          <p:nvPr/>
        </p:nvSpPr>
        <p:spPr>
          <a:xfrm>
            <a:off x="7492806" y="237239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1093" name="Google Shape;1093;p11"/>
          <p:cNvSpPr/>
          <p:nvPr/>
        </p:nvSpPr>
        <p:spPr>
          <a:xfrm>
            <a:off x="2538629" y="11039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1094" name="Google Shape;1094;p11"/>
          <p:cNvSpPr/>
          <p:nvPr/>
        </p:nvSpPr>
        <p:spPr>
          <a:xfrm>
            <a:off x="2886357" y="5469126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095" name="Google Shape;1095;p11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6" name="Google Shape;1096;p11"/>
          <p:cNvCxnSpPr/>
          <p:nvPr/>
        </p:nvCxnSpPr>
        <p:spPr>
          <a:xfrm flipH="1">
            <a:off x="6823034" y="559869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7" name="Google Shape;1097;p11"/>
          <p:cNvSpPr/>
          <p:nvPr/>
        </p:nvSpPr>
        <p:spPr>
          <a:xfrm>
            <a:off x="6831535" y="56112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098" name="Google Shape;1098;p11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99" name="Google Shape;1099;p11"/>
          <p:cNvSpPr/>
          <p:nvPr/>
        </p:nvSpPr>
        <p:spPr>
          <a:xfrm>
            <a:off x="8394148" y="323959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100" name="Google Shape;1100;p11"/>
          <p:cNvSpPr/>
          <p:nvPr/>
        </p:nvSpPr>
        <p:spPr>
          <a:xfrm>
            <a:off x="8391803" y="44330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1101" name="Google Shape;1101;p11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1102" name="Google Shape;1102;p11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103" name="Google Shape;1103;p11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104" name="Google Shape;1104;p11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1105" name="Google Shape;1105;p11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106" name="Google Shape;1106;p11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/>
                </a:p>
              </p:txBody>
            </p:sp>
            <p:sp>
              <p:nvSpPr>
                <p:cNvPr id="1107" name="Google Shape;1107;p11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  <p:grpSp>
            <p:nvGrpSpPr>
              <p:cNvPr id="1108" name="Google Shape;1108;p11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109" name="Google Shape;1109;p11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110" name="Google Shape;1110;p11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1111" name="Google Shape;1111;p11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1112" name="Google Shape;1112;p11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</p:grpSp>
        <p:grpSp>
          <p:nvGrpSpPr>
            <p:cNvPr id="1113" name="Google Shape;1113;p11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114" name="Google Shape;1114;p11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115" name="Google Shape;1115;p11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/>
              </a:p>
            </p:txBody>
          </p:sp>
          <p:sp>
            <p:nvSpPr>
              <p:cNvPr id="1116" name="Google Shape;1116;p11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1117" name="Google Shape;1117;p11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</p:grpSp>
      <p:sp>
        <p:nvSpPr>
          <p:cNvPr id="1118" name="Google Shape;1118;p11"/>
          <p:cNvSpPr/>
          <p:nvPr/>
        </p:nvSpPr>
        <p:spPr>
          <a:xfrm>
            <a:off x="8434008" y="5488084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16-14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119" name="Google Shape;1119;p11"/>
          <p:cNvCxnSpPr/>
          <p:nvPr/>
        </p:nvCxnSpPr>
        <p:spPr>
          <a:xfrm>
            <a:off x="2632941" y="2100874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0" name="Google Shape;1120;p11"/>
          <p:cNvSpPr/>
          <p:nvPr/>
        </p:nvSpPr>
        <p:spPr>
          <a:xfrm>
            <a:off x="2602235" y="174403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121" name="Google Shape;1121;p11"/>
          <p:cNvSpPr/>
          <p:nvPr/>
        </p:nvSpPr>
        <p:spPr>
          <a:xfrm>
            <a:off x="3655783" y="1721711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122" name="Google Shape;1122;p11"/>
          <p:cNvSpPr/>
          <p:nvPr/>
        </p:nvSpPr>
        <p:spPr>
          <a:xfrm>
            <a:off x="4603313" y="172915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123" name="Google Shape;1123;p11"/>
          <p:cNvSpPr/>
          <p:nvPr/>
        </p:nvSpPr>
        <p:spPr>
          <a:xfrm>
            <a:off x="5550034" y="17340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124" name="Google Shape;1124;p11"/>
          <p:cNvSpPr/>
          <p:nvPr/>
        </p:nvSpPr>
        <p:spPr>
          <a:xfrm>
            <a:off x="3812482" y="3258152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1125" name="Google Shape;1125;p11"/>
          <p:cNvCxnSpPr/>
          <p:nvPr/>
        </p:nvCxnSpPr>
        <p:spPr>
          <a:xfrm flipH="1">
            <a:off x="4009434" y="634218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6" name="Google Shape;1126;p11"/>
          <p:cNvSpPr/>
          <p:nvPr/>
        </p:nvSpPr>
        <p:spPr>
          <a:xfrm>
            <a:off x="4119630" y="62310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127" name="Google Shape;1127;p11"/>
          <p:cNvCxnSpPr/>
          <p:nvPr/>
        </p:nvCxnSpPr>
        <p:spPr>
          <a:xfrm flipH="1">
            <a:off x="6837039" y="337389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8" name="Google Shape;1128;p11"/>
          <p:cNvSpPr/>
          <p:nvPr/>
        </p:nvSpPr>
        <p:spPr>
          <a:xfrm>
            <a:off x="6933167" y="326276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129" name="Google Shape;1129;p11"/>
          <p:cNvCxnSpPr/>
          <p:nvPr/>
        </p:nvCxnSpPr>
        <p:spPr>
          <a:xfrm>
            <a:off x="9544824" y="3030738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0" name="Google Shape;1130;p11"/>
          <p:cNvSpPr/>
          <p:nvPr/>
        </p:nvSpPr>
        <p:spPr>
          <a:xfrm>
            <a:off x="9475018" y="3237253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20-11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131" name="Google Shape;1131;p11"/>
          <p:cNvSpPr/>
          <p:nvPr/>
        </p:nvSpPr>
        <p:spPr>
          <a:xfrm>
            <a:off x="9486742" y="4458800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20-9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132" name="Google Shape;1132;p11"/>
          <p:cNvSpPr/>
          <p:nvPr/>
        </p:nvSpPr>
        <p:spPr>
          <a:xfrm>
            <a:off x="9458605" y="5499807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18-16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133" name="Google Shape;1133;p11"/>
          <p:cNvCxnSpPr/>
          <p:nvPr/>
        </p:nvCxnSpPr>
        <p:spPr>
          <a:xfrm>
            <a:off x="2630594" y="1803105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4" name="Google Shape;1134;p11"/>
          <p:cNvSpPr/>
          <p:nvPr/>
        </p:nvSpPr>
        <p:spPr>
          <a:xfrm>
            <a:off x="2613957" y="14744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135" name="Google Shape;1135;p11"/>
          <p:cNvSpPr/>
          <p:nvPr/>
        </p:nvSpPr>
        <p:spPr>
          <a:xfrm>
            <a:off x="3652622" y="14720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136" name="Google Shape;1136;p11"/>
          <p:cNvSpPr/>
          <p:nvPr/>
        </p:nvSpPr>
        <p:spPr>
          <a:xfrm>
            <a:off x="4615036" y="1459525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137" name="Google Shape;1137;p11"/>
          <p:cNvSpPr/>
          <p:nvPr/>
        </p:nvSpPr>
        <p:spPr>
          <a:xfrm>
            <a:off x="5547689" y="14503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138" name="Google Shape;1138;p11"/>
          <p:cNvSpPr/>
          <p:nvPr/>
        </p:nvSpPr>
        <p:spPr>
          <a:xfrm>
            <a:off x="4794877" y="4367154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1139" name="Google Shape;1139;p11"/>
          <p:cNvCxnSpPr/>
          <p:nvPr/>
        </p:nvCxnSpPr>
        <p:spPr>
          <a:xfrm flipH="1">
            <a:off x="4893355" y="6353903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0" name="Google Shape;1140;p11"/>
          <p:cNvSpPr/>
          <p:nvPr/>
        </p:nvSpPr>
        <p:spPr>
          <a:xfrm>
            <a:off x="5003551" y="624276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141" name="Google Shape;1141;p11"/>
          <p:cNvCxnSpPr/>
          <p:nvPr/>
        </p:nvCxnSpPr>
        <p:spPr>
          <a:xfrm flipH="1">
            <a:off x="6806618" y="451313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2" name="Google Shape;1142;p11"/>
          <p:cNvSpPr/>
          <p:nvPr/>
        </p:nvSpPr>
        <p:spPr>
          <a:xfrm>
            <a:off x="6871391" y="448347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143" name="Google Shape;1143;p11"/>
          <p:cNvSpPr/>
          <p:nvPr/>
        </p:nvSpPr>
        <p:spPr>
          <a:xfrm>
            <a:off x="7919529" y="1533029"/>
            <a:ext cx="151777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Column left</a:t>
            </a:r>
            <a:endParaRPr/>
          </a:p>
        </p:txBody>
      </p:sp>
      <p:sp>
        <p:nvSpPr>
          <p:cNvPr id="1144" name="Google Shape;1144;p11"/>
          <p:cNvSpPr/>
          <p:nvPr/>
        </p:nvSpPr>
        <p:spPr>
          <a:xfrm>
            <a:off x="9534966" y="1445445"/>
            <a:ext cx="2169353" cy="628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Apply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Least Cost Method</a:t>
            </a:r>
            <a:endParaRPr/>
          </a:p>
        </p:txBody>
      </p:sp>
      <p:sp>
        <p:nvSpPr>
          <p:cNvPr id="1145" name="Google Shape;1145;p11"/>
          <p:cNvSpPr/>
          <p:nvPr/>
        </p:nvSpPr>
        <p:spPr>
          <a:xfrm>
            <a:off x="5852300" y="3286289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2"/>
          <p:cNvSpPr txBox="1"/>
          <p:nvPr/>
        </p:nvSpPr>
        <p:spPr>
          <a:xfrm>
            <a:off x="5906390" y="458972"/>
            <a:ext cx="616633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Solution - Vogel Approximation Method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51" name="Google Shape;1151;p12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152" name="Google Shape;1152;p12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153" name="Google Shape;1153;p12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12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12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12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12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158" name="Google Shape;1158;p12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159" name="Google Shape;1159;p12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12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12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12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12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12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12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12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167" name="Google Shape;1167;p12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168" name="Google Shape;1168;p12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169" name="Google Shape;1169;p12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1170" name="Google Shape;1170;p12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1" name="Google Shape;1171;p12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172" name="Google Shape;1172;p12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173" name="Google Shape;1173;p12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174" name="Google Shape;1174;p12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1175" name="Google Shape;1175;p12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176" name="Google Shape;1176;p12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177" name="Google Shape;1177;p12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178" name="Google Shape;1178;p12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12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12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181" name="Google Shape;1181;p12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182" name="Google Shape;1182;p12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183" name="Google Shape;1183;p12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184" name="Google Shape;1184;p12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5" name="Google Shape;1185;p12"/>
          <p:cNvCxnSpPr/>
          <p:nvPr/>
        </p:nvCxnSpPr>
        <p:spPr>
          <a:xfrm>
            <a:off x="7407967" y="3025639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6" name="Google Shape;1186;p12"/>
          <p:cNvCxnSpPr/>
          <p:nvPr/>
        </p:nvCxnSpPr>
        <p:spPr>
          <a:xfrm>
            <a:off x="8421755" y="3019015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7" name="Google Shape;1187;p12"/>
          <p:cNvSpPr/>
          <p:nvPr/>
        </p:nvSpPr>
        <p:spPr>
          <a:xfrm>
            <a:off x="7355486" y="324194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188" name="Google Shape;1188;p12"/>
          <p:cNvSpPr/>
          <p:nvPr/>
        </p:nvSpPr>
        <p:spPr>
          <a:xfrm>
            <a:off x="7362114" y="442801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89" name="Google Shape;1189;p12"/>
          <p:cNvSpPr/>
          <p:nvPr/>
        </p:nvSpPr>
        <p:spPr>
          <a:xfrm>
            <a:off x="7336426" y="5461682"/>
            <a:ext cx="114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14-4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1190" name="Google Shape;1190;p12"/>
          <p:cNvCxnSpPr/>
          <p:nvPr/>
        </p:nvCxnSpPr>
        <p:spPr>
          <a:xfrm>
            <a:off x="2593085" y="2398643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1" name="Google Shape;1191;p12"/>
          <p:cNvSpPr/>
          <p:nvPr/>
        </p:nvSpPr>
        <p:spPr>
          <a:xfrm>
            <a:off x="2604579" y="205587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10-4=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192" name="Google Shape;1192;p12"/>
          <p:cNvSpPr/>
          <p:nvPr/>
        </p:nvSpPr>
        <p:spPr>
          <a:xfrm>
            <a:off x="3658128" y="207575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193" name="Google Shape;1193;p12"/>
          <p:cNvSpPr/>
          <p:nvPr/>
        </p:nvSpPr>
        <p:spPr>
          <a:xfrm>
            <a:off x="4605658" y="206912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194" name="Google Shape;1194;p12"/>
          <p:cNvSpPr/>
          <p:nvPr/>
        </p:nvSpPr>
        <p:spPr>
          <a:xfrm>
            <a:off x="5552379" y="207405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195" name="Google Shape;1195;p12"/>
          <p:cNvSpPr/>
          <p:nvPr/>
        </p:nvSpPr>
        <p:spPr>
          <a:xfrm>
            <a:off x="7492806" y="237239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1196" name="Google Shape;1196;p12"/>
          <p:cNvSpPr/>
          <p:nvPr/>
        </p:nvSpPr>
        <p:spPr>
          <a:xfrm>
            <a:off x="2538629" y="11039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1197" name="Google Shape;1197;p12"/>
          <p:cNvSpPr/>
          <p:nvPr/>
        </p:nvSpPr>
        <p:spPr>
          <a:xfrm>
            <a:off x="2886357" y="5469126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198" name="Google Shape;1198;p12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9" name="Google Shape;1199;p12"/>
          <p:cNvCxnSpPr/>
          <p:nvPr/>
        </p:nvCxnSpPr>
        <p:spPr>
          <a:xfrm flipH="1">
            <a:off x="6823034" y="559869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0" name="Google Shape;1200;p12"/>
          <p:cNvSpPr/>
          <p:nvPr/>
        </p:nvSpPr>
        <p:spPr>
          <a:xfrm>
            <a:off x="6831535" y="56112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01" name="Google Shape;1201;p12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02" name="Google Shape;1202;p12"/>
          <p:cNvSpPr/>
          <p:nvPr/>
        </p:nvSpPr>
        <p:spPr>
          <a:xfrm>
            <a:off x="8394148" y="323959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03" name="Google Shape;1203;p12"/>
          <p:cNvSpPr/>
          <p:nvPr/>
        </p:nvSpPr>
        <p:spPr>
          <a:xfrm>
            <a:off x="8391803" y="44330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1204" name="Google Shape;1204;p12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1205" name="Google Shape;1205;p12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206" name="Google Shape;1206;p12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207" name="Google Shape;1207;p12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1208" name="Google Shape;1208;p12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209" name="Google Shape;1209;p12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/>
                </a:p>
              </p:txBody>
            </p:sp>
            <p:sp>
              <p:nvSpPr>
                <p:cNvPr id="1210" name="Google Shape;1210;p12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  <p:grpSp>
            <p:nvGrpSpPr>
              <p:cNvPr id="1211" name="Google Shape;1211;p12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212" name="Google Shape;1212;p12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213" name="Google Shape;1213;p12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1214" name="Google Shape;1214;p12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1215" name="Google Shape;1215;p12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</p:grpSp>
        <p:grpSp>
          <p:nvGrpSpPr>
            <p:cNvPr id="1216" name="Google Shape;1216;p12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217" name="Google Shape;1217;p12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218" name="Google Shape;1218;p12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/>
              </a:p>
            </p:txBody>
          </p:sp>
          <p:sp>
            <p:nvSpPr>
              <p:cNvPr id="1219" name="Google Shape;1219;p12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1220" name="Google Shape;1220;p12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</p:grpSp>
      <p:sp>
        <p:nvSpPr>
          <p:cNvPr id="1221" name="Google Shape;1221;p12"/>
          <p:cNvSpPr/>
          <p:nvPr/>
        </p:nvSpPr>
        <p:spPr>
          <a:xfrm>
            <a:off x="8434008" y="5488084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16-14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222" name="Google Shape;1222;p12"/>
          <p:cNvCxnSpPr/>
          <p:nvPr/>
        </p:nvCxnSpPr>
        <p:spPr>
          <a:xfrm>
            <a:off x="2632941" y="2100874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3" name="Google Shape;1223;p12"/>
          <p:cNvSpPr/>
          <p:nvPr/>
        </p:nvSpPr>
        <p:spPr>
          <a:xfrm>
            <a:off x="2602235" y="174403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224" name="Google Shape;1224;p12"/>
          <p:cNvSpPr/>
          <p:nvPr/>
        </p:nvSpPr>
        <p:spPr>
          <a:xfrm>
            <a:off x="3655783" y="1721711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25" name="Google Shape;1225;p12"/>
          <p:cNvSpPr/>
          <p:nvPr/>
        </p:nvSpPr>
        <p:spPr>
          <a:xfrm>
            <a:off x="4603313" y="172915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26" name="Google Shape;1226;p12"/>
          <p:cNvSpPr/>
          <p:nvPr/>
        </p:nvSpPr>
        <p:spPr>
          <a:xfrm>
            <a:off x="5550034" y="17340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27" name="Google Shape;1227;p12"/>
          <p:cNvSpPr/>
          <p:nvPr/>
        </p:nvSpPr>
        <p:spPr>
          <a:xfrm>
            <a:off x="3812482" y="3258152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1228" name="Google Shape;1228;p12"/>
          <p:cNvCxnSpPr/>
          <p:nvPr/>
        </p:nvCxnSpPr>
        <p:spPr>
          <a:xfrm flipH="1">
            <a:off x="4009434" y="634218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9" name="Google Shape;1229;p12"/>
          <p:cNvSpPr/>
          <p:nvPr/>
        </p:nvSpPr>
        <p:spPr>
          <a:xfrm>
            <a:off x="4119630" y="62310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230" name="Google Shape;1230;p12"/>
          <p:cNvCxnSpPr/>
          <p:nvPr/>
        </p:nvCxnSpPr>
        <p:spPr>
          <a:xfrm flipH="1">
            <a:off x="6837039" y="337389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1" name="Google Shape;1231;p12"/>
          <p:cNvSpPr/>
          <p:nvPr/>
        </p:nvSpPr>
        <p:spPr>
          <a:xfrm>
            <a:off x="6933167" y="326276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232" name="Google Shape;1232;p12"/>
          <p:cNvCxnSpPr/>
          <p:nvPr/>
        </p:nvCxnSpPr>
        <p:spPr>
          <a:xfrm>
            <a:off x="9544824" y="3030738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3" name="Google Shape;1233;p12"/>
          <p:cNvSpPr/>
          <p:nvPr/>
        </p:nvSpPr>
        <p:spPr>
          <a:xfrm>
            <a:off x="9475018" y="3237253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20-11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34" name="Google Shape;1234;p12"/>
          <p:cNvSpPr/>
          <p:nvPr/>
        </p:nvSpPr>
        <p:spPr>
          <a:xfrm>
            <a:off x="9486742" y="4458800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20-9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235" name="Google Shape;1235;p12"/>
          <p:cNvSpPr/>
          <p:nvPr/>
        </p:nvSpPr>
        <p:spPr>
          <a:xfrm>
            <a:off x="9458605" y="5499807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18-16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236" name="Google Shape;1236;p12"/>
          <p:cNvCxnSpPr/>
          <p:nvPr/>
        </p:nvCxnSpPr>
        <p:spPr>
          <a:xfrm>
            <a:off x="2630594" y="1803105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7" name="Google Shape;1237;p12"/>
          <p:cNvSpPr/>
          <p:nvPr/>
        </p:nvSpPr>
        <p:spPr>
          <a:xfrm>
            <a:off x="2613957" y="14744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238" name="Google Shape;1238;p12"/>
          <p:cNvSpPr/>
          <p:nvPr/>
        </p:nvSpPr>
        <p:spPr>
          <a:xfrm>
            <a:off x="3652622" y="14720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239" name="Google Shape;1239;p12"/>
          <p:cNvSpPr/>
          <p:nvPr/>
        </p:nvSpPr>
        <p:spPr>
          <a:xfrm>
            <a:off x="4615036" y="1459525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40" name="Google Shape;1240;p12"/>
          <p:cNvSpPr/>
          <p:nvPr/>
        </p:nvSpPr>
        <p:spPr>
          <a:xfrm>
            <a:off x="5547689" y="14503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41" name="Google Shape;1241;p12"/>
          <p:cNvSpPr/>
          <p:nvPr/>
        </p:nvSpPr>
        <p:spPr>
          <a:xfrm>
            <a:off x="4794877" y="4367154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1242" name="Google Shape;1242;p12"/>
          <p:cNvCxnSpPr/>
          <p:nvPr/>
        </p:nvCxnSpPr>
        <p:spPr>
          <a:xfrm flipH="1">
            <a:off x="4893355" y="6353903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3" name="Google Shape;1243;p12"/>
          <p:cNvSpPr/>
          <p:nvPr/>
        </p:nvSpPr>
        <p:spPr>
          <a:xfrm>
            <a:off x="5003551" y="624276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244" name="Google Shape;1244;p12"/>
          <p:cNvCxnSpPr/>
          <p:nvPr/>
        </p:nvCxnSpPr>
        <p:spPr>
          <a:xfrm flipH="1">
            <a:off x="6806618" y="451313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5" name="Google Shape;1245;p12"/>
          <p:cNvSpPr/>
          <p:nvPr/>
        </p:nvSpPr>
        <p:spPr>
          <a:xfrm>
            <a:off x="6871391" y="448347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246" name="Google Shape;1246;p12"/>
          <p:cNvSpPr/>
          <p:nvPr/>
        </p:nvSpPr>
        <p:spPr>
          <a:xfrm>
            <a:off x="7919529" y="1533029"/>
            <a:ext cx="151777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Column left</a:t>
            </a:r>
            <a:endParaRPr/>
          </a:p>
        </p:txBody>
      </p:sp>
      <p:sp>
        <p:nvSpPr>
          <p:cNvPr id="1247" name="Google Shape;1247;p12"/>
          <p:cNvSpPr/>
          <p:nvPr/>
        </p:nvSpPr>
        <p:spPr>
          <a:xfrm>
            <a:off x="9534966" y="1445445"/>
            <a:ext cx="2169353" cy="628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Apply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Least Cost Method</a:t>
            </a:r>
            <a:endParaRPr/>
          </a:p>
        </p:txBody>
      </p:sp>
      <p:sp>
        <p:nvSpPr>
          <p:cNvPr id="1248" name="Google Shape;1248;p12"/>
          <p:cNvSpPr/>
          <p:nvPr/>
        </p:nvSpPr>
        <p:spPr>
          <a:xfrm>
            <a:off x="5852300" y="3286289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3"/>
          <p:cNvSpPr txBox="1"/>
          <p:nvPr/>
        </p:nvSpPr>
        <p:spPr>
          <a:xfrm>
            <a:off x="5906390" y="458972"/>
            <a:ext cx="616633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Solution - Vogel Approximation Method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54" name="Google Shape;1254;p13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255" name="Google Shape;1255;p13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256" name="Google Shape;1256;p13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13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13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13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solidFill>
                <a:srgbClr val="FFC000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0" name="Google Shape;1260;p13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261" name="Google Shape;1261;p13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262" name="Google Shape;1262;p13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13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13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13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13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7" name="Google Shape;1267;p13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8" name="Google Shape;1268;p13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13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270" name="Google Shape;1270;p13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271" name="Google Shape;1271;p13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272" name="Google Shape;1272;p13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1273" name="Google Shape;1273;p13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4" name="Google Shape;1274;p13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275" name="Google Shape;1275;p13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276" name="Google Shape;1276;p13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277" name="Google Shape;1277;p13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1278" name="Google Shape;1278;p13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279" name="Google Shape;1279;p13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280" name="Google Shape;1280;p13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281" name="Google Shape;1281;p13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13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13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84" name="Google Shape;1284;p13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285" name="Google Shape;1285;p13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286" name="Google Shape;1286;p13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287" name="Google Shape;1287;p13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8" name="Google Shape;1288;p13"/>
          <p:cNvCxnSpPr/>
          <p:nvPr/>
        </p:nvCxnSpPr>
        <p:spPr>
          <a:xfrm>
            <a:off x="7407967" y="3025639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9" name="Google Shape;1289;p13"/>
          <p:cNvCxnSpPr/>
          <p:nvPr/>
        </p:nvCxnSpPr>
        <p:spPr>
          <a:xfrm>
            <a:off x="8421755" y="3019015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0" name="Google Shape;1290;p13"/>
          <p:cNvSpPr/>
          <p:nvPr/>
        </p:nvSpPr>
        <p:spPr>
          <a:xfrm>
            <a:off x="7355486" y="324194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91" name="Google Shape;1291;p13"/>
          <p:cNvSpPr/>
          <p:nvPr/>
        </p:nvSpPr>
        <p:spPr>
          <a:xfrm>
            <a:off x="7362114" y="442801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92" name="Google Shape;1292;p13"/>
          <p:cNvSpPr/>
          <p:nvPr/>
        </p:nvSpPr>
        <p:spPr>
          <a:xfrm>
            <a:off x="7336426" y="5461682"/>
            <a:ext cx="114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14-4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1293" name="Google Shape;1293;p13"/>
          <p:cNvCxnSpPr/>
          <p:nvPr/>
        </p:nvCxnSpPr>
        <p:spPr>
          <a:xfrm>
            <a:off x="2593085" y="2398643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4" name="Google Shape;1294;p13"/>
          <p:cNvSpPr/>
          <p:nvPr/>
        </p:nvSpPr>
        <p:spPr>
          <a:xfrm>
            <a:off x="2604579" y="205587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10-4=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95" name="Google Shape;1295;p13"/>
          <p:cNvSpPr/>
          <p:nvPr/>
        </p:nvSpPr>
        <p:spPr>
          <a:xfrm>
            <a:off x="3658128" y="207575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96" name="Google Shape;1296;p13"/>
          <p:cNvSpPr/>
          <p:nvPr/>
        </p:nvSpPr>
        <p:spPr>
          <a:xfrm>
            <a:off x="4605658" y="206912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97" name="Google Shape;1297;p13"/>
          <p:cNvSpPr/>
          <p:nvPr/>
        </p:nvSpPr>
        <p:spPr>
          <a:xfrm>
            <a:off x="5552379" y="207405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98" name="Google Shape;1298;p13"/>
          <p:cNvSpPr/>
          <p:nvPr/>
        </p:nvSpPr>
        <p:spPr>
          <a:xfrm>
            <a:off x="7492806" y="237239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1299" name="Google Shape;1299;p13"/>
          <p:cNvSpPr/>
          <p:nvPr/>
        </p:nvSpPr>
        <p:spPr>
          <a:xfrm>
            <a:off x="2538629" y="11039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1300" name="Google Shape;1300;p13"/>
          <p:cNvSpPr/>
          <p:nvPr/>
        </p:nvSpPr>
        <p:spPr>
          <a:xfrm>
            <a:off x="2886357" y="5469126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301" name="Google Shape;1301;p13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2" name="Google Shape;1302;p13"/>
          <p:cNvCxnSpPr/>
          <p:nvPr/>
        </p:nvCxnSpPr>
        <p:spPr>
          <a:xfrm flipH="1">
            <a:off x="6823034" y="559869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3" name="Google Shape;1303;p13"/>
          <p:cNvSpPr/>
          <p:nvPr/>
        </p:nvSpPr>
        <p:spPr>
          <a:xfrm>
            <a:off x="6831535" y="56112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04" name="Google Shape;1304;p13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05" name="Google Shape;1305;p13"/>
          <p:cNvSpPr/>
          <p:nvPr/>
        </p:nvSpPr>
        <p:spPr>
          <a:xfrm>
            <a:off x="8394148" y="323959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06" name="Google Shape;1306;p13"/>
          <p:cNvSpPr/>
          <p:nvPr/>
        </p:nvSpPr>
        <p:spPr>
          <a:xfrm>
            <a:off x="8391803" y="44330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1307" name="Google Shape;1307;p13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1308" name="Google Shape;1308;p13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309" name="Google Shape;1309;p13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310" name="Google Shape;1310;p13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1311" name="Google Shape;1311;p13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312" name="Google Shape;1312;p13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/>
                </a:p>
              </p:txBody>
            </p:sp>
            <p:sp>
              <p:nvSpPr>
                <p:cNvPr id="1313" name="Google Shape;1313;p13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  <p:grpSp>
            <p:nvGrpSpPr>
              <p:cNvPr id="1314" name="Google Shape;1314;p13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315" name="Google Shape;1315;p13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316" name="Google Shape;1316;p13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1317" name="Google Shape;1317;p13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1318" name="Google Shape;1318;p13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</p:grpSp>
        <p:grpSp>
          <p:nvGrpSpPr>
            <p:cNvPr id="1319" name="Google Shape;1319;p13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320" name="Google Shape;1320;p13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321" name="Google Shape;1321;p13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/>
              </a:p>
            </p:txBody>
          </p:sp>
          <p:sp>
            <p:nvSpPr>
              <p:cNvPr id="1322" name="Google Shape;1322;p13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1323" name="Google Shape;1323;p13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</p:grpSp>
      <p:sp>
        <p:nvSpPr>
          <p:cNvPr id="1324" name="Google Shape;1324;p13"/>
          <p:cNvSpPr/>
          <p:nvPr/>
        </p:nvSpPr>
        <p:spPr>
          <a:xfrm>
            <a:off x="8434008" y="5488084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16-14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325" name="Google Shape;1325;p13"/>
          <p:cNvCxnSpPr/>
          <p:nvPr/>
        </p:nvCxnSpPr>
        <p:spPr>
          <a:xfrm>
            <a:off x="2632941" y="2100874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6" name="Google Shape;1326;p13"/>
          <p:cNvSpPr/>
          <p:nvPr/>
        </p:nvSpPr>
        <p:spPr>
          <a:xfrm>
            <a:off x="2602235" y="174403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327" name="Google Shape;1327;p13"/>
          <p:cNvSpPr/>
          <p:nvPr/>
        </p:nvSpPr>
        <p:spPr>
          <a:xfrm>
            <a:off x="3655783" y="1721711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28" name="Google Shape;1328;p13"/>
          <p:cNvSpPr/>
          <p:nvPr/>
        </p:nvSpPr>
        <p:spPr>
          <a:xfrm>
            <a:off x="4603313" y="172915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329" name="Google Shape;1329;p13"/>
          <p:cNvSpPr/>
          <p:nvPr/>
        </p:nvSpPr>
        <p:spPr>
          <a:xfrm>
            <a:off x="5550034" y="17340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330" name="Google Shape;1330;p13"/>
          <p:cNvSpPr/>
          <p:nvPr/>
        </p:nvSpPr>
        <p:spPr>
          <a:xfrm>
            <a:off x="3812482" y="3258152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1331" name="Google Shape;1331;p13"/>
          <p:cNvCxnSpPr/>
          <p:nvPr/>
        </p:nvCxnSpPr>
        <p:spPr>
          <a:xfrm flipH="1">
            <a:off x="4009434" y="634218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2" name="Google Shape;1332;p13"/>
          <p:cNvSpPr/>
          <p:nvPr/>
        </p:nvSpPr>
        <p:spPr>
          <a:xfrm>
            <a:off x="4119630" y="62310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333" name="Google Shape;1333;p13"/>
          <p:cNvCxnSpPr/>
          <p:nvPr/>
        </p:nvCxnSpPr>
        <p:spPr>
          <a:xfrm flipH="1">
            <a:off x="6837039" y="337389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4" name="Google Shape;1334;p13"/>
          <p:cNvSpPr/>
          <p:nvPr/>
        </p:nvSpPr>
        <p:spPr>
          <a:xfrm>
            <a:off x="6933167" y="326276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335" name="Google Shape;1335;p13"/>
          <p:cNvCxnSpPr/>
          <p:nvPr/>
        </p:nvCxnSpPr>
        <p:spPr>
          <a:xfrm>
            <a:off x="9544824" y="3030738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6" name="Google Shape;1336;p13"/>
          <p:cNvSpPr/>
          <p:nvPr/>
        </p:nvSpPr>
        <p:spPr>
          <a:xfrm>
            <a:off x="9475018" y="3237253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20-11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37" name="Google Shape;1337;p13"/>
          <p:cNvSpPr/>
          <p:nvPr/>
        </p:nvSpPr>
        <p:spPr>
          <a:xfrm>
            <a:off x="9486742" y="4458800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20-9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338" name="Google Shape;1338;p13"/>
          <p:cNvSpPr/>
          <p:nvPr/>
        </p:nvSpPr>
        <p:spPr>
          <a:xfrm>
            <a:off x="9458605" y="5499807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18-16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339" name="Google Shape;1339;p13"/>
          <p:cNvCxnSpPr/>
          <p:nvPr/>
        </p:nvCxnSpPr>
        <p:spPr>
          <a:xfrm>
            <a:off x="2630594" y="1803105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0" name="Google Shape;1340;p13"/>
          <p:cNvSpPr/>
          <p:nvPr/>
        </p:nvSpPr>
        <p:spPr>
          <a:xfrm>
            <a:off x="2613957" y="14744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341" name="Google Shape;1341;p13"/>
          <p:cNvSpPr/>
          <p:nvPr/>
        </p:nvSpPr>
        <p:spPr>
          <a:xfrm>
            <a:off x="3652622" y="14720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342" name="Google Shape;1342;p13"/>
          <p:cNvSpPr/>
          <p:nvPr/>
        </p:nvSpPr>
        <p:spPr>
          <a:xfrm>
            <a:off x="4615036" y="1459525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343" name="Google Shape;1343;p13"/>
          <p:cNvSpPr/>
          <p:nvPr/>
        </p:nvSpPr>
        <p:spPr>
          <a:xfrm>
            <a:off x="5547689" y="14503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344" name="Google Shape;1344;p13"/>
          <p:cNvSpPr/>
          <p:nvPr/>
        </p:nvSpPr>
        <p:spPr>
          <a:xfrm>
            <a:off x="4794877" y="4367154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1345" name="Google Shape;1345;p13"/>
          <p:cNvCxnSpPr/>
          <p:nvPr/>
        </p:nvCxnSpPr>
        <p:spPr>
          <a:xfrm flipH="1">
            <a:off x="4893355" y="6353903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6" name="Google Shape;1346;p13"/>
          <p:cNvSpPr/>
          <p:nvPr/>
        </p:nvSpPr>
        <p:spPr>
          <a:xfrm>
            <a:off x="5003551" y="624276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347" name="Google Shape;1347;p13"/>
          <p:cNvCxnSpPr/>
          <p:nvPr/>
        </p:nvCxnSpPr>
        <p:spPr>
          <a:xfrm flipH="1">
            <a:off x="6806618" y="451313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8" name="Google Shape;1348;p13"/>
          <p:cNvSpPr/>
          <p:nvPr/>
        </p:nvSpPr>
        <p:spPr>
          <a:xfrm>
            <a:off x="6871391" y="448347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49" name="Google Shape;1349;p13"/>
          <p:cNvSpPr/>
          <p:nvPr/>
        </p:nvSpPr>
        <p:spPr>
          <a:xfrm>
            <a:off x="7919529" y="1533029"/>
            <a:ext cx="151777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Column left</a:t>
            </a:r>
            <a:endParaRPr/>
          </a:p>
        </p:txBody>
      </p:sp>
      <p:sp>
        <p:nvSpPr>
          <p:cNvPr id="1350" name="Google Shape;1350;p13"/>
          <p:cNvSpPr/>
          <p:nvPr/>
        </p:nvSpPr>
        <p:spPr>
          <a:xfrm>
            <a:off x="9534966" y="1445445"/>
            <a:ext cx="2169353" cy="628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Apply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Least Cost Method</a:t>
            </a:r>
            <a:endParaRPr/>
          </a:p>
        </p:txBody>
      </p:sp>
      <p:sp>
        <p:nvSpPr>
          <p:cNvPr id="1351" name="Google Shape;1351;p13"/>
          <p:cNvSpPr/>
          <p:nvPr/>
        </p:nvSpPr>
        <p:spPr>
          <a:xfrm>
            <a:off x="5852300" y="3286289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52" name="Google Shape;1352;p13"/>
          <p:cNvSpPr/>
          <p:nvPr/>
        </p:nvSpPr>
        <p:spPr>
          <a:xfrm>
            <a:off x="5852296" y="5466781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353" name="Google Shape;1353;p13"/>
          <p:cNvCxnSpPr/>
          <p:nvPr/>
        </p:nvCxnSpPr>
        <p:spPr>
          <a:xfrm flipH="1">
            <a:off x="5960155" y="6351559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4" name="Google Shape;1354;p13"/>
          <p:cNvSpPr/>
          <p:nvPr/>
        </p:nvSpPr>
        <p:spPr>
          <a:xfrm>
            <a:off x="6070351" y="624042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1355" name="Google Shape;1355;p13"/>
          <p:cNvCxnSpPr/>
          <p:nvPr/>
        </p:nvCxnSpPr>
        <p:spPr>
          <a:xfrm flipH="1">
            <a:off x="6860489" y="584512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6" name="Google Shape;1356;p13"/>
          <p:cNvSpPr/>
          <p:nvPr/>
        </p:nvSpPr>
        <p:spPr>
          <a:xfrm>
            <a:off x="6970685" y="57339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4"/>
          <p:cNvSpPr txBox="1"/>
          <p:nvPr/>
        </p:nvSpPr>
        <p:spPr>
          <a:xfrm>
            <a:off x="5906390" y="458972"/>
            <a:ext cx="616633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Solution - Vogel Approximation Method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62" name="Google Shape;1362;p14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363" name="Google Shape;1363;p14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364" name="Google Shape;1364;p14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8" name="Google Shape;1368;p14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369" name="Google Shape;1369;p14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370" name="Google Shape;1370;p14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1" name="Google Shape;1371;p14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14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3" name="Google Shape;1373;p14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4" name="Google Shape;1374;p14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5" name="Google Shape;1375;p14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14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7" name="Google Shape;1377;p14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378" name="Google Shape;1378;p14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379" name="Google Shape;1379;p14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380" name="Google Shape;1380;p14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1381" name="Google Shape;1381;p14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2" name="Google Shape;1382;p14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383" name="Google Shape;1383;p14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1386" name="Google Shape;1386;p14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387" name="Google Shape;1387;p14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388" name="Google Shape;1388;p14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389" name="Google Shape;1389;p14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14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14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92" name="Google Shape;1392;p14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393" name="Google Shape;1393;p14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394" name="Google Shape;1394;p14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395" name="Google Shape;1395;p14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6" name="Google Shape;1396;p14"/>
          <p:cNvCxnSpPr/>
          <p:nvPr/>
        </p:nvCxnSpPr>
        <p:spPr>
          <a:xfrm>
            <a:off x="7407967" y="3025639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7" name="Google Shape;1397;p14"/>
          <p:cNvCxnSpPr/>
          <p:nvPr/>
        </p:nvCxnSpPr>
        <p:spPr>
          <a:xfrm>
            <a:off x="8421755" y="3019015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8" name="Google Shape;1398;p14"/>
          <p:cNvSpPr/>
          <p:nvPr/>
        </p:nvSpPr>
        <p:spPr>
          <a:xfrm>
            <a:off x="7355486" y="324194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399" name="Google Shape;1399;p14"/>
          <p:cNvSpPr/>
          <p:nvPr/>
        </p:nvSpPr>
        <p:spPr>
          <a:xfrm>
            <a:off x="7362114" y="442801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00" name="Google Shape;1400;p14"/>
          <p:cNvSpPr/>
          <p:nvPr/>
        </p:nvSpPr>
        <p:spPr>
          <a:xfrm>
            <a:off x="7336426" y="5461682"/>
            <a:ext cx="114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14-4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1401" name="Google Shape;1401;p14"/>
          <p:cNvCxnSpPr/>
          <p:nvPr/>
        </p:nvCxnSpPr>
        <p:spPr>
          <a:xfrm>
            <a:off x="2593085" y="2398643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2" name="Google Shape;1402;p14"/>
          <p:cNvSpPr/>
          <p:nvPr/>
        </p:nvSpPr>
        <p:spPr>
          <a:xfrm>
            <a:off x="2604579" y="205587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10-4=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403" name="Google Shape;1403;p14"/>
          <p:cNvSpPr/>
          <p:nvPr/>
        </p:nvSpPr>
        <p:spPr>
          <a:xfrm>
            <a:off x="3658128" y="207575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404" name="Google Shape;1404;p14"/>
          <p:cNvSpPr/>
          <p:nvPr/>
        </p:nvSpPr>
        <p:spPr>
          <a:xfrm>
            <a:off x="4605658" y="206912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405" name="Google Shape;1405;p14"/>
          <p:cNvSpPr/>
          <p:nvPr/>
        </p:nvSpPr>
        <p:spPr>
          <a:xfrm>
            <a:off x="5552379" y="207405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406" name="Google Shape;1406;p14"/>
          <p:cNvSpPr/>
          <p:nvPr/>
        </p:nvSpPr>
        <p:spPr>
          <a:xfrm>
            <a:off x="7492806" y="237239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1407" name="Google Shape;1407;p14"/>
          <p:cNvSpPr/>
          <p:nvPr/>
        </p:nvSpPr>
        <p:spPr>
          <a:xfrm>
            <a:off x="2538629" y="11039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1408" name="Google Shape;1408;p14"/>
          <p:cNvSpPr/>
          <p:nvPr/>
        </p:nvSpPr>
        <p:spPr>
          <a:xfrm>
            <a:off x="2886357" y="5469126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409" name="Google Shape;1409;p14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0" name="Google Shape;1410;p14"/>
          <p:cNvCxnSpPr/>
          <p:nvPr/>
        </p:nvCxnSpPr>
        <p:spPr>
          <a:xfrm flipH="1">
            <a:off x="6823034" y="559869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1" name="Google Shape;1411;p14"/>
          <p:cNvSpPr/>
          <p:nvPr/>
        </p:nvSpPr>
        <p:spPr>
          <a:xfrm>
            <a:off x="6831535" y="56112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412" name="Google Shape;1412;p14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13" name="Google Shape;1413;p14"/>
          <p:cNvSpPr/>
          <p:nvPr/>
        </p:nvSpPr>
        <p:spPr>
          <a:xfrm>
            <a:off x="8394148" y="323959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414" name="Google Shape;1414;p14"/>
          <p:cNvSpPr/>
          <p:nvPr/>
        </p:nvSpPr>
        <p:spPr>
          <a:xfrm>
            <a:off x="8391803" y="44330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1415" name="Google Shape;1415;p14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1416" name="Google Shape;1416;p14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417" name="Google Shape;1417;p14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418" name="Google Shape;1418;p14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1419" name="Google Shape;1419;p14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420" name="Google Shape;1420;p14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/>
                </a:p>
              </p:txBody>
            </p:sp>
            <p:sp>
              <p:nvSpPr>
                <p:cNvPr id="1421" name="Google Shape;1421;p14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  <p:grpSp>
            <p:nvGrpSpPr>
              <p:cNvPr id="1422" name="Google Shape;1422;p14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423" name="Google Shape;1423;p14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424" name="Google Shape;1424;p14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1425" name="Google Shape;1425;p14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1426" name="Google Shape;1426;p14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</p:grpSp>
        <p:grpSp>
          <p:nvGrpSpPr>
            <p:cNvPr id="1427" name="Google Shape;1427;p14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428" name="Google Shape;1428;p14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429" name="Google Shape;1429;p14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</p:grpSp>
      <p:sp>
        <p:nvSpPr>
          <p:cNvPr id="1432" name="Google Shape;1432;p14"/>
          <p:cNvSpPr/>
          <p:nvPr/>
        </p:nvSpPr>
        <p:spPr>
          <a:xfrm>
            <a:off x="8434008" y="5488084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16-14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433" name="Google Shape;1433;p14"/>
          <p:cNvCxnSpPr/>
          <p:nvPr/>
        </p:nvCxnSpPr>
        <p:spPr>
          <a:xfrm>
            <a:off x="2632941" y="2100874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4" name="Google Shape;1434;p14"/>
          <p:cNvSpPr/>
          <p:nvPr/>
        </p:nvSpPr>
        <p:spPr>
          <a:xfrm>
            <a:off x="2602235" y="174403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435" name="Google Shape;1435;p14"/>
          <p:cNvSpPr/>
          <p:nvPr/>
        </p:nvSpPr>
        <p:spPr>
          <a:xfrm>
            <a:off x="3655783" y="1721711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436" name="Google Shape;1436;p14"/>
          <p:cNvSpPr/>
          <p:nvPr/>
        </p:nvSpPr>
        <p:spPr>
          <a:xfrm>
            <a:off x="4603313" y="172915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437" name="Google Shape;1437;p14"/>
          <p:cNvSpPr/>
          <p:nvPr/>
        </p:nvSpPr>
        <p:spPr>
          <a:xfrm>
            <a:off x="5550034" y="17340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438" name="Google Shape;1438;p14"/>
          <p:cNvSpPr/>
          <p:nvPr/>
        </p:nvSpPr>
        <p:spPr>
          <a:xfrm>
            <a:off x="3812482" y="3258152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1439" name="Google Shape;1439;p14"/>
          <p:cNvCxnSpPr/>
          <p:nvPr/>
        </p:nvCxnSpPr>
        <p:spPr>
          <a:xfrm flipH="1">
            <a:off x="4009434" y="634218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0" name="Google Shape;1440;p14"/>
          <p:cNvSpPr/>
          <p:nvPr/>
        </p:nvSpPr>
        <p:spPr>
          <a:xfrm>
            <a:off x="4119630" y="62310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441" name="Google Shape;1441;p14"/>
          <p:cNvCxnSpPr/>
          <p:nvPr/>
        </p:nvCxnSpPr>
        <p:spPr>
          <a:xfrm flipH="1">
            <a:off x="6837039" y="337389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2" name="Google Shape;1442;p14"/>
          <p:cNvSpPr/>
          <p:nvPr/>
        </p:nvSpPr>
        <p:spPr>
          <a:xfrm>
            <a:off x="6933167" y="326276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443" name="Google Shape;1443;p14"/>
          <p:cNvCxnSpPr/>
          <p:nvPr/>
        </p:nvCxnSpPr>
        <p:spPr>
          <a:xfrm>
            <a:off x="9544824" y="3030738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4" name="Google Shape;1444;p14"/>
          <p:cNvSpPr/>
          <p:nvPr/>
        </p:nvSpPr>
        <p:spPr>
          <a:xfrm>
            <a:off x="9475018" y="3237253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20-11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445" name="Google Shape;1445;p14"/>
          <p:cNvSpPr/>
          <p:nvPr/>
        </p:nvSpPr>
        <p:spPr>
          <a:xfrm>
            <a:off x="9486742" y="4458800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20-9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446" name="Google Shape;1446;p14"/>
          <p:cNvSpPr/>
          <p:nvPr/>
        </p:nvSpPr>
        <p:spPr>
          <a:xfrm>
            <a:off x="9458605" y="5499807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18-16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447" name="Google Shape;1447;p14"/>
          <p:cNvCxnSpPr/>
          <p:nvPr/>
        </p:nvCxnSpPr>
        <p:spPr>
          <a:xfrm>
            <a:off x="2630594" y="1803105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8" name="Google Shape;1448;p14"/>
          <p:cNvSpPr/>
          <p:nvPr/>
        </p:nvSpPr>
        <p:spPr>
          <a:xfrm>
            <a:off x="2613957" y="14744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449" name="Google Shape;1449;p14"/>
          <p:cNvSpPr/>
          <p:nvPr/>
        </p:nvSpPr>
        <p:spPr>
          <a:xfrm>
            <a:off x="3652622" y="14720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450" name="Google Shape;1450;p14"/>
          <p:cNvSpPr/>
          <p:nvPr/>
        </p:nvSpPr>
        <p:spPr>
          <a:xfrm>
            <a:off x="4615036" y="1459525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451" name="Google Shape;1451;p14"/>
          <p:cNvSpPr/>
          <p:nvPr/>
        </p:nvSpPr>
        <p:spPr>
          <a:xfrm>
            <a:off x="5547689" y="14503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452" name="Google Shape;1452;p14"/>
          <p:cNvSpPr/>
          <p:nvPr/>
        </p:nvSpPr>
        <p:spPr>
          <a:xfrm>
            <a:off x="4794877" y="4367154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1453" name="Google Shape;1453;p14"/>
          <p:cNvCxnSpPr/>
          <p:nvPr/>
        </p:nvCxnSpPr>
        <p:spPr>
          <a:xfrm flipH="1">
            <a:off x="4893355" y="6353903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4" name="Google Shape;1454;p14"/>
          <p:cNvSpPr/>
          <p:nvPr/>
        </p:nvSpPr>
        <p:spPr>
          <a:xfrm>
            <a:off x="5003551" y="624276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455" name="Google Shape;1455;p14"/>
          <p:cNvCxnSpPr/>
          <p:nvPr/>
        </p:nvCxnSpPr>
        <p:spPr>
          <a:xfrm flipH="1">
            <a:off x="6806618" y="451313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6" name="Google Shape;1456;p14"/>
          <p:cNvSpPr/>
          <p:nvPr/>
        </p:nvSpPr>
        <p:spPr>
          <a:xfrm>
            <a:off x="6871391" y="448347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457" name="Google Shape;1457;p14"/>
          <p:cNvSpPr/>
          <p:nvPr/>
        </p:nvSpPr>
        <p:spPr>
          <a:xfrm>
            <a:off x="7919529" y="1533029"/>
            <a:ext cx="151777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Column left</a:t>
            </a:r>
            <a:endParaRPr/>
          </a:p>
        </p:txBody>
      </p:sp>
      <p:sp>
        <p:nvSpPr>
          <p:cNvPr id="1458" name="Google Shape;1458;p14"/>
          <p:cNvSpPr/>
          <p:nvPr/>
        </p:nvSpPr>
        <p:spPr>
          <a:xfrm>
            <a:off x="9534966" y="1445445"/>
            <a:ext cx="2169353" cy="628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Apply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Least Cost Method</a:t>
            </a:r>
            <a:endParaRPr/>
          </a:p>
        </p:txBody>
      </p:sp>
      <p:sp>
        <p:nvSpPr>
          <p:cNvPr id="1459" name="Google Shape;1459;p14"/>
          <p:cNvSpPr/>
          <p:nvPr/>
        </p:nvSpPr>
        <p:spPr>
          <a:xfrm>
            <a:off x="5852300" y="3286289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60" name="Google Shape;1460;p14"/>
          <p:cNvSpPr/>
          <p:nvPr/>
        </p:nvSpPr>
        <p:spPr>
          <a:xfrm>
            <a:off x="5852296" y="5466781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461" name="Google Shape;1461;p14"/>
          <p:cNvCxnSpPr/>
          <p:nvPr/>
        </p:nvCxnSpPr>
        <p:spPr>
          <a:xfrm flipH="1">
            <a:off x="5960155" y="6351559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2" name="Google Shape;1462;p14"/>
          <p:cNvSpPr/>
          <p:nvPr/>
        </p:nvSpPr>
        <p:spPr>
          <a:xfrm>
            <a:off x="6070351" y="624042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1463" name="Google Shape;1463;p14"/>
          <p:cNvCxnSpPr/>
          <p:nvPr/>
        </p:nvCxnSpPr>
        <p:spPr>
          <a:xfrm flipH="1">
            <a:off x="6860489" y="584512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4" name="Google Shape;1464;p14"/>
          <p:cNvSpPr/>
          <p:nvPr/>
        </p:nvSpPr>
        <p:spPr>
          <a:xfrm>
            <a:off x="6970685" y="57339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15"/>
          <p:cNvSpPr txBox="1"/>
          <p:nvPr/>
        </p:nvSpPr>
        <p:spPr>
          <a:xfrm>
            <a:off x="5906390" y="458972"/>
            <a:ext cx="616633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Solution - Vogel Approximation Method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70" name="Google Shape;1470;p15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471" name="Google Shape;1471;p15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472" name="Google Shape;1472;p15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15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15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15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6" name="Google Shape;1476;p15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477" name="Google Shape;1477;p15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478" name="Google Shape;1478;p15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9" name="Google Shape;1479;p15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0" name="Google Shape;1480;p15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1" name="Google Shape;1481;p15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2" name="Google Shape;1482;p15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3" name="Google Shape;1483;p15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4" name="Google Shape;1484;p15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solidFill>
                  <a:srgbClr val="FFC000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5" name="Google Shape;1485;p15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486" name="Google Shape;1486;p15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487" name="Google Shape;1487;p15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488" name="Google Shape;1488;p15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1489" name="Google Shape;1489;p15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0" name="Google Shape;1490;p15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491" name="Google Shape;1491;p15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492" name="Google Shape;1492;p15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493" name="Google Shape;1493;p15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1494" name="Google Shape;1494;p15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495" name="Google Shape;1495;p15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496" name="Google Shape;1496;p15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497" name="Google Shape;1497;p15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15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15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500" name="Google Shape;1500;p15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501" name="Google Shape;1501;p15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502" name="Google Shape;1502;p15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503" name="Google Shape;1503;p15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4" name="Google Shape;1504;p15"/>
          <p:cNvCxnSpPr/>
          <p:nvPr/>
        </p:nvCxnSpPr>
        <p:spPr>
          <a:xfrm>
            <a:off x="7407967" y="3025639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5" name="Google Shape;1505;p15"/>
          <p:cNvCxnSpPr/>
          <p:nvPr/>
        </p:nvCxnSpPr>
        <p:spPr>
          <a:xfrm>
            <a:off x="8421755" y="3019015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6" name="Google Shape;1506;p15"/>
          <p:cNvSpPr/>
          <p:nvPr/>
        </p:nvSpPr>
        <p:spPr>
          <a:xfrm>
            <a:off x="7355486" y="324194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507" name="Google Shape;1507;p15"/>
          <p:cNvSpPr/>
          <p:nvPr/>
        </p:nvSpPr>
        <p:spPr>
          <a:xfrm>
            <a:off x="7362114" y="442801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08" name="Google Shape;1508;p15"/>
          <p:cNvSpPr/>
          <p:nvPr/>
        </p:nvSpPr>
        <p:spPr>
          <a:xfrm>
            <a:off x="7336426" y="5461682"/>
            <a:ext cx="114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14-4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1509" name="Google Shape;1509;p15"/>
          <p:cNvCxnSpPr/>
          <p:nvPr/>
        </p:nvCxnSpPr>
        <p:spPr>
          <a:xfrm>
            <a:off x="2593085" y="2398643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0" name="Google Shape;1510;p15"/>
          <p:cNvSpPr/>
          <p:nvPr/>
        </p:nvSpPr>
        <p:spPr>
          <a:xfrm>
            <a:off x="2604579" y="205587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10-4=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511" name="Google Shape;1511;p15"/>
          <p:cNvSpPr/>
          <p:nvPr/>
        </p:nvSpPr>
        <p:spPr>
          <a:xfrm>
            <a:off x="3658128" y="207575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512" name="Google Shape;1512;p15"/>
          <p:cNvSpPr/>
          <p:nvPr/>
        </p:nvSpPr>
        <p:spPr>
          <a:xfrm>
            <a:off x="4605658" y="206912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513" name="Google Shape;1513;p15"/>
          <p:cNvSpPr/>
          <p:nvPr/>
        </p:nvSpPr>
        <p:spPr>
          <a:xfrm>
            <a:off x="5552379" y="207405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514" name="Google Shape;1514;p15"/>
          <p:cNvSpPr/>
          <p:nvPr/>
        </p:nvSpPr>
        <p:spPr>
          <a:xfrm>
            <a:off x="7492806" y="237239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1515" name="Google Shape;1515;p15"/>
          <p:cNvSpPr/>
          <p:nvPr/>
        </p:nvSpPr>
        <p:spPr>
          <a:xfrm>
            <a:off x="2538629" y="11039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1516" name="Google Shape;1516;p15"/>
          <p:cNvSpPr/>
          <p:nvPr/>
        </p:nvSpPr>
        <p:spPr>
          <a:xfrm>
            <a:off x="2886357" y="5469126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517" name="Google Shape;1517;p15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8" name="Google Shape;1518;p15"/>
          <p:cNvCxnSpPr/>
          <p:nvPr/>
        </p:nvCxnSpPr>
        <p:spPr>
          <a:xfrm flipH="1">
            <a:off x="6823034" y="559869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9" name="Google Shape;1519;p15"/>
          <p:cNvSpPr/>
          <p:nvPr/>
        </p:nvSpPr>
        <p:spPr>
          <a:xfrm>
            <a:off x="6831535" y="56112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520" name="Google Shape;1520;p15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21" name="Google Shape;1521;p15"/>
          <p:cNvSpPr/>
          <p:nvPr/>
        </p:nvSpPr>
        <p:spPr>
          <a:xfrm>
            <a:off x="8394148" y="323959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22" name="Google Shape;1522;p15"/>
          <p:cNvSpPr/>
          <p:nvPr/>
        </p:nvSpPr>
        <p:spPr>
          <a:xfrm>
            <a:off x="8391803" y="44330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1523" name="Google Shape;1523;p15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1524" name="Google Shape;1524;p15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525" name="Google Shape;1525;p15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526" name="Google Shape;1526;p15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1527" name="Google Shape;1527;p15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528" name="Google Shape;1528;p15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/>
                </a:p>
              </p:txBody>
            </p:sp>
            <p:sp>
              <p:nvSpPr>
                <p:cNvPr id="1529" name="Google Shape;1529;p15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  <p:grpSp>
            <p:nvGrpSpPr>
              <p:cNvPr id="1530" name="Google Shape;1530;p15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531" name="Google Shape;1531;p15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532" name="Google Shape;1532;p15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1533" name="Google Shape;1533;p15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1534" name="Google Shape;1534;p15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</p:grpSp>
        <p:grpSp>
          <p:nvGrpSpPr>
            <p:cNvPr id="1535" name="Google Shape;1535;p15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536" name="Google Shape;1536;p15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537" name="Google Shape;1537;p15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/>
              </a:p>
            </p:txBody>
          </p:sp>
          <p:sp>
            <p:nvSpPr>
              <p:cNvPr id="1538" name="Google Shape;1538;p15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1539" name="Google Shape;1539;p15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</p:grpSp>
      <p:sp>
        <p:nvSpPr>
          <p:cNvPr id="1540" name="Google Shape;1540;p15"/>
          <p:cNvSpPr/>
          <p:nvPr/>
        </p:nvSpPr>
        <p:spPr>
          <a:xfrm>
            <a:off x="8434008" y="5488084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16-14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541" name="Google Shape;1541;p15"/>
          <p:cNvCxnSpPr/>
          <p:nvPr/>
        </p:nvCxnSpPr>
        <p:spPr>
          <a:xfrm>
            <a:off x="2632941" y="2100874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2" name="Google Shape;1542;p15"/>
          <p:cNvSpPr/>
          <p:nvPr/>
        </p:nvSpPr>
        <p:spPr>
          <a:xfrm>
            <a:off x="2602235" y="174403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543" name="Google Shape;1543;p15"/>
          <p:cNvSpPr/>
          <p:nvPr/>
        </p:nvSpPr>
        <p:spPr>
          <a:xfrm>
            <a:off x="3655783" y="1721711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544" name="Google Shape;1544;p15"/>
          <p:cNvSpPr/>
          <p:nvPr/>
        </p:nvSpPr>
        <p:spPr>
          <a:xfrm>
            <a:off x="4603313" y="172915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545" name="Google Shape;1545;p15"/>
          <p:cNvSpPr/>
          <p:nvPr/>
        </p:nvSpPr>
        <p:spPr>
          <a:xfrm>
            <a:off x="5550034" y="17340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546" name="Google Shape;1546;p15"/>
          <p:cNvSpPr/>
          <p:nvPr/>
        </p:nvSpPr>
        <p:spPr>
          <a:xfrm>
            <a:off x="3812482" y="3258152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1547" name="Google Shape;1547;p15"/>
          <p:cNvCxnSpPr/>
          <p:nvPr/>
        </p:nvCxnSpPr>
        <p:spPr>
          <a:xfrm flipH="1">
            <a:off x="4009434" y="634218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8" name="Google Shape;1548;p15"/>
          <p:cNvSpPr/>
          <p:nvPr/>
        </p:nvSpPr>
        <p:spPr>
          <a:xfrm>
            <a:off x="4119630" y="62310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549" name="Google Shape;1549;p15"/>
          <p:cNvCxnSpPr/>
          <p:nvPr/>
        </p:nvCxnSpPr>
        <p:spPr>
          <a:xfrm flipH="1">
            <a:off x="6837039" y="337389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0" name="Google Shape;1550;p15"/>
          <p:cNvSpPr/>
          <p:nvPr/>
        </p:nvSpPr>
        <p:spPr>
          <a:xfrm>
            <a:off x="6933167" y="326276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551" name="Google Shape;1551;p15"/>
          <p:cNvCxnSpPr/>
          <p:nvPr/>
        </p:nvCxnSpPr>
        <p:spPr>
          <a:xfrm>
            <a:off x="9544824" y="3030738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2" name="Google Shape;1552;p15"/>
          <p:cNvSpPr/>
          <p:nvPr/>
        </p:nvSpPr>
        <p:spPr>
          <a:xfrm>
            <a:off x="9475018" y="3237253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20-11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53" name="Google Shape;1553;p15"/>
          <p:cNvSpPr/>
          <p:nvPr/>
        </p:nvSpPr>
        <p:spPr>
          <a:xfrm>
            <a:off x="9486742" y="4458800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20-9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554" name="Google Shape;1554;p15"/>
          <p:cNvSpPr/>
          <p:nvPr/>
        </p:nvSpPr>
        <p:spPr>
          <a:xfrm>
            <a:off x="9458605" y="5499807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18-16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555" name="Google Shape;1555;p15"/>
          <p:cNvCxnSpPr/>
          <p:nvPr/>
        </p:nvCxnSpPr>
        <p:spPr>
          <a:xfrm>
            <a:off x="2630594" y="1803105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6" name="Google Shape;1556;p15"/>
          <p:cNvSpPr/>
          <p:nvPr/>
        </p:nvSpPr>
        <p:spPr>
          <a:xfrm>
            <a:off x="2613957" y="14744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557" name="Google Shape;1557;p15"/>
          <p:cNvSpPr/>
          <p:nvPr/>
        </p:nvSpPr>
        <p:spPr>
          <a:xfrm>
            <a:off x="3652622" y="14720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558" name="Google Shape;1558;p15"/>
          <p:cNvSpPr/>
          <p:nvPr/>
        </p:nvSpPr>
        <p:spPr>
          <a:xfrm>
            <a:off x="4615036" y="1459525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559" name="Google Shape;1559;p15"/>
          <p:cNvSpPr/>
          <p:nvPr/>
        </p:nvSpPr>
        <p:spPr>
          <a:xfrm>
            <a:off x="5547689" y="14503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560" name="Google Shape;1560;p15"/>
          <p:cNvSpPr/>
          <p:nvPr/>
        </p:nvSpPr>
        <p:spPr>
          <a:xfrm>
            <a:off x="4794877" y="4367154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1561" name="Google Shape;1561;p15"/>
          <p:cNvCxnSpPr/>
          <p:nvPr/>
        </p:nvCxnSpPr>
        <p:spPr>
          <a:xfrm flipH="1">
            <a:off x="4893355" y="6353903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2" name="Google Shape;1562;p15"/>
          <p:cNvSpPr/>
          <p:nvPr/>
        </p:nvSpPr>
        <p:spPr>
          <a:xfrm>
            <a:off x="5003551" y="624276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563" name="Google Shape;1563;p15"/>
          <p:cNvCxnSpPr/>
          <p:nvPr/>
        </p:nvCxnSpPr>
        <p:spPr>
          <a:xfrm flipH="1">
            <a:off x="6806618" y="451313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4" name="Google Shape;1564;p15"/>
          <p:cNvSpPr/>
          <p:nvPr/>
        </p:nvSpPr>
        <p:spPr>
          <a:xfrm>
            <a:off x="6871391" y="448347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565" name="Google Shape;1565;p15"/>
          <p:cNvSpPr/>
          <p:nvPr/>
        </p:nvSpPr>
        <p:spPr>
          <a:xfrm>
            <a:off x="7919529" y="1533029"/>
            <a:ext cx="151777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Column left</a:t>
            </a:r>
            <a:endParaRPr/>
          </a:p>
        </p:txBody>
      </p:sp>
      <p:sp>
        <p:nvSpPr>
          <p:cNvPr id="1566" name="Google Shape;1566;p15"/>
          <p:cNvSpPr/>
          <p:nvPr/>
        </p:nvSpPr>
        <p:spPr>
          <a:xfrm>
            <a:off x="9534966" y="1445445"/>
            <a:ext cx="2169353" cy="628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Apply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Least Cost Method</a:t>
            </a:r>
            <a:endParaRPr/>
          </a:p>
        </p:txBody>
      </p:sp>
      <p:sp>
        <p:nvSpPr>
          <p:cNvPr id="1567" name="Google Shape;1567;p15"/>
          <p:cNvSpPr/>
          <p:nvPr/>
        </p:nvSpPr>
        <p:spPr>
          <a:xfrm>
            <a:off x="5852300" y="3286289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68" name="Google Shape;1568;p15"/>
          <p:cNvSpPr/>
          <p:nvPr/>
        </p:nvSpPr>
        <p:spPr>
          <a:xfrm>
            <a:off x="5852296" y="5466781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569" name="Google Shape;1569;p15"/>
          <p:cNvCxnSpPr/>
          <p:nvPr/>
        </p:nvCxnSpPr>
        <p:spPr>
          <a:xfrm flipH="1">
            <a:off x="5960155" y="6351559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0" name="Google Shape;1570;p15"/>
          <p:cNvSpPr/>
          <p:nvPr/>
        </p:nvSpPr>
        <p:spPr>
          <a:xfrm>
            <a:off x="6070351" y="624042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1571" name="Google Shape;1571;p15"/>
          <p:cNvCxnSpPr/>
          <p:nvPr/>
        </p:nvCxnSpPr>
        <p:spPr>
          <a:xfrm flipH="1">
            <a:off x="6860489" y="584512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2" name="Google Shape;1572;p15"/>
          <p:cNvSpPr/>
          <p:nvPr/>
        </p:nvSpPr>
        <p:spPr>
          <a:xfrm>
            <a:off x="6970685" y="57339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73" name="Google Shape;1573;p15"/>
          <p:cNvSpPr/>
          <p:nvPr/>
        </p:nvSpPr>
        <p:spPr>
          <a:xfrm>
            <a:off x="5777269" y="4378876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1574" name="Google Shape;1574;p15"/>
          <p:cNvCxnSpPr/>
          <p:nvPr/>
        </p:nvCxnSpPr>
        <p:spPr>
          <a:xfrm flipH="1">
            <a:off x="6970685" y="470329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5" name="Google Shape;1575;p15"/>
          <p:cNvSpPr/>
          <p:nvPr/>
        </p:nvSpPr>
        <p:spPr>
          <a:xfrm>
            <a:off x="7080881" y="459215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576" name="Google Shape;1576;p15"/>
          <p:cNvCxnSpPr/>
          <p:nvPr/>
        </p:nvCxnSpPr>
        <p:spPr>
          <a:xfrm flipH="1">
            <a:off x="6196962" y="643362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7" name="Google Shape;1577;p15"/>
          <p:cNvSpPr/>
          <p:nvPr/>
        </p:nvSpPr>
        <p:spPr>
          <a:xfrm>
            <a:off x="6307158" y="632248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16"/>
          <p:cNvSpPr txBox="1"/>
          <p:nvPr/>
        </p:nvSpPr>
        <p:spPr>
          <a:xfrm>
            <a:off x="5906390" y="458972"/>
            <a:ext cx="616633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Solution - Vogel Approximation Method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83" name="Google Shape;1583;p16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584" name="Google Shape;1584;p16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585" name="Google Shape;1585;p16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16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16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16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9" name="Google Shape;1589;p16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590" name="Google Shape;1590;p16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591" name="Google Shape;1591;p16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2" name="Google Shape;1592;p16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3" name="Google Shape;1593;p16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4" name="Google Shape;1594;p16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5" name="Google Shape;1595;p16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6" name="Google Shape;1596;p16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7" name="Google Shape;1597;p16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8" name="Google Shape;1598;p16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599" name="Google Shape;1599;p16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600" name="Google Shape;1600;p16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601" name="Google Shape;1601;p16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1602" name="Google Shape;1602;p16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3" name="Google Shape;1603;p16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604" name="Google Shape;1604;p16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605" name="Google Shape;1605;p16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606" name="Google Shape;1606;p16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1607" name="Google Shape;1607;p16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608" name="Google Shape;1608;p16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609" name="Google Shape;1609;p16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610" name="Google Shape;1610;p16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16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p16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613" name="Google Shape;1613;p16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614" name="Google Shape;1614;p16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615" name="Google Shape;1615;p16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616" name="Google Shape;1616;p16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17" name="Google Shape;1617;p16"/>
          <p:cNvCxnSpPr/>
          <p:nvPr/>
        </p:nvCxnSpPr>
        <p:spPr>
          <a:xfrm>
            <a:off x="7407967" y="3025639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8" name="Google Shape;1618;p16"/>
          <p:cNvCxnSpPr/>
          <p:nvPr/>
        </p:nvCxnSpPr>
        <p:spPr>
          <a:xfrm>
            <a:off x="8421755" y="3019015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9" name="Google Shape;1619;p16"/>
          <p:cNvSpPr/>
          <p:nvPr/>
        </p:nvSpPr>
        <p:spPr>
          <a:xfrm>
            <a:off x="7355486" y="324194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620" name="Google Shape;1620;p16"/>
          <p:cNvSpPr/>
          <p:nvPr/>
        </p:nvSpPr>
        <p:spPr>
          <a:xfrm>
            <a:off x="7362114" y="442801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21" name="Google Shape;1621;p16"/>
          <p:cNvSpPr/>
          <p:nvPr/>
        </p:nvSpPr>
        <p:spPr>
          <a:xfrm>
            <a:off x="7336426" y="5461682"/>
            <a:ext cx="114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14-4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1622" name="Google Shape;1622;p16"/>
          <p:cNvCxnSpPr/>
          <p:nvPr/>
        </p:nvCxnSpPr>
        <p:spPr>
          <a:xfrm>
            <a:off x="2593085" y="2398643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3" name="Google Shape;1623;p16"/>
          <p:cNvSpPr/>
          <p:nvPr/>
        </p:nvSpPr>
        <p:spPr>
          <a:xfrm>
            <a:off x="2604579" y="205587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10-4=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24" name="Google Shape;1624;p16"/>
          <p:cNvSpPr/>
          <p:nvPr/>
        </p:nvSpPr>
        <p:spPr>
          <a:xfrm>
            <a:off x="3658128" y="207575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625" name="Google Shape;1625;p16"/>
          <p:cNvSpPr/>
          <p:nvPr/>
        </p:nvSpPr>
        <p:spPr>
          <a:xfrm>
            <a:off x="4605658" y="206912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626" name="Google Shape;1626;p16"/>
          <p:cNvSpPr/>
          <p:nvPr/>
        </p:nvSpPr>
        <p:spPr>
          <a:xfrm>
            <a:off x="5552379" y="207405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627" name="Google Shape;1627;p16"/>
          <p:cNvSpPr/>
          <p:nvPr/>
        </p:nvSpPr>
        <p:spPr>
          <a:xfrm>
            <a:off x="7492806" y="237239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1628" name="Google Shape;1628;p16"/>
          <p:cNvSpPr/>
          <p:nvPr/>
        </p:nvSpPr>
        <p:spPr>
          <a:xfrm>
            <a:off x="2538629" y="11039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1629" name="Google Shape;1629;p16"/>
          <p:cNvSpPr/>
          <p:nvPr/>
        </p:nvSpPr>
        <p:spPr>
          <a:xfrm>
            <a:off x="2886357" y="5469126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630" name="Google Shape;1630;p16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1" name="Google Shape;1631;p16"/>
          <p:cNvCxnSpPr/>
          <p:nvPr/>
        </p:nvCxnSpPr>
        <p:spPr>
          <a:xfrm flipH="1">
            <a:off x="6823034" y="559869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2" name="Google Shape;1632;p16"/>
          <p:cNvSpPr/>
          <p:nvPr/>
        </p:nvSpPr>
        <p:spPr>
          <a:xfrm>
            <a:off x="6831535" y="56112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633" name="Google Shape;1633;p16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34" name="Google Shape;1634;p16"/>
          <p:cNvSpPr/>
          <p:nvPr/>
        </p:nvSpPr>
        <p:spPr>
          <a:xfrm>
            <a:off x="8394148" y="323959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635" name="Google Shape;1635;p16"/>
          <p:cNvSpPr/>
          <p:nvPr/>
        </p:nvSpPr>
        <p:spPr>
          <a:xfrm>
            <a:off x="8391803" y="44330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1636" name="Google Shape;1636;p16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1637" name="Google Shape;1637;p16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638" name="Google Shape;1638;p16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639" name="Google Shape;1639;p16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1640" name="Google Shape;1640;p16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641" name="Google Shape;1641;p16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/>
                </a:p>
              </p:txBody>
            </p:sp>
            <p:sp>
              <p:nvSpPr>
                <p:cNvPr id="1642" name="Google Shape;1642;p16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  <p:grpSp>
            <p:nvGrpSpPr>
              <p:cNvPr id="1643" name="Google Shape;1643;p16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644" name="Google Shape;1644;p16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645" name="Google Shape;1645;p16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1646" name="Google Shape;1646;p16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1647" name="Google Shape;1647;p16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</p:grpSp>
        <p:grpSp>
          <p:nvGrpSpPr>
            <p:cNvPr id="1648" name="Google Shape;1648;p16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649" name="Google Shape;1649;p16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650" name="Google Shape;1650;p16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/>
              </a:p>
            </p:txBody>
          </p:sp>
          <p:sp>
            <p:nvSpPr>
              <p:cNvPr id="1651" name="Google Shape;1651;p16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1652" name="Google Shape;1652;p16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</p:grpSp>
      <p:sp>
        <p:nvSpPr>
          <p:cNvPr id="1653" name="Google Shape;1653;p16"/>
          <p:cNvSpPr/>
          <p:nvPr/>
        </p:nvSpPr>
        <p:spPr>
          <a:xfrm>
            <a:off x="8434008" y="5488084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16-14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654" name="Google Shape;1654;p16"/>
          <p:cNvCxnSpPr/>
          <p:nvPr/>
        </p:nvCxnSpPr>
        <p:spPr>
          <a:xfrm>
            <a:off x="2632941" y="2100874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5" name="Google Shape;1655;p16"/>
          <p:cNvSpPr/>
          <p:nvPr/>
        </p:nvSpPr>
        <p:spPr>
          <a:xfrm>
            <a:off x="2602235" y="174403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656" name="Google Shape;1656;p16"/>
          <p:cNvSpPr/>
          <p:nvPr/>
        </p:nvSpPr>
        <p:spPr>
          <a:xfrm>
            <a:off x="3655783" y="1721711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657" name="Google Shape;1657;p16"/>
          <p:cNvSpPr/>
          <p:nvPr/>
        </p:nvSpPr>
        <p:spPr>
          <a:xfrm>
            <a:off x="4603313" y="172915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658" name="Google Shape;1658;p16"/>
          <p:cNvSpPr/>
          <p:nvPr/>
        </p:nvSpPr>
        <p:spPr>
          <a:xfrm>
            <a:off x="5550034" y="17340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659" name="Google Shape;1659;p16"/>
          <p:cNvSpPr/>
          <p:nvPr/>
        </p:nvSpPr>
        <p:spPr>
          <a:xfrm>
            <a:off x="3812482" y="3258152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1660" name="Google Shape;1660;p16"/>
          <p:cNvCxnSpPr/>
          <p:nvPr/>
        </p:nvCxnSpPr>
        <p:spPr>
          <a:xfrm flipH="1">
            <a:off x="4009434" y="634218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1" name="Google Shape;1661;p16"/>
          <p:cNvSpPr/>
          <p:nvPr/>
        </p:nvSpPr>
        <p:spPr>
          <a:xfrm>
            <a:off x="4119630" y="62310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662" name="Google Shape;1662;p16"/>
          <p:cNvCxnSpPr/>
          <p:nvPr/>
        </p:nvCxnSpPr>
        <p:spPr>
          <a:xfrm flipH="1">
            <a:off x="6837039" y="337389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3" name="Google Shape;1663;p16"/>
          <p:cNvSpPr/>
          <p:nvPr/>
        </p:nvSpPr>
        <p:spPr>
          <a:xfrm>
            <a:off x="6933167" y="326276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664" name="Google Shape;1664;p16"/>
          <p:cNvCxnSpPr/>
          <p:nvPr/>
        </p:nvCxnSpPr>
        <p:spPr>
          <a:xfrm>
            <a:off x="9544824" y="3030738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5" name="Google Shape;1665;p16"/>
          <p:cNvSpPr/>
          <p:nvPr/>
        </p:nvSpPr>
        <p:spPr>
          <a:xfrm>
            <a:off x="9475018" y="3237253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20-11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666" name="Google Shape;1666;p16"/>
          <p:cNvSpPr/>
          <p:nvPr/>
        </p:nvSpPr>
        <p:spPr>
          <a:xfrm>
            <a:off x="9486742" y="4458800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20-9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667" name="Google Shape;1667;p16"/>
          <p:cNvSpPr/>
          <p:nvPr/>
        </p:nvSpPr>
        <p:spPr>
          <a:xfrm>
            <a:off x="9458605" y="5499807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18-16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668" name="Google Shape;1668;p16"/>
          <p:cNvCxnSpPr/>
          <p:nvPr/>
        </p:nvCxnSpPr>
        <p:spPr>
          <a:xfrm>
            <a:off x="2630594" y="1803105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9" name="Google Shape;1669;p16"/>
          <p:cNvSpPr/>
          <p:nvPr/>
        </p:nvSpPr>
        <p:spPr>
          <a:xfrm>
            <a:off x="2613957" y="14744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670" name="Google Shape;1670;p16"/>
          <p:cNvSpPr/>
          <p:nvPr/>
        </p:nvSpPr>
        <p:spPr>
          <a:xfrm>
            <a:off x="3652622" y="14720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1671" name="Google Shape;1671;p16"/>
          <p:cNvSpPr/>
          <p:nvPr/>
        </p:nvSpPr>
        <p:spPr>
          <a:xfrm>
            <a:off x="4615036" y="1459525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672" name="Google Shape;1672;p16"/>
          <p:cNvSpPr/>
          <p:nvPr/>
        </p:nvSpPr>
        <p:spPr>
          <a:xfrm>
            <a:off x="5547689" y="14503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673" name="Google Shape;1673;p16"/>
          <p:cNvSpPr/>
          <p:nvPr/>
        </p:nvSpPr>
        <p:spPr>
          <a:xfrm>
            <a:off x="4794877" y="4367154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1674" name="Google Shape;1674;p16"/>
          <p:cNvCxnSpPr/>
          <p:nvPr/>
        </p:nvCxnSpPr>
        <p:spPr>
          <a:xfrm flipH="1">
            <a:off x="4893355" y="6353903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5" name="Google Shape;1675;p16"/>
          <p:cNvSpPr/>
          <p:nvPr/>
        </p:nvSpPr>
        <p:spPr>
          <a:xfrm>
            <a:off x="5003551" y="624276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676" name="Google Shape;1676;p16"/>
          <p:cNvCxnSpPr/>
          <p:nvPr/>
        </p:nvCxnSpPr>
        <p:spPr>
          <a:xfrm flipH="1">
            <a:off x="6806618" y="451313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7" name="Google Shape;1677;p16"/>
          <p:cNvSpPr/>
          <p:nvPr/>
        </p:nvSpPr>
        <p:spPr>
          <a:xfrm>
            <a:off x="6871391" y="448347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678" name="Google Shape;1678;p16"/>
          <p:cNvSpPr/>
          <p:nvPr/>
        </p:nvSpPr>
        <p:spPr>
          <a:xfrm>
            <a:off x="7919529" y="1533029"/>
            <a:ext cx="151777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Column left</a:t>
            </a:r>
            <a:endParaRPr/>
          </a:p>
        </p:txBody>
      </p:sp>
      <p:sp>
        <p:nvSpPr>
          <p:cNvPr id="1679" name="Google Shape;1679;p16"/>
          <p:cNvSpPr/>
          <p:nvPr/>
        </p:nvSpPr>
        <p:spPr>
          <a:xfrm>
            <a:off x="9534966" y="1445445"/>
            <a:ext cx="2169353" cy="628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Apply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Least Cost Method</a:t>
            </a:r>
            <a:endParaRPr/>
          </a:p>
        </p:txBody>
      </p:sp>
      <p:sp>
        <p:nvSpPr>
          <p:cNvPr id="1680" name="Google Shape;1680;p16"/>
          <p:cNvSpPr/>
          <p:nvPr/>
        </p:nvSpPr>
        <p:spPr>
          <a:xfrm>
            <a:off x="5852300" y="3286289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81" name="Google Shape;1681;p16"/>
          <p:cNvSpPr/>
          <p:nvPr/>
        </p:nvSpPr>
        <p:spPr>
          <a:xfrm>
            <a:off x="5852296" y="5466781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682" name="Google Shape;1682;p16"/>
          <p:cNvCxnSpPr/>
          <p:nvPr/>
        </p:nvCxnSpPr>
        <p:spPr>
          <a:xfrm flipH="1">
            <a:off x="5960155" y="6351559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3" name="Google Shape;1683;p16"/>
          <p:cNvSpPr/>
          <p:nvPr/>
        </p:nvSpPr>
        <p:spPr>
          <a:xfrm>
            <a:off x="6070351" y="624042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1684" name="Google Shape;1684;p16"/>
          <p:cNvCxnSpPr/>
          <p:nvPr/>
        </p:nvCxnSpPr>
        <p:spPr>
          <a:xfrm flipH="1">
            <a:off x="6860489" y="584512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5" name="Google Shape;1685;p16"/>
          <p:cNvSpPr/>
          <p:nvPr/>
        </p:nvSpPr>
        <p:spPr>
          <a:xfrm>
            <a:off x="6970685" y="57339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86" name="Google Shape;1686;p16"/>
          <p:cNvSpPr/>
          <p:nvPr/>
        </p:nvSpPr>
        <p:spPr>
          <a:xfrm>
            <a:off x="5777269" y="4378876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1687" name="Google Shape;1687;p16"/>
          <p:cNvCxnSpPr/>
          <p:nvPr/>
        </p:nvCxnSpPr>
        <p:spPr>
          <a:xfrm flipH="1">
            <a:off x="6970685" y="470329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8" name="Google Shape;1688;p16"/>
          <p:cNvSpPr/>
          <p:nvPr/>
        </p:nvSpPr>
        <p:spPr>
          <a:xfrm>
            <a:off x="7080881" y="459215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689" name="Google Shape;1689;p16"/>
          <p:cNvCxnSpPr/>
          <p:nvPr/>
        </p:nvCxnSpPr>
        <p:spPr>
          <a:xfrm flipH="1">
            <a:off x="6196962" y="643362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0" name="Google Shape;1690;p16"/>
          <p:cNvSpPr/>
          <p:nvPr/>
        </p:nvSpPr>
        <p:spPr>
          <a:xfrm>
            <a:off x="6307158" y="632248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17"/>
          <p:cNvSpPr txBox="1"/>
          <p:nvPr/>
        </p:nvSpPr>
        <p:spPr>
          <a:xfrm>
            <a:off x="5906390" y="458972"/>
            <a:ext cx="616633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Solution - Vogel Approximation Method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96" name="Google Shape;1696;p17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697" name="Google Shape;1697;p17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698" name="Google Shape;1698;p17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17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17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17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17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703" name="Google Shape;1703;p17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704" name="Google Shape;1704;p17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5" name="Google Shape;1705;p17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6" name="Google Shape;1706;p17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7" name="Google Shape;1707;p17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8" name="Google Shape;1708;p17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9" name="Google Shape;1709;p17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0" name="Google Shape;1710;p17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1" name="Google Shape;1711;p17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1712" name="Google Shape;1712;p17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713" name="Google Shape;1713;p17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1714" name="Google Shape;1714;p17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1715" name="Google Shape;1715;p17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6" name="Google Shape;1716;p17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717" name="Google Shape;1717;p17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1718" name="Google Shape;1718;p17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719" name="Google Shape;1719;p17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1720" name="Google Shape;1720;p17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1721" name="Google Shape;1721;p17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722" name="Google Shape;1722;p17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723" name="Google Shape;1723;p17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4" name="Google Shape;1724;p17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p17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726" name="Google Shape;1726;p17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727" name="Google Shape;1727;p17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728" name="Google Shape;1728;p17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729" name="Google Shape;1729;p17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0" name="Google Shape;1730;p17"/>
          <p:cNvSpPr/>
          <p:nvPr/>
        </p:nvSpPr>
        <p:spPr>
          <a:xfrm>
            <a:off x="2886357" y="5469126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grpSp>
        <p:nvGrpSpPr>
          <p:cNvPr id="1731" name="Google Shape;1731;p17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1732" name="Google Shape;1732;p17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733" name="Google Shape;1733;p17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734" name="Google Shape;1734;p17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1735" name="Google Shape;1735;p17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1736" name="Google Shape;1736;p17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/>
                </a:p>
              </p:txBody>
            </p:sp>
            <p:sp>
              <p:nvSpPr>
                <p:cNvPr id="1737" name="Google Shape;1737;p17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  <p:grpSp>
            <p:nvGrpSpPr>
              <p:cNvPr id="1738" name="Google Shape;1738;p17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739" name="Google Shape;1739;p17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1740" name="Google Shape;1740;p17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1741" name="Google Shape;1741;p17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1742" name="Google Shape;1742;p17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</p:grpSp>
        <p:grpSp>
          <p:nvGrpSpPr>
            <p:cNvPr id="1743" name="Google Shape;1743;p17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744" name="Google Shape;1744;p17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745" name="Google Shape;1745;p17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/>
              </a:p>
            </p:txBody>
          </p:sp>
          <p:sp>
            <p:nvSpPr>
              <p:cNvPr id="1746" name="Google Shape;1746;p17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1747" name="Google Shape;1747;p17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</p:grpSp>
      <p:sp>
        <p:nvSpPr>
          <p:cNvPr id="1748" name="Google Shape;1748;p17"/>
          <p:cNvSpPr/>
          <p:nvPr/>
        </p:nvSpPr>
        <p:spPr>
          <a:xfrm>
            <a:off x="3812482" y="3258152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749" name="Google Shape;1749;p17"/>
          <p:cNvSpPr/>
          <p:nvPr/>
        </p:nvSpPr>
        <p:spPr>
          <a:xfrm>
            <a:off x="4794877" y="4367154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1750" name="Google Shape;1750;p17"/>
          <p:cNvSpPr/>
          <p:nvPr/>
        </p:nvSpPr>
        <p:spPr>
          <a:xfrm>
            <a:off x="5852300" y="3286289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51" name="Google Shape;1751;p17"/>
          <p:cNvSpPr/>
          <p:nvPr/>
        </p:nvSpPr>
        <p:spPr>
          <a:xfrm>
            <a:off x="5852296" y="5466781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752" name="Google Shape;1752;p17"/>
          <p:cNvSpPr/>
          <p:nvPr/>
        </p:nvSpPr>
        <p:spPr>
          <a:xfrm>
            <a:off x="5777269" y="4378876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753" name="Google Shape;1753;p17"/>
          <p:cNvSpPr txBox="1"/>
          <p:nvPr/>
        </p:nvSpPr>
        <p:spPr>
          <a:xfrm>
            <a:off x="7830737" y="1632037"/>
            <a:ext cx="36530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Basic Feasible Solution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4" name="Google Shape;1754;p17"/>
          <p:cNvSpPr/>
          <p:nvPr/>
        </p:nvSpPr>
        <p:spPr>
          <a:xfrm>
            <a:off x="7753305" y="1953175"/>
            <a:ext cx="1232289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15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5" name="Google Shape;1755;p17"/>
          <p:cNvSpPr/>
          <p:nvPr/>
        </p:nvSpPr>
        <p:spPr>
          <a:xfrm>
            <a:off x="9098373" y="1950831"/>
            <a:ext cx="1127525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6" name="Google Shape;1756;p17"/>
          <p:cNvSpPr/>
          <p:nvPr/>
        </p:nvSpPr>
        <p:spPr>
          <a:xfrm>
            <a:off x="7815867" y="2272046"/>
            <a:ext cx="1127525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15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7" name="Google Shape;1757;p17"/>
          <p:cNvSpPr/>
          <p:nvPr/>
        </p:nvSpPr>
        <p:spPr>
          <a:xfrm>
            <a:off x="9178093" y="2269700"/>
            <a:ext cx="1127525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10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8" name="Google Shape;1758;p17"/>
          <p:cNvSpPr/>
          <p:nvPr/>
        </p:nvSpPr>
        <p:spPr>
          <a:xfrm>
            <a:off x="7754909" y="2661251"/>
            <a:ext cx="1127525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9" name="Google Shape;1759;p17"/>
          <p:cNvSpPr/>
          <p:nvPr/>
        </p:nvSpPr>
        <p:spPr>
          <a:xfrm>
            <a:off x="9121820" y="2649529"/>
            <a:ext cx="1127525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0" name="Google Shape;1760;p17"/>
          <p:cNvSpPr/>
          <p:nvPr/>
        </p:nvSpPr>
        <p:spPr>
          <a:xfrm>
            <a:off x="7453146" y="4192060"/>
            <a:ext cx="4734836" cy="46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1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15*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+0*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+15*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+10*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+5*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+5*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1" name="Google Shape;1761;p17"/>
          <p:cNvSpPr/>
          <p:nvPr/>
        </p:nvSpPr>
        <p:spPr>
          <a:xfrm>
            <a:off x="7731533" y="4510929"/>
            <a:ext cx="4189161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  +   0   + 135 +  200  + 20 + 90 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2" name="Google Shape;1762;p17"/>
          <p:cNvSpPr/>
          <p:nvPr/>
        </p:nvSpPr>
        <p:spPr>
          <a:xfrm>
            <a:off x="7837713" y="4866525"/>
            <a:ext cx="97971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$ 475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"/>
          <p:cNvSpPr txBox="1"/>
          <p:nvPr/>
        </p:nvSpPr>
        <p:spPr>
          <a:xfrm>
            <a:off x="5906390" y="458972"/>
            <a:ext cx="616633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Solution - Vogel Approximation Method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7" name="Google Shape;227;p2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228" name="Google Shape;228;p2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229" name="Google Shape;229;p2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230" name="Google Shape;230;p2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231" name="Google Shape;231;p2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232" name="Google Shape;232;p2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/>
                </a:p>
              </p:txBody>
            </p:sp>
            <p:sp>
              <p:nvSpPr>
                <p:cNvPr id="233" name="Google Shape;233;p2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  <p:grpSp>
            <p:nvGrpSpPr>
              <p:cNvPr id="234" name="Google Shape;234;p2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235" name="Google Shape;235;p2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236" name="Google Shape;236;p2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237" name="Google Shape;237;p2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238" name="Google Shape;238;p2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</p:grpSp>
        <p:grpSp>
          <p:nvGrpSpPr>
            <p:cNvPr id="239" name="Google Shape;239;p2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240" name="Google Shape;240;p2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</p:grpSp>
      <p:grpSp>
        <p:nvGrpSpPr>
          <p:cNvPr id="244" name="Google Shape;244;p2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245" name="Google Shape;245;p2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246" name="Google Shape;246;p2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2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251" name="Google Shape;251;p2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252" name="Google Shape;252;p2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2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2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2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2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2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2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2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260" name="Google Shape;260;p2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261" name="Google Shape;261;p2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262" name="Google Shape;262;p2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263" name="Google Shape;263;p2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2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265" name="Google Shape;265;p2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268" name="Google Shape;268;p2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269" name="Google Shape;269;p2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70" name="Google Shape;270;p2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71" name="Google Shape;271;p2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74" name="Google Shape;274;p2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75" name="Google Shape;275;p2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76" name="Google Shape;276;p2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77" name="Google Shape;277;p2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8" name="Google Shape;278;p2"/>
          <p:cNvCxnSpPr/>
          <p:nvPr/>
        </p:nvCxnSpPr>
        <p:spPr>
          <a:xfrm>
            <a:off x="7407967" y="3025639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2"/>
          <p:cNvSpPr/>
          <p:nvPr/>
        </p:nvSpPr>
        <p:spPr>
          <a:xfrm>
            <a:off x="7355486" y="324194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"/>
          <p:cNvSpPr/>
          <p:nvPr/>
        </p:nvSpPr>
        <p:spPr>
          <a:xfrm>
            <a:off x="7362114" y="442801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"/>
          <p:cNvSpPr/>
          <p:nvPr/>
        </p:nvSpPr>
        <p:spPr>
          <a:xfrm>
            <a:off x="7322358" y="5461682"/>
            <a:ext cx="114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14-4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2"/>
          <p:cNvCxnSpPr/>
          <p:nvPr/>
        </p:nvCxnSpPr>
        <p:spPr>
          <a:xfrm>
            <a:off x="2593085" y="2398643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p2"/>
          <p:cNvSpPr/>
          <p:nvPr/>
        </p:nvSpPr>
        <p:spPr>
          <a:xfrm>
            <a:off x="2604579" y="205587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10-4=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"/>
          <p:cNvSpPr/>
          <p:nvPr/>
        </p:nvSpPr>
        <p:spPr>
          <a:xfrm>
            <a:off x="3658128" y="207575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"/>
          <p:cNvSpPr/>
          <p:nvPr/>
        </p:nvSpPr>
        <p:spPr>
          <a:xfrm>
            <a:off x="4605658" y="206912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"/>
          <p:cNvSpPr/>
          <p:nvPr/>
        </p:nvSpPr>
        <p:spPr>
          <a:xfrm>
            <a:off x="5566445" y="205999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2"/>
          <p:cNvCxnSpPr/>
          <p:nvPr/>
        </p:nvCxnSpPr>
        <p:spPr>
          <a:xfrm flipH="1">
            <a:off x="8254473" y="5245194"/>
            <a:ext cx="410817" cy="28682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p2"/>
          <p:cNvCxnSpPr/>
          <p:nvPr/>
        </p:nvCxnSpPr>
        <p:spPr>
          <a:xfrm>
            <a:off x="1599513" y="5732369"/>
            <a:ext cx="475653" cy="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p2"/>
          <p:cNvSpPr/>
          <p:nvPr/>
        </p:nvSpPr>
        <p:spPr>
          <a:xfrm>
            <a:off x="702798" y="5120287"/>
            <a:ext cx="1319784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Least Cost Method</a:t>
            </a:r>
            <a:endParaRPr b="1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"/>
          <p:cNvSpPr/>
          <p:nvPr/>
        </p:nvSpPr>
        <p:spPr>
          <a:xfrm>
            <a:off x="9141071" y="4217612"/>
            <a:ext cx="18317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Highest Penalty</a:t>
            </a:r>
            <a:endParaRPr b="1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"/>
          <p:cNvSpPr/>
          <p:nvPr/>
        </p:nvSpPr>
        <p:spPr>
          <a:xfrm>
            <a:off x="7492806" y="237239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 b="1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"/>
          <p:cNvSpPr/>
          <p:nvPr/>
        </p:nvSpPr>
        <p:spPr>
          <a:xfrm>
            <a:off x="2538629" y="11039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 b="1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"/>
          <p:cNvSpPr txBox="1"/>
          <p:nvPr/>
        </p:nvSpPr>
        <p:spPr>
          <a:xfrm>
            <a:off x="5906390" y="458972"/>
            <a:ext cx="616633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Solution - Vogel Approximation Method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8" name="Google Shape;298;p3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299" name="Google Shape;299;p3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300" name="Google Shape;300;p3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FFC000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4" name="Google Shape;304;p3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305" name="Google Shape;305;p3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306" name="Google Shape;306;p3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3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3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3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3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3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3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3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314" name="Google Shape;314;p3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315" name="Google Shape;315;p3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316" name="Google Shape;316;p3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317" name="Google Shape;317;p3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3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319" name="Google Shape;319;p3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322" name="Google Shape;322;p3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323" name="Google Shape;323;p3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24" name="Google Shape;324;p3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325" name="Google Shape;325;p3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28" name="Google Shape;328;p3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329" name="Google Shape;329;p3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330" name="Google Shape;330;p3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331" name="Google Shape;331;p3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2" name="Google Shape;332;p3"/>
          <p:cNvCxnSpPr/>
          <p:nvPr/>
        </p:nvCxnSpPr>
        <p:spPr>
          <a:xfrm>
            <a:off x="7407967" y="3025639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3"/>
          <p:cNvSpPr/>
          <p:nvPr/>
        </p:nvSpPr>
        <p:spPr>
          <a:xfrm>
            <a:off x="7355486" y="324194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334" name="Google Shape;334;p3"/>
          <p:cNvSpPr/>
          <p:nvPr/>
        </p:nvSpPr>
        <p:spPr>
          <a:xfrm>
            <a:off x="7362114" y="442801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35" name="Google Shape;335;p3"/>
          <p:cNvSpPr/>
          <p:nvPr/>
        </p:nvSpPr>
        <p:spPr>
          <a:xfrm>
            <a:off x="7322358" y="5461682"/>
            <a:ext cx="114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14-4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336" name="Google Shape;336;p3"/>
          <p:cNvCxnSpPr/>
          <p:nvPr/>
        </p:nvCxnSpPr>
        <p:spPr>
          <a:xfrm>
            <a:off x="2593085" y="2398643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3"/>
          <p:cNvSpPr/>
          <p:nvPr/>
        </p:nvSpPr>
        <p:spPr>
          <a:xfrm>
            <a:off x="2604579" y="205587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10-4=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38" name="Google Shape;338;p3"/>
          <p:cNvSpPr/>
          <p:nvPr/>
        </p:nvSpPr>
        <p:spPr>
          <a:xfrm>
            <a:off x="3658128" y="207575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39" name="Google Shape;339;p3"/>
          <p:cNvSpPr/>
          <p:nvPr/>
        </p:nvSpPr>
        <p:spPr>
          <a:xfrm>
            <a:off x="4605658" y="206912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40" name="Google Shape;340;p3"/>
          <p:cNvSpPr/>
          <p:nvPr/>
        </p:nvSpPr>
        <p:spPr>
          <a:xfrm>
            <a:off x="5566445" y="205999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341" name="Google Shape;341;p3"/>
          <p:cNvCxnSpPr/>
          <p:nvPr/>
        </p:nvCxnSpPr>
        <p:spPr>
          <a:xfrm flipH="1">
            <a:off x="8254473" y="5245194"/>
            <a:ext cx="410817" cy="28682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2" name="Google Shape;342;p3"/>
          <p:cNvCxnSpPr/>
          <p:nvPr/>
        </p:nvCxnSpPr>
        <p:spPr>
          <a:xfrm>
            <a:off x="1599513" y="5732369"/>
            <a:ext cx="475653" cy="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3" name="Google Shape;343;p3"/>
          <p:cNvSpPr/>
          <p:nvPr/>
        </p:nvSpPr>
        <p:spPr>
          <a:xfrm>
            <a:off x="702798" y="5120287"/>
            <a:ext cx="1319784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Least Cost Method</a:t>
            </a:r>
            <a:endParaRPr/>
          </a:p>
        </p:txBody>
      </p:sp>
      <p:sp>
        <p:nvSpPr>
          <p:cNvPr id="344" name="Google Shape;344;p3"/>
          <p:cNvSpPr/>
          <p:nvPr/>
        </p:nvSpPr>
        <p:spPr>
          <a:xfrm>
            <a:off x="9141071" y="4217612"/>
            <a:ext cx="18317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Highest Penalty</a:t>
            </a:r>
            <a:endParaRPr/>
          </a:p>
        </p:txBody>
      </p:sp>
      <p:sp>
        <p:nvSpPr>
          <p:cNvPr id="345" name="Google Shape;345;p3"/>
          <p:cNvSpPr/>
          <p:nvPr/>
        </p:nvSpPr>
        <p:spPr>
          <a:xfrm>
            <a:off x="7492806" y="237239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346" name="Google Shape;346;p3"/>
          <p:cNvSpPr/>
          <p:nvPr/>
        </p:nvSpPr>
        <p:spPr>
          <a:xfrm>
            <a:off x="2538629" y="11039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347" name="Google Shape;347;p3"/>
          <p:cNvSpPr/>
          <p:nvPr/>
        </p:nvSpPr>
        <p:spPr>
          <a:xfrm>
            <a:off x="2886357" y="5469126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348" name="Google Shape;348;p3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3"/>
          <p:cNvCxnSpPr/>
          <p:nvPr/>
        </p:nvCxnSpPr>
        <p:spPr>
          <a:xfrm flipH="1">
            <a:off x="6823034" y="559869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3"/>
          <p:cNvSpPr/>
          <p:nvPr/>
        </p:nvSpPr>
        <p:spPr>
          <a:xfrm>
            <a:off x="6831535" y="56112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51" name="Google Shape;351;p3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352" name="Google Shape;352;p3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353" name="Google Shape;353;p3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354" name="Google Shape;354;p3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355" name="Google Shape;355;p3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356" name="Google Shape;356;p3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357" name="Google Shape;357;p3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/>
                </a:p>
              </p:txBody>
            </p:sp>
            <p:sp>
              <p:nvSpPr>
                <p:cNvPr id="358" name="Google Shape;358;p3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  <p:grpSp>
            <p:nvGrpSpPr>
              <p:cNvPr id="359" name="Google Shape;359;p3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360" name="Google Shape;360;p3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361" name="Google Shape;361;p3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362" name="Google Shape;362;p3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363" name="Google Shape;363;p3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</p:grpSp>
        <p:grpSp>
          <p:nvGrpSpPr>
            <p:cNvPr id="364" name="Google Shape;364;p3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365" name="Google Shape;365;p3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/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"/>
          <p:cNvSpPr txBox="1"/>
          <p:nvPr/>
        </p:nvSpPr>
        <p:spPr>
          <a:xfrm>
            <a:off x="5906390" y="458972"/>
            <a:ext cx="616633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Solution - Vogel Approximation Method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4" name="Google Shape;374;p4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375" name="Google Shape;375;p4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376" name="Google Shape;376;p4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4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4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" name="Google Shape;380;p4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381" name="Google Shape;381;p4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382" name="Google Shape;382;p4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" name="Google Shape;383;p4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4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4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4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4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4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4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390" name="Google Shape;390;p4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392" name="Google Shape;392;p4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393" name="Google Shape;393;p4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394;p4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395" name="Google Shape;395;p4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396" name="Google Shape;396;p4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397" name="Google Shape;397;p4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398" name="Google Shape;398;p4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399" name="Google Shape;399;p4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00" name="Google Shape;400;p4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01" name="Google Shape;401;p4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04" name="Google Shape;404;p4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05" name="Google Shape;405;p4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06" name="Google Shape;406;p4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07" name="Google Shape;407;p4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8" name="Google Shape;408;p4"/>
          <p:cNvCxnSpPr/>
          <p:nvPr/>
        </p:nvCxnSpPr>
        <p:spPr>
          <a:xfrm>
            <a:off x="7407967" y="3025639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4"/>
          <p:cNvCxnSpPr/>
          <p:nvPr/>
        </p:nvCxnSpPr>
        <p:spPr>
          <a:xfrm>
            <a:off x="8421755" y="3019015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4"/>
          <p:cNvSpPr/>
          <p:nvPr/>
        </p:nvSpPr>
        <p:spPr>
          <a:xfrm>
            <a:off x="7355486" y="324194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11" name="Google Shape;411;p4"/>
          <p:cNvSpPr/>
          <p:nvPr/>
        </p:nvSpPr>
        <p:spPr>
          <a:xfrm>
            <a:off x="7362114" y="442801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12" name="Google Shape;412;p4"/>
          <p:cNvSpPr/>
          <p:nvPr/>
        </p:nvSpPr>
        <p:spPr>
          <a:xfrm>
            <a:off x="7336426" y="5461682"/>
            <a:ext cx="114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14-4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413" name="Google Shape;413;p4"/>
          <p:cNvCxnSpPr/>
          <p:nvPr/>
        </p:nvCxnSpPr>
        <p:spPr>
          <a:xfrm>
            <a:off x="2593085" y="2398643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4"/>
          <p:cNvSpPr/>
          <p:nvPr/>
        </p:nvSpPr>
        <p:spPr>
          <a:xfrm>
            <a:off x="2604579" y="205587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10-4=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15" name="Google Shape;415;p4"/>
          <p:cNvSpPr/>
          <p:nvPr/>
        </p:nvSpPr>
        <p:spPr>
          <a:xfrm>
            <a:off x="3658128" y="207575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16" name="Google Shape;416;p4"/>
          <p:cNvSpPr/>
          <p:nvPr/>
        </p:nvSpPr>
        <p:spPr>
          <a:xfrm>
            <a:off x="4605658" y="206912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17" name="Google Shape;417;p4"/>
          <p:cNvSpPr/>
          <p:nvPr/>
        </p:nvSpPr>
        <p:spPr>
          <a:xfrm>
            <a:off x="5552379" y="207405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18" name="Google Shape;418;p4"/>
          <p:cNvSpPr/>
          <p:nvPr/>
        </p:nvSpPr>
        <p:spPr>
          <a:xfrm>
            <a:off x="7492806" y="237239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419" name="Google Shape;419;p4"/>
          <p:cNvSpPr/>
          <p:nvPr/>
        </p:nvSpPr>
        <p:spPr>
          <a:xfrm>
            <a:off x="2538629" y="11039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420" name="Google Shape;420;p4"/>
          <p:cNvSpPr/>
          <p:nvPr/>
        </p:nvSpPr>
        <p:spPr>
          <a:xfrm>
            <a:off x="2886357" y="5469126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421" name="Google Shape;421;p4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4"/>
          <p:cNvCxnSpPr/>
          <p:nvPr/>
        </p:nvCxnSpPr>
        <p:spPr>
          <a:xfrm flipH="1">
            <a:off x="6823034" y="559869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4"/>
          <p:cNvSpPr/>
          <p:nvPr/>
        </p:nvSpPr>
        <p:spPr>
          <a:xfrm>
            <a:off x="6831535" y="56112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24" name="Google Shape;424;p4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25" name="Google Shape;425;p4"/>
          <p:cNvSpPr/>
          <p:nvPr/>
        </p:nvSpPr>
        <p:spPr>
          <a:xfrm>
            <a:off x="8394148" y="323959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26" name="Google Shape;426;p4"/>
          <p:cNvSpPr/>
          <p:nvPr/>
        </p:nvSpPr>
        <p:spPr>
          <a:xfrm>
            <a:off x="8391803" y="44330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427" name="Google Shape;427;p4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428" name="Google Shape;428;p4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429" name="Google Shape;429;p4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430" name="Google Shape;430;p4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431" name="Google Shape;431;p4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432" name="Google Shape;432;p4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/>
                </a:p>
              </p:txBody>
            </p:sp>
            <p:sp>
              <p:nvSpPr>
                <p:cNvPr id="433" name="Google Shape;433;p4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  <p:grpSp>
            <p:nvGrpSpPr>
              <p:cNvPr id="434" name="Google Shape;434;p4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435" name="Google Shape;435;p4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436" name="Google Shape;436;p4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437" name="Google Shape;437;p4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438" name="Google Shape;438;p4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</p:grpSp>
        <p:grpSp>
          <p:nvGrpSpPr>
            <p:cNvPr id="439" name="Google Shape;439;p4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440" name="Google Shape;440;p4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441" name="Google Shape;441;p4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/>
              </a:p>
            </p:txBody>
          </p:sp>
          <p:sp>
            <p:nvSpPr>
              <p:cNvPr id="442" name="Google Shape;442;p4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</p:grpSp>
      <p:sp>
        <p:nvSpPr>
          <p:cNvPr id="444" name="Google Shape;444;p4"/>
          <p:cNvSpPr/>
          <p:nvPr/>
        </p:nvSpPr>
        <p:spPr>
          <a:xfrm>
            <a:off x="8434008" y="5488084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16-14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445" name="Google Shape;445;p4"/>
          <p:cNvCxnSpPr/>
          <p:nvPr/>
        </p:nvCxnSpPr>
        <p:spPr>
          <a:xfrm>
            <a:off x="2632941" y="2100874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6" name="Google Shape;446;p4"/>
          <p:cNvSpPr/>
          <p:nvPr/>
        </p:nvSpPr>
        <p:spPr>
          <a:xfrm>
            <a:off x="2602235" y="174403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447" name="Google Shape;447;p4"/>
          <p:cNvSpPr/>
          <p:nvPr/>
        </p:nvSpPr>
        <p:spPr>
          <a:xfrm>
            <a:off x="3655783" y="1721711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48" name="Google Shape;448;p4"/>
          <p:cNvSpPr/>
          <p:nvPr/>
        </p:nvSpPr>
        <p:spPr>
          <a:xfrm>
            <a:off x="4603313" y="172915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49" name="Google Shape;449;p4"/>
          <p:cNvSpPr/>
          <p:nvPr/>
        </p:nvSpPr>
        <p:spPr>
          <a:xfrm>
            <a:off x="5550034" y="17340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450" name="Google Shape;450;p4"/>
          <p:cNvCxnSpPr/>
          <p:nvPr/>
        </p:nvCxnSpPr>
        <p:spPr>
          <a:xfrm flipH="1">
            <a:off x="9365820" y="3106903"/>
            <a:ext cx="410817" cy="28682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p4"/>
          <p:cNvCxnSpPr/>
          <p:nvPr/>
        </p:nvCxnSpPr>
        <p:spPr>
          <a:xfrm>
            <a:off x="1599513" y="3523741"/>
            <a:ext cx="475653" cy="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2" name="Google Shape;452;p4"/>
          <p:cNvSpPr/>
          <p:nvPr/>
        </p:nvSpPr>
        <p:spPr>
          <a:xfrm>
            <a:off x="702798" y="2911661"/>
            <a:ext cx="1319784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Least Cost Method</a:t>
            </a:r>
            <a:endParaRPr/>
          </a:p>
        </p:txBody>
      </p:sp>
      <p:sp>
        <p:nvSpPr>
          <p:cNvPr id="453" name="Google Shape;453;p4"/>
          <p:cNvSpPr/>
          <p:nvPr/>
        </p:nvSpPr>
        <p:spPr>
          <a:xfrm>
            <a:off x="9633442" y="4217612"/>
            <a:ext cx="18317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Highest Penalty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"/>
          <p:cNvSpPr txBox="1"/>
          <p:nvPr/>
        </p:nvSpPr>
        <p:spPr>
          <a:xfrm>
            <a:off x="5906390" y="458972"/>
            <a:ext cx="616633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Solution - Vogel Approximation Method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59" name="Google Shape;459;p5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460" name="Google Shape;460;p5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461" name="Google Shape;461;p5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466" name="Google Shape;466;p5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467" name="Google Shape;467;p5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5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FFC000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5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5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5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5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5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5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475" name="Google Shape;475;p5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476" name="Google Shape;476;p5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477" name="Google Shape;477;p5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478" name="Google Shape;478;p5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" name="Google Shape;479;p5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480" name="Google Shape;480;p5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481" name="Google Shape;481;p5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483" name="Google Shape;483;p5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484" name="Google Shape;484;p5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85" name="Google Shape;485;p5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86" name="Google Shape;486;p5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5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89" name="Google Shape;489;p5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90" name="Google Shape;490;p5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91" name="Google Shape;491;p5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92" name="Google Shape;492;p5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3" name="Google Shape;493;p5"/>
          <p:cNvCxnSpPr/>
          <p:nvPr/>
        </p:nvCxnSpPr>
        <p:spPr>
          <a:xfrm>
            <a:off x="7407967" y="3025639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4" name="Google Shape;494;p5"/>
          <p:cNvCxnSpPr/>
          <p:nvPr/>
        </p:nvCxnSpPr>
        <p:spPr>
          <a:xfrm>
            <a:off x="8421755" y="3019015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5" name="Google Shape;495;p5"/>
          <p:cNvSpPr/>
          <p:nvPr/>
        </p:nvSpPr>
        <p:spPr>
          <a:xfrm>
            <a:off x="7355486" y="324194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96" name="Google Shape;496;p5"/>
          <p:cNvSpPr/>
          <p:nvPr/>
        </p:nvSpPr>
        <p:spPr>
          <a:xfrm>
            <a:off x="7362114" y="442801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97" name="Google Shape;497;p5"/>
          <p:cNvSpPr/>
          <p:nvPr/>
        </p:nvSpPr>
        <p:spPr>
          <a:xfrm>
            <a:off x="7336426" y="5461682"/>
            <a:ext cx="114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14-4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498" name="Google Shape;498;p5"/>
          <p:cNvCxnSpPr/>
          <p:nvPr/>
        </p:nvCxnSpPr>
        <p:spPr>
          <a:xfrm>
            <a:off x="2593085" y="2398643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9" name="Google Shape;499;p5"/>
          <p:cNvSpPr/>
          <p:nvPr/>
        </p:nvSpPr>
        <p:spPr>
          <a:xfrm>
            <a:off x="2604579" y="205587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10-4=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00" name="Google Shape;500;p5"/>
          <p:cNvSpPr/>
          <p:nvPr/>
        </p:nvSpPr>
        <p:spPr>
          <a:xfrm>
            <a:off x="3658128" y="207575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01" name="Google Shape;501;p5"/>
          <p:cNvSpPr/>
          <p:nvPr/>
        </p:nvSpPr>
        <p:spPr>
          <a:xfrm>
            <a:off x="4605658" y="206912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02" name="Google Shape;502;p5"/>
          <p:cNvSpPr/>
          <p:nvPr/>
        </p:nvSpPr>
        <p:spPr>
          <a:xfrm>
            <a:off x="5552379" y="207405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03" name="Google Shape;503;p5"/>
          <p:cNvSpPr/>
          <p:nvPr/>
        </p:nvSpPr>
        <p:spPr>
          <a:xfrm>
            <a:off x="7492806" y="237239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504" name="Google Shape;504;p5"/>
          <p:cNvSpPr/>
          <p:nvPr/>
        </p:nvSpPr>
        <p:spPr>
          <a:xfrm>
            <a:off x="2538629" y="11039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505" name="Google Shape;505;p5"/>
          <p:cNvSpPr/>
          <p:nvPr/>
        </p:nvSpPr>
        <p:spPr>
          <a:xfrm>
            <a:off x="2886357" y="5469126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506" name="Google Shape;506;p5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7" name="Google Shape;507;p5"/>
          <p:cNvCxnSpPr/>
          <p:nvPr/>
        </p:nvCxnSpPr>
        <p:spPr>
          <a:xfrm flipH="1">
            <a:off x="6823034" y="559869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8" name="Google Shape;508;p5"/>
          <p:cNvSpPr/>
          <p:nvPr/>
        </p:nvSpPr>
        <p:spPr>
          <a:xfrm>
            <a:off x="6831535" y="56112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09" name="Google Shape;509;p5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10" name="Google Shape;510;p5"/>
          <p:cNvSpPr/>
          <p:nvPr/>
        </p:nvSpPr>
        <p:spPr>
          <a:xfrm>
            <a:off x="8394148" y="323959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11" name="Google Shape;511;p5"/>
          <p:cNvSpPr/>
          <p:nvPr/>
        </p:nvSpPr>
        <p:spPr>
          <a:xfrm>
            <a:off x="8391803" y="44330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512" name="Google Shape;512;p5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513" name="Google Shape;513;p5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514" name="Google Shape;514;p5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515" name="Google Shape;515;p5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516" name="Google Shape;516;p5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/>
                </a:p>
              </p:txBody>
            </p:sp>
            <p:sp>
              <p:nvSpPr>
                <p:cNvPr id="518" name="Google Shape;518;p5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  <p:grpSp>
            <p:nvGrpSpPr>
              <p:cNvPr id="519" name="Google Shape;519;p5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522" name="Google Shape;522;p5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523" name="Google Shape;523;p5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</p:grpSp>
        <p:grpSp>
          <p:nvGrpSpPr>
            <p:cNvPr id="524" name="Google Shape;524;p5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525" name="Google Shape;525;p5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/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</p:grpSp>
      <p:sp>
        <p:nvSpPr>
          <p:cNvPr id="529" name="Google Shape;529;p5"/>
          <p:cNvSpPr/>
          <p:nvPr/>
        </p:nvSpPr>
        <p:spPr>
          <a:xfrm>
            <a:off x="8434008" y="5488084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16-14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530" name="Google Shape;530;p5"/>
          <p:cNvCxnSpPr/>
          <p:nvPr/>
        </p:nvCxnSpPr>
        <p:spPr>
          <a:xfrm>
            <a:off x="2632941" y="2100874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1" name="Google Shape;531;p5"/>
          <p:cNvSpPr/>
          <p:nvPr/>
        </p:nvSpPr>
        <p:spPr>
          <a:xfrm>
            <a:off x="2602235" y="174403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532" name="Google Shape;532;p5"/>
          <p:cNvSpPr/>
          <p:nvPr/>
        </p:nvSpPr>
        <p:spPr>
          <a:xfrm>
            <a:off x="3655783" y="1721711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33" name="Google Shape;533;p5"/>
          <p:cNvSpPr/>
          <p:nvPr/>
        </p:nvSpPr>
        <p:spPr>
          <a:xfrm>
            <a:off x="4603313" y="172915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34" name="Google Shape;534;p5"/>
          <p:cNvSpPr/>
          <p:nvPr/>
        </p:nvSpPr>
        <p:spPr>
          <a:xfrm>
            <a:off x="5550034" y="17340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535" name="Google Shape;535;p5"/>
          <p:cNvCxnSpPr/>
          <p:nvPr/>
        </p:nvCxnSpPr>
        <p:spPr>
          <a:xfrm flipH="1">
            <a:off x="9365820" y="3106903"/>
            <a:ext cx="410817" cy="28682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6" name="Google Shape;536;p5"/>
          <p:cNvCxnSpPr/>
          <p:nvPr/>
        </p:nvCxnSpPr>
        <p:spPr>
          <a:xfrm>
            <a:off x="1599513" y="3523741"/>
            <a:ext cx="475653" cy="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7" name="Google Shape;537;p5"/>
          <p:cNvSpPr/>
          <p:nvPr/>
        </p:nvSpPr>
        <p:spPr>
          <a:xfrm>
            <a:off x="702798" y="2911661"/>
            <a:ext cx="1319784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Least Cost Method</a:t>
            </a:r>
            <a:endParaRPr/>
          </a:p>
        </p:txBody>
      </p:sp>
      <p:sp>
        <p:nvSpPr>
          <p:cNvPr id="538" name="Google Shape;538;p5"/>
          <p:cNvSpPr/>
          <p:nvPr/>
        </p:nvSpPr>
        <p:spPr>
          <a:xfrm>
            <a:off x="9633442" y="4217612"/>
            <a:ext cx="18317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Highest Penalty</a:t>
            </a:r>
            <a:endParaRPr/>
          </a:p>
        </p:txBody>
      </p:sp>
      <p:sp>
        <p:nvSpPr>
          <p:cNvPr id="539" name="Google Shape;539;p5"/>
          <p:cNvSpPr/>
          <p:nvPr/>
        </p:nvSpPr>
        <p:spPr>
          <a:xfrm>
            <a:off x="3812482" y="3258152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540" name="Google Shape;540;p5"/>
          <p:cNvCxnSpPr/>
          <p:nvPr/>
        </p:nvCxnSpPr>
        <p:spPr>
          <a:xfrm flipH="1">
            <a:off x="4009434" y="634218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1" name="Google Shape;541;p5"/>
          <p:cNvSpPr/>
          <p:nvPr/>
        </p:nvSpPr>
        <p:spPr>
          <a:xfrm>
            <a:off x="4119630" y="62310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542" name="Google Shape;542;p5"/>
          <p:cNvCxnSpPr/>
          <p:nvPr/>
        </p:nvCxnSpPr>
        <p:spPr>
          <a:xfrm flipH="1">
            <a:off x="6837039" y="337389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3" name="Google Shape;543;p5"/>
          <p:cNvSpPr/>
          <p:nvPr/>
        </p:nvSpPr>
        <p:spPr>
          <a:xfrm>
            <a:off x="6933167" y="326276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"/>
          <p:cNvSpPr txBox="1"/>
          <p:nvPr/>
        </p:nvSpPr>
        <p:spPr>
          <a:xfrm>
            <a:off x="5906390" y="458972"/>
            <a:ext cx="616633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Solution - Vogel Approximation Method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9" name="Google Shape;549;p6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550" name="Google Shape;550;p6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551" name="Google Shape;551;p6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6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6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6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556" name="Google Shape;556;p6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557" name="Google Shape;557;p6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6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6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6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6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6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6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6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565" name="Google Shape;565;p6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566" name="Google Shape;566;p6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567" name="Google Shape;567;p6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568" name="Google Shape;568;p6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9" name="Google Shape;569;p6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570" name="Google Shape;570;p6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573" name="Google Shape;573;p6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574" name="Google Shape;574;p6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75" name="Google Shape;575;p6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576" name="Google Shape;576;p6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6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6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79" name="Google Shape;579;p6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580" name="Google Shape;580;p6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581" name="Google Shape;581;p6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582" name="Google Shape;582;p6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3" name="Google Shape;583;p6"/>
          <p:cNvCxnSpPr/>
          <p:nvPr/>
        </p:nvCxnSpPr>
        <p:spPr>
          <a:xfrm>
            <a:off x="7407967" y="3025639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6"/>
          <p:cNvCxnSpPr/>
          <p:nvPr/>
        </p:nvCxnSpPr>
        <p:spPr>
          <a:xfrm>
            <a:off x="8421755" y="3019015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5" name="Google Shape;585;p6"/>
          <p:cNvSpPr/>
          <p:nvPr/>
        </p:nvSpPr>
        <p:spPr>
          <a:xfrm>
            <a:off x="7355486" y="324194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86" name="Google Shape;586;p6"/>
          <p:cNvSpPr/>
          <p:nvPr/>
        </p:nvSpPr>
        <p:spPr>
          <a:xfrm>
            <a:off x="7362114" y="442801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87" name="Google Shape;587;p6"/>
          <p:cNvSpPr/>
          <p:nvPr/>
        </p:nvSpPr>
        <p:spPr>
          <a:xfrm>
            <a:off x="7336426" y="5461682"/>
            <a:ext cx="114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14-4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588" name="Google Shape;588;p6"/>
          <p:cNvCxnSpPr/>
          <p:nvPr/>
        </p:nvCxnSpPr>
        <p:spPr>
          <a:xfrm>
            <a:off x="2593085" y="2398643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9" name="Google Shape;589;p6"/>
          <p:cNvSpPr/>
          <p:nvPr/>
        </p:nvSpPr>
        <p:spPr>
          <a:xfrm>
            <a:off x="2604579" y="205587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10-4=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90" name="Google Shape;590;p6"/>
          <p:cNvSpPr/>
          <p:nvPr/>
        </p:nvSpPr>
        <p:spPr>
          <a:xfrm>
            <a:off x="3658128" y="207575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91" name="Google Shape;591;p6"/>
          <p:cNvSpPr/>
          <p:nvPr/>
        </p:nvSpPr>
        <p:spPr>
          <a:xfrm>
            <a:off x="4605658" y="206912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92" name="Google Shape;592;p6"/>
          <p:cNvSpPr/>
          <p:nvPr/>
        </p:nvSpPr>
        <p:spPr>
          <a:xfrm>
            <a:off x="5552379" y="207405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93" name="Google Shape;593;p6"/>
          <p:cNvSpPr/>
          <p:nvPr/>
        </p:nvSpPr>
        <p:spPr>
          <a:xfrm>
            <a:off x="7492806" y="237239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594" name="Google Shape;594;p6"/>
          <p:cNvSpPr/>
          <p:nvPr/>
        </p:nvSpPr>
        <p:spPr>
          <a:xfrm>
            <a:off x="2538629" y="11039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595" name="Google Shape;595;p6"/>
          <p:cNvSpPr/>
          <p:nvPr/>
        </p:nvSpPr>
        <p:spPr>
          <a:xfrm>
            <a:off x="2886357" y="5469126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596" name="Google Shape;596;p6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7" name="Google Shape;597;p6"/>
          <p:cNvCxnSpPr/>
          <p:nvPr/>
        </p:nvCxnSpPr>
        <p:spPr>
          <a:xfrm flipH="1">
            <a:off x="6823034" y="559869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8" name="Google Shape;598;p6"/>
          <p:cNvSpPr/>
          <p:nvPr/>
        </p:nvSpPr>
        <p:spPr>
          <a:xfrm>
            <a:off x="6831535" y="56112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99" name="Google Shape;599;p6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00" name="Google Shape;600;p6"/>
          <p:cNvSpPr/>
          <p:nvPr/>
        </p:nvSpPr>
        <p:spPr>
          <a:xfrm>
            <a:off x="8394148" y="323959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01" name="Google Shape;601;p6"/>
          <p:cNvSpPr/>
          <p:nvPr/>
        </p:nvSpPr>
        <p:spPr>
          <a:xfrm>
            <a:off x="8391803" y="44330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602" name="Google Shape;602;p6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603" name="Google Shape;603;p6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604" name="Google Shape;604;p6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605" name="Google Shape;605;p6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606" name="Google Shape;606;p6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607" name="Google Shape;607;p6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/>
                </a:p>
              </p:txBody>
            </p:sp>
            <p:sp>
              <p:nvSpPr>
                <p:cNvPr id="608" name="Google Shape;608;p6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  <p:grpSp>
            <p:nvGrpSpPr>
              <p:cNvPr id="609" name="Google Shape;609;p6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610" name="Google Shape;610;p6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611" name="Google Shape;611;p6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612" name="Google Shape;612;p6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613" name="Google Shape;613;p6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</p:grpSp>
        <p:grpSp>
          <p:nvGrpSpPr>
            <p:cNvPr id="614" name="Google Shape;614;p6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615" name="Google Shape;615;p6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616" name="Google Shape;616;p6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/>
              </a:p>
            </p:txBody>
          </p:sp>
          <p:sp>
            <p:nvSpPr>
              <p:cNvPr id="617" name="Google Shape;617;p6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618" name="Google Shape;618;p6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</p:grpSp>
      <p:sp>
        <p:nvSpPr>
          <p:cNvPr id="619" name="Google Shape;619;p6"/>
          <p:cNvSpPr/>
          <p:nvPr/>
        </p:nvSpPr>
        <p:spPr>
          <a:xfrm>
            <a:off x="8434008" y="5488084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16-14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620" name="Google Shape;620;p6"/>
          <p:cNvCxnSpPr/>
          <p:nvPr/>
        </p:nvCxnSpPr>
        <p:spPr>
          <a:xfrm>
            <a:off x="2632941" y="2100874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1" name="Google Shape;621;p6"/>
          <p:cNvSpPr/>
          <p:nvPr/>
        </p:nvSpPr>
        <p:spPr>
          <a:xfrm>
            <a:off x="2602235" y="174403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622" name="Google Shape;622;p6"/>
          <p:cNvSpPr/>
          <p:nvPr/>
        </p:nvSpPr>
        <p:spPr>
          <a:xfrm>
            <a:off x="3655783" y="1721711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23" name="Google Shape;623;p6"/>
          <p:cNvSpPr/>
          <p:nvPr/>
        </p:nvSpPr>
        <p:spPr>
          <a:xfrm>
            <a:off x="4603313" y="172915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624" name="Google Shape;624;p6"/>
          <p:cNvSpPr/>
          <p:nvPr/>
        </p:nvSpPr>
        <p:spPr>
          <a:xfrm>
            <a:off x="5550034" y="17340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625" name="Google Shape;625;p6"/>
          <p:cNvCxnSpPr/>
          <p:nvPr/>
        </p:nvCxnSpPr>
        <p:spPr>
          <a:xfrm flipH="1">
            <a:off x="9365820" y="3106903"/>
            <a:ext cx="410817" cy="28682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6" name="Google Shape;626;p6"/>
          <p:cNvCxnSpPr/>
          <p:nvPr/>
        </p:nvCxnSpPr>
        <p:spPr>
          <a:xfrm>
            <a:off x="1599513" y="3523741"/>
            <a:ext cx="475653" cy="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7" name="Google Shape;627;p6"/>
          <p:cNvSpPr/>
          <p:nvPr/>
        </p:nvSpPr>
        <p:spPr>
          <a:xfrm>
            <a:off x="702798" y="2911661"/>
            <a:ext cx="1319784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Least Cost Method</a:t>
            </a:r>
            <a:endParaRPr/>
          </a:p>
        </p:txBody>
      </p:sp>
      <p:sp>
        <p:nvSpPr>
          <p:cNvPr id="628" name="Google Shape;628;p6"/>
          <p:cNvSpPr/>
          <p:nvPr/>
        </p:nvSpPr>
        <p:spPr>
          <a:xfrm>
            <a:off x="9633442" y="4217612"/>
            <a:ext cx="18317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Highest Penalty</a:t>
            </a:r>
            <a:endParaRPr/>
          </a:p>
        </p:txBody>
      </p:sp>
      <p:sp>
        <p:nvSpPr>
          <p:cNvPr id="629" name="Google Shape;629;p6"/>
          <p:cNvSpPr/>
          <p:nvPr/>
        </p:nvSpPr>
        <p:spPr>
          <a:xfrm>
            <a:off x="3812482" y="3258152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630" name="Google Shape;630;p6"/>
          <p:cNvCxnSpPr/>
          <p:nvPr/>
        </p:nvCxnSpPr>
        <p:spPr>
          <a:xfrm flipH="1">
            <a:off x="4009434" y="634218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1" name="Google Shape;631;p6"/>
          <p:cNvSpPr/>
          <p:nvPr/>
        </p:nvSpPr>
        <p:spPr>
          <a:xfrm>
            <a:off x="4119630" y="62310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632" name="Google Shape;632;p6"/>
          <p:cNvCxnSpPr/>
          <p:nvPr/>
        </p:nvCxnSpPr>
        <p:spPr>
          <a:xfrm flipH="1">
            <a:off x="6837039" y="337389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3" name="Google Shape;633;p6"/>
          <p:cNvSpPr/>
          <p:nvPr/>
        </p:nvSpPr>
        <p:spPr>
          <a:xfrm>
            <a:off x="6933167" y="326276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"/>
          <p:cNvSpPr txBox="1"/>
          <p:nvPr/>
        </p:nvSpPr>
        <p:spPr>
          <a:xfrm>
            <a:off x="5906390" y="458972"/>
            <a:ext cx="616633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Solution - Vogel Approximation Method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9" name="Google Shape;639;p7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640" name="Google Shape;640;p7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641" name="Google Shape;641;p7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7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7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7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7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646" name="Google Shape;646;p7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647" name="Google Shape;647;p7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7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7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7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7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7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7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7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655" name="Google Shape;655;p7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656" name="Google Shape;656;p7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657" name="Google Shape;657;p7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658" name="Google Shape;658;p7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7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660" name="Google Shape;660;p7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661" name="Google Shape;661;p7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662" name="Google Shape;662;p7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663" name="Google Shape;663;p7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664" name="Google Shape;664;p7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65" name="Google Shape;665;p7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666" name="Google Shape;666;p7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7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7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69" name="Google Shape;669;p7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670" name="Google Shape;670;p7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671" name="Google Shape;671;p7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672" name="Google Shape;672;p7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3" name="Google Shape;673;p7"/>
          <p:cNvCxnSpPr/>
          <p:nvPr/>
        </p:nvCxnSpPr>
        <p:spPr>
          <a:xfrm>
            <a:off x="7407967" y="3025639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4" name="Google Shape;674;p7"/>
          <p:cNvCxnSpPr/>
          <p:nvPr/>
        </p:nvCxnSpPr>
        <p:spPr>
          <a:xfrm>
            <a:off x="8421755" y="3019015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5" name="Google Shape;675;p7"/>
          <p:cNvSpPr/>
          <p:nvPr/>
        </p:nvSpPr>
        <p:spPr>
          <a:xfrm>
            <a:off x="7355486" y="324194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76" name="Google Shape;676;p7"/>
          <p:cNvSpPr/>
          <p:nvPr/>
        </p:nvSpPr>
        <p:spPr>
          <a:xfrm>
            <a:off x="7362114" y="442801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77" name="Google Shape;677;p7"/>
          <p:cNvSpPr/>
          <p:nvPr/>
        </p:nvSpPr>
        <p:spPr>
          <a:xfrm>
            <a:off x="7336426" y="5461682"/>
            <a:ext cx="114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14-4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678" name="Google Shape;678;p7"/>
          <p:cNvCxnSpPr/>
          <p:nvPr/>
        </p:nvCxnSpPr>
        <p:spPr>
          <a:xfrm>
            <a:off x="2593085" y="2398643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9" name="Google Shape;679;p7"/>
          <p:cNvSpPr/>
          <p:nvPr/>
        </p:nvSpPr>
        <p:spPr>
          <a:xfrm>
            <a:off x="2604579" y="205587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10-4=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80" name="Google Shape;680;p7"/>
          <p:cNvSpPr/>
          <p:nvPr/>
        </p:nvSpPr>
        <p:spPr>
          <a:xfrm>
            <a:off x="3658128" y="207575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81" name="Google Shape;681;p7"/>
          <p:cNvSpPr/>
          <p:nvPr/>
        </p:nvSpPr>
        <p:spPr>
          <a:xfrm>
            <a:off x="4605658" y="206912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682" name="Google Shape;682;p7"/>
          <p:cNvSpPr/>
          <p:nvPr/>
        </p:nvSpPr>
        <p:spPr>
          <a:xfrm>
            <a:off x="5552379" y="207405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683" name="Google Shape;683;p7"/>
          <p:cNvSpPr/>
          <p:nvPr/>
        </p:nvSpPr>
        <p:spPr>
          <a:xfrm>
            <a:off x="7492806" y="237239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684" name="Google Shape;684;p7"/>
          <p:cNvSpPr/>
          <p:nvPr/>
        </p:nvSpPr>
        <p:spPr>
          <a:xfrm>
            <a:off x="2538629" y="11039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685" name="Google Shape;685;p7"/>
          <p:cNvSpPr/>
          <p:nvPr/>
        </p:nvSpPr>
        <p:spPr>
          <a:xfrm>
            <a:off x="2886357" y="5469126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686" name="Google Shape;686;p7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7" name="Google Shape;687;p7"/>
          <p:cNvCxnSpPr/>
          <p:nvPr/>
        </p:nvCxnSpPr>
        <p:spPr>
          <a:xfrm flipH="1">
            <a:off x="6823034" y="559869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8" name="Google Shape;688;p7"/>
          <p:cNvSpPr/>
          <p:nvPr/>
        </p:nvSpPr>
        <p:spPr>
          <a:xfrm>
            <a:off x="6831535" y="56112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89" name="Google Shape;689;p7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90" name="Google Shape;690;p7"/>
          <p:cNvSpPr/>
          <p:nvPr/>
        </p:nvSpPr>
        <p:spPr>
          <a:xfrm>
            <a:off x="8394148" y="323959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91" name="Google Shape;691;p7"/>
          <p:cNvSpPr/>
          <p:nvPr/>
        </p:nvSpPr>
        <p:spPr>
          <a:xfrm>
            <a:off x="8391803" y="44330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692" name="Google Shape;692;p7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693" name="Google Shape;693;p7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694" name="Google Shape;694;p7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695" name="Google Shape;695;p7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696" name="Google Shape;696;p7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697" name="Google Shape;697;p7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/>
                </a:p>
              </p:txBody>
            </p:sp>
            <p:sp>
              <p:nvSpPr>
                <p:cNvPr id="698" name="Google Shape;698;p7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  <p:grpSp>
            <p:nvGrpSpPr>
              <p:cNvPr id="699" name="Google Shape;699;p7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700" name="Google Shape;700;p7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701" name="Google Shape;701;p7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702" name="Google Shape;702;p7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703" name="Google Shape;703;p7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</p:grpSp>
        <p:grpSp>
          <p:nvGrpSpPr>
            <p:cNvPr id="704" name="Google Shape;704;p7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705" name="Google Shape;705;p7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706" name="Google Shape;706;p7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/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708" name="Google Shape;708;p7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</p:grpSp>
      <p:sp>
        <p:nvSpPr>
          <p:cNvPr id="709" name="Google Shape;709;p7"/>
          <p:cNvSpPr/>
          <p:nvPr/>
        </p:nvSpPr>
        <p:spPr>
          <a:xfrm>
            <a:off x="8434008" y="5488084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16-14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710" name="Google Shape;710;p7"/>
          <p:cNvCxnSpPr/>
          <p:nvPr/>
        </p:nvCxnSpPr>
        <p:spPr>
          <a:xfrm>
            <a:off x="2632941" y="2100874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1" name="Google Shape;711;p7"/>
          <p:cNvSpPr/>
          <p:nvPr/>
        </p:nvSpPr>
        <p:spPr>
          <a:xfrm>
            <a:off x="2602235" y="174403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712" name="Google Shape;712;p7"/>
          <p:cNvSpPr/>
          <p:nvPr/>
        </p:nvSpPr>
        <p:spPr>
          <a:xfrm>
            <a:off x="3655783" y="1721711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13" name="Google Shape;713;p7"/>
          <p:cNvSpPr/>
          <p:nvPr/>
        </p:nvSpPr>
        <p:spPr>
          <a:xfrm>
            <a:off x="4603313" y="172915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714" name="Google Shape;714;p7"/>
          <p:cNvSpPr/>
          <p:nvPr/>
        </p:nvSpPr>
        <p:spPr>
          <a:xfrm>
            <a:off x="5550034" y="17340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715" name="Google Shape;715;p7"/>
          <p:cNvSpPr/>
          <p:nvPr/>
        </p:nvSpPr>
        <p:spPr>
          <a:xfrm>
            <a:off x="3812482" y="3258152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716" name="Google Shape;716;p7"/>
          <p:cNvCxnSpPr/>
          <p:nvPr/>
        </p:nvCxnSpPr>
        <p:spPr>
          <a:xfrm flipH="1">
            <a:off x="4009434" y="634218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7" name="Google Shape;717;p7"/>
          <p:cNvSpPr/>
          <p:nvPr/>
        </p:nvSpPr>
        <p:spPr>
          <a:xfrm>
            <a:off x="4119630" y="62310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718" name="Google Shape;718;p7"/>
          <p:cNvCxnSpPr/>
          <p:nvPr/>
        </p:nvCxnSpPr>
        <p:spPr>
          <a:xfrm flipH="1">
            <a:off x="6837039" y="337389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9" name="Google Shape;719;p7"/>
          <p:cNvSpPr/>
          <p:nvPr/>
        </p:nvSpPr>
        <p:spPr>
          <a:xfrm>
            <a:off x="6933167" y="326276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720" name="Google Shape;720;p7"/>
          <p:cNvCxnSpPr/>
          <p:nvPr/>
        </p:nvCxnSpPr>
        <p:spPr>
          <a:xfrm>
            <a:off x="9544824" y="3030738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1" name="Google Shape;721;p7"/>
          <p:cNvSpPr/>
          <p:nvPr/>
        </p:nvSpPr>
        <p:spPr>
          <a:xfrm>
            <a:off x="9475018" y="3237253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20-11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22" name="Google Shape;722;p7"/>
          <p:cNvSpPr/>
          <p:nvPr/>
        </p:nvSpPr>
        <p:spPr>
          <a:xfrm>
            <a:off x="9486742" y="4458800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20-9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723" name="Google Shape;723;p7"/>
          <p:cNvSpPr/>
          <p:nvPr/>
        </p:nvSpPr>
        <p:spPr>
          <a:xfrm>
            <a:off x="9458605" y="5499807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18-16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724" name="Google Shape;724;p7"/>
          <p:cNvCxnSpPr/>
          <p:nvPr/>
        </p:nvCxnSpPr>
        <p:spPr>
          <a:xfrm>
            <a:off x="2630594" y="1803105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5" name="Google Shape;725;p7"/>
          <p:cNvSpPr/>
          <p:nvPr/>
        </p:nvSpPr>
        <p:spPr>
          <a:xfrm>
            <a:off x="2613957" y="14744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726" name="Google Shape;726;p7"/>
          <p:cNvSpPr/>
          <p:nvPr/>
        </p:nvSpPr>
        <p:spPr>
          <a:xfrm>
            <a:off x="3652622" y="14720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727" name="Google Shape;727;p7"/>
          <p:cNvSpPr/>
          <p:nvPr/>
        </p:nvSpPr>
        <p:spPr>
          <a:xfrm>
            <a:off x="4615036" y="1459525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728" name="Google Shape;728;p7"/>
          <p:cNvSpPr/>
          <p:nvPr/>
        </p:nvSpPr>
        <p:spPr>
          <a:xfrm>
            <a:off x="5547689" y="14503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729" name="Google Shape;729;p7"/>
          <p:cNvCxnSpPr/>
          <p:nvPr/>
        </p:nvCxnSpPr>
        <p:spPr>
          <a:xfrm flipH="1">
            <a:off x="10589710" y="4232322"/>
            <a:ext cx="410817" cy="28682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0" name="Google Shape;730;p7"/>
          <p:cNvCxnSpPr/>
          <p:nvPr/>
        </p:nvCxnSpPr>
        <p:spPr>
          <a:xfrm>
            <a:off x="1641717" y="4649158"/>
            <a:ext cx="475653" cy="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1" name="Google Shape;731;p7"/>
          <p:cNvSpPr/>
          <p:nvPr/>
        </p:nvSpPr>
        <p:spPr>
          <a:xfrm>
            <a:off x="730935" y="3994875"/>
            <a:ext cx="1319784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Least Cost Method</a:t>
            </a:r>
            <a:endParaRPr/>
          </a:p>
        </p:txBody>
      </p:sp>
      <p:sp>
        <p:nvSpPr>
          <p:cNvPr id="732" name="Google Shape;732;p7"/>
          <p:cNvSpPr/>
          <p:nvPr/>
        </p:nvSpPr>
        <p:spPr>
          <a:xfrm>
            <a:off x="9957001" y="2445084"/>
            <a:ext cx="18317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Highest Penalty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"/>
          <p:cNvSpPr txBox="1"/>
          <p:nvPr/>
        </p:nvSpPr>
        <p:spPr>
          <a:xfrm>
            <a:off x="5906390" y="458972"/>
            <a:ext cx="616633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Solution - Vogel Approximation Method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8" name="Google Shape;738;p8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739" name="Google Shape;739;p8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740" name="Google Shape;740;p8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8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8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8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4" name="Google Shape;744;p8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745" name="Google Shape;745;p8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746" name="Google Shape;746;p8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8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8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8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8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8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FFC000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8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8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754" name="Google Shape;754;p8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755" name="Google Shape;755;p8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756" name="Google Shape;756;p8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757" name="Google Shape;757;p8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8" name="Google Shape;758;p8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759" name="Google Shape;759;p8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762" name="Google Shape;762;p8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763" name="Google Shape;763;p8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64" name="Google Shape;764;p8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765" name="Google Shape;765;p8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8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8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68" name="Google Shape;768;p8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769" name="Google Shape;769;p8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770" name="Google Shape;770;p8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771" name="Google Shape;771;p8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2" name="Google Shape;772;p8"/>
          <p:cNvCxnSpPr/>
          <p:nvPr/>
        </p:nvCxnSpPr>
        <p:spPr>
          <a:xfrm>
            <a:off x="7407967" y="3025639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3" name="Google Shape;773;p8"/>
          <p:cNvCxnSpPr/>
          <p:nvPr/>
        </p:nvCxnSpPr>
        <p:spPr>
          <a:xfrm>
            <a:off x="8421755" y="3019015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4" name="Google Shape;774;p8"/>
          <p:cNvSpPr/>
          <p:nvPr/>
        </p:nvSpPr>
        <p:spPr>
          <a:xfrm>
            <a:off x="7355486" y="324194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775" name="Google Shape;775;p8"/>
          <p:cNvSpPr/>
          <p:nvPr/>
        </p:nvSpPr>
        <p:spPr>
          <a:xfrm>
            <a:off x="7362114" y="442801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76" name="Google Shape;776;p8"/>
          <p:cNvSpPr/>
          <p:nvPr/>
        </p:nvSpPr>
        <p:spPr>
          <a:xfrm>
            <a:off x="7336426" y="5461682"/>
            <a:ext cx="114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14-4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777" name="Google Shape;777;p8"/>
          <p:cNvCxnSpPr/>
          <p:nvPr/>
        </p:nvCxnSpPr>
        <p:spPr>
          <a:xfrm>
            <a:off x="2593085" y="2398643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8" name="Google Shape;778;p8"/>
          <p:cNvSpPr/>
          <p:nvPr/>
        </p:nvSpPr>
        <p:spPr>
          <a:xfrm>
            <a:off x="2604579" y="205587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10-4=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79" name="Google Shape;779;p8"/>
          <p:cNvSpPr/>
          <p:nvPr/>
        </p:nvSpPr>
        <p:spPr>
          <a:xfrm>
            <a:off x="3658128" y="207575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80" name="Google Shape;780;p8"/>
          <p:cNvSpPr/>
          <p:nvPr/>
        </p:nvSpPr>
        <p:spPr>
          <a:xfrm>
            <a:off x="4605658" y="206912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781" name="Google Shape;781;p8"/>
          <p:cNvSpPr/>
          <p:nvPr/>
        </p:nvSpPr>
        <p:spPr>
          <a:xfrm>
            <a:off x="5552379" y="207405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782" name="Google Shape;782;p8"/>
          <p:cNvSpPr/>
          <p:nvPr/>
        </p:nvSpPr>
        <p:spPr>
          <a:xfrm>
            <a:off x="7492806" y="237239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783" name="Google Shape;783;p8"/>
          <p:cNvSpPr/>
          <p:nvPr/>
        </p:nvSpPr>
        <p:spPr>
          <a:xfrm>
            <a:off x="2538629" y="11039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784" name="Google Shape;784;p8"/>
          <p:cNvSpPr/>
          <p:nvPr/>
        </p:nvSpPr>
        <p:spPr>
          <a:xfrm>
            <a:off x="2886357" y="5469126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785" name="Google Shape;785;p8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6" name="Google Shape;786;p8"/>
          <p:cNvCxnSpPr/>
          <p:nvPr/>
        </p:nvCxnSpPr>
        <p:spPr>
          <a:xfrm flipH="1">
            <a:off x="6823034" y="559869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7" name="Google Shape;787;p8"/>
          <p:cNvSpPr/>
          <p:nvPr/>
        </p:nvSpPr>
        <p:spPr>
          <a:xfrm>
            <a:off x="6831535" y="56112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88" name="Google Shape;788;p8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89" name="Google Shape;789;p8"/>
          <p:cNvSpPr/>
          <p:nvPr/>
        </p:nvSpPr>
        <p:spPr>
          <a:xfrm>
            <a:off x="8394148" y="323959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90" name="Google Shape;790;p8"/>
          <p:cNvSpPr/>
          <p:nvPr/>
        </p:nvSpPr>
        <p:spPr>
          <a:xfrm>
            <a:off x="8391803" y="44330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791" name="Google Shape;791;p8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792" name="Google Shape;792;p8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793" name="Google Shape;793;p8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794" name="Google Shape;794;p8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795" name="Google Shape;795;p8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796" name="Google Shape;796;p8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/>
                </a:p>
              </p:txBody>
            </p:sp>
            <p:sp>
              <p:nvSpPr>
                <p:cNvPr id="797" name="Google Shape;797;p8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  <p:grpSp>
            <p:nvGrpSpPr>
              <p:cNvPr id="798" name="Google Shape;798;p8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799" name="Google Shape;799;p8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800" name="Google Shape;800;p8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801" name="Google Shape;801;p8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802" name="Google Shape;802;p8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</p:grpSp>
        <p:grpSp>
          <p:nvGrpSpPr>
            <p:cNvPr id="803" name="Google Shape;803;p8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804" name="Google Shape;804;p8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</p:grpSp>
      <p:sp>
        <p:nvSpPr>
          <p:cNvPr id="808" name="Google Shape;808;p8"/>
          <p:cNvSpPr/>
          <p:nvPr/>
        </p:nvSpPr>
        <p:spPr>
          <a:xfrm>
            <a:off x="8434008" y="5488084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16-14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809" name="Google Shape;809;p8"/>
          <p:cNvCxnSpPr/>
          <p:nvPr/>
        </p:nvCxnSpPr>
        <p:spPr>
          <a:xfrm>
            <a:off x="2632941" y="2100874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0" name="Google Shape;810;p8"/>
          <p:cNvSpPr/>
          <p:nvPr/>
        </p:nvSpPr>
        <p:spPr>
          <a:xfrm>
            <a:off x="2602235" y="174403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811" name="Google Shape;811;p8"/>
          <p:cNvSpPr/>
          <p:nvPr/>
        </p:nvSpPr>
        <p:spPr>
          <a:xfrm>
            <a:off x="3655783" y="1721711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812" name="Google Shape;812;p8"/>
          <p:cNvSpPr/>
          <p:nvPr/>
        </p:nvSpPr>
        <p:spPr>
          <a:xfrm>
            <a:off x="4603313" y="172915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813" name="Google Shape;813;p8"/>
          <p:cNvSpPr/>
          <p:nvPr/>
        </p:nvSpPr>
        <p:spPr>
          <a:xfrm>
            <a:off x="5550034" y="17340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814" name="Google Shape;814;p8"/>
          <p:cNvSpPr/>
          <p:nvPr/>
        </p:nvSpPr>
        <p:spPr>
          <a:xfrm>
            <a:off x="3812482" y="3258152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815" name="Google Shape;815;p8"/>
          <p:cNvCxnSpPr/>
          <p:nvPr/>
        </p:nvCxnSpPr>
        <p:spPr>
          <a:xfrm flipH="1">
            <a:off x="4009434" y="634218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6" name="Google Shape;816;p8"/>
          <p:cNvSpPr/>
          <p:nvPr/>
        </p:nvSpPr>
        <p:spPr>
          <a:xfrm>
            <a:off x="4119630" y="62310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817" name="Google Shape;817;p8"/>
          <p:cNvCxnSpPr/>
          <p:nvPr/>
        </p:nvCxnSpPr>
        <p:spPr>
          <a:xfrm flipH="1">
            <a:off x="6837039" y="337389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8" name="Google Shape;818;p8"/>
          <p:cNvSpPr/>
          <p:nvPr/>
        </p:nvSpPr>
        <p:spPr>
          <a:xfrm>
            <a:off x="6933167" y="326276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819" name="Google Shape;819;p8"/>
          <p:cNvCxnSpPr/>
          <p:nvPr/>
        </p:nvCxnSpPr>
        <p:spPr>
          <a:xfrm>
            <a:off x="9544824" y="3030738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0" name="Google Shape;820;p8"/>
          <p:cNvSpPr/>
          <p:nvPr/>
        </p:nvSpPr>
        <p:spPr>
          <a:xfrm>
            <a:off x="9475018" y="3237253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20-11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821" name="Google Shape;821;p8"/>
          <p:cNvSpPr/>
          <p:nvPr/>
        </p:nvSpPr>
        <p:spPr>
          <a:xfrm>
            <a:off x="9486742" y="4458800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20-9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822" name="Google Shape;822;p8"/>
          <p:cNvSpPr/>
          <p:nvPr/>
        </p:nvSpPr>
        <p:spPr>
          <a:xfrm>
            <a:off x="9458605" y="5499807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18-16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823" name="Google Shape;823;p8"/>
          <p:cNvCxnSpPr/>
          <p:nvPr/>
        </p:nvCxnSpPr>
        <p:spPr>
          <a:xfrm>
            <a:off x="2630594" y="1803105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4" name="Google Shape;824;p8"/>
          <p:cNvSpPr/>
          <p:nvPr/>
        </p:nvSpPr>
        <p:spPr>
          <a:xfrm>
            <a:off x="2613957" y="14744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825" name="Google Shape;825;p8"/>
          <p:cNvSpPr/>
          <p:nvPr/>
        </p:nvSpPr>
        <p:spPr>
          <a:xfrm>
            <a:off x="3652622" y="14720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826" name="Google Shape;826;p8"/>
          <p:cNvSpPr/>
          <p:nvPr/>
        </p:nvSpPr>
        <p:spPr>
          <a:xfrm>
            <a:off x="4615036" y="1459525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827" name="Google Shape;827;p8"/>
          <p:cNvSpPr/>
          <p:nvPr/>
        </p:nvSpPr>
        <p:spPr>
          <a:xfrm>
            <a:off x="5547689" y="14503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828" name="Google Shape;828;p8"/>
          <p:cNvCxnSpPr/>
          <p:nvPr/>
        </p:nvCxnSpPr>
        <p:spPr>
          <a:xfrm flipH="1">
            <a:off x="10589710" y="4232322"/>
            <a:ext cx="410817" cy="28682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9" name="Google Shape;829;p8"/>
          <p:cNvCxnSpPr/>
          <p:nvPr/>
        </p:nvCxnSpPr>
        <p:spPr>
          <a:xfrm>
            <a:off x="1641717" y="4649158"/>
            <a:ext cx="475653" cy="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0" name="Google Shape;830;p8"/>
          <p:cNvSpPr/>
          <p:nvPr/>
        </p:nvSpPr>
        <p:spPr>
          <a:xfrm>
            <a:off x="730935" y="3994875"/>
            <a:ext cx="1319784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Least Cost Method</a:t>
            </a:r>
            <a:endParaRPr/>
          </a:p>
        </p:txBody>
      </p:sp>
      <p:sp>
        <p:nvSpPr>
          <p:cNvPr id="831" name="Google Shape;831;p8"/>
          <p:cNvSpPr/>
          <p:nvPr/>
        </p:nvSpPr>
        <p:spPr>
          <a:xfrm>
            <a:off x="9957001" y="2445084"/>
            <a:ext cx="18317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Highest Penalty</a:t>
            </a:r>
            <a:endParaRPr/>
          </a:p>
        </p:txBody>
      </p:sp>
      <p:sp>
        <p:nvSpPr>
          <p:cNvPr id="832" name="Google Shape;832;p8"/>
          <p:cNvSpPr/>
          <p:nvPr/>
        </p:nvSpPr>
        <p:spPr>
          <a:xfrm>
            <a:off x="4794877" y="4367154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833" name="Google Shape;833;p8"/>
          <p:cNvCxnSpPr/>
          <p:nvPr/>
        </p:nvCxnSpPr>
        <p:spPr>
          <a:xfrm flipH="1">
            <a:off x="4893355" y="6353903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4" name="Google Shape;834;p8"/>
          <p:cNvSpPr/>
          <p:nvPr/>
        </p:nvSpPr>
        <p:spPr>
          <a:xfrm>
            <a:off x="5003551" y="624276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835" name="Google Shape;835;p8"/>
          <p:cNvCxnSpPr/>
          <p:nvPr/>
        </p:nvCxnSpPr>
        <p:spPr>
          <a:xfrm flipH="1">
            <a:off x="6806618" y="451313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6" name="Google Shape;836;p8"/>
          <p:cNvSpPr/>
          <p:nvPr/>
        </p:nvSpPr>
        <p:spPr>
          <a:xfrm>
            <a:off x="6871391" y="448347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"/>
          <p:cNvSpPr txBox="1"/>
          <p:nvPr/>
        </p:nvSpPr>
        <p:spPr>
          <a:xfrm>
            <a:off x="5906390" y="458972"/>
            <a:ext cx="6166339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Solution - Vogel Approximation Method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42" name="Google Shape;842;p9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843" name="Google Shape;843;p9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844" name="Google Shape;844;p9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9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9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9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8" name="Google Shape;848;p9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849" name="Google Shape;849;p9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850" name="Google Shape;850;p9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/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859" name="Google Shape;859;p9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860" name="Google Shape;860;p9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861" name="Google Shape;861;p9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2" name="Google Shape;862;p9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863" name="Google Shape;863;p9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864" name="Google Shape;864;p9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865" name="Google Shape;865;p9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866" name="Google Shape;866;p9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867" name="Google Shape;867;p9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68" name="Google Shape;868;p9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869" name="Google Shape;869;p9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9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9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872" name="Google Shape;872;p9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873" name="Google Shape;873;p9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874" name="Google Shape;874;p9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875" name="Google Shape;875;p9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6" name="Google Shape;876;p9"/>
          <p:cNvCxnSpPr/>
          <p:nvPr/>
        </p:nvCxnSpPr>
        <p:spPr>
          <a:xfrm>
            <a:off x="7407967" y="3025639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7" name="Google Shape;877;p9"/>
          <p:cNvCxnSpPr/>
          <p:nvPr/>
        </p:nvCxnSpPr>
        <p:spPr>
          <a:xfrm>
            <a:off x="8421755" y="3019015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8" name="Google Shape;878;p9"/>
          <p:cNvSpPr/>
          <p:nvPr/>
        </p:nvSpPr>
        <p:spPr>
          <a:xfrm>
            <a:off x="7355486" y="324194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879" name="Google Shape;879;p9"/>
          <p:cNvSpPr/>
          <p:nvPr/>
        </p:nvSpPr>
        <p:spPr>
          <a:xfrm>
            <a:off x="7362114" y="4428012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80" name="Google Shape;880;p9"/>
          <p:cNvSpPr/>
          <p:nvPr/>
        </p:nvSpPr>
        <p:spPr>
          <a:xfrm>
            <a:off x="7336426" y="5461682"/>
            <a:ext cx="11463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14-4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881" name="Google Shape;881;p9"/>
          <p:cNvCxnSpPr/>
          <p:nvPr/>
        </p:nvCxnSpPr>
        <p:spPr>
          <a:xfrm>
            <a:off x="2593085" y="2398643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2" name="Google Shape;882;p9"/>
          <p:cNvSpPr/>
          <p:nvPr/>
        </p:nvSpPr>
        <p:spPr>
          <a:xfrm>
            <a:off x="2604579" y="205587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10-4=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883" name="Google Shape;883;p9"/>
          <p:cNvSpPr/>
          <p:nvPr/>
        </p:nvSpPr>
        <p:spPr>
          <a:xfrm>
            <a:off x="3658128" y="2075753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884" name="Google Shape;884;p9"/>
          <p:cNvSpPr/>
          <p:nvPr/>
        </p:nvSpPr>
        <p:spPr>
          <a:xfrm>
            <a:off x="4605658" y="206912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885" name="Google Shape;885;p9"/>
          <p:cNvSpPr/>
          <p:nvPr/>
        </p:nvSpPr>
        <p:spPr>
          <a:xfrm>
            <a:off x="5552379" y="207405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886" name="Google Shape;886;p9"/>
          <p:cNvSpPr/>
          <p:nvPr/>
        </p:nvSpPr>
        <p:spPr>
          <a:xfrm>
            <a:off x="7492806" y="2372399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887" name="Google Shape;887;p9"/>
          <p:cNvSpPr/>
          <p:nvPr/>
        </p:nvSpPr>
        <p:spPr>
          <a:xfrm>
            <a:off x="2538629" y="11039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  <a:endParaRPr/>
          </a:p>
        </p:txBody>
      </p:sp>
      <p:sp>
        <p:nvSpPr>
          <p:cNvPr id="888" name="Google Shape;888;p9"/>
          <p:cNvSpPr/>
          <p:nvPr/>
        </p:nvSpPr>
        <p:spPr>
          <a:xfrm>
            <a:off x="2886357" y="5469126"/>
            <a:ext cx="536301" cy="491437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889" name="Google Shape;889;p9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0" name="Google Shape;890;p9"/>
          <p:cNvCxnSpPr/>
          <p:nvPr/>
        </p:nvCxnSpPr>
        <p:spPr>
          <a:xfrm flipH="1">
            <a:off x="6823034" y="559869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1" name="Google Shape;891;p9"/>
          <p:cNvSpPr/>
          <p:nvPr/>
        </p:nvSpPr>
        <p:spPr>
          <a:xfrm>
            <a:off x="6831535" y="56112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892" name="Google Shape;892;p9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93" name="Google Shape;893;p9"/>
          <p:cNvSpPr/>
          <p:nvPr/>
        </p:nvSpPr>
        <p:spPr>
          <a:xfrm>
            <a:off x="8394148" y="323959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11-2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894" name="Google Shape;894;p9"/>
          <p:cNvSpPr/>
          <p:nvPr/>
        </p:nvSpPr>
        <p:spPr>
          <a:xfrm>
            <a:off x="8391803" y="44330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9-7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895" name="Google Shape;895;p9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896" name="Google Shape;896;p9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897" name="Google Shape;897;p9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898" name="Google Shape;898;p9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/>
                </a:p>
              </p:txBody>
            </p:sp>
            <p:sp>
              <p:nvSpPr>
                <p:cNvPr id="899" name="Google Shape;899;p9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900" name="Google Shape;900;p9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/>
                </a:p>
              </p:txBody>
            </p:sp>
            <p:sp>
              <p:nvSpPr>
                <p:cNvPr id="901" name="Google Shape;901;p9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  <p:grpSp>
            <p:nvGrpSpPr>
              <p:cNvPr id="902" name="Google Shape;902;p9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903" name="Google Shape;903;p9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/>
                </a:p>
              </p:txBody>
            </p:sp>
            <p:sp>
              <p:nvSpPr>
                <p:cNvPr id="904" name="Google Shape;904;p9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/>
                </a:p>
              </p:txBody>
            </p:sp>
            <p:sp>
              <p:nvSpPr>
                <p:cNvPr id="905" name="Google Shape;905;p9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/>
                </a:p>
              </p:txBody>
            </p:sp>
            <p:sp>
              <p:nvSpPr>
                <p:cNvPr id="906" name="Google Shape;906;p9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/>
                </a:p>
              </p:txBody>
            </p:sp>
          </p:grpSp>
        </p:grpSp>
        <p:grpSp>
          <p:nvGrpSpPr>
            <p:cNvPr id="907" name="Google Shape;907;p9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08" name="Google Shape;908;p9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909" name="Google Shape;909;p9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/>
              </a:p>
            </p:txBody>
          </p:sp>
          <p:sp>
            <p:nvSpPr>
              <p:cNvPr id="910" name="Google Shape;910;p9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/>
              </a:p>
            </p:txBody>
          </p:sp>
          <p:sp>
            <p:nvSpPr>
              <p:cNvPr id="911" name="Google Shape;911;p9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/>
              </a:p>
            </p:txBody>
          </p:sp>
        </p:grpSp>
      </p:grpSp>
      <p:sp>
        <p:nvSpPr>
          <p:cNvPr id="912" name="Google Shape;912;p9"/>
          <p:cNvSpPr/>
          <p:nvPr/>
        </p:nvSpPr>
        <p:spPr>
          <a:xfrm>
            <a:off x="8434008" y="5488084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16-14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913" name="Google Shape;913;p9"/>
          <p:cNvCxnSpPr/>
          <p:nvPr/>
        </p:nvCxnSpPr>
        <p:spPr>
          <a:xfrm>
            <a:off x="2632941" y="2100874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4" name="Google Shape;914;p9"/>
          <p:cNvSpPr/>
          <p:nvPr/>
        </p:nvSpPr>
        <p:spPr>
          <a:xfrm>
            <a:off x="2602235" y="1744038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915" name="Google Shape;915;p9"/>
          <p:cNvSpPr/>
          <p:nvPr/>
        </p:nvSpPr>
        <p:spPr>
          <a:xfrm>
            <a:off x="3655783" y="1721711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7-2=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916" name="Google Shape;916;p9"/>
          <p:cNvSpPr/>
          <p:nvPr/>
        </p:nvSpPr>
        <p:spPr>
          <a:xfrm>
            <a:off x="4603313" y="172915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917" name="Google Shape;917;p9"/>
          <p:cNvSpPr/>
          <p:nvPr/>
        </p:nvSpPr>
        <p:spPr>
          <a:xfrm>
            <a:off x="5550034" y="17340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918" name="Google Shape;918;p9"/>
          <p:cNvSpPr/>
          <p:nvPr/>
        </p:nvSpPr>
        <p:spPr>
          <a:xfrm>
            <a:off x="3812482" y="3258152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919" name="Google Shape;919;p9"/>
          <p:cNvCxnSpPr/>
          <p:nvPr/>
        </p:nvCxnSpPr>
        <p:spPr>
          <a:xfrm flipH="1">
            <a:off x="4009434" y="6342180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0" name="Google Shape;920;p9"/>
          <p:cNvSpPr/>
          <p:nvPr/>
        </p:nvSpPr>
        <p:spPr>
          <a:xfrm>
            <a:off x="4119630" y="62310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921" name="Google Shape;921;p9"/>
          <p:cNvCxnSpPr/>
          <p:nvPr/>
        </p:nvCxnSpPr>
        <p:spPr>
          <a:xfrm flipH="1">
            <a:off x="6837039" y="337389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2" name="Google Shape;922;p9"/>
          <p:cNvSpPr/>
          <p:nvPr/>
        </p:nvSpPr>
        <p:spPr>
          <a:xfrm>
            <a:off x="6933167" y="326276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923" name="Google Shape;923;p9"/>
          <p:cNvCxnSpPr/>
          <p:nvPr/>
        </p:nvCxnSpPr>
        <p:spPr>
          <a:xfrm>
            <a:off x="9544824" y="3030738"/>
            <a:ext cx="0" cy="3128954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4" name="Google Shape;924;p9"/>
          <p:cNvSpPr/>
          <p:nvPr/>
        </p:nvSpPr>
        <p:spPr>
          <a:xfrm>
            <a:off x="9475018" y="3237253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20-11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25" name="Google Shape;925;p9"/>
          <p:cNvSpPr/>
          <p:nvPr/>
        </p:nvSpPr>
        <p:spPr>
          <a:xfrm>
            <a:off x="9486742" y="4458800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20-9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926" name="Google Shape;926;p9"/>
          <p:cNvSpPr/>
          <p:nvPr/>
        </p:nvSpPr>
        <p:spPr>
          <a:xfrm>
            <a:off x="9458605" y="5499807"/>
            <a:ext cx="11463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18-16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927" name="Google Shape;927;p9"/>
          <p:cNvCxnSpPr/>
          <p:nvPr/>
        </p:nvCxnSpPr>
        <p:spPr>
          <a:xfrm>
            <a:off x="2630594" y="1803105"/>
            <a:ext cx="4105596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8" name="Google Shape;928;p9"/>
          <p:cNvSpPr/>
          <p:nvPr/>
        </p:nvSpPr>
        <p:spPr>
          <a:xfrm>
            <a:off x="2613957" y="1474406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929" name="Google Shape;929;p9"/>
          <p:cNvSpPr/>
          <p:nvPr/>
        </p:nvSpPr>
        <p:spPr>
          <a:xfrm>
            <a:off x="3652622" y="1472060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----</a:t>
            </a:r>
            <a:endParaRPr/>
          </a:p>
        </p:txBody>
      </p:sp>
      <p:sp>
        <p:nvSpPr>
          <p:cNvPr id="930" name="Google Shape;930;p9"/>
          <p:cNvSpPr/>
          <p:nvPr/>
        </p:nvSpPr>
        <p:spPr>
          <a:xfrm>
            <a:off x="4615036" y="1459525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16-9=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931" name="Google Shape;931;p9"/>
          <p:cNvSpPr/>
          <p:nvPr/>
        </p:nvSpPr>
        <p:spPr>
          <a:xfrm>
            <a:off x="5547689" y="1450387"/>
            <a:ext cx="10662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18-11=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932" name="Google Shape;932;p9"/>
          <p:cNvCxnSpPr/>
          <p:nvPr/>
        </p:nvCxnSpPr>
        <p:spPr>
          <a:xfrm flipH="1">
            <a:off x="10589710" y="4232322"/>
            <a:ext cx="410817" cy="28682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3" name="Google Shape;933;p9"/>
          <p:cNvCxnSpPr/>
          <p:nvPr/>
        </p:nvCxnSpPr>
        <p:spPr>
          <a:xfrm>
            <a:off x="1641717" y="4649158"/>
            <a:ext cx="475653" cy="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4" name="Google Shape;934;p9"/>
          <p:cNvSpPr/>
          <p:nvPr/>
        </p:nvSpPr>
        <p:spPr>
          <a:xfrm>
            <a:off x="730935" y="3994875"/>
            <a:ext cx="1319784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Least Cost Method</a:t>
            </a:r>
            <a:endParaRPr/>
          </a:p>
        </p:txBody>
      </p:sp>
      <p:sp>
        <p:nvSpPr>
          <p:cNvPr id="935" name="Google Shape;935;p9"/>
          <p:cNvSpPr/>
          <p:nvPr/>
        </p:nvSpPr>
        <p:spPr>
          <a:xfrm>
            <a:off x="9957001" y="2445084"/>
            <a:ext cx="18317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Highest Penalty</a:t>
            </a:r>
            <a:endParaRPr/>
          </a:p>
        </p:txBody>
      </p:sp>
      <p:sp>
        <p:nvSpPr>
          <p:cNvPr id="936" name="Google Shape;936;p9"/>
          <p:cNvSpPr/>
          <p:nvPr/>
        </p:nvSpPr>
        <p:spPr>
          <a:xfrm>
            <a:off x="4794877" y="4367154"/>
            <a:ext cx="679932" cy="55680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937" name="Google Shape;937;p9"/>
          <p:cNvCxnSpPr/>
          <p:nvPr/>
        </p:nvCxnSpPr>
        <p:spPr>
          <a:xfrm flipH="1">
            <a:off x="4893355" y="6353903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8" name="Google Shape;938;p9"/>
          <p:cNvSpPr/>
          <p:nvPr/>
        </p:nvSpPr>
        <p:spPr>
          <a:xfrm>
            <a:off x="5003551" y="624276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939" name="Google Shape;939;p9"/>
          <p:cNvCxnSpPr/>
          <p:nvPr/>
        </p:nvCxnSpPr>
        <p:spPr>
          <a:xfrm flipH="1">
            <a:off x="6806618" y="451313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0" name="Google Shape;940;p9"/>
          <p:cNvSpPr/>
          <p:nvPr/>
        </p:nvSpPr>
        <p:spPr>
          <a:xfrm>
            <a:off x="6871391" y="448347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2014-05-28T10:57:47Z</dcterms:created>
  <dc:creator>Amjad Ali</dc:creator>
</cp:coreProperties>
</file>