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77" r:id="rId4"/>
    <p:sldId id="265" r:id="rId5"/>
    <p:sldId id="279" r:id="rId6"/>
    <p:sldId id="280" r:id="rId7"/>
    <p:sldId id="281" r:id="rId8"/>
    <p:sldId id="266" r:id="rId9"/>
    <p:sldId id="273" r:id="rId10"/>
    <p:sldId id="270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9" y="860505"/>
            <a:ext cx="11929402" cy="56630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Ozark Farms uses at least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800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special feed daily. The special feed is a mixture of corn and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meal with the following compositions: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	 			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feedstuff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Feedstuff		  	 Protein		Fiber		Cost ($/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	Corn		     		    .09		 	  .02		     .30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	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    	    .60		  	  .06		     .90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dietary requirements of the special feed are at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 and at most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fiber.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Ozark Farms wishes to determine the daily minimum-cost feed mix: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330035" y="3705953"/>
            <a:ext cx="7180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363686" y="4919429"/>
            <a:ext cx="7180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3874866" y="3135086"/>
            <a:ext cx="25540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8D4CC69-FE35-4D03-B6DA-675BAC3D9A1C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482435" y="2713898"/>
            <a:ext cx="7180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60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749471"/>
            <a:ext cx="11929403" cy="57861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 Complete LP Model is,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Minimize  z =  .3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+ .9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Subject to</a:t>
            </a:r>
          </a:p>
          <a:p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		</a:t>
            </a:r>
            <a:r>
              <a:rPr lang="en-US" sz="22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0.21 x</a:t>
            </a:r>
            <a:r>
              <a:rPr lang="en-US" sz="2200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-  0.30 x</a:t>
            </a:r>
            <a:r>
              <a:rPr lang="en-US" sz="2200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≤  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.02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.06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≤  .05 (x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≥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DAADD-C0BD-4C26-90A5-E2E2958D248D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21217" y="4100994"/>
            <a:ext cx="214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- 0.3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≤  0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7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749471"/>
            <a:ext cx="11929403" cy="57861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 Complete LP Model is,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Minimize  z =  .3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+ .9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Subject to</a:t>
            </a:r>
          </a:p>
          <a:p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		0.21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  0.30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≤  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.02 x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+ .06 x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≤  .05 (x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+x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≥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DAADD-C0BD-4C26-90A5-E2E2958D248D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9672" y="200890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.02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+ .06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≤  .05 (x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+x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)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7377" y="247997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.02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+ .06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≤  0.05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+ 0.05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15771" y="3006459"/>
            <a:ext cx="383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≤  0.05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-  </a:t>
            </a:r>
            <a:r>
              <a:rPr lang="en-US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.02 x</a:t>
            </a:r>
            <a:r>
              <a:rPr lang="en-US" b="1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+ 0.05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-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.06 x</a:t>
            </a:r>
            <a:r>
              <a:rPr lang="en-US" b="1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1911" y="3505234"/>
            <a:ext cx="274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≤  0.03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-  0.01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1217" y="4253399"/>
            <a:ext cx="266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-  0.01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 0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7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  <p:bldP spid="8" grpId="0" build="allAtOnce"/>
      <p:bldP spid="9" grpId="0" build="allAtOnce"/>
      <p:bldP spid="1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749471"/>
            <a:ext cx="11929403" cy="57861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 Complete LP Model is,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Minimize  z =  .3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+ .9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Subject to</a:t>
            </a:r>
          </a:p>
          <a:p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		0.21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  0.30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≤  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0.03 x</a:t>
            </a:r>
            <a:r>
              <a:rPr lang="en-US" sz="2200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-  0.01 x</a:t>
            </a:r>
            <a:r>
              <a:rPr lang="en-US" sz="2200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   </a:t>
            </a:r>
            <a:r>
              <a:rPr lang="en-US" sz="24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≥</a:t>
            </a:r>
            <a:r>
              <a:rPr lang="en-US" sz="2200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 0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≥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DAADD-C0BD-4C26-90A5-E2E2958D248D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1217" y="4253399"/>
            <a:ext cx="266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0.03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-  0.01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 0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7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749471"/>
            <a:ext cx="11929403" cy="57861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 Complete LP Model is,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Minimize  z =  .3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+ .9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Subject to</a:t>
            </a:r>
          </a:p>
          <a:p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		0.21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  0.30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≤  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0.03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  0.01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r>
              <a:rPr lang="en-US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0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≥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DAADD-C0BD-4C26-90A5-E2E2958D248D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</p:spTree>
    <p:extLst>
      <p:ext uri="{BB962C8B-B14F-4D97-AF65-F5344CB8AC3E}">
        <p14:creationId xmlns:p14="http://schemas.microsoft.com/office/powerpoint/2010/main" val="246907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6" y="854772"/>
            <a:ext cx="11943471" cy="56015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determine the number of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corn and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daily mix.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x</a:t>
            </a:r>
            <a:r>
              <a:rPr lang="en-US" sz="2000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lb of corn              (in the daily mix)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x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lb of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(in the daily mix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</p:spTree>
    <p:extLst>
      <p:ext uri="{BB962C8B-B14F-4D97-AF65-F5344CB8AC3E}">
        <p14:creationId xmlns:p14="http://schemas.microsoft.com/office/powerpoint/2010/main" val="77825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6" y="854772"/>
            <a:ext cx="11943471" cy="57554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Function:</a:t>
            </a:r>
          </a:p>
          <a:p>
            <a:endParaRPr 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  <a:p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u="sng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u="sng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929" y="1676412"/>
            <a:ext cx="349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lb of corn ($)  = .30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214" y="2147477"/>
            <a:ext cx="36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corn ($)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.30 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924" y="2881792"/>
            <a:ext cx="450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lb of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($)  = .90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209" y="3352857"/>
            <a:ext cx="44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($)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.90 x</a:t>
            </a:r>
            <a:r>
              <a:rPr lang="en-US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3343" y="3976327"/>
            <a:ext cx="554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cost of the feed mix (Daily) = .30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.90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3879" y="4502812"/>
            <a:ext cx="216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.30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.90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674" y="4863103"/>
            <a:ext cx="264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Function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8998" y="5264893"/>
            <a:ext cx="649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Seeks to minimize the total daily cost of the feed mix: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2278" y="5832913"/>
            <a:ext cx="26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 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.3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.9 x</a:t>
            </a:r>
            <a:r>
              <a:rPr lang="en-US" b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42467" y="1149941"/>
            <a:ext cx="5153870" cy="2185214"/>
            <a:chOff x="3948567" y="1842691"/>
            <a:chExt cx="5153870" cy="2185214"/>
          </a:xfrm>
        </p:grpSpPr>
        <p:sp>
          <p:nvSpPr>
            <p:cNvPr id="16" name="TextBox 15"/>
            <p:cNvSpPr txBox="1"/>
            <p:nvPr/>
          </p:nvSpPr>
          <p:spPr>
            <a:xfrm>
              <a:off x="3948567" y="1842691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lb per lb of feedstuff</a:t>
              </a:r>
            </a:p>
            <a:p>
              <a:endPara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Feedstuff	Protein	  Fiber		Cost ($/lb)</a:t>
              </a:r>
            </a:p>
            <a:p>
              <a:pPr>
                <a:spcBef>
                  <a:spcPts val="600"/>
                </a:spcBef>
              </a:pP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Corn		    .09	    .02		     .30</a:t>
              </a:r>
            </a:p>
            <a:p>
              <a:pPr>
                <a:spcAft>
                  <a:spcPts val="600"/>
                </a:spcAft>
              </a:pPr>
              <a:r>
                <a:rPr lang="en-US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Soyabean</a:t>
              </a: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    .60	    .06		     .90</a:t>
              </a:r>
            </a:p>
            <a:p>
              <a:endPara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4017836" y="300643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6202451" y="2567046"/>
              <a:ext cx="255406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4059396" y="21474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4031686" y="365761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252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7" y="862006"/>
            <a:ext cx="11929403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Constraints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</a:t>
            </a:r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  				</a:t>
            </a: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957DAF-5D38-477F-B42D-35E2F9703395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925" y="2743272"/>
            <a:ext cx="11166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Ozark Farms needs </a:t>
            </a:r>
            <a:r>
              <a:rPr lang="en-US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at least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800 lb of feed a day, the associated constraint can be expressed as: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895591" y="3657784"/>
            <a:ext cx="2646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≥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800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6266" y="2036744"/>
            <a:ext cx="2646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1: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0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7" y="862006"/>
            <a:ext cx="11929403" cy="57400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Constraints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</a:t>
            </a:r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  		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</a:t>
            </a:r>
            <a:endParaRPr lang="en-US" sz="2200" b="1" baseline="-25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957DAF-5D38-477F-B42D-35E2F9703395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410" y="1828919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2: (</a:t>
            </a:r>
            <a:r>
              <a:rPr lang="en-US" sz="22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Protein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Dietary Requirement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8929" y="2466147"/>
            <a:ext cx="597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corn (lb)  = .09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1214" y="2909502"/>
            <a:ext cx="583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corn (lb)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.09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8923" y="3505267"/>
            <a:ext cx="61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(lb)  = .60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209" y="3948622"/>
            <a:ext cx="583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(lb)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.60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204" y="4544382"/>
            <a:ext cx="775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Amount of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feed mix (lb)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.09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.60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6345" y="5239441"/>
            <a:ext cx="1091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dietary requirements of the special feed are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30% protein of the total feed mix (</a:t>
            </a:r>
            <a:r>
              <a:rPr 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+x</a:t>
            </a:r>
            <a:r>
              <a:rPr lang="en-US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38445" y="5779781"/>
            <a:ext cx="339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.09 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.60 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≥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.3 (x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	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42467" y="1149941"/>
            <a:ext cx="5153870" cy="2185214"/>
            <a:chOff x="3948567" y="1842691"/>
            <a:chExt cx="5153870" cy="2185214"/>
          </a:xfrm>
        </p:grpSpPr>
        <p:sp>
          <p:nvSpPr>
            <p:cNvPr id="24" name="TextBox 23"/>
            <p:cNvSpPr txBox="1"/>
            <p:nvPr/>
          </p:nvSpPr>
          <p:spPr>
            <a:xfrm>
              <a:off x="3948567" y="1842691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lb per lb of feedstuff</a:t>
              </a:r>
            </a:p>
            <a:p>
              <a:endPara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Feedstuff	Protein	  Fiber		Cost ($/lb)</a:t>
              </a:r>
            </a:p>
            <a:p>
              <a:pPr>
                <a:spcBef>
                  <a:spcPts val="600"/>
                </a:spcBef>
              </a:pP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Corn		    .09	    .02		     .30</a:t>
              </a:r>
            </a:p>
            <a:p>
              <a:pPr>
                <a:spcAft>
                  <a:spcPts val="600"/>
                </a:spcAft>
              </a:pPr>
              <a:r>
                <a:rPr lang="en-US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Soyabean</a:t>
              </a: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    .60	    .06		     .90</a:t>
              </a:r>
            </a:p>
            <a:p>
              <a:endPara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Straight Connector 24"/>
            <p:cNvCxnSpPr>
              <a:cxnSpLocks/>
            </p:cNvCxnSpPr>
            <p:nvPr/>
          </p:nvCxnSpPr>
          <p:spPr>
            <a:xfrm flipV="1">
              <a:off x="4017836" y="300643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6202451" y="2567046"/>
              <a:ext cx="255406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/>
          </p:nvCxnSpPr>
          <p:spPr>
            <a:xfrm flipV="1">
              <a:off x="4059396" y="21474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4031686" y="365761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70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7" y="862006"/>
            <a:ext cx="11929403" cy="57400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Constraints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</a:t>
            </a:r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  		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</a:t>
            </a:r>
            <a:endParaRPr lang="en-US" sz="2200" b="1" baseline="-25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957DAF-5D38-477F-B42D-35E2F9703395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410" y="1828919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3: (</a:t>
            </a:r>
            <a:r>
              <a:rPr lang="en-US" sz="2200" b="1" dirty="0" smtClean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Fiber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Dietary Requirement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8929" y="2466147"/>
            <a:ext cx="597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Fiber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corn (lb)  = .02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1214" y="2909502"/>
            <a:ext cx="583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Fiber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corn (lb)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.02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8923" y="3505267"/>
            <a:ext cx="61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Fiber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(lb)  = .06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1209" y="3948622"/>
            <a:ext cx="583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Fiber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lb of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soyabean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(lb)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.06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204" y="4544382"/>
            <a:ext cx="775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Amount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Fiber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feed mix (lb)  =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.02 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.06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6345" y="5239441"/>
            <a:ext cx="1091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amount of Fiber should equal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most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5% of the total feed mix (</a:t>
            </a:r>
            <a:r>
              <a:rPr 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+x</a:t>
            </a:r>
            <a:r>
              <a:rPr lang="en-US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38445" y="5779781"/>
            <a:ext cx="3394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.02 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 .06 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  </a:t>
            </a:r>
            <a:r>
              <a:rPr 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≤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.05 (x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	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442467" y="1149941"/>
            <a:ext cx="5153870" cy="2185214"/>
            <a:chOff x="3948567" y="1842691"/>
            <a:chExt cx="5153870" cy="2185214"/>
          </a:xfrm>
        </p:grpSpPr>
        <p:sp>
          <p:nvSpPr>
            <p:cNvPr id="18" name="TextBox 17"/>
            <p:cNvSpPr txBox="1"/>
            <p:nvPr/>
          </p:nvSpPr>
          <p:spPr>
            <a:xfrm>
              <a:off x="3948567" y="1842691"/>
              <a:ext cx="515387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 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				lb per lb of feedstuff</a:t>
              </a:r>
            </a:p>
            <a:p>
              <a:endPara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Feedstuff	Protein	  Fiber		Cost ($/lb)</a:t>
              </a:r>
            </a:p>
            <a:p>
              <a:pPr>
                <a:spcBef>
                  <a:spcPts val="600"/>
                </a:spcBef>
              </a:pP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Corn		    .09	    .02		     .30</a:t>
              </a:r>
            </a:p>
            <a:p>
              <a:pPr>
                <a:spcAft>
                  <a:spcPts val="600"/>
                </a:spcAft>
              </a:pPr>
              <a:r>
                <a:rPr lang="en-US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Soyabean</a:t>
              </a:r>
              <a:r>
                <a:rPr lang="en-US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	    .60	    .06		     .90</a:t>
              </a:r>
            </a:p>
            <a:p>
              <a:endPara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4017836" y="300643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6202451" y="2567046"/>
              <a:ext cx="255406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V="1">
              <a:off x="4059396" y="2147421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4031686" y="3657616"/>
              <a:ext cx="4876803" cy="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70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 build="allAtOnce"/>
      <p:bldP spid="12" grpId="0" build="allAtOnce"/>
      <p:bldP spid="13" grpId="0" build="allAtOnce"/>
      <p:bldP spid="14" grpId="0" build="allAtOnce"/>
      <p:bldP spid="15" grpId="0" build="allAtOnce"/>
      <p:bldP spid="1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677" y="862006"/>
            <a:ext cx="11929403" cy="57400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Constraints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      </a:t>
            </a:r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  		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200" b="1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    </a:t>
            </a:r>
            <a:endParaRPr lang="en-US" sz="2200" b="1" baseline="-25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957DAF-5D38-477F-B42D-35E2F9703395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410" y="1828919"/>
            <a:ext cx="62484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  4: </a:t>
            </a:r>
            <a:r>
              <a:rPr lang="en-US" sz="2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Implicit Constraints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1708" y="2687822"/>
            <a:ext cx="61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non-negativity restrictions 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7173" y="3449858"/>
            <a:ext cx="15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x</a:t>
            </a:r>
            <a:r>
              <a:rPr lang="en-US" b="1" baseline="-25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≥ 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0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749471"/>
            <a:ext cx="11929403" cy="57861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 Complete LP Model is,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Minimize  z =  .3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+ .9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Subject to</a:t>
            </a:r>
          </a:p>
          <a:p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		.09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.60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  .3 (x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.02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.06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≤  .05 (x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≥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DAADD-C0BD-4C26-90A5-E2E2958D248D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</p:spTree>
    <p:extLst>
      <p:ext uri="{BB962C8B-B14F-4D97-AF65-F5344CB8AC3E}">
        <p14:creationId xmlns:p14="http://schemas.microsoft.com/office/powerpoint/2010/main" val="246907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45" y="749471"/>
            <a:ext cx="11929403" cy="57861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The Complete LP Model is,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Minimize  z =  .3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+ .9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Subject to</a:t>
            </a:r>
          </a:p>
          <a:p>
            <a:endParaRPr lang="en-US" sz="2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≥ 800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	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.09 x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+ .60 x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2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≥  .3 (x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+x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)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  <a:endParaRPr lang="en-US" sz="2200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</a:p>
          <a:p>
            <a:r>
              <a:rPr lang="en-US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.02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 .06 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  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≤  .05 (x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+x</a:t>
            </a:r>
            <a:r>
              <a:rPr lang="en-US" sz="2200" b="1" baseline="-25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)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								</a:t>
            </a:r>
          </a:p>
          <a:p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cs typeface="Times New Roman" panose="02020603050405020304" pitchFamily="18" charset="0"/>
              </a:rPr>
              <a:t> ≥ </a:t>
            </a:r>
            <a:r>
              <a:rPr lang="en-US" sz="2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0</a:t>
            </a: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DAADD-C0BD-4C26-90A5-E2E2958D248D}"/>
              </a:ext>
            </a:extLst>
          </p:cNvPr>
          <p:cNvSpPr txBox="1">
            <a:spLocks/>
          </p:cNvSpPr>
          <p:nvPr/>
        </p:nvSpPr>
        <p:spPr>
          <a:xfrm>
            <a:off x="52188" y="171451"/>
            <a:ext cx="7014481" cy="6726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Diet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9672" y="200890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.09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+ .60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≥  .3 (x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+x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)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9667" y="2479974"/>
            <a:ext cx="349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.09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+ .60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≥  0.3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+ 0.3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1917" y="2964894"/>
            <a:ext cx="360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≥  0.3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-  </a:t>
            </a:r>
            <a:r>
              <a:rPr lang="en-US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.09 x</a:t>
            </a:r>
            <a:r>
              <a:rPr lang="en-US" b="1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+ 0.3 x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-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.60 x</a:t>
            </a:r>
            <a:r>
              <a:rPr lang="en-US" b="1" baseline="-250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2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767" y="3519089"/>
            <a:ext cx="214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≥  0.21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- 0.3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1217" y="4100994"/>
            <a:ext cx="214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0.21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1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- 0.3 x</a:t>
            </a:r>
            <a:r>
              <a:rPr lang="en-US" b="1" baseline="-250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2   </a:t>
            </a:r>
            <a:r>
              <a:rPr lang="en-US" b="1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≤  0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7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  <p:bldP spid="8" grpId="0" build="allAtOnce"/>
      <p:bldP spid="9" grpId="0" build="allAtOnce"/>
      <p:bldP spid="10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0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9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622</Words>
  <Application>Microsoft Office PowerPoint</Application>
  <PresentationFormat>Widescreen</PresentationFormat>
  <Paragraphs>276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reddy mikks Company</dc:title>
  <dc:creator>Amjad Ali</dc:creator>
  <cp:lastModifiedBy>Amjad Ali</cp:lastModifiedBy>
  <cp:revision>175</cp:revision>
  <dcterms:created xsi:type="dcterms:W3CDTF">2014-05-28T10:57:47Z</dcterms:created>
  <dcterms:modified xsi:type="dcterms:W3CDTF">2022-03-08T08:09:53Z</dcterms:modified>
</cp:coreProperties>
</file>