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sldIdLst>
    <p:sldId id="365" r:id="rId3"/>
    <p:sldId id="256" r:id="rId4"/>
    <p:sldId id="267" r:id="rId5"/>
    <p:sldId id="272" r:id="rId6"/>
    <p:sldId id="273" r:id="rId7"/>
    <p:sldId id="280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EA0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205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1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557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86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814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98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140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495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84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413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5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2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9"/>
          <p:cNvSpPr txBox="1">
            <a:spLocks noChangeArrowheads="1"/>
          </p:cNvSpPr>
          <p:nvPr/>
        </p:nvSpPr>
        <p:spPr>
          <a:xfrm>
            <a:off x="0" y="1741711"/>
            <a:ext cx="12192000" cy="4950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Module 01: </a:t>
            </a: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Formulation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Formulation of LP Model 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– Production Problem</a:t>
            </a:r>
          </a:p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Amjad Ali</a:t>
            </a:r>
          </a:p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ctangle 58">
            <a:extLst>
              <a:ext uri="{FF2B5EF4-FFF2-40B4-BE49-F238E27FC236}">
                <a16:creationId xmlns:a16="http://schemas.microsoft.com/office/drawing/2014/main" id="{38E168B5-33C6-4414-BBF8-525290886F31}"/>
              </a:ext>
            </a:extLst>
          </p:cNvPr>
          <p:cNvSpPr txBox="1">
            <a:spLocks noChangeArrowheads="1"/>
          </p:cNvSpPr>
          <p:nvPr/>
        </p:nvSpPr>
        <p:spPr>
          <a:xfrm>
            <a:off x="116446" y="450574"/>
            <a:ext cx="11967024" cy="15372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Operations Research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44646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0163" y="942889"/>
            <a:ext cx="11218105" cy="54784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C00000"/>
                </a:solidFill>
                <a:cs typeface="Times New Roman" panose="02020603050405020304" pitchFamily="18" charset="0"/>
              </a:rPr>
              <a:t>STEP 3:</a:t>
            </a:r>
            <a:r>
              <a:rPr lang="en-US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cs typeface="Times New Roman" panose="02020603050405020304" pitchFamily="18" charset="0"/>
              </a:rPr>
              <a:t>Constraints</a:t>
            </a:r>
          </a:p>
          <a:p>
            <a:pPr>
              <a:spcBef>
                <a:spcPts val="600"/>
              </a:spcBef>
            </a:pPr>
            <a:endParaRPr lang="en-US" sz="24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898" y="1489177"/>
            <a:ext cx="62484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Constraint  2: 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T</a:t>
            </a:r>
            <a:r>
              <a:rPr lang="en-US" sz="2200" b="1" dirty="0">
                <a:solidFill>
                  <a:srgbClr val="002060"/>
                </a:solidFill>
                <a:cs typeface="Times New Roman" panose="02020603050405020304" pitchFamily="18" charset="0"/>
              </a:rPr>
              <a:t>ime Constraint on Machine Y </a:t>
            </a:r>
            <a:endParaRPr lang="en-US" sz="2200" b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63478" y="2992630"/>
            <a:ext cx="52587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10-ounce Bottle:</a:t>
            </a: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Y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takes 1 min. to manufacture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bottles</a:t>
            </a:r>
            <a:endParaRPr lang="en-US" dirty="0"/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50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bottles take time (in min) = 1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bottle takes time (in min)  =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1/50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15496" y="540321"/>
            <a:ext cx="5015169" cy="2185214"/>
            <a:chOff x="2493792" y="1607156"/>
            <a:chExt cx="5153870" cy="2185214"/>
          </a:xfrm>
        </p:grpSpPr>
        <p:sp>
          <p:nvSpPr>
            <p:cNvPr id="16" name="TextBox 15"/>
            <p:cNvSpPr txBox="1"/>
            <p:nvPr/>
          </p:nvSpPr>
          <p:spPr>
            <a:xfrm>
              <a:off x="2493792" y="1607156"/>
              <a:ext cx="5153870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                                  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					</a:t>
              </a:r>
            </a:p>
            <a:p>
              <a:r>
                <a:rPr lang="en-US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Machine		5-ounce bottles	10-ounce bottles</a:t>
              </a:r>
            </a:p>
            <a:p>
              <a:endPara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 X			</a:t>
              </a:r>
              <a:r>
                <a:rPr lang="en-US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80 </a:t>
              </a:r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bottles/min	</a:t>
              </a:r>
              <a:r>
                <a:rPr lang="en-US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bottles/min</a:t>
              </a:r>
            </a:p>
            <a:p>
              <a:pPr>
                <a:spcBef>
                  <a:spcPts val="600"/>
                </a:spcBef>
              </a:pPr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 Y			</a:t>
              </a:r>
              <a:r>
                <a:rPr lang="en-US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40 </a:t>
              </a:r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bottles/min</a:t>
              </a:r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	</a:t>
              </a:r>
              <a:r>
                <a:rPr lang="en-US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50</a:t>
              </a:r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bottles/min</a:t>
              </a:r>
            </a:p>
            <a:p>
              <a:pPr>
                <a:spcBef>
                  <a:spcPts val="600"/>
                </a:spcBef>
              </a:pPr>
              <a:endPara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2563061" y="2563076"/>
              <a:ext cx="4876803" cy="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cxnSpLocks/>
            </p:cNvCxnSpPr>
            <p:nvPr/>
          </p:nvCxnSpPr>
          <p:spPr>
            <a:xfrm flipV="1">
              <a:off x="2590766" y="2078146"/>
              <a:ext cx="4876803" cy="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cxnSpLocks/>
            </p:cNvCxnSpPr>
            <p:nvPr/>
          </p:nvCxnSpPr>
          <p:spPr>
            <a:xfrm flipV="1">
              <a:off x="2576911" y="3532921"/>
              <a:ext cx="4876803" cy="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591266" y="2239651"/>
            <a:ext cx="410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5-ounce bottle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takes time (in min) =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8970" y="2572166"/>
            <a:ext cx="40735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5-ounce bottle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 time (in min)   = 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97285" y="2227003"/>
            <a:ext cx="83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1/40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83179" y="2573377"/>
            <a:ext cx="10116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1/40 </a:t>
            </a:r>
            <a:r>
              <a:rPr lang="en-US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5C94E5-06B0-43AD-AE6D-21B90748F6E4}"/>
              </a:ext>
            </a:extLst>
          </p:cNvPr>
          <p:cNvSpPr txBox="1"/>
          <p:nvPr/>
        </p:nvSpPr>
        <p:spPr>
          <a:xfrm>
            <a:off x="591260" y="3304076"/>
            <a:ext cx="4198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10-ounce bottle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takes time (in min) =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F71D09-09A7-4F95-8B09-C04F1E4F47CC}"/>
              </a:ext>
            </a:extLst>
          </p:cNvPr>
          <p:cNvSpPr txBox="1"/>
          <p:nvPr/>
        </p:nvSpPr>
        <p:spPr>
          <a:xfrm>
            <a:off x="618965" y="3733573"/>
            <a:ext cx="42259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10-ounce bottle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 time (in min)  = 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6E0D70-E259-458E-8729-DBC8E046A5FD}"/>
              </a:ext>
            </a:extLst>
          </p:cNvPr>
          <p:cNvSpPr txBox="1"/>
          <p:nvPr/>
        </p:nvSpPr>
        <p:spPr>
          <a:xfrm>
            <a:off x="4650729" y="3290216"/>
            <a:ext cx="85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1/50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388FD2-79C8-416A-86D9-24CDE5D494E8}"/>
              </a:ext>
            </a:extLst>
          </p:cNvPr>
          <p:cNvSpPr txBox="1"/>
          <p:nvPr/>
        </p:nvSpPr>
        <p:spPr>
          <a:xfrm>
            <a:off x="4636910" y="3719713"/>
            <a:ext cx="10393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1/50 </a:t>
            </a:r>
            <a:r>
              <a:rPr lang="en-US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4C37634-EA25-4B82-AD33-B7EC4543D891}"/>
              </a:ext>
            </a:extLst>
          </p:cNvPr>
          <p:cNvSpPr txBox="1">
            <a:spLocks/>
          </p:cNvSpPr>
          <p:nvPr/>
        </p:nvSpPr>
        <p:spPr>
          <a:xfrm>
            <a:off x="38115" y="56268"/>
            <a:ext cx="10540789" cy="75272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>
                <a:solidFill>
                  <a:srgbClr val="FFFF00"/>
                </a:solidFill>
              </a:rPr>
              <a:t>Example 3:</a:t>
            </a:r>
            <a:r>
              <a:rPr lang="en-US" sz="4000"/>
              <a:t> </a:t>
            </a:r>
            <a:r>
              <a:rPr lang="en-US" sz="4000">
                <a:solidFill>
                  <a:schemeClr val="accent5">
                    <a:lumMod val="40000"/>
                    <a:lumOff val="60000"/>
                  </a:schemeClr>
                </a:solidFill>
              </a:rPr>
              <a:t>Production Model</a:t>
            </a:r>
            <a:endParaRPr lang="en-US" sz="4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936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0163" y="942889"/>
            <a:ext cx="11218105" cy="54784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C00000"/>
                </a:solidFill>
                <a:cs typeface="Times New Roman" panose="02020603050405020304" pitchFamily="18" charset="0"/>
              </a:rPr>
              <a:t>STEP 3:</a:t>
            </a:r>
            <a:r>
              <a:rPr lang="en-US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cs typeface="Times New Roman" panose="02020603050405020304" pitchFamily="18" charset="0"/>
              </a:rPr>
              <a:t>Constraints</a:t>
            </a:r>
          </a:p>
          <a:p>
            <a:pPr>
              <a:spcBef>
                <a:spcPts val="600"/>
              </a:spcBef>
            </a:pPr>
            <a:endParaRPr lang="en-US" sz="24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898" y="1489177"/>
            <a:ext cx="62484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Constraint  2: 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T</a:t>
            </a:r>
            <a:r>
              <a:rPr lang="en-US" sz="2200" b="1" dirty="0">
                <a:solidFill>
                  <a:srgbClr val="002060"/>
                </a:solidFill>
                <a:cs typeface="Times New Roman" panose="02020603050405020304" pitchFamily="18" charset="0"/>
              </a:rPr>
              <a:t>ime Constraint on Machine Y </a:t>
            </a:r>
            <a:endParaRPr lang="en-US" sz="2200" b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15496" y="540321"/>
            <a:ext cx="5015169" cy="2185214"/>
            <a:chOff x="2493792" y="1607156"/>
            <a:chExt cx="5153870" cy="2185214"/>
          </a:xfrm>
        </p:grpSpPr>
        <p:sp>
          <p:nvSpPr>
            <p:cNvPr id="16" name="TextBox 15"/>
            <p:cNvSpPr txBox="1"/>
            <p:nvPr/>
          </p:nvSpPr>
          <p:spPr>
            <a:xfrm>
              <a:off x="2493792" y="1607156"/>
              <a:ext cx="5153870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                                  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					</a:t>
              </a:r>
            </a:p>
            <a:p>
              <a:r>
                <a:rPr lang="en-US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Machine		5-ounce bottles	10-ounce bottles</a:t>
              </a:r>
            </a:p>
            <a:p>
              <a:endPara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 X			</a:t>
              </a:r>
              <a:r>
                <a:rPr lang="en-US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80 </a:t>
              </a:r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bottles/min	</a:t>
              </a:r>
              <a:r>
                <a:rPr lang="en-US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bottles/min</a:t>
              </a:r>
            </a:p>
            <a:p>
              <a:pPr>
                <a:spcBef>
                  <a:spcPts val="600"/>
                </a:spcBef>
              </a:pPr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 Y			</a:t>
              </a:r>
              <a:r>
                <a:rPr lang="en-US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40 </a:t>
              </a:r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bottles/min</a:t>
              </a:r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	</a:t>
              </a:r>
              <a:r>
                <a:rPr lang="en-US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50</a:t>
              </a:r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bottles/min</a:t>
              </a:r>
            </a:p>
            <a:p>
              <a:pPr>
                <a:spcBef>
                  <a:spcPts val="600"/>
                </a:spcBef>
              </a:pPr>
              <a:endPara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2563061" y="2563076"/>
              <a:ext cx="4876803" cy="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cxnSpLocks/>
            </p:cNvCxnSpPr>
            <p:nvPr/>
          </p:nvCxnSpPr>
          <p:spPr>
            <a:xfrm flipV="1">
              <a:off x="2590766" y="2078146"/>
              <a:ext cx="4876803" cy="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cxnSpLocks/>
            </p:cNvCxnSpPr>
            <p:nvPr/>
          </p:nvCxnSpPr>
          <p:spPr>
            <a:xfrm flipV="1">
              <a:off x="2576911" y="3532921"/>
              <a:ext cx="4876803" cy="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591266" y="2239651"/>
            <a:ext cx="410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5-ounce bottle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takes time (in min) =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8970" y="2572166"/>
            <a:ext cx="40735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5-ounce bottle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 time (in min)   = 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97285" y="2227003"/>
            <a:ext cx="83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1/40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83179" y="2573377"/>
            <a:ext cx="10116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1/40 </a:t>
            </a:r>
            <a:r>
              <a:rPr lang="en-US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5C94E5-06B0-43AD-AE6D-21B90748F6E4}"/>
              </a:ext>
            </a:extLst>
          </p:cNvPr>
          <p:cNvSpPr txBox="1"/>
          <p:nvPr/>
        </p:nvSpPr>
        <p:spPr>
          <a:xfrm>
            <a:off x="591260" y="3304076"/>
            <a:ext cx="4198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10-ounce bottle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takes time (in min) =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F71D09-09A7-4F95-8B09-C04F1E4F47CC}"/>
              </a:ext>
            </a:extLst>
          </p:cNvPr>
          <p:cNvSpPr txBox="1"/>
          <p:nvPr/>
        </p:nvSpPr>
        <p:spPr>
          <a:xfrm>
            <a:off x="618965" y="3733573"/>
            <a:ext cx="42259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10-ounce bottle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 time (in min)  = 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6E0D70-E259-458E-8729-DBC8E046A5FD}"/>
              </a:ext>
            </a:extLst>
          </p:cNvPr>
          <p:cNvSpPr txBox="1"/>
          <p:nvPr/>
        </p:nvSpPr>
        <p:spPr>
          <a:xfrm>
            <a:off x="4650729" y="3290216"/>
            <a:ext cx="85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1/50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388FD2-79C8-416A-86D9-24CDE5D494E8}"/>
              </a:ext>
            </a:extLst>
          </p:cNvPr>
          <p:cNvSpPr txBox="1"/>
          <p:nvPr/>
        </p:nvSpPr>
        <p:spPr>
          <a:xfrm>
            <a:off x="4636910" y="3719713"/>
            <a:ext cx="10393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1/50 </a:t>
            </a:r>
            <a:r>
              <a:rPr lang="en-US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D03381-E381-482A-9BDC-37F7C3C23C54}"/>
              </a:ext>
            </a:extLst>
          </p:cNvPr>
          <p:cNvSpPr txBox="1"/>
          <p:nvPr/>
        </p:nvSpPr>
        <p:spPr>
          <a:xfrm>
            <a:off x="332311" y="4471506"/>
            <a:ext cx="656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Total Time required to manufacture both types of bottles: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387D4C-16A9-41D3-A249-302F799570DF}"/>
              </a:ext>
            </a:extLst>
          </p:cNvPr>
          <p:cNvSpPr txBox="1"/>
          <p:nvPr/>
        </p:nvSpPr>
        <p:spPr>
          <a:xfrm>
            <a:off x="387725" y="4942571"/>
            <a:ext cx="512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Running Time of Machine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 Week 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36B7EA-39E1-4B09-A569-05000C36DAAE}"/>
              </a:ext>
            </a:extLst>
          </p:cNvPr>
          <p:cNvSpPr txBox="1"/>
          <p:nvPr/>
        </p:nvSpPr>
        <p:spPr>
          <a:xfrm>
            <a:off x="6747040" y="4416014"/>
            <a:ext cx="2785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1/40 </a:t>
            </a:r>
            <a:r>
              <a:rPr lang="en-US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1/50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24351A-B181-491B-8D74-13198C6C806E}"/>
              </a:ext>
            </a:extLst>
          </p:cNvPr>
          <p:cNvSpPr/>
          <p:nvPr/>
        </p:nvSpPr>
        <p:spPr>
          <a:xfrm>
            <a:off x="6946705" y="2783515"/>
            <a:ext cx="42006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Y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run for 8 hours per day and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days per week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AF69EB-0697-4DC0-A456-A8732166111A}"/>
              </a:ext>
            </a:extLst>
          </p:cNvPr>
          <p:cNvSpPr/>
          <p:nvPr/>
        </p:nvSpPr>
        <p:spPr>
          <a:xfrm>
            <a:off x="6960555" y="3528062"/>
            <a:ext cx="28456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</a:t>
            </a:r>
          </a:p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8 * 60 * 5 = 2400 minutes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BBB8FB-BAED-471A-A87A-2167C3B3B628}"/>
              </a:ext>
            </a:extLst>
          </p:cNvPr>
          <p:cNvSpPr/>
          <p:nvPr/>
        </p:nvSpPr>
        <p:spPr>
          <a:xfrm>
            <a:off x="5425018" y="4944885"/>
            <a:ext cx="148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2400 minutes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AC4BD4-B1C6-4540-8B22-A9885342A057}"/>
              </a:ext>
            </a:extLst>
          </p:cNvPr>
          <p:cNvSpPr/>
          <p:nvPr/>
        </p:nvSpPr>
        <p:spPr>
          <a:xfrm>
            <a:off x="3128495" y="5508126"/>
            <a:ext cx="3193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1/40 </a:t>
            </a:r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1/50</a:t>
            </a:r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2400</a:t>
            </a:r>
            <a:endParaRPr lang="en-US" sz="2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FB46FA-1CC9-4C6D-B09D-8FED0AF77487}"/>
              </a:ext>
            </a:extLst>
          </p:cNvPr>
          <p:cNvSpPr/>
          <p:nvPr/>
        </p:nvSpPr>
        <p:spPr>
          <a:xfrm>
            <a:off x="6436499" y="5573099"/>
            <a:ext cx="30206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 Machine Y Constraint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F7F86005-2625-4DF0-98E2-586C6228194E}"/>
              </a:ext>
            </a:extLst>
          </p:cNvPr>
          <p:cNvSpPr txBox="1">
            <a:spLocks/>
          </p:cNvSpPr>
          <p:nvPr/>
        </p:nvSpPr>
        <p:spPr>
          <a:xfrm>
            <a:off x="38115" y="56268"/>
            <a:ext cx="10540789" cy="75272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>
                <a:solidFill>
                  <a:srgbClr val="FFFF00"/>
                </a:solidFill>
              </a:rPr>
              <a:t>Example 3:</a:t>
            </a:r>
            <a:r>
              <a:rPr lang="en-US" sz="4000"/>
              <a:t> </a:t>
            </a:r>
            <a:r>
              <a:rPr lang="en-US" sz="4000">
                <a:solidFill>
                  <a:schemeClr val="accent5">
                    <a:lumMod val="40000"/>
                    <a:lumOff val="60000"/>
                  </a:schemeClr>
                </a:solidFill>
              </a:rPr>
              <a:t>Production Model</a:t>
            </a:r>
            <a:endParaRPr lang="en-US" sz="4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530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allAtOnce"/>
      <p:bldP spid="22" grpId="0" build="allAtOnce"/>
      <p:bldP spid="24" grpId="0" build="allAtOnce"/>
      <p:bldP spid="29" grpId="0" build="allAtOnce"/>
      <p:bldP spid="30" grpId="0" build="allAtOnce"/>
      <p:bldP spid="31" grpId="0" build="allAtOnce"/>
      <p:bldP spid="32" grpId="0" build="allAtOnce"/>
      <p:bldP spid="34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0163" y="942889"/>
            <a:ext cx="11218105" cy="54784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C00000"/>
                </a:solidFill>
                <a:cs typeface="Times New Roman" panose="02020603050405020304" pitchFamily="18" charset="0"/>
              </a:rPr>
              <a:t>STEP 3:</a:t>
            </a:r>
            <a:r>
              <a:rPr lang="en-US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cs typeface="Times New Roman" panose="02020603050405020304" pitchFamily="18" charset="0"/>
              </a:rPr>
              <a:t>Constraints</a:t>
            </a:r>
          </a:p>
          <a:p>
            <a:pPr>
              <a:spcBef>
                <a:spcPts val="600"/>
              </a:spcBef>
            </a:pPr>
            <a:endParaRPr lang="en-US" sz="24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898" y="1489177"/>
            <a:ext cx="4968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Constraint  3: </a:t>
            </a:r>
            <a:r>
              <a:rPr lang="en-US" sz="2200" b="1" dirty="0">
                <a:solidFill>
                  <a:srgbClr val="002060"/>
                </a:solidFill>
                <a:cs typeface="Times New Roman" panose="02020603050405020304" pitchFamily="18" charset="0"/>
              </a:rPr>
              <a:t>Drink Capacity Constraint</a:t>
            </a:r>
            <a:endParaRPr lang="en-US" sz="2200" b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AC4BD4-B1C6-4540-8B22-A9885342A057}"/>
              </a:ext>
            </a:extLst>
          </p:cNvPr>
          <p:cNvSpPr/>
          <p:nvPr/>
        </p:nvSpPr>
        <p:spPr>
          <a:xfrm>
            <a:off x="3128495" y="5508126"/>
            <a:ext cx="3057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500,000 </a:t>
            </a:r>
            <a:endParaRPr lang="en-US" sz="2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FB46FA-1CC9-4C6D-B09D-8FED0AF77487}"/>
              </a:ext>
            </a:extLst>
          </p:cNvPr>
          <p:cNvSpPr/>
          <p:nvPr/>
        </p:nvSpPr>
        <p:spPr>
          <a:xfrm>
            <a:off x="6436499" y="5573099"/>
            <a:ext cx="35381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 Drink Capacity Constraint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EB1E2A-BDE8-4704-A6FB-AA6127672664}"/>
              </a:ext>
            </a:extLst>
          </p:cNvPr>
          <p:cNvSpPr txBox="1"/>
          <p:nvPr/>
        </p:nvSpPr>
        <p:spPr>
          <a:xfrm>
            <a:off x="284924" y="2128485"/>
            <a:ext cx="79314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Weekly production of the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drink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cannot exceed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500,000 ounces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BD60BE-5CCA-4563-9B60-269963EECF3C}"/>
              </a:ext>
            </a:extLst>
          </p:cNvPr>
          <p:cNvSpPr txBox="1"/>
          <p:nvPr/>
        </p:nvSpPr>
        <p:spPr>
          <a:xfrm>
            <a:off x="816551" y="2676976"/>
            <a:ext cx="527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5-ounce bottle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may contain drink (in ounces) =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E56088-45E4-4153-8506-5514E7039415}"/>
              </a:ext>
            </a:extLst>
          </p:cNvPr>
          <p:cNvSpPr txBox="1"/>
          <p:nvPr/>
        </p:nvSpPr>
        <p:spPr>
          <a:xfrm>
            <a:off x="743668" y="3041410"/>
            <a:ext cx="5352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5-ounce bottle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may contain drink (in ounces) =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F807E8-731A-4CD9-9B28-9B843D3BA053}"/>
              </a:ext>
            </a:extLst>
          </p:cNvPr>
          <p:cNvSpPr txBox="1"/>
          <p:nvPr/>
        </p:nvSpPr>
        <p:spPr>
          <a:xfrm>
            <a:off x="5923723" y="3061287"/>
            <a:ext cx="715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5A8542-AE37-4E6B-91ED-2D1A7A2DDA09}"/>
              </a:ext>
            </a:extLst>
          </p:cNvPr>
          <p:cNvSpPr txBox="1"/>
          <p:nvPr/>
        </p:nvSpPr>
        <p:spPr>
          <a:xfrm>
            <a:off x="5923723" y="2696856"/>
            <a:ext cx="53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5D4E79-966C-4709-B5D4-EC673B089170}"/>
              </a:ext>
            </a:extLst>
          </p:cNvPr>
          <p:cNvSpPr txBox="1"/>
          <p:nvPr/>
        </p:nvSpPr>
        <p:spPr>
          <a:xfrm>
            <a:off x="809925" y="3637761"/>
            <a:ext cx="527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10-ounce bottle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may contain drink (in ounces) =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638E06-B535-4FBF-9AB2-60AB9573AD67}"/>
              </a:ext>
            </a:extLst>
          </p:cNvPr>
          <p:cNvSpPr txBox="1"/>
          <p:nvPr/>
        </p:nvSpPr>
        <p:spPr>
          <a:xfrm>
            <a:off x="737042" y="4002195"/>
            <a:ext cx="5448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10-ounce bottle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may contain drink (in ounces) =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6DB211-272A-4556-953C-D6A126130634}"/>
              </a:ext>
            </a:extLst>
          </p:cNvPr>
          <p:cNvSpPr txBox="1"/>
          <p:nvPr/>
        </p:nvSpPr>
        <p:spPr>
          <a:xfrm>
            <a:off x="5917097" y="4022072"/>
            <a:ext cx="841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FF93A2-BFA9-43C4-B545-2EE2B5126F36}"/>
              </a:ext>
            </a:extLst>
          </p:cNvPr>
          <p:cNvSpPr txBox="1"/>
          <p:nvPr/>
        </p:nvSpPr>
        <p:spPr>
          <a:xfrm>
            <a:off x="5917097" y="3657641"/>
            <a:ext cx="53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19ED3ED-0720-4374-AFCF-71DBB033CC05}"/>
              </a:ext>
            </a:extLst>
          </p:cNvPr>
          <p:cNvSpPr txBox="1"/>
          <p:nvPr/>
        </p:nvSpPr>
        <p:spPr>
          <a:xfrm>
            <a:off x="7230612" y="2305913"/>
            <a:ext cx="33482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=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5-ounce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bottle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B6BCFA-4137-4BA1-89AE-68ABDDC165E4}"/>
              </a:ext>
            </a:extLst>
          </p:cNvPr>
          <p:cNvSpPr txBox="1"/>
          <p:nvPr/>
        </p:nvSpPr>
        <p:spPr>
          <a:xfrm>
            <a:off x="7237240" y="2736608"/>
            <a:ext cx="35632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=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10-ounce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bottle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7266AE-7EEA-489A-AC55-682823C06D6E}"/>
              </a:ext>
            </a:extLst>
          </p:cNvPr>
          <p:cNvSpPr txBox="1"/>
          <p:nvPr/>
        </p:nvSpPr>
        <p:spPr>
          <a:xfrm>
            <a:off x="690119" y="4961833"/>
            <a:ext cx="531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Total Drink can be filled in bottles 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ounces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6C71EC-44D5-4590-BA6E-A6E8CD7E7E9D}"/>
              </a:ext>
            </a:extLst>
          </p:cNvPr>
          <p:cNvSpPr txBox="1"/>
          <p:nvPr/>
        </p:nvSpPr>
        <p:spPr>
          <a:xfrm>
            <a:off x="5943598" y="4896709"/>
            <a:ext cx="15843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+ 10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65B9A3A-356D-4DF8-9FD9-08728789DC29}"/>
              </a:ext>
            </a:extLst>
          </p:cNvPr>
          <p:cNvSpPr txBox="1"/>
          <p:nvPr/>
        </p:nvSpPr>
        <p:spPr>
          <a:xfrm>
            <a:off x="683496" y="4623900"/>
            <a:ext cx="535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Weekly Production of the Drink 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ounces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 =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39C8FD-DF68-479C-8B6D-0781A8B41A20}"/>
              </a:ext>
            </a:extLst>
          </p:cNvPr>
          <p:cNvSpPr txBox="1"/>
          <p:nvPr/>
        </p:nvSpPr>
        <p:spPr>
          <a:xfrm>
            <a:off x="5923727" y="4638288"/>
            <a:ext cx="158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500,000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B8162E6D-7776-441F-A94F-3A3411F01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15" y="56268"/>
            <a:ext cx="10540789" cy="752729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FFFF00"/>
                </a:solidFill>
              </a:rPr>
              <a:t>Example 3: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Production Model</a:t>
            </a:r>
          </a:p>
        </p:txBody>
      </p:sp>
    </p:spTree>
    <p:extLst>
      <p:ext uri="{BB962C8B-B14F-4D97-AF65-F5344CB8AC3E}">
        <p14:creationId xmlns:p14="http://schemas.microsoft.com/office/powerpoint/2010/main" val="3095414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5" grpId="0"/>
      <p:bldP spid="3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50" grpId="0"/>
      <p:bldP spid="52" grpId="0"/>
      <p:bldP spid="54" grpId="0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0163" y="942889"/>
            <a:ext cx="11218105" cy="54784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C00000"/>
                </a:solidFill>
                <a:cs typeface="Times New Roman" panose="02020603050405020304" pitchFamily="18" charset="0"/>
              </a:rPr>
              <a:t>STEP 3:</a:t>
            </a:r>
            <a:r>
              <a:rPr lang="en-US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cs typeface="Times New Roman" panose="02020603050405020304" pitchFamily="18" charset="0"/>
              </a:rPr>
              <a:t>Constraints</a:t>
            </a:r>
          </a:p>
          <a:p>
            <a:pPr>
              <a:spcBef>
                <a:spcPts val="600"/>
              </a:spcBef>
            </a:pPr>
            <a:endParaRPr lang="en-US" sz="24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898" y="1489177"/>
            <a:ext cx="4968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Constraint  4 and 5: </a:t>
            </a:r>
            <a:r>
              <a:rPr lang="en-US" sz="2200" b="1" dirty="0">
                <a:solidFill>
                  <a:srgbClr val="002060"/>
                </a:solidFill>
                <a:cs typeface="Times New Roman" panose="02020603050405020304" pitchFamily="18" charset="0"/>
              </a:rPr>
              <a:t>Market Demands</a:t>
            </a:r>
            <a:endParaRPr lang="en-US" sz="2200" b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AC4BD4-B1C6-4540-8B22-A9885342A057}"/>
              </a:ext>
            </a:extLst>
          </p:cNvPr>
          <p:cNvSpPr/>
          <p:nvPr/>
        </p:nvSpPr>
        <p:spPr>
          <a:xfrm>
            <a:off x="1538234" y="3268506"/>
            <a:ext cx="1771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30,000 </a:t>
            </a:r>
            <a:endParaRPr lang="en-US" sz="2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EB1E2A-BDE8-4704-A6FB-AA6127672664}"/>
              </a:ext>
            </a:extLst>
          </p:cNvPr>
          <p:cNvSpPr txBox="1"/>
          <p:nvPr/>
        </p:nvSpPr>
        <p:spPr>
          <a:xfrm>
            <a:off x="284923" y="2128485"/>
            <a:ext cx="88193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can absorb 30,000 (5-ounce) bottles and 8,000 (10-ounce) bottles per week.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19ED3ED-0720-4374-AFCF-71DBB033CC05}"/>
              </a:ext>
            </a:extLst>
          </p:cNvPr>
          <p:cNvSpPr txBox="1"/>
          <p:nvPr/>
        </p:nvSpPr>
        <p:spPr>
          <a:xfrm>
            <a:off x="7230612" y="2809494"/>
            <a:ext cx="33482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=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5-ounce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bottle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B6BCFA-4137-4BA1-89AE-68ABDDC165E4}"/>
              </a:ext>
            </a:extLst>
          </p:cNvPr>
          <p:cNvSpPr txBox="1"/>
          <p:nvPr/>
        </p:nvSpPr>
        <p:spPr>
          <a:xfrm>
            <a:off x="7237240" y="3240189"/>
            <a:ext cx="35632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=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10-ounce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bottle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6AE1C9-C1E8-4C47-B46A-63D4932FBDF2}"/>
              </a:ext>
            </a:extLst>
          </p:cNvPr>
          <p:cNvSpPr/>
          <p:nvPr/>
        </p:nvSpPr>
        <p:spPr>
          <a:xfrm>
            <a:off x="1531610" y="4017253"/>
            <a:ext cx="16065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8,000 </a:t>
            </a:r>
            <a:endParaRPr lang="en-US" sz="2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15AD2C-83C2-4CBB-93F9-E0AD13CCD63A}"/>
              </a:ext>
            </a:extLst>
          </p:cNvPr>
          <p:cNvSpPr/>
          <p:nvPr/>
        </p:nvSpPr>
        <p:spPr>
          <a:xfrm>
            <a:off x="3441505" y="3293726"/>
            <a:ext cx="3531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 Demand of 5-ounce Drink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046CE0-C021-4B68-B3F7-D793321DD84C}"/>
              </a:ext>
            </a:extLst>
          </p:cNvPr>
          <p:cNvSpPr/>
          <p:nvPr/>
        </p:nvSpPr>
        <p:spPr>
          <a:xfrm>
            <a:off x="3421628" y="4055727"/>
            <a:ext cx="36599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 Demand of 10-ounce Drink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BD0B86BC-8508-46E5-B687-27E1BBB4A24B}"/>
              </a:ext>
            </a:extLst>
          </p:cNvPr>
          <p:cNvSpPr txBox="1">
            <a:spLocks/>
          </p:cNvSpPr>
          <p:nvPr/>
        </p:nvSpPr>
        <p:spPr>
          <a:xfrm>
            <a:off x="38115" y="56268"/>
            <a:ext cx="10540789" cy="75272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>
                <a:solidFill>
                  <a:srgbClr val="FFFF00"/>
                </a:solidFill>
              </a:rPr>
              <a:t>Example 3:</a:t>
            </a:r>
            <a:r>
              <a:rPr lang="en-US" sz="4000"/>
              <a:t> </a:t>
            </a:r>
            <a:r>
              <a:rPr lang="en-US" sz="4000">
                <a:solidFill>
                  <a:schemeClr val="accent5">
                    <a:lumMod val="40000"/>
                    <a:lumOff val="60000"/>
                  </a:schemeClr>
                </a:solidFill>
              </a:rPr>
              <a:t>Production Model</a:t>
            </a:r>
            <a:endParaRPr lang="en-US" sz="4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192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/>
      <p:bldP spid="22" grpId="0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0163" y="942889"/>
            <a:ext cx="11218105" cy="54784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C00000"/>
                </a:solidFill>
                <a:cs typeface="Times New Roman" panose="02020603050405020304" pitchFamily="18" charset="0"/>
              </a:rPr>
              <a:t>STEP 4:</a:t>
            </a:r>
          </a:p>
          <a:p>
            <a:pPr>
              <a:spcBef>
                <a:spcPts val="600"/>
              </a:spcBef>
            </a:pPr>
            <a:endParaRPr lang="en-US" sz="24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898" y="1595193"/>
            <a:ext cx="4968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Implicit Constraints:</a:t>
            </a:r>
            <a:endParaRPr lang="en-US" sz="2200" b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AC4BD4-B1C6-4540-8B22-A9885342A057}"/>
              </a:ext>
            </a:extLst>
          </p:cNvPr>
          <p:cNvSpPr/>
          <p:nvPr/>
        </p:nvSpPr>
        <p:spPr>
          <a:xfrm>
            <a:off x="1538234" y="3268506"/>
            <a:ext cx="1066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0</a:t>
            </a:r>
            <a:endParaRPr lang="en-US" sz="2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6AE1C9-C1E8-4C47-B46A-63D4932FBDF2}"/>
              </a:ext>
            </a:extLst>
          </p:cNvPr>
          <p:cNvSpPr/>
          <p:nvPr/>
        </p:nvSpPr>
        <p:spPr>
          <a:xfrm>
            <a:off x="1531610" y="4017253"/>
            <a:ext cx="10422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0</a:t>
            </a:r>
            <a:endParaRPr lang="en-US" sz="22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0EE3929-DCC3-4D5A-AAC6-0B77DD90142A}"/>
              </a:ext>
            </a:extLst>
          </p:cNvPr>
          <p:cNvSpPr txBox="1">
            <a:spLocks/>
          </p:cNvSpPr>
          <p:nvPr/>
        </p:nvSpPr>
        <p:spPr>
          <a:xfrm>
            <a:off x="38115" y="56268"/>
            <a:ext cx="10540789" cy="75272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>
                <a:solidFill>
                  <a:srgbClr val="FFFF00"/>
                </a:solidFill>
              </a:rPr>
              <a:t>Example 3:</a:t>
            </a:r>
            <a:r>
              <a:rPr lang="en-US" sz="4000"/>
              <a:t> </a:t>
            </a:r>
            <a:r>
              <a:rPr lang="en-US" sz="4000">
                <a:solidFill>
                  <a:schemeClr val="accent5">
                    <a:lumMod val="40000"/>
                    <a:lumOff val="60000"/>
                  </a:schemeClr>
                </a:solidFill>
              </a:rPr>
              <a:t>Production Model</a:t>
            </a:r>
            <a:endParaRPr lang="en-US" sz="4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354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1858" y="1310672"/>
            <a:ext cx="10570992" cy="52168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Complete  LP Model is:</a:t>
            </a:r>
          </a:p>
          <a:p>
            <a:pPr>
              <a:spcBef>
                <a:spcPts val="1200"/>
              </a:spcBef>
            </a:pPr>
            <a:endParaRPr lang="en-US" sz="2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Maximize  Z =  .20 x</a:t>
            </a:r>
            <a:r>
              <a:rPr lang="en-US" sz="2200" b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.30 x</a:t>
            </a:r>
            <a:r>
              <a:rPr lang="en-US" sz="2200" b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Subject to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 x</a:t>
            </a:r>
            <a:r>
              <a:rPr lang="en-US" sz="2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/80 + x</a:t>
            </a:r>
            <a:r>
              <a:rPr lang="en-US" sz="2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/30 ≤  2400 		-   Time Constraint on Machine X	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 x</a:t>
            </a:r>
            <a:r>
              <a:rPr lang="en-US" sz="2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/40 + x</a:t>
            </a:r>
            <a:r>
              <a:rPr lang="en-US" sz="2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/50 ≤  2400 		-   Time Constraint on Machine 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     5 x</a:t>
            </a:r>
            <a:r>
              <a:rPr lang="en-US" sz="2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+ 10 x</a:t>
            </a:r>
            <a:r>
              <a:rPr lang="en-US" sz="2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 500,000 	-   Drink Capacity Constraint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         	       	 x</a:t>
            </a:r>
            <a:r>
              <a:rPr lang="en-US" sz="2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  30,000  	-   Demand Constraint (5-ouns Bottle)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 x</a:t>
            </a:r>
            <a:r>
              <a:rPr lang="en-US" sz="2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  8,000  	 -  Demand Constraint (10-ouns Bottle)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	 x</a:t>
            </a:r>
            <a:r>
              <a:rPr lang="en-US" sz="2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0			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1A68F4-38DF-4226-BD6B-F773E9D2A1B4}"/>
              </a:ext>
            </a:extLst>
          </p:cNvPr>
          <p:cNvSpPr txBox="1">
            <a:spLocks/>
          </p:cNvSpPr>
          <p:nvPr/>
        </p:nvSpPr>
        <p:spPr>
          <a:xfrm>
            <a:off x="38115" y="56268"/>
            <a:ext cx="10540789" cy="75272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>
                <a:solidFill>
                  <a:srgbClr val="FFFF00"/>
                </a:solidFill>
              </a:rPr>
              <a:t>Example 3:</a:t>
            </a:r>
            <a:r>
              <a:rPr lang="en-US" sz="4000"/>
              <a:t> </a:t>
            </a:r>
            <a:r>
              <a:rPr lang="en-US" sz="4000">
                <a:solidFill>
                  <a:schemeClr val="accent5">
                    <a:lumMod val="40000"/>
                    <a:lumOff val="60000"/>
                  </a:schemeClr>
                </a:solidFill>
              </a:rPr>
              <a:t>Production Model</a:t>
            </a:r>
            <a:endParaRPr lang="en-US" sz="4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148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1842" y="101110"/>
            <a:ext cx="10428242" cy="97517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Formulation of LP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0318" y="1310672"/>
            <a:ext cx="5251331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Formulation of LP Model: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2110154"/>
            <a:ext cx="943942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1:</a:t>
            </a:r>
          </a:p>
          <a:p>
            <a:r>
              <a:rPr lang="en-US" dirty="0"/>
              <a:t>		</a:t>
            </a:r>
            <a:r>
              <a:rPr lang="en-US" sz="2000" dirty="0"/>
              <a:t>Study the given situation, find the key decision to be maid.</a:t>
            </a:r>
          </a:p>
          <a:p>
            <a:r>
              <a:rPr lang="en-US" sz="2000" dirty="0"/>
              <a:t>		Hence, Identify the decision variables of the problem.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2:</a:t>
            </a:r>
          </a:p>
          <a:p>
            <a:r>
              <a:rPr lang="en-US" sz="2000" dirty="0"/>
              <a:t>		Formulate the objective function to be Optimized.</a:t>
            </a:r>
          </a:p>
          <a:p>
            <a:endParaRPr lang="en-US" dirty="0"/>
          </a:p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3:</a:t>
            </a:r>
          </a:p>
          <a:p>
            <a:r>
              <a:rPr lang="en-US" dirty="0"/>
              <a:t>		Formulate the constraints of the problem.</a:t>
            </a:r>
          </a:p>
          <a:p>
            <a:endParaRPr lang="en-US" dirty="0"/>
          </a:p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4:</a:t>
            </a:r>
          </a:p>
          <a:p>
            <a:r>
              <a:rPr lang="en-US" dirty="0"/>
              <a:t>		Add non-negativity restrictions.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47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15" y="56268"/>
            <a:ext cx="10540789" cy="752729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FFFF00"/>
                </a:solidFill>
              </a:rPr>
              <a:t>Example 3: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Production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312" y="801852"/>
            <a:ext cx="11887200" cy="58631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company has two machines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to manufacture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5-ounce bottles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Y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manufacture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10-ounce bottles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However, each machine can be used to manufacture both types of bottles with some loss of efficiency. The following data are available: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 	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machines can be run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hours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 day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for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days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week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5-ounce bottle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20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paise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on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10-ounce bottle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, 30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paise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Weekly production of the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drink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cannot exceed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500,000 ounces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and,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market can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absorb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30,000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(5-ounce)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bottles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8,000 (10-ounce) bottles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 week.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company wishes to maximize its profit, subject to all the production and marketing constraints.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493792" y="1884256"/>
            <a:ext cx="5153870" cy="2185214"/>
            <a:chOff x="2493792" y="1607156"/>
            <a:chExt cx="5153870" cy="2185214"/>
          </a:xfrm>
        </p:grpSpPr>
        <p:sp>
          <p:nvSpPr>
            <p:cNvPr id="15" name="TextBox 14"/>
            <p:cNvSpPr txBox="1"/>
            <p:nvPr/>
          </p:nvSpPr>
          <p:spPr>
            <a:xfrm>
              <a:off x="2493792" y="1607156"/>
              <a:ext cx="5153870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                                  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					</a:t>
              </a:r>
            </a:p>
            <a:p>
              <a:r>
                <a:rPr lang="en-US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Machine		5-ounce bottles	10-ounce bottles</a:t>
              </a:r>
            </a:p>
            <a:p>
              <a:endPara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 X			</a:t>
              </a:r>
              <a:r>
                <a:rPr lang="en-US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80 </a:t>
              </a:r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bottles/min	</a:t>
              </a:r>
              <a:r>
                <a:rPr lang="en-US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bottles/min</a:t>
              </a:r>
            </a:p>
            <a:p>
              <a:pPr>
                <a:spcBef>
                  <a:spcPts val="600"/>
                </a:spcBef>
              </a:pPr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 Y			</a:t>
              </a:r>
              <a:r>
                <a:rPr lang="en-US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40 </a:t>
              </a:r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bottles/min</a:t>
              </a:r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	</a:t>
              </a:r>
              <a:r>
                <a:rPr lang="en-US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50</a:t>
              </a:r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bottles/min</a:t>
              </a:r>
            </a:p>
            <a:p>
              <a:pPr>
                <a:spcBef>
                  <a:spcPts val="600"/>
                </a:spcBef>
              </a:pPr>
              <a:endPara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 flipV="1">
              <a:off x="2563061" y="2563076"/>
              <a:ext cx="4876803" cy="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2590766" y="2078146"/>
              <a:ext cx="4876803" cy="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>
            <a:xfrm flipV="1">
              <a:off x="2576911" y="3532921"/>
              <a:ext cx="4876803" cy="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0148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0676" y="1097645"/>
            <a:ext cx="11873132" cy="54784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STEP 1: Identify the Decision Variables</a:t>
            </a: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the number of 5-ounce bottles and 10-ounce bottles to be produced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 week.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number of </a:t>
            </a:r>
            <a:r>
              <a:rPr 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5-ounce bottles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to be produced per week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5-ounce bottles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to be produced per week </a:t>
            </a:r>
          </a:p>
          <a:p>
            <a:endParaRPr lang="en-US" sz="22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D1052A7-4ADC-4ADE-BD59-C22893DA0593}"/>
              </a:ext>
            </a:extLst>
          </p:cNvPr>
          <p:cNvSpPr txBox="1">
            <a:spLocks/>
          </p:cNvSpPr>
          <p:nvPr/>
        </p:nvSpPr>
        <p:spPr>
          <a:xfrm>
            <a:off x="38115" y="56268"/>
            <a:ext cx="10540789" cy="75272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>
                <a:solidFill>
                  <a:srgbClr val="FFFF00"/>
                </a:solidFill>
              </a:rPr>
              <a:t>Example 3:</a:t>
            </a:r>
            <a:r>
              <a:rPr lang="en-US" sz="4000"/>
              <a:t> </a:t>
            </a:r>
            <a:r>
              <a:rPr lang="en-US" sz="4000">
                <a:solidFill>
                  <a:schemeClr val="accent5">
                    <a:lumMod val="40000"/>
                    <a:lumOff val="60000"/>
                  </a:schemeClr>
                </a:solidFill>
              </a:rPr>
              <a:t>Production Model</a:t>
            </a:r>
            <a:endParaRPr lang="en-US" sz="4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057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812" y="928826"/>
            <a:ext cx="11204038" cy="58015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2:</a:t>
            </a:r>
            <a:r>
              <a:rPr lang="en-US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Objective Function</a:t>
            </a: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8929" y="1634847"/>
            <a:ext cx="562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Profit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5-ounce bottle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($) = .20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22158" y="3532967"/>
            <a:ext cx="554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Profit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both types of bottles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.20 x</a:t>
            </a:r>
            <a:r>
              <a:rPr lang="en-US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.30 x</a:t>
            </a:r>
            <a:r>
              <a:rPr lang="en-US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77504" y="4433537"/>
            <a:ext cx="216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= .20 x</a:t>
            </a:r>
            <a:r>
              <a:rPr lang="en-US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.30 x</a:t>
            </a:r>
            <a:r>
              <a:rPr lang="en-US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3949" y="4752263"/>
            <a:ext cx="2646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 Function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4073" y="5181763"/>
            <a:ext cx="10557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company wants to increase it’s profit as much as possible. The objective of the company  is expressed as: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52277" y="5832913"/>
            <a:ext cx="295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 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= .20 x</a:t>
            </a:r>
            <a:r>
              <a:rPr lang="en-US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.30 x</a:t>
            </a:r>
            <a:r>
              <a:rPr lang="en-US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49948" y="3962518"/>
            <a:ext cx="843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Let </a:t>
            </a:r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be the </a:t>
            </a:r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total profit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The total profit of the company is expressed as: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2779" y="1995072"/>
            <a:ext cx="562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Profit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5-ounce bottle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($) =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.20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72779" y="2604692"/>
            <a:ext cx="562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Profit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10-ounce bottle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($) = .30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86629" y="2964917"/>
            <a:ext cx="562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Profit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10-ounce bottle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($) =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.30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="1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812337E-9DCD-4249-B04D-BBA888CE44D2}"/>
              </a:ext>
            </a:extLst>
          </p:cNvPr>
          <p:cNvSpPr txBox="1">
            <a:spLocks/>
          </p:cNvSpPr>
          <p:nvPr/>
        </p:nvSpPr>
        <p:spPr>
          <a:xfrm>
            <a:off x="38115" y="56268"/>
            <a:ext cx="10540789" cy="75272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>
                <a:solidFill>
                  <a:srgbClr val="FFFF00"/>
                </a:solidFill>
              </a:rPr>
              <a:t>Example 3:</a:t>
            </a:r>
            <a:r>
              <a:rPr lang="en-US" sz="4000"/>
              <a:t> </a:t>
            </a:r>
            <a:r>
              <a:rPr lang="en-US" sz="4000">
                <a:solidFill>
                  <a:schemeClr val="accent5">
                    <a:lumMod val="40000"/>
                    <a:lumOff val="60000"/>
                  </a:schemeClr>
                </a:solidFill>
              </a:rPr>
              <a:t>Production Model</a:t>
            </a:r>
            <a:endParaRPr lang="en-US" sz="4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057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11" grpId="0" build="allAtOnce"/>
      <p:bldP spid="12" grpId="0" build="allAtOnce"/>
      <p:bldP spid="13" grpId="0" build="allAtOnce"/>
      <p:bldP spid="14" grpId="0" build="allAtOnce"/>
      <p:bldP spid="15" grpId="0" build="allAtOnce"/>
      <p:bldP spid="16" grpId="0" build="allAtOnce"/>
      <p:bldP spid="17" grpId="0" build="allAtOnce"/>
      <p:bldP spid="18" grpId="0" build="allAtOnce"/>
      <p:bldP spid="19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0163" y="942889"/>
            <a:ext cx="11218105" cy="54784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C00000"/>
                </a:solidFill>
                <a:cs typeface="Times New Roman" panose="02020603050405020304" pitchFamily="18" charset="0"/>
              </a:rPr>
              <a:t>STEP 3:</a:t>
            </a:r>
            <a:r>
              <a:rPr lang="en-US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cs typeface="Times New Roman" panose="02020603050405020304" pitchFamily="18" charset="0"/>
              </a:rPr>
              <a:t>Constraints</a:t>
            </a:r>
          </a:p>
          <a:p>
            <a:pPr>
              <a:spcBef>
                <a:spcPts val="600"/>
              </a:spcBef>
            </a:pPr>
            <a:endParaRPr lang="en-US" sz="24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898" y="1489177"/>
            <a:ext cx="62484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Constraint  1: 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T</a:t>
            </a:r>
            <a:r>
              <a:rPr lang="en-US" sz="2200" b="1" dirty="0">
                <a:solidFill>
                  <a:srgbClr val="002060"/>
                </a:solidFill>
                <a:cs typeface="Times New Roman" panose="02020603050405020304" pitchFamily="18" charset="0"/>
              </a:rPr>
              <a:t>ime Constraint on Machine X </a:t>
            </a:r>
            <a:endParaRPr lang="en-US" sz="2200" b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63478" y="3350439"/>
            <a:ext cx="52587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5-ounce Bottle:</a:t>
            </a: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X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takes 1 min. to manufacture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bottles</a:t>
            </a:r>
            <a:endParaRPr lang="en-US" dirty="0"/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80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bottles take time (in min) = 1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bottle takes time (in min)  =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1/80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15496" y="540321"/>
            <a:ext cx="5015169" cy="2185214"/>
            <a:chOff x="2493792" y="1607156"/>
            <a:chExt cx="5153870" cy="2185214"/>
          </a:xfrm>
        </p:grpSpPr>
        <p:sp>
          <p:nvSpPr>
            <p:cNvPr id="16" name="TextBox 15"/>
            <p:cNvSpPr txBox="1"/>
            <p:nvPr/>
          </p:nvSpPr>
          <p:spPr>
            <a:xfrm>
              <a:off x="2493792" y="1607156"/>
              <a:ext cx="5153870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                                  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					</a:t>
              </a:r>
            </a:p>
            <a:p>
              <a:r>
                <a:rPr lang="en-US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Machine		5-ounce bottles	10-ounce bottles</a:t>
              </a:r>
            </a:p>
            <a:p>
              <a:endPara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 X			</a:t>
              </a:r>
              <a:r>
                <a:rPr lang="en-US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80 </a:t>
              </a:r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bottles/min	</a:t>
              </a:r>
              <a:r>
                <a:rPr lang="en-US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bottles/min</a:t>
              </a:r>
            </a:p>
            <a:p>
              <a:pPr>
                <a:spcBef>
                  <a:spcPts val="600"/>
                </a:spcBef>
              </a:pPr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 Y			</a:t>
              </a:r>
              <a:r>
                <a:rPr lang="en-US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40 </a:t>
              </a:r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bottles/min</a:t>
              </a:r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	</a:t>
              </a:r>
              <a:r>
                <a:rPr lang="en-US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50</a:t>
              </a:r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bottles/min</a:t>
              </a:r>
            </a:p>
            <a:p>
              <a:pPr>
                <a:spcBef>
                  <a:spcPts val="600"/>
                </a:spcBef>
              </a:pPr>
              <a:endPara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2563061" y="2563076"/>
              <a:ext cx="4876803" cy="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cxnSpLocks/>
            </p:cNvCxnSpPr>
            <p:nvPr/>
          </p:nvCxnSpPr>
          <p:spPr>
            <a:xfrm flipV="1">
              <a:off x="2590766" y="2078146"/>
              <a:ext cx="4876803" cy="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cxnSpLocks/>
            </p:cNvCxnSpPr>
            <p:nvPr/>
          </p:nvCxnSpPr>
          <p:spPr>
            <a:xfrm flipV="1">
              <a:off x="2576911" y="3532921"/>
              <a:ext cx="4876803" cy="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591266" y="2239651"/>
            <a:ext cx="410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5-ounce bottle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takes time (in min) =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8970" y="2572166"/>
            <a:ext cx="40735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5-ounce bottle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 time (in min)   = 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97285" y="2227003"/>
            <a:ext cx="83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1/80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83179" y="2573377"/>
            <a:ext cx="10116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1/80 </a:t>
            </a:r>
            <a:r>
              <a:rPr lang="en-US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8F4D9F-EA77-4471-B472-384EDDC0FB01}"/>
              </a:ext>
            </a:extLst>
          </p:cNvPr>
          <p:cNvSpPr txBox="1"/>
          <p:nvPr/>
        </p:nvSpPr>
        <p:spPr>
          <a:xfrm>
            <a:off x="5839133" y="2676970"/>
            <a:ext cx="303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of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5-ounce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bottles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584EB-A5A5-4E28-8CCF-352AC88C65B4}"/>
              </a:ext>
            </a:extLst>
          </p:cNvPr>
          <p:cNvSpPr txBox="1"/>
          <p:nvPr/>
        </p:nvSpPr>
        <p:spPr>
          <a:xfrm>
            <a:off x="8575708" y="2670341"/>
            <a:ext cx="303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of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10-ounce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bottles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40274A4-99F9-4E46-93A5-F9848486ADC2}"/>
              </a:ext>
            </a:extLst>
          </p:cNvPr>
          <p:cNvSpPr txBox="1">
            <a:spLocks/>
          </p:cNvSpPr>
          <p:nvPr/>
        </p:nvSpPr>
        <p:spPr>
          <a:xfrm>
            <a:off x="38115" y="56268"/>
            <a:ext cx="10540789" cy="75272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>
                <a:solidFill>
                  <a:srgbClr val="FFFF00"/>
                </a:solidFill>
              </a:rPr>
              <a:t>Example 3:</a:t>
            </a:r>
            <a:r>
              <a:rPr lang="en-US" sz="4000"/>
              <a:t> </a:t>
            </a:r>
            <a:r>
              <a:rPr lang="en-US" sz="4000">
                <a:solidFill>
                  <a:schemeClr val="accent5">
                    <a:lumMod val="40000"/>
                    <a:lumOff val="60000"/>
                  </a:schemeClr>
                </a:solidFill>
              </a:rPr>
              <a:t>Production Model</a:t>
            </a:r>
            <a:endParaRPr lang="en-US" sz="4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057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7" grpId="0" build="allAtOnce"/>
      <p:bldP spid="28" grpId="0"/>
      <p:bldP spid="33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0163" y="942889"/>
            <a:ext cx="11218105" cy="54784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C00000"/>
                </a:solidFill>
                <a:cs typeface="Times New Roman" panose="02020603050405020304" pitchFamily="18" charset="0"/>
              </a:rPr>
              <a:t>STEP 3:</a:t>
            </a:r>
            <a:r>
              <a:rPr lang="en-US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cs typeface="Times New Roman" panose="02020603050405020304" pitchFamily="18" charset="0"/>
              </a:rPr>
              <a:t>Constraints</a:t>
            </a:r>
          </a:p>
          <a:p>
            <a:pPr>
              <a:spcBef>
                <a:spcPts val="600"/>
              </a:spcBef>
            </a:pPr>
            <a:endParaRPr lang="en-US" sz="24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898" y="1489177"/>
            <a:ext cx="62484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Constraint  1: 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T</a:t>
            </a:r>
            <a:r>
              <a:rPr lang="en-US" sz="2200" b="1" dirty="0">
                <a:solidFill>
                  <a:srgbClr val="002060"/>
                </a:solidFill>
                <a:cs typeface="Times New Roman" panose="02020603050405020304" pitchFamily="18" charset="0"/>
              </a:rPr>
              <a:t>ime Constraint on Machine X </a:t>
            </a:r>
            <a:endParaRPr lang="en-US" sz="2200" b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63478" y="2992630"/>
            <a:ext cx="52587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10-ounce Bottle:</a:t>
            </a: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X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takes 1 min. to manufacture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bottles</a:t>
            </a:r>
            <a:endParaRPr lang="en-US" dirty="0"/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30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bottles take time (in min) = 1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bottle takes time (in min)  =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1/30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15496" y="540321"/>
            <a:ext cx="5015169" cy="2185214"/>
            <a:chOff x="2493792" y="1607156"/>
            <a:chExt cx="5153870" cy="2185214"/>
          </a:xfrm>
        </p:grpSpPr>
        <p:sp>
          <p:nvSpPr>
            <p:cNvPr id="16" name="TextBox 15"/>
            <p:cNvSpPr txBox="1"/>
            <p:nvPr/>
          </p:nvSpPr>
          <p:spPr>
            <a:xfrm>
              <a:off x="2493792" y="1607156"/>
              <a:ext cx="5153870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                                  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					</a:t>
              </a:r>
            </a:p>
            <a:p>
              <a:r>
                <a:rPr lang="en-US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Machine		5-ounce bottles	10-ounce bottles</a:t>
              </a:r>
            </a:p>
            <a:p>
              <a:endPara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 X			</a:t>
              </a:r>
              <a:r>
                <a:rPr lang="en-US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80 </a:t>
              </a:r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bottles/min	</a:t>
              </a:r>
              <a:r>
                <a:rPr lang="en-US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bottles/min</a:t>
              </a:r>
            </a:p>
            <a:p>
              <a:pPr>
                <a:spcBef>
                  <a:spcPts val="600"/>
                </a:spcBef>
              </a:pPr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 Y			</a:t>
              </a:r>
              <a:r>
                <a:rPr lang="en-US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40 </a:t>
              </a:r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bottles/min</a:t>
              </a:r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	</a:t>
              </a:r>
              <a:r>
                <a:rPr lang="en-US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50</a:t>
              </a:r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bottles/min</a:t>
              </a:r>
            </a:p>
            <a:p>
              <a:pPr>
                <a:spcBef>
                  <a:spcPts val="600"/>
                </a:spcBef>
              </a:pPr>
              <a:endPara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2563061" y="2563076"/>
              <a:ext cx="4876803" cy="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cxnSpLocks/>
            </p:cNvCxnSpPr>
            <p:nvPr/>
          </p:nvCxnSpPr>
          <p:spPr>
            <a:xfrm flipV="1">
              <a:off x="2590766" y="2078146"/>
              <a:ext cx="4876803" cy="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cxnSpLocks/>
            </p:cNvCxnSpPr>
            <p:nvPr/>
          </p:nvCxnSpPr>
          <p:spPr>
            <a:xfrm flipV="1">
              <a:off x="2576911" y="3532921"/>
              <a:ext cx="4876803" cy="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591266" y="2239651"/>
            <a:ext cx="410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5-ounce bottle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takes time (in min) =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8970" y="2572166"/>
            <a:ext cx="40735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5-ounce bottle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 time (in min)   = 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97285" y="2227003"/>
            <a:ext cx="83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1/80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83179" y="2573377"/>
            <a:ext cx="10116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1/80 </a:t>
            </a:r>
            <a:r>
              <a:rPr lang="en-US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5C94E5-06B0-43AD-AE6D-21B90748F6E4}"/>
              </a:ext>
            </a:extLst>
          </p:cNvPr>
          <p:cNvSpPr txBox="1"/>
          <p:nvPr/>
        </p:nvSpPr>
        <p:spPr>
          <a:xfrm>
            <a:off x="591260" y="3304076"/>
            <a:ext cx="4198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10-ounce bottle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takes time (in min) =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F71D09-09A7-4F95-8B09-C04F1E4F47CC}"/>
              </a:ext>
            </a:extLst>
          </p:cNvPr>
          <p:cNvSpPr txBox="1"/>
          <p:nvPr/>
        </p:nvSpPr>
        <p:spPr>
          <a:xfrm>
            <a:off x="618965" y="3733573"/>
            <a:ext cx="42259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10-ounce bottle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 time (in min)  = 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6E0D70-E259-458E-8729-DBC8E046A5FD}"/>
              </a:ext>
            </a:extLst>
          </p:cNvPr>
          <p:cNvSpPr txBox="1"/>
          <p:nvPr/>
        </p:nvSpPr>
        <p:spPr>
          <a:xfrm>
            <a:off x="4650729" y="3290216"/>
            <a:ext cx="85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1/30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388FD2-79C8-416A-86D9-24CDE5D494E8}"/>
              </a:ext>
            </a:extLst>
          </p:cNvPr>
          <p:cNvSpPr txBox="1"/>
          <p:nvPr/>
        </p:nvSpPr>
        <p:spPr>
          <a:xfrm>
            <a:off x="4636910" y="3719713"/>
            <a:ext cx="10393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1/30 </a:t>
            </a:r>
            <a:r>
              <a:rPr lang="en-US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1016C78-0F06-4CFA-A270-54F4F92DD2B6}"/>
              </a:ext>
            </a:extLst>
          </p:cNvPr>
          <p:cNvSpPr txBox="1">
            <a:spLocks/>
          </p:cNvSpPr>
          <p:nvPr/>
        </p:nvSpPr>
        <p:spPr>
          <a:xfrm>
            <a:off x="38115" y="56268"/>
            <a:ext cx="10540789" cy="75272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>
                <a:solidFill>
                  <a:srgbClr val="FFFF00"/>
                </a:solidFill>
              </a:rPr>
              <a:t>Example 3:</a:t>
            </a:r>
            <a:r>
              <a:rPr lang="en-US" sz="4000"/>
              <a:t> </a:t>
            </a:r>
            <a:r>
              <a:rPr lang="en-US" sz="4000">
                <a:solidFill>
                  <a:schemeClr val="accent5">
                    <a:lumMod val="40000"/>
                    <a:lumOff val="60000"/>
                  </a:schemeClr>
                </a:solidFill>
              </a:rPr>
              <a:t>Production Model</a:t>
            </a:r>
            <a:endParaRPr lang="en-US" sz="4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173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0163" y="942889"/>
            <a:ext cx="11218105" cy="54784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C00000"/>
                </a:solidFill>
                <a:cs typeface="Times New Roman" panose="02020603050405020304" pitchFamily="18" charset="0"/>
              </a:rPr>
              <a:t>STEP 3:</a:t>
            </a:r>
            <a:r>
              <a:rPr lang="en-US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cs typeface="Times New Roman" panose="02020603050405020304" pitchFamily="18" charset="0"/>
              </a:rPr>
              <a:t>Constraints</a:t>
            </a:r>
          </a:p>
          <a:p>
            <a:pPr>
              <a:spcBef>
                <a:spcPts val="600"/>
              </a:spcBef>
            </a:pPr>
            <a:endParaRPr lang="en-US" sz="24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898" y="1489177"/>
            <a:ext cx="62484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Constraint  1: 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T</a:t>
            </a:r>
            <a:r>
              <a:rPr lang="en-US" sz="2200" b="1" dirty="0">
                <a:solidFill>
                  <a:srgbClr val="002060"/>
                </a:solidFill>
                <a:cs typeface="Times New Roman" panose="02020603050405020304" pitchFamily="18" charset="0"/>
              </a:rPr>
              <a:t>ime Constraint on Machine X </a:t>
            </a:r>
            <a:endParaRPr lang="en-US" sz="2200" b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15496" y="540321"/>
            <a:ext cx="5015169" cy="2185214"/>
            <a:chOff x="2493792" y="1607156"/>
            <a:chExt cx="5153870" cy="2185214"/>
          </a:xfrm>
        </p:grpSpPr>
        <p:sp>
          <p:nvSpPr>
            <p:cNvPr id="16" name="TextBox 15"/>
            <p:cNvSpPr txBox="1"/>
            <p:nvPr/>
          </p:nvSpPr>
          <p:spPr>
            <a:xfrm>
              <a:off x="2493792" y="1607156"/>
              <a:ext cx="5153870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                                  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					</a:t>
              </a:r>
            </a:p>
            <a:p>
              <a:r>
                <a:rPr lang="en-US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Machine		5-ounce bottles	10-ounce bottles</a:t>
              </a:r>
            </a:p>
            <a:p>
              <a:endPara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 X			</a:t>
              </a:r>
              <a:r>
                <a:rPr lang="en-US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80 </a:t>
              </a:r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bottles/min	</a:t>
              </a:r>
              <a:r>
                <a:rPr lang="en-US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bottles/min</a:t>
              </a:r>
            </a:p>
            <a:p>
              <a:pPr>
                <a:spcBef>
                  <a:spcPts val="600"/>
                </a:spcBef>
              </a:pPr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 Y			</a:t>
              </a:r>
              <a:r>
                <a:rPr lang="en-US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40 </a:t>
              </a:r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bottles/min</a:t>
              </a:r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	</a:t>
              </a:r>
              <a:r>
                <a:rPr lang="en-US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50</a:t>
              </a:r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bottles/min</a:t>
              </a:r>
            </a:p>
            <a:p>
              <a:pPr>
                <a:spcBef>
                  <a:spcPts val="600"/>
                </a:spcBef>
              </a:pPr>
              <a:endPara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2563061" y="2563076"/>
              <a:ext cx="4876803" cy="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cxnSpLocks/>
            </p:cNvCxnSpPr>
            <p:nvPr/>
          </p:nvCxnSpPr>
          <p:spPr>
            <a:xfrm flipV="1">
              <a:off x="2590766" y="2078146"/>
              <a:ext cx="4876803" cy="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cxnSpLocks/>
            </p:cNvCxnSpPr>
            <p:nvPr/>
          </p:nvCxnSpPr>
          <p:spPr>
            <a:xfrm flipV="1">
              <a:off x="2576911" y="3532921"/>
              <a:ext cx="4876803" cy="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591266" y="2239651"/>
            <a:ext cx="410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5-ounce bottle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takes time (in min) =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8970" y="2572166"/>
            <a:ext cx="40735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5-ounce bottle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 time (in min)   = 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97285" y="2227003"/>
            <a:ext cx="83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1/80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83179" y="2573377"/>
            <a:ext cx="10116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1/80 </a:t>
            </a:r>
            <a:r>
              <a:rPr lang="en-US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5C94E5-06B0-43AD-AE6D-21B90748F6E4}"/>
              </a:ext>
            </a:extLst>
          </p:cNvPr>
          <p:cNvSpPr txBox="1"/>
          <p:nvPr/>
        </p:nvSpPr>
        <p:spPr>
          <a:xfrm>
            <a:off x="591260" y="3304076"/>
            <a:ext cx="4198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10-ounce bottle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takes time (in min) =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F71D09-09A7-4F95-8B09-C04F1E4F47CC}"/>
              </a:ext>
            </a:extLst>
          </p:cNvPr>
          <p:cNvSpPr txBox="1"/>
          <p:nvPr/>
        </p:nvSpPr>
        <p:spPr>
          <a:xfrm>
            <a:off x="618965" y="3733573"/>
            <a:ext cx="42259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10-ounce bottle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 time (in min)  = 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6E0D70-E259-458E-8729-DBC8E046A5FD}"/>
              </a:ext>
            </a:extLst>
          </p:cNvPr>
          <p:cNvSpPr txBox="1"/>
          <p:nvPr/>
        </p:nvSpPr>
        <p:spPr>
          <a:xfrm>
            <a:off x="4650729" y="3290216"/>
            <a:ext cx="85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1/30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388FD2-79C8-416A-86D9-24CDE5D494E8}"/>
              </a:ext>
            </a:extLst>
          </p:cNvPr>
          <p:cNvSpPr txBox="1"/>
          <p:nvPr/>
        </p:nvSpPr>
        <p:spPr>
          <a:xfrm>
            <a:off x="4636910" y="3719713"/>
            <a:ext cx="10393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1/30 </a:t>
            </a:r>
            <a:r>
              <a:rPr lang="en-US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D03381-E381-482A-9BDC-37F7C3C23C54}"/>
              </a:ext>
            </a:extLst>
          </p:cNvPr>
          <p:cNvSpPr txBox="1"/>
          <p:nvPr/>
        </p:nvSpPr>
        <p:spPr>
          <a:xfrm>
            <a:off x="332311" y="4471506"/>
            <a:ext cx="656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Total Time required to manufacture both types of bottles: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387D4C-16A9-41D3-A249-302F799570DF}"/>
              </a:ext>
            </a:extLst>
          </p:cNvPr>
          <p:cNvSpPr txBox="1"/>
          <p:nvPr/>
        </p:nvSpPr>
        <p:spPr>
          <a:xfrm>
            <a:off x="387725" y="4942571"/>
            <a:ext cx="512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Running Time of Machine X per Week 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36B7EA-39E1-4B09-A569-05000C36DAAE}"/>
              </a:ext>
            </a:extLst>
          </p:cNvPr>
          <p:cNvSpPr txBox="1"/>
          <p:nvPr/>
        </p:nvSpPr>
        <p:spPr>
          <a:xfrm>
            <a:off x="6747040" y="4416014"/>
            <a:ext cx="2785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1/80 </a:t>
            </a:r>
            <a:r>
              <a:rPr lang="en-US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1/30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24351A-B181-491B-8D74-13198C6C806E}"/>
              </a:ext>
            </a:extLst>
          </p:cNvPr>
          <p:cNvSpPr/>
          <p:nvPr/>
        </p:nvSpPr>
        <p:spPr>
          <a:xfrm>
            <a:off x="6946705" y="2783515"/>
            <a:ext cx="42178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X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run for 8 hours per day and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days per week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AF69EB-0697-4DC0-A456-A8732166111A}"/>
              </a:ext>
            </a:extLst>
          </p:cNvPr>
          <p:cNvSpPr/>
          <p:nvPr/>
        </p:nvSpPr>
        <p:spPr>
          <a:xfrm>
            <a:off x="6960555" y="3528062"/>
            <a:ext cx="28456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</a:t>
            </a:r>
          </a:p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8 * 60 * 5 = 2400 minutes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BBB8FB-BAED-471A-A87A-2167C3B3B628}"/>
              </a:ext>
            </a:extLst>
          </p:cNvPr>
          <p:cNvSpPr/>
          <p:nvPr/>
        </p:nvSpPr>
        <p:spPr>
          <a:xfrm>
            <a:off x="5425018" y="4944885"/>
            <a:ext cx="148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2400 minutes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AC4BD4-B1C6-4540-8B22-A9885342A057}"/>
              </a:ext>
            </a:extLst>
          </p:cNvPr>
          <p:cNvSpPr/>
          <p:nvPr/>
        </p:nvSpPr>
        <p:spPr>
          <a:xfrm>
            <a:off x="3128495" y="5508126"/>
            <a:ext cx="3193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1/80 </a:t>
            </a:r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1/30</a:t>
            </a:r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2400</a:t>
            </a:r>
            <a:endParaRPr lang="en-US" sz="2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FB46FA-1CC9-4C6D-B09D-8FED0AF77487}"/>
              </a:ext>
            </a:extLst>
          </p:cNvPr>
          <p:cNvSpPr/>
          <p:nvPr/>
        </p:nvSpPr>
        <p:spPr>
          <a:xfrm>
            <a:off x="6436499" y="5573099"/>
            <a:ext cx="3039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 Machine X Constraint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EEA95C4E-9A5A-4938-9825-2060017E2EBB}"/>
              </a:ext>
            </a:extLst>
          </p:cNvPr>
          <p:cNvSpPr txBox="1">
            <a:spLocks/>
          </p:cNvSpPr>
          <p:nvPr/>
        </p:nvSpPr>
        <p:spPr>
          <a:xfrm>
            <a:off x="38115" y="56268"/>
            <a:ext cx="10540789" cy="75272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>
                <a:solidFill>
                  <a:srgbClr val="FFFF00"/>
                </a:solidFill>
              </a:rPr>
              <a:t>Example 3:</a:t>
            </a:r>
            <a:r>
              <a:rPr lang="en-US" sz="4000"/>
              <a:t> </a:t>
            </a:r>
            <a:r>
              <a:rPr lang="en-US" sz="4000">
                <a:solidFill>
                  <a:schemeClr val="accent5">
                    <a:lumMod val="40000"/>
                    <a:lumOff val="60000"/>
                  </a:schemeClr>
                </a:solidFill>
              </a:rPr>
              <a:t>Production Model</a:t>
            </a:r>
            <a:endParaRPr lang="en-US" sz="4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762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allAtOnce"/>
      <p:bldP spid="22" grpId="0" build="allAtOnce"/>
      <p:bldP spid="24" grpId="0" build="allAtOnce"/>
      <p:bldP spid="29" grpId="0" build="allAtOnce"/>
      <p:bldP spid="30" grpId="0" build="allAtOnce"/>
      <p:bldP spid="31" grpId="0" build="allAtOnce"/>
      <p:bldP spid="32" grpId="0" build="allAtOnce"/>
      <p:bldP spid="34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0163" y="942889"/>
            <a:ext cx="11218105" cy="54784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C00000"/>
                </a:solidFill>
                <a:cs typeface="Times New Roman" panose="02020603050405020304" pitchFamily="18" charset="0"/>
              </a:rPr>
              <a:t>STEP 3:</a:t>
            </a:r>
            <a:r>
              <a:rPr lang="en-US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cs typeface="Times New Roman" panose="02020603050405020304" pitchFamily="18" charset="0"/>
              </a:rPr>
              <a:t>Constraints</a:t>
            </a:r>
          </a:p>
          <a:p>
            <a:pPr>
              <a:spcBef>
                <a:spcPts val="600"/>
              </a:spcBef>
            </a:pPr>
            <a:endParaRPr lang="en-US" sz="24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898" y="1489177"/>
            <a:ext cx="62484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Constraint  2: 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T</a:t>
            </a:r>
            <a:r>
              <a:rPr lang="en-US" sz="2200" b="1" dirty="0">
                <a:solidFill>
                  <a:srgbClr val="002060"/>
                </a:solidFill>
                <a:cs typeface="Times New Roman" panose="02020603050405020304" pitchFamily="18" charset="0"/>
              </a:rPr>
              <a:t>ime Constraint on Machine </a:t>
            </a:r>
            <a:r>
              <a:rPr lang="en-US" sz="2200" b="1" dirty="0">
                <a:solidFill>
                  <a:srgbClr val="FF0000"/>
                </a:solidFill>
                <a:cs typeface="Times New Roman" panose="02020603050405020304" pitchFamily="18" charset="0"/>
              </a:rPr>
              <a:t>Y</a:t>
            </a:r>
            <a:r>
              <a:rPr lang="en-US" sz="2200" b="1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endParaRPr lang="en-US" sz="2200" b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44210" y="3284177"/>
            <a:ext cx="52587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5-ounce Bottle:</a:t>
            </a: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Y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takes 1 min. to manufacture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bottles</a:t>
            </a:r>
            <a:endParaRPr lang="en-US" dirty="0"/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40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bottles take time (in min) = 1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bottle takes time (in min)  =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1/40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15496" y="540321"/>
            <a:ext cx="5015169" cy="2185214"/>
            <a:chOff x="2493792" y="1607156"/>
            <a:chExt cx="5153870" cy="2185214"/>
          </a:xfrm>
        </p:grpSpPr>
        <p:sp>
          <p:nvSpPr>
            <p:cNvPr id="16" name="TextBox 15"/>
            <p:cNvSpPr txBox="1"/>
            <p:nvPr/>
          </p:nvSpPr>
          <p:spPr>
            <a:xfrm>
              <a:off x="2493792" y="1607156"/>
              <a:ext cx="5153870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                                  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					</a:t>
              </a:r>
            </a:p>
            <a:p>
              <a:r>
                <a:rPr lang="en-US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Machine		5-ounce bottles	10-ounce bottles</a:t>
              </a:r>
            </a:p>
            <a:p>
              <a:endPara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 X			</a:t>
              </a:r>
              <a:r>
                <a:rPr lang="en-US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80 </a:t>
              </a:r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bottles/min	</a:t>
              </a:r>
              <a:r>
                <a:rPr lang="en-US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bottles/min</a:t>
              </a:r>
            </a:p>
            <a:p>
              <a:pPr>
                <a:spcBef>
                  <a:spcPts val="600"/>
                </a:spcBef>
              </a:pPr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 Y			</a:t>
              </a:r>
              <a:r>
                <a:rPr lang="en-US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40 </a:t>
              </a:r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bottles/min</a:t>
              </a:r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	</a:t>
              </a:r>
              <a:r>
                <a:rPr lang="en-US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50</a:t>
              </a:r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bottles/min</a:t>
              </a:r>
            </a:p>
            <a:p>
              <a:pPr>
                <a:spcBef>
                  <a:spcPts val="600"/>
                </a:spcBef>
              </a:pPr>
              <a:endPara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2563061" y="2563076"/>
              <a:ext cx="4876803" cy="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cxnSpLocks/>
            </p:cNvCxnSpPr>
            <p:nvPr/>
          </p:nvCxnSpPr>
          <p:spPr>
            <a:xfrm flipV="1">
              <a:off x="2590766" y="2078146"/>
              <a:ext cx="4876803" cy="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cxnSpLocks/>
            </p:cNvCxnSpPr>
            <p:nvPr/>
          </p:nvCxnSpPr>
          <p:spPr>
            <a:xfrm flipV="1">
              <a:off x="2576911" y="3532921"/>
              <a:ext cx="4876803" cy="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591266" y="2239651"/>
            <a:ext cx="410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5-ounce bottle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takes time (in min) =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8970" y="2572166"/>
            <a:ext cx="40735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5-ounce bottle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 time (in min)   = 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97285" y="2227003"/>
            <a:ext cx="83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1/40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83179" y="2573377"/>
            <a:ext cx="10116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1/40 </a:t>
            </a:r>
            <a:r>
              <a:rPr lang="en-US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F5C806-9392-440F-AC91-284D2F62C914}"/>
              </a:ext>
            </a:extLst>
          </p:cNvPr>
          <p:cNvSpPr txBox="1"/>
          <p:nvPr/>
        </p:nvSpPr>
        <p:spPr>
          <a:xfrm>
            <a:off x="5839133" y="2676970"/>
            <a:ext cx="303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of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5-ounce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bottles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8E4193-88AF-4905-BEF5-F308E5019817}"/>
              </a:ext>
            </a:extLst>
          </p:cNvPr>
          <p:cNvSpPr txBox="1"/>
          <p:nvPr/>
        </p:nvSpPr>
        <p:spPr>
          <a:xfrm>
            <a:off x="8575708" y="2670341"/>
            <a:ext cx="303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of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10-ounce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bottles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8C64CF1-724C-4167-8AD4-E6092BBD6DEE}"/>
              </a:ext>
            </a:extLst>
          </p:cNvPr>
          <p:cNvSpPr txBox="1">
            <a:spLocks/>
          </p:cNvSpPr>
          <p:nvPr/>
        </p:nvSpPr>
        <p:spPr>
          <a:xfrm>
            <a:off x="38115" y="56268"/>
            <a:ext cx="10540789" cy="75272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>
                <a:solidFill>
                  <a:srgbClr val="FFFF00"/>
                </a:solidFill>
              </a:rPr>
              <a:t>Example 3:</a:t>
            </a:r>
            <a:r>
              <a:rPr lang="en-US" sz="4000"/>
              <a:t> </a:t>
            </a:r>
            <a:r>
              <a:rPr lang="en-US" sz="4000">
                <a:solidFill>
                  <a:schemeClr val="accent5">
                    <a:lumMod val="40000"/>
                    <a:lumOff val="60000"/>
                  </a:schemeClr>
                </a:solidFill>
              </a:rPr>
              <a:t>Production Model</a:t>
            </a:r>
            <a:endParaRPr lang="en-US" sz="4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676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7" grpId="0" build="allAtOnce"/>
      <p:bldP spid="28" grpId="0"/>
      <p:bldP spid="33" grpId="0"/>
      <p:bldP spid="3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10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1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12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13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14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2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3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4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5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6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7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8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9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1393</TotalTime>
  <Words>1000</Words>
  <Application>Microsoft Office PowerPoint</Application>
  <PresentationFormat>Widescreen</PresentationFormat>
  <Paragraphs>361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Celestial</vt:lpstr>
      <vt:lpstr>Office Theme</vt:lpstr>
      <vt:lpstr>PowerPoint Presentation</vt:lpstr>
      <vt:lpstr>Formulation of LP Model</vt:lpstr>
      <vt:lpstr>Example 3: Production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3: Production Model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reddy mikks Company</dc:title>
  <dc:creator>Amjad Ali</dc:creator>
  <cp:lastModifiedBy>Amjad Ali</cp:lastModifiedBy>
  <cp:revision>214</cp:revision>
  <dcterms:created xsi:type="dcterms:W3CDTF">2014-05-28T10:57:47Z</dcterms:created>
  <dcterms:modified xsi:type="dcterms:W3CDTF">2022-03-08T08:11:09Z</dcterms:modified>
</cp:coreProperties>
</file>