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26"/>
  </p:notesMasterIdLst>
  <p:sldIdLst>
    <p:sldId id="257" r:id="rId3"/>
    <p:sldId id="259" r:id="rId4"/>
    <p:sldId id="266" r:id="rId5"/>
    <p:sldId id="260" r:id="rId6"/>
    <p:sldId id="267" r:id="rId7"/>
    <p:sldId id="268" r:id="rId8"/>
    <p:sldId id="262" r:id="rId9"/>
    <p:sldId id="261" r:id="rId10"/>
    <p:sldId id="269" r:id="rId11"/>
    <p:sldId id="270" r:id="rId12"/>
    <p:sldId id="271" r:id="rId13"/>
    <p:sldId id="275" r:id="rId14"/>
    <p:sldId id="276" r:id="rId15"/>
    <p:sldId id="278" r:id="rId16"/>
    <p:sldId id="279" r:id="rId17"/>
    <p:sldId id="280" r:id="rId18"/>
    <p:sldId id="281" r:id="rId19"/>
    <p:sldId id="282" r:id="rId20"/>
    <p:sldId id="263" r:id="rId21"/>
    <p:sldId id="272" r:id="rId22"/>
    <p:sldId id="273" r:id="rId23"/>
    <p:sldId id="264" r:id="rId24"/>
    <p:sldId id="265" r:id="rId2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6B35A-7C26-4A3E-9B7A-981338F12961}" v="226" dt="2023-05-07T14:38:3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7B75-3591-4A0B-B745-C5048765CA8F}" type="datetimeFigureOut">
              <a:t>6/6/2024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B898A-7336-41CF-8174-87B282F05BAC}" type="slidenum">
              <a:t>‹#›</a:t>
            </a:fld>
            <a:endParaRPr lang="en-GB"/>
          </a:p>
        </p:txBody>
      </p:sp>
    </p:spTree>
    <p:extLst>
      <p:ext uri="{BB962C8B-B14F-4D97-AF65-F5344CB8AC3E}">
        <p14:creationId xmlns:p14="http://schemas.microsoft.com/office/powerpoint/2010/main" val="379825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10</a:t>
            </a:fld>
            <a:endParaRPr lang="en-GB"/>
          </a:p>
        </p:txBody>
      </p:sp>
    </p:spTree>
    <p:extLst>
      <p:ext uri="{BB962C8B-B14F-4D97-AF65-F5344CB8AC3E}">
        <p14:creationId xmlns:p14="http://schemas.microsoft.com/office/powerpoint/2010/main" val="191180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11</a:t>
            </a:fld>
            <a:endParaRPr lang="en-GB"/>
          </a:p>
        </p:txBody>
      </p:sp>
    </p:spTree>
    <p:extLst>
      <p:ext uri="{BB962C8B-B14F-4D97-AF65-F5344CB8AC3E}">
        <p14:creationId xmlns:p14="http://schemas.microsoft.com/office/powerpoint/2010/main" val="281263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12</a:t>
            </a:fld>
            <a:endParaRPr lang="en-GB"/>
          </a:p>
        </p:txBody>
      </p:sp>
    </p:spTree>
    <p:extLst>
      <p:ext uri="{BB962C8B-B14F-4D97-AF65-F5344CB8AC3E}">
        <p14:creationId xmlns:p14="http://schemas.microsoft.com/office/powerpoint/2010/main" val="4206274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13</a:t>
            </a:fld>
            <a:endParaRPr lang="en-GB"/>
          </a:p>
        </p:txBody>
      </p:sp>
    </p:spTree>
    <p:extLst>
      <p:ext uri="{BB962C8B-B14F-4D97-AF65-F5344CB8AC3E}">
        <p14:creationId xmlns:p14="http://schemas.microsoft.com/office/powerpoint/2010/main" val="3359921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14</a:t>
            </a:fld>
            <a:endParaRPr lang="en-GB"/>
          </a:p>
        </p:txBody>
      </p:sp>
    </p:spTree>
    <p:extLst>
      <p:ext uri="{BB962C8B-B14F-4D97-AF65-F5344CB8AC3E}">
        <p14:creationId xmlns:p14="http://schemas.microsoft.com/office/powerpoint/2010/main" val="228799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15</a:t>
            </a:fld>
            <a:endParaRPr lang="en-GB"/>
          </a:p>
        </p:txBody>
      </p:sp>
    </p:spTree>
    <p:extLst>
      <p:ext uri="{BB962C8B-B14F-4D97-AF65-F5344CB8AC3E}">
        <p14:creationId xmlns:p14="http://schemas.microsoft.com/office/powerpoint/2010/main" val="143996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16</a:t>
            </a:fld>
            <a:endParaRPr lang="en-GB"/>
          </a:p>
        </p:txBody>
      </p:sp>
    </p:spTree>
    <p:extLst>
      <p:ext uri="{BB962C8B-B14F-4D97-AF65-F5344CB8AC3E}">
        <p14:creationId xmlns:p14="http://schemas.microsoft.com/office/powerpoint/2010/main" val="3893543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17</a:t>
            </a:fld>
            <a:endParaRPr lang="en-GB"/>
          </a:p>
        </p:txBody>
      </p:sp>
    </p:spTree>
    <p:extLst>
      <p:ext uri="{BB962C8B-B14F-4D97-AF65-F5344CB8AC3E}">
        <p14:creationId xmlns:p14="http://schemas.microsoft.com/office/powerpoint/2010/main" val="732217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18</a:t>
            </a:fld>
            <a:endParaRPr lang="en-GB"/>
          </a:p>
        </p:txBody>
      </p:sp>
    </p:spTree>
    <p:extLst>
      <p:ext uri="{BB962C8B-B14F-4D97-AF65-F5344CB8AC3E}">
        <p14:creationId xmlns:p14="http://schemas.microsoft.com/office/powerpoint/2010/main" val="623752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lang="en-US" dirty="0"/>
          </a:p>
          <a:p>
            <a:endParaRPr lang="en-US" dirty="0"/>
          </a:p>
          <a:p>
            <a:r>
              <a:rPr lang="en-US"/>
              <a:t>Describe any new skills that you learned from this project. </a:t>
            </a:r>
            <a:endParaRPr lang="en-US" dirty="0"/>
          </a:p>
          <a:p>
            <a:r>
              <a:rPr lang="en-US"/>
              <a:t>For example: “I learned how to set up auto scaling correctly so my resources were automatically adjusted and allocated at the lowest possible cost.”</a:t>
            </a:r>
            <a:endParaRPr lang="en-US" dirty="0"/>
          </a:p>
          <a:p>
            <a:endParaRPr lang="en-US" dirty="0"/>
          </a:p>
          <a:p>
            <a:r>
              <a:rPr lang="en-US"/>
              <a:t>Discuss any future, out-of-scope use cases in the next steps.</a:t>
            </a:r>
            <a:endParaRPr lang="en-US" dirty="0"/>
          </a:p>
          <a:p>
            <a:r>
              <a:rPr lang="en-US"/>
              <a:t>For example: “I would like to scale out the web application so that multiple departments can use it.”</a:t>
            </a:r>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19</a:t>
            </a:fld>
            <a:endParaRPr lang="en-GB"/>
          </a:p>
        </p:txBody>
      </p:sp>
    </p:spTree>
    <p:extLst>
      <p:ext uri="{BB962C8B-B14F-4D97-AF65-F5344CB8AC3E}">
        <p14:creationId xmlns:p14="http://schemas.microsoft.com/office/powerpoint/2010/main" val="4205273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go more in depth about the design considerations and trade-offs that you made.</a:t>
            </a:r>
          </a:p>
        </p:txBody>
      </p:sp>
      <p:sp>
        <p:nvSpPr>
          <p:cNvPr id="4" name="Slide Number Placeholder 3"/>
          <p:cNvSpPr>
            <a:spLocks noGrp="1"/>
          </p:cNvSpPr>
          <p:nvPr>
            <p:ph type="sldNum" sz="quarter" idx="5"/>
          </p:nvPr>
        </p:nvSpPr>
        <p:spPr/>
        <p:txBody>
          <a:bodyPr/>
          <a:lstStyle/>
          <a:p>
            <a:fld id="{4C9B898A-7336-41CF-8174-87B282F05BAC}" type="slidenum">
              <a:t>2</a:t>
            </a:fld>
            <a:endParaRPr lang="en-GB"/>
          </a:p>
        </p:txBody>
      </p:sp>
    </p:spTree>
    <p:extLst>
      <p:ext uri="{BB962C8B-B14F-4D97-AF65-F5344CB8AC3E}">
        <p14:creationId xmlns:p14="http://schemas.microsoft.com/office/powerpoint/2010/main" val="2357839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lang="en-US" dirty="0"/>
          </a:p>
          <a:p>
            <a:endParaRPr lang="en-US" dirty="0"/>
          </a:p>
          <a:p>
            <a:r>
              <a:rPr lang="en-US"/>
              <a:t>Describe any new skills that you learned from this project. </a:t>
            </a:r>
            <a:endParaRPr lang="en-US" dirty="0"/>
          </a:p>
          <a:p>
            <a:r>
              <a:rPr lang="en-US"/>
              <a:t>For example: “I learned how to set up auto scaling correctly so my resources were automatically adjusted and allocated at the lowest possible cost.”</a:t>
            </a:r>
            <a:endParaRPr lang="en-US" dirty="0"/>
          </a:p>
          <a:p>
            <a:endParaRPr lang="en-US" dirty="0"/>
          </a:p>
          <a:p>
            <a:r>
              <a:rPr lang="en-US"/>
              <a:t>Discuss any future, out-of-scope use cases in the next steps.</a:t>
            </a:r>
            <a:endParaRPr lang="en-US" dirty="0"/>
          </a:p>
          <a:p>
            <a:r>
              <a:rPr lang="en-US"/>
              <a:t>For example: “I would like to scale out the web application so that multiple departments can use it.”</a:t>
            </a:r>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20</a:t>
            </a:fld>
            <a:endParaRPr lang="en-GB"/>
          </a:p>
        </p:txBody>
      </p:sp>
    </p:spTree>
    <p:extLst>
      <p:ext uri="{BB962C8B-B14F-4D97-AF65-F5344CB8AC3E}">
        <p14:creationId xmlns:p14="http://schemas.microsoft.com/office/powerpoint/2010/main" val="3353095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lang="en-US" dirty="0"/>
          </a:p>
          <a:p>
            <a:endParaRPr lang="en-US" dirty="0"/>
          </a:p>
          <a:p>
            <a:r>
              <a:rPr lang="en-US"/>
              <a:t>Describe any new skills that you learned from this project. </a:t>
            </a:r>
            <a:endParaRPr lang="en-US" dirty="0"/>
          </a:p>
          <a:p>
            <a:r>
              <a:rPr lang="en-US"/>
              <a:t>For example: “I learned how to set up auto scaling correctly so my resources were automatically adjusted and allocated at the lowest possible cost.”</a:t>
            </a:r>
            <a:endParaRPr lang="en-US" dirty="0"/>
          </a:p>
          <a:p>
            <a:endParaRPr lang="en-US" dirty="0"/>
          </a:p>
          <a:p>
            <a:r>
              <a:rPr lang="en-US"/>
              <a:t>Discuss any future, out-of-scope use cases in the next steps.</a:t>
            </a:r>
            <a:endParaRPr lang="en-US" dirty="0"/>
          </a:p>
          <a:p>
            <a:r>
              <a:rPr lang="en-US"/>
              <a:t>For example: “I would like to scale out the web application so that multiple departments can use it.”</a:t>
            </a:r>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21</a:t>
            </a:fld>
            <a:endParaRPr lang="en-GB"/>
          </a:p>
        </p:txBody>
      </p:sp>
    </p:spTree>
    <p:extLst>
      <p:ext uri="{BB962C8B-B14F-4D97-AF65-F5344CB8AC3E}">
        <p14:creationId xmlns:p14="http://schemas.microsoft.com/office/powerpoint/2010/main" val="798733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go more in depth about the design considerations and trade-offs that you made.</a:t>
            </a:r>
          </a:p>
        </p:txBody>
      </p:sp>
      <p:sp>
        <p:nvSpPr>
          <p:cNvPr id="4" name="Slide Number Placeholder 3"/>
          <p:cNvSpPr>
            <a:spLocks noGrp="1"/>
          </p:cNvSpPr>
          <p:nvPr>
            <p:ph type="sldNum" sz="quarter" idx="5"/>
          </p:nvPr>
        </p:nvSpPr>
        <p:spPr/>
        <p:txBody>
          <a:bodyPr/>
          <a:lstStyle/>
          <a:p>
            <a:fld id="{4C9B898A-7336-41CF-8174-87B282F05BAC}" type="slidenum">
              <a:t>3</a:t>
            </a:fld>
            <a:endParaRPr lang="en-GB"/>
          </a:p>
        </p:txBody>
      </p:sp>
    </p:spTree>
    <p:extLst>
      <p:ext uri="{BB962C8B-B14F-4D97-AF65-F5344CB8AC3E}">
        <p14:creationId xmlns:p14="http://schemas.microsoft.com/office/powerpoint/2010/main" val="54737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4</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5</a:t>
            </a:fld>
            <a:endParaRPr lang="en-GB"/>
          </a:p>
        </p:txBody>
      </p:sp>
    </p:spTree>
    <p:extLst>
      <p:ext uri="{BB962C8B-B14F-4D97-AF65-F5344CB8AC3E}">
        <p14:creationId xmlns:p14="http://schemas.microsoft.com/office/powerpoint/2010/main" val="95341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6</a:t>
            </a:fld>
            <a:endParaRPr lang="en-GB"/>
          </a:p>
        </p:txBody>
      </p:sp>
    </p:spTree>
    <p:extLst>
      <p:ext uri="{BB962C8B-B14F-4D97-AF65-F5344CB8AC3E}">
        <p14:creationId xmlns:p14="http://schemas.microsoft.com/office/powerpoint/2010/main" val="265639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Remove this slide from your final presentation. </a:t>
            </a:r>
          </a:p>
          <a:p>
            <a:r>
              <a:rPr lang="en-US" dirty="0"/>
              <a:t>This example architecture diagram shows a solution to configure a webhook to link Git with AWS. You can find this example in the Toolkits for PowerPoint at </a:t>
            </a:r>
            <a:r>
              <a:rPr lang="en-US" dirty="0">
                <a:hlinkClick r:id="rId3"/>
              </a:rPr>
              <a:t>https://aws.amazon.com/architecture/icons</a:t>
            </a:r>
            <a:r>
              <a:rPr lang="en-US" dirty="0"/>
              <a:t>.</a:t>
            </a:r>
          </a:p>
        </p:txBody>
      </p:sp>
      <p:sp>
        <p:nvSpPr>
          <p:cNvPr id="4" name="Slide Number Placeholder 3"/>
          <p:cNvSpPr>
            <a:spLocks noGrp="1"/>
          </p:cNvSpPr>
          <p:nvPr>
            <p:ph type="sldNum" sz="quarter" idx="5"/>
          </p:nvPr>
        </p:nvSpPr>
        <p:spPr/>
        <p:txBody>
          <a:bodyPr/>
          <a:lstStyle/>
          <a:p>
            <a:fld id="{4C9B898A-7336-41CF-8174-87B282F05BAC}" type="slidenum">
              <a:t>7</a:t>
            </a:fld>
            <a:endParaRPr lang="en-GB"/>
          </a:p>
        </p:txBody>
      </p:sp>
    </p:spTree>
    <p:extLst>
      <p:ext uri="{BB962C8B-B14F-4D97-AF65-F5344CB8AC3E}">
        <p14:creationId xmlns:p14="http://schemas.microsoft.com/office/powerpoint/2010/main" val="1798556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8</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9</a:t>
            </a:fld>
            <a:endParaRPr lang="en-GB"/>
          </a:p>
        </p:txBody>
      </p:sp>
    </p:spTree>
    <p:extLst>
      <p:ext uri="{BB962C8B-B14F-4D97-AF65-F5344CB8AC3E}">
        <p14:creationId xmlns:p14="http://schemas.microsoft.com/office/powerpoint/2010/main" val="98554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 name="Google Shape;11;p2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4"/>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3" name="Google Shape;23;p24"/>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0" name="Google Shape;30;p26"/>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1" name="Google Shape;31;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4" name="Google Shape;3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8" name="Google Shape;38;p2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28"/>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9"/>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3" name="Google Shape;43;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0"/>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30"/>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7" name="Google Shape;47;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06/06/2024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awsacademy.instructure.com/courses/81170"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hyperlink" Target="https://docs.aws.amazon.com/cloud9/latest/user-guide/create-environment-main.html" TargetMode="External"/><Relationship Id="rId5" Type="http://schemas.openxmlformats.org/officeDocument/2006/relationships/hyperlink" Target="https://awsacademy.instructure.com/courses/75306/assignments/755079?module_item_id=6768975" TargetMode="External"/><Relationship Id="rId4" Type="http://schemas.openxmlformats.org/officeDocument/2006/relationships/hyperlink" Target="https://calculator.aw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5766733" y="2643467"/>
            <a:ext cx="5785600" cy="630400"/>
          </a:xfrm>
          <a:prstGeom prst="rect">
            <a:avLst/>
          </a:prstGeom>
          <a:noFill/>
          <a:ln>
            <a:noFill/>
          </a:ln>
        </p:spPr>
        <p:txBody>
          <a:bodyPr spcFirstLastPara="1" wrap="square" lIns="121900" tIns="121900" rIns="121900" bIns="121900" anchor="t" anchorCtr="0">
            <a:noAutofit/>
          </a:bodyPr>
          <a:lstStyle/>
          <a:p>
            <a:pPr>
              <a:buSzPts val="1700"/>
            </a:pPr>
            <a:r>
              <a:rPr lang="en" sz="2267" b="1" dirty="0">
                <a:latin typeface="Nunito"/>
                <a:ea typeface="Nunito"/>
                <a:cs typeface="Nunito"/>
                <a:sym typeface="Nunito"/>
              </a:rPr>
              <a:t>IT </a:t>
            </a:r>
            <a:r>
              <a:rPr lang="bs-Latn-BA" sz="2267" b="1" dirty="0">
                <a:latin typeface="Nunito"/>
                <a:ea typeface="Nunito"/>
                <a:cs typeface="Nunito"/>
                <a:sym typeface="Nunito"/>
              </a:rPr>
              <a:t>334</a:t>
            </a:r>
            <a:r>
              <a:rPr lang="en" sz="2267" b="1" dirty="0">
                <a:latin typeface="Nunito"/>
                <a:ea typeface="Nunito"/>
                <a:cs typeface="Nunito"/>
                <a:sym typeface="Nunito"/>
              </a:rPr>
              <a:t> – DevOps Engineering on AWS Cloud</a:t>
            </a:r>
            <a:endParaRPr sz="2267" b="1" dirty="0">
              <a:latin typeface="Nunito"/>
              <a:ea typeface="Nunito"/>
              <a:cs typeface="Nunito"/>
              <a:sym typeface="Nunito"/>
            </a:endParaRPr>
          </a:p>
        </p:txBody>
      </p:sp>
      <p:sp>
        <p:nvSpPr>
          <p:cNvPr id="55" name="Google Shape;55;p1"/>
          <p:cNvSpPr txBox="1"/>
          <p:nvPr/>
        </p:nvSpPr>
        <p:spPr>
          <a:xfrm>
            <a:off x="5766733" y="3354667"/>
            <a:ext cx="5785600" cy="630400"/>
          </a:xfrm>
          <a:prstGeom prst="rect">
            <a:avLst/>
          </a:prstGeom>
          <a:noFill/>
          <a:ln>
            <a:noFill/>
          </a:ln>
        </p:spPr>
        <p:txBody>
          <a:bodyPr spcFirstLastPara="1" wrap="square" lIns="121900" tIns="121900" rIns="121900" bIns="121900" anchor="t" anchorCtr="0">
            <a:noAutofit/>
          </a:bodyPr>
          <a:lstStyle/>
          <a:p>
            <a:r>
              <a:rPr lang="bs-Latn-BA" sz="2900" dirty="0">
                <a:latin typeface="Nunito Black"/>
                <a:sym typeface="Nunito Black"/>
              </a:rPr>
              <a:t>Project – Building a </a:t>
            </a:r>
            <a:r>
              <a:rPr lang="bs-Latn-BA" sz="2900" dirty="0" err="1">
                <a:latin typeface="Nunito Black"/>
                <a:sym typeface="Nunito Black"/>
              </a:rPr>
              <a:t>Highly</a:t>
            </a:r>
            <a:r>
              <a:rPr lang="bs-Latn-BA" sz="2900" dirty="0">
                <a:latin typeface="Nunito Black"/>
                <a:sym typeface="Nunito Black"/>
              </a:rPr>
              <a:t> </a:t>
            </a:r>
            <a:r>
              <a:rPr lang="bs-Latn-BA" sz="2900" dirty="0" err="1">
                <a:latin typeface="Nunito Black"/>
                <a:sym typeface="Nunito Black"/>
              </a:rPr>
              <a:t>Available</a:t>
            </a:r>
            <a:r>
              <a:rPr lang="bs-Latn-BA" sz="2900" dirty="0">
                <a:latin typeface="Nunito Black"/>
                <a:sym typeface="Nunito Black"/>
              </a:rPr>
              <a:t>, </a:t>
            </a:r>
            <a:r>
              <a:rPr lang="bs-Latn-BA" sz="2900" dirty="0" err="1">
                <a:latin typeface="Nunito Black"/>
                <a:sym typeface="Nunito Black"/>
              </a:rPr>
              <a:t>Scalable</a:t>
            </a:r>
            <a:r>
              <a:rPr lang="bs-Latn-BA" sz="2900" dirty="0">
                <a:latin typeface="Nunito Black"/>
                <a:sym typeface="Nunito Black"/>
              </a:rPr>
              <a:t> Web </a:t>
            </a:r>
            <a:r>
              <a:rPr lang="bs-Latn-BA" sz="2900" dirty="0" err="1">
                <a:latin typeface="Nunito Black"/>
                <a:sym typeface="Nunito Black"/>
              </a:rPr>
              <a:t>Application</a:t>
            </a:r>
            <a:br>
              <a:rPr lang="bs-Latn-BA" sz="2900" dirty="0">
                <a:latin typeface="Nunito Black"/>
                <a:sym typeface="Nunito Black"/>
              </a:rPr>
            </a:br>
            <a:endParaRPr lang="bs-Latn-BA" sz="2900" dirty="0">
              <a:latin typeface="Nunito Black"/>
            </a:endParaRPr>
          </a:p>
        </p:txBody>
      </p:sp>
      <p:sp>
        <p:nvSpPr>
          <p:cNvPr id="56" name="Google Shape;56;p1"/>
          <p:cNvSpPr txBox="1"/>
          <p:nvPr/>
        </p:nvSpPr>
        <p:spPr>
          <a:xfrm>
            <a:off x="774953" y="5588612"/>
            <a:ext cx="2408145" cy="1218465"/>
          </a:xfrm>
          <a:prstGeom prst="rect">
            <a:avLst/>
          </a:prstGeom>
          <a:noFill/>
          <a:ln>
            <a:noFill/>
          </a:ln>
        </p:spPr>
        <p:txBody>
          <a:bodyPr spcFirstLastPara="1" wrap="square" lIns="121900" tIns="121900" rIns="121900" bIns="121900" anchor="t" anchorCtr="0">
            <a:noAutofit/>
          </a:bodyPr>
          <a:lstStyle/>
          <a:p>
            <a:pPr>
              <a:buSzPts val="1200"/>
            </a:pPr>
            <a:r>
              <a:rPr lang="en-US" sz="1600" b="1" dirty="0">
                <a:latin typeface="Nunito"/>
                <a:ea typeface="Nunito"/>
                <a:cs typeface="Nunito"/>
              </a:rPr>
              <a:t>Group </a:t>
            </a:r>
            <a:r>
              <a:rPr lang="hr-BA" sz="1600" b="1" dirty="0">
                <a:latin typeface="Nunito"/>
                <a:ea typeface="Nunito"/>
                <a:cs typeface="Nunito"/>
              </a:rPr>
              <a:t>3</a:t>
            </a:r>
            <a:r>
              <a:rPr lang="en-US" sz="1600" b="1" dirty="0">
                <a:latin typeface="Nunito"/>
                <a:ea typeface="Nunito"/>
                <a:cs typeface="Nunito"/>
              </a:rPr>
              <a:t>:</a:t>
            </a:r>
            <a:br>
              <a:rPr lang="en-US" sz="1600" b="1" dirty="0">
                <a:latin typeface="Nunito"/>
                <a:ea typeface="Nunito"/>
                <a:cs typeface="Nunito"/>
              </a:rPr>
            </a:br>
            <a:r>
              <a:rPr lang="hr-BA" sz="1600" dirty="0">
                <a:latin typeface="Nunito"/>
                <a:ea typeface="Nunito"/>
                <a:cs typeface="Nunito"/>
              </a:rPr>
              <a:t>Amina Merić</a:t>
            </a:r>
          </a:p>
          <a:p>
            <a:pPr>
              <a:buSzPts val="1200"/>
            </a:pPr>
            <a:r>
              <a:rPr lang="hr-BA" sz="1600" dirty="0">
                <a:latin typeface="Nunito"/>
              </a:rPr>
              <a:t>Selma Imširović</a:t>
            </a:r>
            <a:endParaRPr lang="en-US" dirty="0"/>
          </a:p>
        </p:txBody>
      </p:sp>
      <p:sp>
        <p:nvSpPr>
          <p:cNvPr id="2" name="Google Shape;56;p1">
            <a:extLst>
              <a:ext uri="{FF2B5EF4-FFF2-40B4-BE49-F238E27FC236}">
                <a16:creationId xmlns:a16="http://schemas.microsoft.com/office/drawing/2014/main" id="{BABB3A38-A9A8-FCB1-46E2-770B258857C4}"/>
              </a:ext>
            </a:extLst>
          </p:cNvPr>
          <p:cNvSpPr txBox="1"/>
          <p:nvPr/>
        </p:nvSpPr>
        <p:spPr>
          <a:xfrm>
            <a:off x="2475863" y="5837090"/>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3" name="Google Shape;56;p1">
            <a:extLst>
              <a:ext uri="{FF2B5EF4-FFF2-40B4-BE49-F238E27FC236}">
                <a16:creationId xmlns:a16="http://schemas.microsoft.com/office/drawing/2014/main" id="{7D7662F5-7A32-C07E-9AD8-92C6BA2D0C39}"/>
              </a:ext>
            </a:extLst>
          </p:cNvPr>
          <p:cNvSpPr txBox="1"/>
          <p:nvPr/>
        </p:nvSpPr>
        <p:spPr>
          <a:xfrm>
            <a:off x="5465885" y="5861938"/>
            <a:ext cx="2308754" cy="994834"/>
          </a:xfrm>
          <a:prstGeom prst="rect">
            <a:avLst/>
          </a:prstGeom>
          <a:noFill/>
          <a:ln>
            <a:noFill/>
          </a:ln>
        </p:spPr>
        <p:txBody>
          <a:bodyPr spcFirstLastPara="1" wrap="square" lIns="121900" tIns="121900" rIns="121900" bIns="121900" anchor="t" anchorCtr="0">
            <a:noAutofit/>
          </a:bodyPr>
          <a:lstStyle/>
          <a:p>
            <a:r>
              <a:rPr lang="hr-BA" sz="1600" b="1" dirty="0">
                <a:latin typeface="Nunito"/>
              </a:rPr>
              <a:t>6 June, 2024</a:t>
            </a:r>
            <a:endParaRPr lang="en-US" sz="1600" b="1" dirty="0">
              <a:latin typeface="Nunito"/>
            </a:endParaRPr>
          </a:p>
        </p:txBody>
      </p:sp>
      <p:sp>
        <p:nvSpPr>
          <p:cNvPr id="4" name="Google Shape;56;p1">
            <a:extLst>
              <a:ext uri="{FF2B5EF4-FFF2-40B4-BE49-F238E27FC236}">
                <a16:creationId xmlns:a16="http://schemas.microsoft.com/office/drawing/2014/main" id="{55B5D172-7E2F-65C4-48AB-7DF2CC3D88DF}"/>
              </a:ext>
            </a:extLst>
          </p:cNvPr>
          <p:cNvSpPr txBox="1"/>
          <p:nvPr/>
        </p:nvSpPr>
        <p:spPr>
          <a:xfrm>
            <a:off x="2757471" y="6118698"/>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5" name="Google Shape;56;p1">
            <a:extLst>
              <a:ext uri="{FF2B5EF4-FFF2-40B4-BE49-F238E27FC236}">
                <a16:creationId xmlns:a16="http://schemas.microsoft.com/office/drawing/2014/main" id="{726C2C00-CF77-6181-28BB-FB9D57C98422}"/>
              </a:ext>
            </a:extLst>
          </p:cNvPr>
          <p:cNvSpPr txBox="1"/>
          <p:nvPr/>
        </p:nvSpPr>
        <p:spPr>
          <a:xfrm>
            <a:off x="8886602" y="5729416"/>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Teacher:</a:t>
            </a:r>
            <a:br>
              <a:rPr lang="en-US" sz="1600" b="1" dirty="0">
                <a:latin typeface="Nunito"/>
              </a:rPr>
            </a:br>
            <a:r>
              <a:rPr lang="en-US" sz="1600" dirty="0">
                <a:latin typeface="Nunito"/>
              </a:rPr>
              <a:t>Dzenana </a:t>
            </a:r>
            <a:r>
              <a:rPr lang="en-US" sz="1600" err="1">
                <a:latin typeface="Nunito"/>
              </a:rPr>
              <a:t>Dzevlan</a:t>
            </a:r>
            <a:endParaRPr lang="en-US" err="1"/>
          </a:p>
        </p:txBody>
      </p:sp>
    </p:spTree>
    <p:extLst>
      <p:ext uri="{BB962C8B-B14F-4D97-AF65-F5344CB8AC3E}">
        <p14:creationId xmlns:p14="http://schemas.microsoft.com/office/powerpoint/2010/main" val="172319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5064FFD8-6998-7D28-3174-56501F48E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804" y="2427031"/>
            <a:ext cx="11562391" cy="3260804"/>
          </a:xfrm>
          <a:prstGeom prst="rect">
            <a:avLst/>
          </a:prstGeom>
        </p:spPr>
      </p:pic>
      <p:sp>
        <p:nvSpPr>
          <p:cNvPr id="7" name="TextBox 6">
            <a:extLst>
              <a:ext uri="{FF2B5EF4-FFF2-40B4-BE49-F238E27FC236}">
                <a16:creationId xmlns:a16="http://schemas.microsoft.com/office/drawing/2014/main" id="{9ACE05D2-F49E-5325-6591-4AC27557E4AA}"/>
              </a:ext>
            </a:extLst>
          </p:cNvPr>
          <p:cNvSpPr txBox="1"/>
          <p:nvPr/>
        </p:nvSpPr>
        <p:spPr>
          <a:xfrm>
            <a:off x="570689" y="1653702"/>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Security Groups</a:t>
            </a:r>
          </a:p>
        </p:txBody>
      </p:sp>
    </p:spTree>
    <p:extLst>
      <p:ext uri="{BB962C8B-B14F-4D97-AF65-F5344CB8AC3E}">
        <p14:creationId xmlns:p14="http://schemas.microsoft.com/office/powerpoint/2010/main" val="141502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F496C6-E09F-44DF-03BF-2165A74D4017}"/>
              </a:ext>
            </a:extLst>
          </p:cNvPr>
          <p:cNvSpPr txBox="1"/>
          <p:nvPr/>
        </p:nvSpPr>
        <p:spPr>
          <a:xfrm>
            <a:off x="570689" y="1653702"/>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Cloud9</a:t>
            </a:r>
          </a:p>
        </p:txBody>
      </p:sp>
      <p:pic>
        <p:nvPicPr>
          <p:cNvPr id="7" name="Picture 6" descr="A screenshot of a computer&#10;&#10;Description automatically generated">
            <a:extLst>
              <a:ext uri="{FF2B5EF4-FFF2-40B4-BE49-F238E27FC236}">
                <a16:creationId xmlns:a16="http://schemas.microsoft.com/office/drawing/2014/main" id="{5270862D-DA3C-1A04-792F-9B96EDEA7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 y="2310626"/>
            <a:ext cx="11583360" cy="3187368"/>
          </a:xfrm>
          <a:prstGeom prst="rect">
            <a:avLst/>
          </a:prstGeom>
        </p:spPr>
      </p:pic>
    </p:spTree>
    <p:extLst>
      <p:ext uri="{BB962C8B-B14F-4D97-AF65-F5344CB8AC3E}">
        <p14:creationId xmlns:p14="http://schemas.microsoft.com/office/powerpoint/2010/main" val="95621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F496C6-E09F-44DF-03BF-2165A74D4017}"/>
              </a:ext>
            </a:extLst>
          </p:cNvPr>
          <p:cNvSpPr txBox="1"/>
          <p:nvPr/>
        </p:nvSpPr>
        <p:spPr>
          <a:xfrm>
            <a:off x="570689" y="1653702"/>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Secret Manager</a:t>
            </a:r>
          </a:p>
        </p:txBody>
      </p:sp>
      <p:pic>
        <p:nvPicPr>
          <p:cNvPr id="8" name="Picture 7" descr="A screenshot of a computer&#10;&#10;Description automatically generated">
            <a:extLst>
              <a:ext uri="{FF2B5EF4-FFF2-40B4-BE49-F238E27FC236}">
                <a16:creationId xmlns:a16="http://schemas.microsoft.com/office/drawing/2014/main" id="{5FBD47BF-C399-E3DE-AEB4-4742A5880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2420314"/>
            <a:ext cx="11216640" cy="2187245"/>
          </a:xfrm>
          <a:prstGeom prst="rect">
            <a:avLst/>
          </a:prstGeom>
        </p:spPr>
      </p:pic>
    </p:spTree>
    <p:extLst>
      <p:ext uri="{BB962C8B-B14F-4D97-AF65-F5344CB8AC3E}">
        <p14:creationId xmlns:p14="http://schemas.microsoft.com/office/powerpoint/2010/main" val="134461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8F496C6-E09F-44DF-03BF-2165A74D4017}"/>
              </a:ext>
            </a:extLst>
          </p:cNvPr>
          <p:cNvSpPr txBox="1"/>
          <p:nvPr/>
        </p:nvSpPr>
        <p:spPr>
          <a:xfrm>
            <a:off x="570689" y="1653702"/>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Load Balancer</a:t>
            </a:r>
          </a:p>
        </p:txBody>
      </p:sp>
      <p:pic>
        <p:nvPicPr>
          <p:cNvPr id="7" name="Picture 6" descr="A screenshot of a computer&#10;&#10;Description automatically generated">
            <a:extLst>
              <a:ext uri="{FF2B5EF4-FFF2-40B4-BE49-F238E27FC236}">
                <a16:creationId xmlns:a16="http://schemas.microsoft.com/office/drawing/2014/main" id="{F8B7D196-80D3-F628-E629-F2F87D4B3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00" y="2178128"/>
            <a:ext cx="11360800" cy="2326294"/>
          </a:xfrm>
          <a:prstGeom prst="rect">
            <a:avLst/>
          </a:prstGeom>
        </p:spPr>
      </p:pic>
      <p:sp>
        <p:nvSpPr>
          <p:cNvPr id="9" name="TextBox 8">
            <a:extLst>
              <a:ext uri="{FF2B5EF4-FFF2-40B4-BE49-F238E27FC236}">
                <a16:creationId xmlns:a16="http://schemas.microsoft.com/office/drawing/2014/main" id="{562BC301-F0F2-9030-88AE-E4E6B326105A}"/>
              </a:ext>
            </a:extLst>
          </p:cNvPr>
          <p:cNvSpPr txBox="1"/>
          <p:nvPr/>
        </p:nvSpPr>
        <p:spPr>
          <a:xfrm>
            <a:off x="702769" y="4666019"/>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AMI</a:t>
            </a:r>
          </a:p>
        </p:txBody>
      </p:sp>
      <p:pic>
        <p:nvPicPr>
          <p:cNvPr id="10" name="Picture 9" descr="A screenshot of a computer&#10;&#10;Description automatically generated">
            <a:extLst>
              <a:ext uri="{FF2B5EF4-FFF2-40B4-BE49-F238E27FC236}">
                <a16:creationId xmlns:a16="http://schemas.microsoft.com/office/drawing/2014/main" id="{A65D5643-7BD5-4F31-3993-60AFBA3A20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800" y="5213811"/>
            <a:ext cx="11522400" cy="1519517"/>
          </a:xfrm>
          <a:prstGeom prst="rect">
            <a:avLst/>
          </a:prstGeom>
        </p:spPr>
      </p:pic>
    </p:spTree>
    <p:extLst>
      <p:ext uri="{BB962C8B-B14F-4D97-AF65-F5344CB8AC3E}">
        <p14:creationId xmlns:p14="http://schemas.microsoft.com/office/powerpoint/2010/main" val="4020162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6F1764-4D4C-2DA3-1F9A-E714E2C9C689}"/>
              </a:ext>
            </a:extLst>
          </p:cNvPr>
          <p:cNvSpPr txBox="1"/>
          <p:nvPr/>
        </p:nvSpPr>
        <p:spPr>
          <a:xfrm>
            <a:off x="415600" y="1662458"/>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Auto Scaling Group</a:t>
            </a:r>
          </a:p>
        </p:txBody>
      </p:sp>
      <p:pic>
        <p:nvPicPr>
          <p:cNvPr id="7" name="Picture 6" descr="A screenshot of a computer&#10;&#10;Description automatically generated">
            <a:extLst>
              <a:ext uri="{FF2B5EF4-FFF2-40B4-BE49-F238E27FC236}">
                <a16:creationId xmlns:a16="http://schemas.microsoft.com/office/drawing/2014/main" id="{CF97D4C5-C982-0602-C013-D3A05D2C8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60" y="2278260"/>
            <a:ext cx="11694160" cy="2706981"/>
          </a:xfrm>
          <a:prstGeom prst="rect">
            <a:avLst/>
          </a:prstGeom>
        </p:spPr>
      </p:pic>
    </p:spTree>
    <p:extLst>
      <p:ext uri="{BB962C8B-B14F-4D97-AF65-F5344CB8AC3E}">
        <p14:creationId xmlns:p14="http://schemas.microsoft.com/office/powerpoint/2010/main" val="230923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6F1764-4D4C-2DA3-1F9A-E714E2C9C689}"/>
              </a:ext>
            </a:extLst>
          </p:cNvPr>
          <p:cNvSpPr txBox="1"/>
          <p:nvPr/>
        </p:nvSpPr>
        <p:spPr>
          <a:xfrm>
            <a:off x="415600" y="1662458"/>
            <a:ext cx="461360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End Result of Web Application</a:t>
            </a:r>
          </a:p>
        </p:txBody>
      </p:sp>
      <p:pic>
        <p:nvPicPr>
          <p:cNvPr id="8" name="Picture 7" descr="A screen shot of a computer&#10;&#10;Description automatically generated">
            <a:extLst>
              <a:ext uri="{FF2B5EF4-FFF2-40B4-BE49-F238E27FC236}">
                <a16:creationId xmlns:a16="http://schemas.microsoft.com/office/drawing/2014/main" id="{F3685DDA-973D-9E26-2E49-5C0B2A2B0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080" y="2287904"/>
            <a:ext cx="7486207" cy="3803929"/>
          </a:xfrm>
          <a:prstGeom prst="rect">
            <a:avLst/>
          </a:prstGeom>
        </p:spPr>
      </p:pic>
    </p:spTree>
    <p:extLst>
      <p:ext uri="{BB962C8B-B14F-4D97-AF65-F5344CB8AC3E}">
        <p14:creationId xmlns:p14="http://schemas.microsoft.com/office/powerpoint/2010/main" val="298389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6F1764-4D4C-2DA3-1F9A-E714E2C9C689}"/>
              </a:ext>
            </a:extLst>
          </p:cNvPr>
          <p:cNvSpPr txBox="1"/>
          <p:nvPr/>
        </p:nvSpPr>
        <p:spPr>
          <a:xfrm>
            <a:off x="415600" y="1662458"/>
            <a:ext cx="461360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End Result of Web Application</a:t>
            </a:r>
          </a:p>
        </p:txBody>
      </p:sp>
      <p:pic>
        <p:nvPicPr>
          <p:cNvPr id="7" name="Picture 6" descr="A screenshot of a computer&#10;&#10;Description automatically generated">
            <a:extLst>
              <a:ext uri="{FF2B5EF4-FFF2-40B4-BE49-F238E27FC236}">
                <a16:creationId xmlns:a16="http://schemas.microsoft.com/office/drawing/2014/main" id="{AEB1ED80-12AC-9A08-1BFD-C270AC55E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760" y="2172855"/>
            <a:ext cx="8666480" cy="4381989"/>
          </a:xfrm>
          <a:prstGeom prst="rect">
            <a:avLst/>
          </a:prstGeom>
        </p:spPr>
      </p:pic>
    </p:spTree>
    <p:extLst>
      <p:ext uri="{BB962C8B-B14F-4D97-AF65-F5344CB8AC3E}">
        <p14:creationId xmlns:p14="http://schemas.microsoft.com/office/powerpoint/2010/main" val="3064369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6F1764-4D4C-2DA3-1F9A-E714E2C9C689}"/>
              </a:ext>
            </a:extLst>
          </p:cNvPr>
          <p:cNvSpPr txBox="1"/>
          <p:nvPr/>
        </p:nvSpPr>
        <p:spPr>
          <a:xfrm>
            <a:off x="415600" y="1662458"/>
            <a:ext cx="461360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End Result of Web Application</a:t>
            </a:r>
          </a:p>
        </p:txBody>
      </p:sp>
      <p:pic>
        <p:nvPicPr>
          <p:cNvPr id="7" name="Picture 6" descr="A screenshot of a computer&#10;&#10;Description automatically generated">
            <a:extLst>
              <a:ext uri="{FF2B5EF4-FFF2-40B4-BE49-F238E27FC236}">
                <a16:creationId xmlns:a16="http://schemas.microsoft.com/office/drawing/2014/main" id="{6D2A46B7-C4D1-6C9E-202A-B1767D38F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480" y="2157615"/>
            <a:ext cx="8829040" cy="4469702"/>
          </a:xfrm>
          <a:prstGeom prst="rect">
            <a:avLst/>
          </a:prstGeom>
        </p:spPr>
      </p:pic>
    </p:spTree>
    <p:extLst>
      <p:ext uri="{BB962C8B-B14F-4D97-AF65-F5344CB8AC3E}">
        <p14:creationId xmlns:p14="http://schemas.microsoft.com/office/powerpoint/2010/main" val="332762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6F1764-4D4C-2DA3-1F9A-E714E2C9C689}"/>
              </a:ext>
            </a:extLst>
          </p:cNvPr>
          <p:cNvSpPr txBox="1"/>
          <p:nvPr/>
        </p:nvSpPr>
        <p:spPr>
          <a:xfrm>
            <a:off x="415600" y="1662458"/>
            <a:ext cx="461360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End Result of Web Application</a:t>
            </a:r>
          </a:p>
        </p:txBody>
      </p:sp>
      <p:pic>
        <p:nvPicPr>
          <p:cNvPr id="7" name="Picture 6" descr="A screenshot of a computer&#10;&#10;Description automatically generated">
            <a:extLst>
              <a:ext uri="{FF2B5EF4-FFF2-40B4-BE49-F238E27FC236}">
                <a16:creationId xmlns:a16="http://schemas.microsoft.com/office/drawing/2014/main" id="{E4C6075C-9363-F7C0-0226-8E3ECACFE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00" y="2157615"/>
            <a:ext cx="8991600" cy="4551998"/>
          </a:xfrm>
          <a:prstGeom prst="rect">
            <a:avLst/>
          </a:prstGeom>
        </p:spPr>
      </p:pic>
    </p:spTree>
    <p:extLst>
      <p:ext uri="{BB962C8B-B14F-4D97-AF65-F5344CB8AC3E}">
        <p14:creationId xmlns:p14="http://schemas.microsoft.com/office/powerpoint/2010/main" val="568818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Lessons learned</a:t>
            </a:r>
          </a:p>
          <a:p>
            <a:endParaRPr lang="en-US" sz="3600" b="1" dirty="0">
              <a:solidFill>
                <a:srgbClr val="002060"/>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E2FD84D-9491-2A0A-2189-17A3B1CC881C}"/>
              </a:ext>
            </a:extLst>
          </p:cNvPr>
          <p:cNvSpPr txBox="1"/>
          <p:nvPr/>
        </p:nvSpPr>
        <p:spPr>
          <a:xfrm>
            <a:off x="340744" y="1854701"/>
            <a:ext cx="11510511" cy="492442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rgbClr val="C00000"/>
                </a:solidFill>
              </a:rPr>
              <a:t>Challenges that we overcame</a:t>
            </a:r>
          </a:p>
          <a:p>
            <a:pPr marL="285750" indent="-285750" algn="just">
              <a:buFont typeface="Arial" panose="020B0604020202020204" pitchFamily="34" charset="0"/>
              <a:buChar char="•"/>
            </a:pPr>
            <a:endParaRPr lang="en-US" b="1" dirty="0"/>
          </a:p>
          <a:p>
            <a:pPr marL="285750" indent="-285750" algn="just">
              <a:buFontTx/>
              <a:buChar char="-"/>
            </a:pPr>
            <a:r>
              <a:rPr lang="en-US" sz="2000" dirty="0"/>
              <a:t>Setting up a VPC with multiple subnets, an internet gateway, and a NAT Gateway correctly was a challenge for us as we encountered difficulty configuring the NAT Gateway to properly handle outbound traffic from private subnets while maintaining security and proper routing. </a:t>
            </a:r>
            <a:endParaRPr lang="bs-Latn-BA" sz="2000" dirty="0"/>
          </a:p>
          <a:p>
            <a:pPr marL="742950" lvl="1" indent="-285750" algn="just">
              <a:buFontTx/>
              <a:buChar char="-"/>
            </a:pPr>
            <a:r>
              <a:rPr lang="en-US" sz="2000" dirty="0"/>
              <a:t>To overcome these challenges we referred to AWS documentation: AWS Academy Cloud Architecting – Lab: Creating a Virtual Private Cloud.</a:t>
            </a:r>
            <a:r>
              <a:rPr lang="bs-Latn-BA" sz="2000" dirty="0"/>
              <a:t> We reviewed route tabels and security groups. We ensured</a:t>
            </a:r>
            <a:r>
              <a:rPr lang="en-US" sz="2000" dirty="0"/>
              <a:t> that the route table associated with your private subnets has a route pointing to the NAT Gateway</a:t>
            </a:r>
          </a:p>
          <a:p>
            <a:pPr algn="just"/>
            <a:endParaRPr lang="en-US" sz="2000" dirty="0"/>
          </a:p>
          <a:p>
            <a:pPr marL="285750" indent="-285750">
              <a:buFontTx/>
              <a:buChar char="-"/>
            </a:pPr>
            <a:r>
              <a:rPr lang="bs-Latn-BA" sz="2000" dirty="0"/>
              <a:t>Database connection - </a:t>
            </a:r>
            <a:r>
              <a:rPr lang="en-US" sz="2000" dirty="0"/>
              <a:t>The database migration was difficult, and we encountered many </a:t>
            </a:r>
            <a:r>
              <a:rPr lang="bs-Latn-BA" sz="2000" dirty="0"/>
              <a:t>difficulties</a:t>
            </a:r>
            <a:r>
              <a:rPr lang="en-US" sz="2000" dirty="0"/>
              <a:t>, specifically with connecting the web application to the RDS database instance.</a:t>
            </a:r>
            <a:endParaRPr lang="bs-Latn-BA" sz="2000" dirty="0"/>
          </a:p>
          <a:p>
            <a:pPr marL="742950" lvl="1" indent="-285750">
              <a:buFontTx/>
              <a:buChar char="-"/>
            </a:pPr>
            <a:r>
              <a:rPr lang="bs-Latn-BA" sz="2000" dirty="0"/>
              <a:t>We believe i</a:t>
            </a:r>
            <a:r>
              <a:rPr lang="en-US" sz="2000" dirty="0"/>
              <a:t>t </a:t>
            </a:r>
            <a:r>
              <a:rPr lang="bs-Latn-BA" sz="2000" dirty="0"/>
              <a:t>o</a:t>
            </a:r>
            <a:r>
              <a:rPr lang="en-US" sz="2000" dirty="0" err="1"/>
              <a:t>ccurred</a:t>
            </a:r>
            <a:r>
              <a:rPr lang="bs-Latn-BA" sz="2000" dirty="0"/>
              <a:t> because of</a:t>
            </a:r>
            <a:r>
              <a:rPr lang="en-US" sz="2000" dirty="0"/>
              <a:t> Network misconfigurations, such as incorrect security group settings</a:t>
            </a:r>
            <a:r>
              <a:rPr lang="bs-Latn-BA" sz="2000" dirty="0"/>
              <a:t> </a:t>
            </a:r>
            <a:r>
              <a:rPr lang="en-US" sz="2000" dirty="0"/>
              <a:t>and subnet configurations</a:t>
            </a:r>
            <a:r>
              <a:rPr lang="bs-Latn-BA" sz="2000" dirty="0"/>
              <a:t> that </a:t>
            </a:r>
            <a:r>
              <a:rPr lang="en-US" sz="2000" dirty="0"/>
              <a:t>blocked database connections.</a:t>
            </a:r>
            <a:r>
              <a:rPr lang="bs-Latn-BA" sz="2000" dirty="0"/>
              <a:t> But we went back and review setting up the connection and overcomed the difficulties.</a:t>
            </a:r>
            <a:endParaRPr lang="en-US" sz="2000" dirty="0"/>
          </a:p>
          <a:p>
            <a:pPr algn="just"/>
            <a:endParaRPr lang="de-DE" dirty="0"/>
          </a:p>
        </p:txBody>
      </p:sp>
    </p:spTree>
    <p:extLst>
      <p:ext uri="{BB962C8B-B14F-4D97-AF65-F5344CB8AC3E}">
        <p14:creationId xmlns:p14="http://schemas.microsoft.com/office/powerpoint/2010/main" val="360017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841955"/>
            <a:ext cx="11360800" cy="4555200"/>
          </a:xfrm>
        </p:spPr>
        <p:txBody>
          <a:bodyPr/>
          <a:lstStyle/>
          <a:p>
            <a:pPr marL="438150" indent="-285750" algn="just">
              <a:lnSpc>
                <a:spcPct val="100000"/>
              </a:lnSpc>
              <a:spcAft>
                <a:spcPts val="1200"/>
              </a:spcAft>
            </a:pPr>
            <a:r>
              <a:rPr lang="hr-BA" b="1" dirty="0">
                <a:solidFill>
                  <a:srgbClr val="FF0000"/>
                </a:solidFill>
              </a:rPr>
              <a:t>Objectives</a:t>
            </a:r>
          </a:p>
          <a:p>
            <a:pPr marL="152400" indent="0" algn="just">
              <a:lnSpc>
                <a:spcPct val="100000"/>
              </a:lnSpc>
              <a:spcAft>
                <a:spcPts val="1200"/>
              </a:spcAft>
              <a:buNone/>
            </a:pPr>
            <a:r>
              <a:rPr lang="en-US" dirty="0">
                <a:solidFill>
                  <a:schemeClr val="tx1"/>
                </a:solidFill>
              </a:rPr>
              <a:t>Our project</a:t>
            </a:r>
            <a:r>
              <a:rPr lang="hr-BA" dirty="0">
                <a:solidFill>
                  <a:schemeClr val="tx1"/>
                </a:solidFill>
              </a:rPr>
              <a:t> is about </a:t>
            </a:r>
            <a:r>
              <a:rPr lang="en-US" dirty="0">
                <a:solidFill>
                  <a:schemeClr val="tx1"/>
                </a:solidFill>
              </a:rPr>
              <a:t>the development and deployment of a Highly Available, Scalable Web Application on the AWS Cloud. With the </a:t>
            </a:r>
            <a:r>
              <a:rPr lang="en-US" dirty="0" err="1">
                <a:solidFill>
                  <a:schemeClr val="tx1"/>
                </a:solidFill>
              </a:rPr>
              <a:t>incre</a:t>
            </a:r>
            <a:r>
              <a:rPr lang="hr-BA" dirty="0">
                <a:solidFill>
                  <a:schemeClr val="tx1"/>
                </a:solidFill>
              </a:rPr>
              <a:t>ased need</a:t>
            </a:r>
            <a:r>
              <a:rPr lang="en-US" dirty="0">
                <a:solidFill>
                  <a:schemeClr val="tx1"/>
                </a:solidFill>
              </a:rPr>
              <a:t> for online services, </a:t>
            </a:r>
            <a:r>
              <a:rPr lang="hr-BA" dirty="0">
                <a:solidFill>
                  <a:schemeClr val="tx1"/>
                </a:solidFill>
              </a:rPr>
              <a:t>every business today faces </a:t>
            </a:r>
            <a:r>
              <a:rPr lang="en-US" dirty="0">
                <a:solidFill>
                  <a:schemeClr val="tx1"/>
                </a:solidFill>
              </a:rPr>
              <a:t>the critical challenge</a:t>
            </a:r>
            <a:r>
              <a:rPr lang="hr-BA" dirty="0">
                <a:solidFill>
                  <a:schemeClr val="tx1"/>
                </a:solidFill>
              </a:rPr>
              <a:t>s</a:t>
            </a:r>
            <a:r>
              <a:rPr lang="en-US" dirty="0">
                <a:solidFill>
                  <a:schemeClr val="tx1"/>
                </a:solidFill>
              </a:rPr>
              <a:t> of ensuring their applications are robust, resilient, and capable of handling fluctuating workloads while maintaining high performance. Our goal is to address these challenges by</a:t>
            </a:r>
            <a:r>
              <a:rPr lang="hr-BA" dirty="0">
                <a:solidFill>
                  <a:schemeClr val="tx1"/>
                </a:solidFill>
              </a:rPr>
              <a:t> using </a:t>
            </a:r>
            <a:r>
              <a:rPr lang="en-US" dirty="0">
                <a:solidFill>
                  <a:schemeClr val="tx1"/>
                </a:solidFill>
              </a:rPr>
              <a:t>AWS services and implementing best practices outlined in the AWS Well-Architected Framework.</a:t>
            </a:r>
            <a:endParaRPr lang="hr-BA" dirty="0">
              <a:solidFill>
                <a:schemeClr val="tx1"/>
              </a:solidFill>
            </a:endParaRPr>
          </a:p>
          <a:p>
            <a:pPr marL="152400" indent="0" algn="just">
              <a:lnSpc>
                <a:spcPct val="100000"/>
              </a:lnSpc>
              <a:spcAft>
                <a:spcPts val="1200"/>
              </a:spcAft>
              <a:buNone/>
            </a:pPr>
            <a:endParaRPr lang="hr-BA" b="1" dirty="0">
              <a:solidFill>
                <a:schemeClr val="tx1"/>
              </a:solidFill>
            </a:endParaRPr>
          </a:p>
          <a:p>
            <a:pPr marL="438150" indent="-285750" algn="just">
              <a:lnSpc>
                <a:spcPct val="100000"/>
              </a:lnSpc>
              <a:spcAft>
                <a:spcPts val="1200"/>
              </a:spcAft>
            </a:pPr>
            <a:r>
              <a:rPr lang="en-US" b="1" dirty="0">
                <a:solidFill>
                  <a:srgbClr val="FF0000"/>
                </a:solidFill>
              </a:rPr>
              <a:t>Problem Statement:</a:t>
            </a:r>
            <a:r>
              <a:rPr lang="en-US" dirty="0">
                <a:solidFill>
                  <a:srgbClr val="FF0000"/>
                </a:solidFill>
              </a:rPr>
              <a:t> </a:t>
            </a:r>
            <a:endParaRPr lang="hr-BA" dirty="0">
              <a:solidFill>
                <a:srgbClr val="FF0000"/>
              </a:solidFill>
            </a:endParaRPr>
          </a:p>
          <a:p>
            <a:pPr marL="152400" indent="0" algn="just">
              <a:lnSpc>
                <a:spcPct val="100000"/>
              </a:lnSpc>
              <a:spcAft>
                <a:spcPts val="1200"/>
              </a:spcAft>
              <a:buNone/>
            </a:pPr>
            <a:r>
              <a:rPr lang="en-US" dirty="0">
                <a:solidFill>
                  <a:schemeClr val="tx1"/>
                </a:solidFill>
              </a:rPr>
              <a:t>Traditional web applications often struggle to cope with sudden spikes in traffic, leading to downtime, degraded performance, and ultimately, dissatisfied users. Additionally, ensuring the security and reliability of the infrastructure poses significant challenges. Moreover, accurately estimating the costs associated with deploying and maintaining such applications can be complex and prone to errors</a:t>
            </a:r>
            <a:r>
              <a:rPr lang="hr-BA" dirty="0">
                <a:solidFill>
                  <a:schemeClr val="tx1"/>
                </a:solidFill>
              </a:rPr>
              <a:t>.</a:t>
            </a: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72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Lessons learned</a:t>
            </a:r>
          </a:p>
          <a:p>
            <a:pPr>
              <a:spcAft>
                <a:spcPts val="1200"/>
              </a:spcAft>
            </a:pPr>
            <a:endParaRPr lang="en-US" dirty="0"/>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753379" y="1841955"/>
            <a:ext cx="11360800" cy="4555200"/>
          </a:xfrm>
        </p:spPr>
        <p:txBody>
          <a:bodyPr/>
          <a:lstStyle/>
          <a:p>
            <a:pPr marL="438150" indent="-285750">
              <a:lnSpc>
                <a:spcPct val="100000"/>
              </a:lnSpc>
              <a:spcAft>
                <a:spcPts val="1200"/>
              </a:spcAft>
            </a:pPr>
            <a:r>
              <a:rPr lang="en-US" b="1" dirty="0">
                <a:solidFill>
                  <a:srgbClr val="C00000"/>
                </a:solidFill>
              </a:rPr>
              <a:t> Helpful Resources</a:t>
            </a:r>
          </a:p>
          <a:p>
            <a:pPr marL="608965" indent="-456565">
              <a:lnSpc>
                <a:spcPct val="100000"/>
              </a:lnSpc>
              <a:spcAft>
                <a:spcPts val="1200"/>
              </a:spcAft>
            </a:pPr>
            <a:endParaRPr lang="en-US" b="1" dirty="0">
              <a:solidFill>
                <a:schemeClr val="tx1"/>
              </a:solidFill>
            </a:endParaRPr>
          </a:p>
          <a:p>
            <a:pPr>
              <a:lnSpc>
                <a:spcPct val="150000"/>
              </a:lnSpc>
            </a:pPr>
            <a:r>
              <a:rPr lang="en-US" i="0" dirty="0">
                <a:solidFill>
                  <a:schemeClr val="tx1"/>
                </a:solidFill>
                <a:effectLst/>
                <a:highlight>
                  <a:srgbClr val="FFFFFF"/>
                </a:highlight>
                <a:latin typeface="+mn-lt"/>
                <a:hlinkClick r:id="rId3">
                  <a:extLst>
                    <a:ext uri="{A12FA001-AC4F-418D-AE19-62706E023703}">
                      <ahyp:hlinkClr xmlns:ahyp="http://schemas.microsoft.com/office/drawing/2018/hyperlinkcolor" val="tx"/>
                    </a:ext>
                  </a:extLst>
                </a:hlinkClick>
              </a:rPr>
              <a:t>AWS Academy Lab Project - Cloud Web Application Builder [81170</a:t>
            </a:r>
            <a:r>
              <a:rPr lang="en-US" i="0" dirty="0">
                <a:solidFill>
                  <a:schemeClr val="tx1"/>
                </a:solidFill>
                <a:effectLst/>
                <a:highlight>
                  <a:srgbClr val="FFFFFF"/>
                </a:highlight>
                <a:latin typeface="+mn-lt"/>
              </a:rPr>
              <a:t>]</a:t>
            </a:r>
            <a:endParaRPr lang="bs-Latn-BA" i="0" dirty="0">
              <a:solidFill>
                <a:schemeClr val="tx1"/>
              </a:solidFill>
              <a:effectLst/>
              <a:highlight>
                <a:srgbClr val="FFFFFF"/>
              </a:highlight>
              <a:latin typeface="+mn-lt"/>
            </a:endParaRPr>
          </a:p>
          <a:p>
            <a:pPr>
              <a:lnSpc>
                <a:spcPct val="150000"/>
              </a:lnSpc>
            </a:pPr>
            <a:r>
              <a:rPr lang="bs-Latn-BA" dirty="0">
                <a:solidFill>
                  <a:schemeClr val="tx1"/>
                </a:solidFill>
                <a:highlight>
                  <a:srgbClr val="FFFFFF"/>
                </a:highlight>
                <a:latin typeface="+mn-lt"/>
                <a:hlinkClick r:id="rId4">
                  <a:extLst>
                    <a:ext uri="{A12FA001-AC4F-418D-AE19-62706E023703}">
                      <ahyp:hlinkClr xmlns:ahyp="http://schemas.microsoft.com/office/drawing/2018/hyperlinkcolor" val="tx"/>
                    </a:ext>
                  </a:extLst>
                </a:hlinkClick>
              </a:rPr>
              <a:t>AWS Pricing Calculator</a:t>
            </a:r>
            <a:endParaRPr lang="bs-Latn-BA" dirty="0">
              <a:solidFill>
                <a:schemeClr val="tx1"/>
              </a:solidFill>
              <a:highlight>
                <a:srgbClr val="FFFFFF"/>
              </a:highlight>
              <a:latin typeface="+mn-lt"/>
            </a:endParaRPr>
          </a:p>
          <a:p>
            <a:pPr>
              <a:lnSpc>
                <a:spcPct val="150000"/>
              </a:lnSpc>
            </a:pPr>
            <a:r>
              <a:rPr lang="en-US" i="0" dirty="0">
                <a:solidFill>
                  <a:schemeClr val="tx1"/>
                </a:solidFill>
                <a:effectLst/>
                <a:highlight>
                  <a:srgbClr val="FFFFFF"/>
                </a:highlight>
                <a:latin typeface="+mn-lt"/>
                <a:hlinkClick r:id="rId5">
                  <a:extLst>
                    <a:ext uri="{A12FA001-AC4F-418D-AE19-62706E023703}">
                      <ahyp:hlinkClr xmlns:ahyp="http://schemas.microsoft.com/office/drawing/2018/hyperlinkcolor" val="tx"/>
                    </a:ext>
                  </a:extLst>
                </a:hlinkClick>
              </a:rPr>
              <a:t>AWS Academy Cloud Architecting – Lab: Creating a Virtual Private Cloud</a:t>
            </a:r>
            <a:endParaRPr lang="bs-Latn-BA" i="0" dirty="0">
              <a:solidFill>
                <a:schemeClr val="tx1"/>
              </a:solidFill>
              <a:effectLst/>
              <a:highlight>
                <a:srgbClr val="FFFFFF"/>
              </a:highlight>
              <a:latin typeface="+mn-lt"/>
            </a:endParaRPr>
          </a:p>
          <a:p>
            <a:pPr>
              <a:lnSpc>
                <a:spcPct val="150000"/>
              </a:lnSpc>
            </a:pPr>
            <a:r>
              <a:rPr lang="en-US" i="0" dirty="0">
                <a:solidFill>
                  <a:schemeClr val="tx1"/>
                </a:solidFill>
                <a:effectLst/>
                <a:highlight>
                  <a:srgbClr val="FFFFFF"/>
                </a:highlight>
                <a:latin typeface="+mn-lt"/>
              </a:rPr>
              <a:t>AWS Academy Cloud Architecting – Lab: Migrating a Database to Amazon RDS</a:t>
            </a:r>
            <a:endParaRPr lang="bs-Latn-BA" i="0" dirty="0">
              <a:solidFill>
                <a:schemeClr val="tx1"/>
              </a:solidFill>
              <a:effectLst/>
              <a:highlight>
                <a:srgbClr val="FFFFFF"/>
              </a:highlight>
              <a:latin typeface="+mn-lt"/>
            </a:endParaRPr>
          </a:p>
          <a:p>
            <a:pPr>
              <a:lnSpc>
                <a:spcPct val="150000"/>
              </a:lnSpc>
            </a:pPr>
            <a:r>
              <a:rPr lang="en-US" i="0" dirty="0">
                <a:solidFill>
                  <a:schemeClr val="tx1"/>
                </a:solidFill>
                <a:effectLst/>
                <a:highlight>
                  <a:srgbClr val="FFFFFF"/>
                </a:highlight>
                <a:latin typeface="+mn-lt"/>
              </a:rPr>
              <a:t>AWS Academy Cloud Architecting – Lab: Creating a Highly Available Environment</a:t>
            </a:r>
            <a:r>
              <a:rPr lang="bs-Latn-BA" i="0" dirty="0">
                <a:solidFill>
                  <a:schemeClr val="tx1"/>
                </a:solidFill>
                <a:effectLst/>
                <a:highlight>
                  <a:srgbClr val="FFFFFF"/>
                </a:highlight>
                <a:latin typeface="+mn-lt"/>
              </a:rPr>
              <a:t> (Load Balancer)</a:t>
            </a:r>
          </a:p>
          <a:p>
            <a:pPr>
              <a:lnSpc>
                <a:spcPct val="150000"/>
              </a:lnSpc>
            </a:pPr>
            <a:r>
              <a:rPr lang="bs-Latn-BA" dirty="0">
                <a:solidFill>
                  <a:schemeClr val="tx1"/>
                </a:solidFill>
                <a:highlight>
                  <a:srgbClr val="FFFFFF"/>
                </a:highlight>
                <a:latin typeface="+mn-lt"/>
                <a:hlinkClick r:id="rId6">
                  <a:extLst>
                    <a:ext uri="{A12FA001-AC4F-418D-AE19-62706E023703}">
                      <ahyp:hlinkClr xmlns:ahyp="http://schemas.microsoft.com/office/drawing/2018/hyperlinkcolor" val="tx"/>
                    </a:ext>
                  </a:extLst>
                </a:hlinkClick>
              </a:rPr>
              <a:t>Creating Cloud9 Environment</a:t>
            </a:r>
            <a:endParaRPr lang="bs-Latn-BA" dirty="0">
              <a:solidFill>
                <a:schemeClr val="tx1"/>
              </a:solidFill>
              <a:highlight>
                <a:srgbClr val="FFFFFF"/>
              </a:highlight>
              <a:latin typeface="+mn-lt"/>
            </a:endParaRPr>
          </a:p>
          <a:p>
            <a:pPr>
              <a:lnSpc>
                <a:spcPct val="150000"/>
              </a:lnSpc>
            </a:pPr>
            <a:r>
              <a:rPr lang="bs-Latn-BA" i="0" dirty="0">
                <a:solidFill>
                  <a:schemeClr val="tx1"/>
                </a:solidFill>
                <a:effectLst/>
                <a:highlight>
                  <a:srgbClr val="FFFFFF"/>
                </a:highlight>
                <a:latin typeface="+mn-lt"/>
              </a:rPr>
              <a:t>Code</a:t>
            </a:r>
            <a:r>
              <a:rPr lang="bs-Latn-BA" dirty="0">
                <a:solidFill>
                  <a:schemeClr val="tx1"/>
                </a:solidFill>
                <a:highlight>
                  <a:srgbClr val="FFFFFF"/>
                </a:highlight>
                <a:latin typeface="+mn-lt"/>
              </a:rPr>
              <a:t> Snipets (Scripts) given my the Lab</a:t>
            </a:r>
            <a:endParaRPr lang="en-US" i="0" dirty="0">
              <a:solidFill>
                <a:schemeClr val="tx1"/>
              </a:solidFill>
              <a:effectLst/>
              <a:highlight>
                <a:srgbClr val="FFFFFF"/>
              </a:highlight>
              <a:latin typeface="+mn-lt"/>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987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Lessons learned</a:t>
            </a: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97B823-393B-3104-DDE6-601282A3D710}"/>
              </a:ext>
            </a:extLst>
          </p:cNvPr>
          <p:cNvSpPr txBox="1"/>
          <p:nvPr/>
        </p:nvSpPr>
        <p:spPr>
          <a:xfrm>
            <a:off x="573930" y="1922330"/>
            <a:ext cx="10856069"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C00000"/>
                </a:solidFill>
              </a:rPr>
              <a:t>Describe a New Skill that you used</a:t>
            </a:r>
          </a:p>
          <a:p>
            <a:endParaRPr lang="en-US" dirty="0"/>
          </a:p>
          <a:p>
            <a:pPr algn="just"/>
            <a:r>
              <a:rPr lang="en-US" dirty="0"/>
              <a:t>During this project, we applied previously developed skills such as creating a VPC, configuring subnets, setting up route tables, connecting to an internet gateway, and launching EC2 instances. </a:t>
            </a:r>
          </a:p>
          <a:p>
            <a:pPr algn="just"/>
            <a:endParaRPr lang="en-US" dirty="0"/>
          </a:p>
          <a:p>
            <a:pPr algn="just"/>
            <a:r>
              <a:rPr lang="en-US" dirty="0"/>
              <a:t>Additionally, we had the opportunity to develop new skills, including database migration and integration, and connecting all these components to build a web application. It was fascinating to see and learn how end-to-end development on AWS Cloud works, providing us with a better understanding of cloud-based development.</a:t>
            </a:r>
          </a:p>
          <a:p>
            <a:pPr algn="just"/>
            <a:endParaRPr lang="en-US" dirty="0"/>
          </a:p>
          <a:p>
            <a:pPr algn="just"/>
            <a:endParaRPr lang="en-US" dirty="0"/>
          </a:p>
          <a:p>
            <a:pPr marL="285750" indent="-285750" algn="just">
              <a:buFont typeface="Arial" panose="020B0604020202020204" pitchFamily="34" charset="0"/>
              <a:buChar char="•"/>
            </a:pPr>
            <a:r>
              <a:rPr lang="en-US" b="1" dirty="0">
                <a:solidFill>
                  <a:srgbClr val="C00000"/>
                </a:solidFill>
              </a:rPr>
              <a:t>Explain next steps</a:t>
            </a:r>
          </a:p>
          <a:p>
            <a:pPr algn="just"/>
            <a:endParaRPr lang="en-US" dirty="0"/>
          </a:p>
          <a:p>
            <a:pPr algn="just"/>
            <a:r>
              <a:rPr lang="en-US" dirty="0"/>
              <a:t>Learn how to make even better and more scalable applications that can support even more users, as well as aim to work on similar and other projects to strengthen our skills.</a:t>
            </a:r>
            <a:endParaRPr lang="de-DE" dirty="0"/>
          </a:p>
        </p:txBody>
      </p:sp>
    </p:spTree>
    <p:extLst>
      <p:ext uri="{BB962C8B-B14F-4D97-AF65-F5344CB8AC3E}">
        <p14:creationId xmlns:p14="http://schemas.microsoft.com/office/powerpoint/2010/main" val="2790740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50348" y="3042478"/>
            <a:ext cx="11360800" cy="763600"/>
          </a:xfrm>
          <a:prstGeom prst="rect">
            <a:avLst/>
          </a:prstGeom>
          <a:noFill/>
          <a:ln>
            <a:noFill/>
          </a:ln>
        </p:spPr>
        <p:txBody>
          <a:bodyPr spcFirstLastPara="1" wrap="square" lIns="121900" tIns="121900" rIns="121900" bIns="121900" anchor="t" anchorCtr="0">
            <a:noAutofit/>
          </a:bodyPr>
          <a:lstStyle/>
          <a:p>
            <a:r>
              <a:rPr lang="en" sz="3600" dirty="0">
                <a:solidFill>
                  <a:schemeClr val="tx1">
                    <a:lumMod val="95000"/>
                    <a:lumOff val="5000"/>
                  </a:schemeClr>
                </a:solidFill>
                <a:latin typeface="Nunito"/>
                <a:ea typeface="Nunito"/>
                <a:cs typeface="Nunito"/>
                <a:sym typeface="Nunito"/>
              </a:rPr>
              <a:t>Questions?</a:t>
            </a:r>
            <a:endParaRPr lang="en-US" sz="3600">
              <a:solidFill>
                <a:schemeClr val="tx1">
                  <a:lumMod val="95000"/>
                  <a:lumOff val="5000"/>
                </a:schemeClr>
              </a:solidFill>
              <a:latin typeface="Nunito"/>
              <a:ea typeface="Nunito"/>
              <a:cs typeface="Nunito"/>
            </a:endParaRPr>
          </a:p>
        </p:txBody>
      </p:sp>
    </p:spTree>
    <p:extLst>
      <p:ext uri="{BB962C8B-B14F-4D97-AF65-F5344CB8AC3E}">
        <p14:creationId xmlns:p14="http://schemas.microsoft.com/office/powerpoint/2010/main" val="301156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33783" y="3042478"/>
            <a:ext cx="11360800" cy="763600"/>
          </a:xfrm>
          <a:prstGeom prst="rect">
            <a:avLst/>
          </a:prstGeom>
          <a:noFill/>
          <a:ln>
            <a:noFill/>
          </a:ln>
        </p:spPr>
        <p:txBody>
          <a:bodyPr spcFirstLastPara="1" wrap="square" lIns="121900" tIns="121900" rIns="121900" bIns="121900" anchor="t" anchorCtr="0">
            <a:noAutofit/>
          </a:bodyPr>
          <a:lstStyle/>
          <a:p>
            <a:r>
              <a:rPr lang="en" sz="3600" b="1" dirty="0">
                <a:solidFill>
                  <a:schemeClr val="tx1">
                    <a:lumMod val="75000"/>
                    <a:lumOff val="25000"/>
                  </a:schemeClr>
                </a:solidFill>
                <a:latin typeface="Nunito"/>
                <a:sym typeface="Nunito"/>
              </a:rPr>
              <a:t>THANK YOU!</a:t>
            </a:r>
            <a:endParaRPr lang="en-US" sz="3600" b="1">
              <a:solidFill>
                <a:schemeClr val="tx1">
                  <a:lumMod val="75000"/>
                  <a:lumOff val="25000"/>
                </a:schemeClr>
              </a:solidFill>
            </a:endParaRPr>
          </a:p>
        </p:txBody>
      </p:sp>
    </p:spTree>
    <p:extLst>
      <p:ext uri="{BB962C8B-B14F-4D97-AF65-F5344CB8AC3E}">
        <p14:creationId xmlns:p14="http://schemas.microsoft.com/office/powerpoint/2010/main" val="54480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318324" y="1841955"/>
            <a:ext cx="11360800" cy="4555200"/>
          </a:xfrm>
        </p:spPr>
        <p:txBody>
          <a:bodyPr/>
          <a:lstStyle/>
          <a:p>
            <a:pPr algn="just"/>
            <a:r>
              <a:rPr lang="en-US" b="1" dirty="0">
                <a:solidFill>
                  <a:srgbClr val="FF0000"/>
                </a:solidFill>
              </a:rPr>
              <a:t>Solution Requirements</a:t>
            </a:r>
            <a:r>
              <a:rPr lang="en-US" b="1" dirty="0"/>
              <a:t>:</a:t>
            </a:r>
            <a:endParaRPr lang="hr-BA" b="1" dirty="0"/>
          </a:p>
          <a:p>
            <a:pPr algn="just"/>
            <a:endParaRPr lang="en-US" dirty="0"/>
          </a:p>
          <a:p>
            <a:pPr algn="just">
              <a:buFont typeface="+mj-lt"/>
              <a:buAutoNum type="arabicPeriod"/>
            </a:pPr>
            <a:r>
              <a:rPr lang="en-US" b="1" dirty="0">
                <a:solidFill>
                  <a:schemeClr val="tx1"/>
                </a:solidFill>
              </a:rPr>
              <a:t>High Availability:</a:t>
            </a:r>
            <a:r>
              <a:rPr lang="en-US" dirty="0">
                <a:solidFill>
                  <a:schemeClr val="tx1"/>
                </a:solidFill>
              </a:rPr>
              <a:t> The web application must remain accessible and operational even</a:t>
            </a:r>
            <a:r>
              <a:rPr lang="hr-BA" dirty="0">
                <a:solidFill>
                  <a:schemeClr val="tx1"/>
                </a:solidFill>
              </a:rPr>
              <a:t> if the hardware fails, or the traffic increases</a:t>
            </a:r>
            <a:r>
              <a:rPr lang="en-US" dirty="0">
                <a:solidFill>
                  <a:schemeClr val="tx1"/>
                </a:solidFill>
              </a:rPr>
              <a:t>. Achieving high availability requires distributing the application across multiple availability zones and implementing </a:t>
            </a:r>
            <a:r>
              <a:rPr lang="hr-BA" dirty="0">
                <a:solidFill>
                  <a:schemeClr val="tx1"/>
                </a:solidFill>
              </a:rPr>
              <a:t>load balancing</a:t>
            </a:r>
            <a:r>
              <a:rPr lang="en-US" dirty="0">
                <a:solidFill>
                  <a:schemeClr val="tx1"/>
                </a:solidFill>
              </a:rPr>
              <a:t> mechanisms.</a:t>
            </a:r>
          </a:p>
          <a:p>
            <a:pPr algn="just">
              <a:buFont typeface="+mj-lt"/>
              <a:buAutoNum type="arabicPeriod"/>
            </a:pPr>
            <a:r>
              <a:rPr lang="en-US" b="1" dirty="0">
                <a:solidFill>
                  <a:schemeClr val="tx1"/>
                </a:solidFill>
              </a:rPr>
              <a:t>Scalability:</a:t>
            </a:r>
            <a:r>
              <a:rPr lang="en-US" dirty="0">
                <a:solidFill>
                  <a:schemeClr val="tx1"/>
                </a:solidFill>
              </a:rPr>
              <a:t> The infrastructure should be able to dynamically scale resources up or down based on demand</a:t>
            </a:r>
            <a:r>
              <a:rPr lang="hr-BA" dirty="0">
                <a:solidFill>
                  <a:schemeClr val="tx1"/>
                </a:solidFill>
              </a:rPr>
              <a:t>. </a:t>
            </a:r>
            <a:r>
              <a:rPr lang="en-US" dirty="0">
                <a:solidFill>
                  <a:schemeClr val="tx1"/>
                </a:solidFill>
              </a:rPr>
              <a:t>This</a:t>
            </a:r>
            <a:r>
              <a:rPr lang="hr-BA" dirty="0">
                <a:solidFill>
                  <a:schemeClr val="tx1"/>
                </a:solidFill>
              </a:rPr>
              <a:t> includes</a:t>
            </a:r>
            <a:r>
              <a:rPr lang="en-US" dirty="0">
                <a:solidFill>
                  <a:schemeClr val="tx1"/>
                </a:solidFill>
              </a:rPr>
              <a:t> </a:t>
            </a:r>
            <a:r>
              <a:rPr lang="hr-BA" dirty="0">
                <a:solidFill>
                  <a:schemeClr val="tx1"/>
                </a:solidFill>
              </a:rPr>
              <a:t>utilizing</a:t>
            </a:r>
            <a:r>
              <a:rPr lang="en-US" dirty="0">
                <a:solidFill>
                  <a:schemeClr val="tx1"/>
                </a:solidFill>
              </a:rPr>
              <a:t> auto-scaling capabilities and deploying resources across multiple instances.</a:t>
            </a:r>
          </a:p>
          <a:p>
            <a:pPr algn="just">
              <a:buFont typeface="+mj-lt"/>
              <a:buAutoNum type="arabicPeriod"/>
            </a:pPr>
            <a:r>
              <a:rPr lang="en-US" b="1" dirty="0">
                <a:solidFill>
                  <a:schemeClr val="tx1"/>
                </a:solidFill>
              </a:rPr>
              <a:t>Security:</a:t>
            </a:r>
            <a:r>
              <a:rPr lang="en-US" dirty="0">
                <a:solidFill>
                  <a:schemeClr val="tx1"/>
                </a:solidFill>
              </a:rPr>
              <a:t> Robust security measures must be implemented t</a:t>
            </a:r>
            <a:r>
              <a:rPr lang="hr-BA" dirty="0">
                <a:solidFill>
                  <a:schemeClr val="tx1"/>
                </a:solidFill>
              </a:rPr>
              <a:t>o protect</a:t>
            </a:r>
            <a:r>
              <a:rPr lang="en-US" dirty="0">
                <a:solidFill>
                  <a:schemeClr val="tx1"/>
                </a:solidFill>
              </a:rPr>
              <a:t> data and resources from unauthorized access, breaches, or malicious attacks. This includes setting up secure network configurations, access controls, and encryption mechanisms.</a:t>
            </a:r>
          </a:p>
          <a:p>
            <a:pPr algn="just">
              <a:buFont typeface="+mj-lt"/>
              <a:buAutoNum type="arabicPeriod"/>
            </a:pPr>
            <a:r>
              <a:rPr lang="en-US" b="1" dirty="0">
                <a:solidFill>
                  <a:schemeClr val="tx1"/>
                </a:solidFill>
              </a:rPr>
              <a:t>Cost Efficiency:</a:t>
            </a:r>
            <a:r>
              <a:rPr lang="en-US" dirty="0">
                <a:solidFill>
                  <a:schemeClr val="tx1"/>
                </a:solidFill>
              </a:rPr>
              <a:t> </a:t>
            </a:r>
            <a:r>
              <a:rPr lang="hr-BA" dirty="0">
                <a:solidFill>
                  <a:schemeClr val="tx1"/>
                </a:solidFill>
              </a:rPr>
              <a:t>Es</a:t>
            </a:r>
            <a:r>
              <a:rPr lang="en-US" dirty="0" err="1">
                <a:solidFill>
                  <a:schemeClr val="tx1"/>
                </a:solidFill>
              </a:rPr>
              <a:t>timating</a:t>
            </a:r>
            <a:r>
              <a:rPr lang="en-US" dirty="0">
                <a:solidFill>
                  <a:schemeClr val="tx1"/>
                </a:solidFill>
              </a:rPr>
              <a:t> and optimizing costs is crucial to ensure the project remains within budget constraints. </a:t>
            </a:r>
            <a:r>
              <a:rPr lang="hr-BA" dirty="0">
                <a:solidFill>
                  <a:schemeClr val="tx1"/>
                </a:solidFill>
              </a:rPr>
              <a:t>The usage of </a:t>
            </a:r>
            <a:r>
              <a:rPr lang="en-US" dirty="0">
                <a:solidFill>
                  <a:schemeClr val="tx1"/>
                </a:solidFill>
              </a:rPr>
              <a:t>AWS cost management tools and adopting cost-effective resource provisioning strategies are essential components of our solution.</a:t>
            </a: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466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722007"/>
            <a:ext cx="11360800" cy="4555200"/>
          </a:xfrm>
        </p:spPr>
        <p:txBody>
          <a:bodyPr/>
          <a:lstStyle/>
          <a:p>
            <a:pPr marL="152396" indent="0">
              <a:buNone/>
            </a:pPr>
            <a:r>
              <a:rPr lang="en-US" dirty="0">
                <a:solidFill>
                  <a:schemeClr val="tx1"/>
                </a:solidFill>
              </a:rPr>
              <a:t>Our solution entails the development and deployment of a Highly Available, Scalable Web Application on the AWS Cloud. We have meticulously designed an architecture that leverages various AWS services to ensure reliability, performance, and cost-efficiency.</a:t>
            </a:r>
            <a:endParaRPr lang="hr-BA" dirty="0">
              <a:solidFill>
                <a:schemeClr val="tx1"/>
              </a:solidFill>
            </a:endParaRPr>
          </a:p>
          <a:p>
            <a:pPr marL="152396" indent="0">
              <a:buNone/>
            </a:pPr>
            <a:endParaRPr lang="en-US" dirty="0">
              <a:solidFill>
                <a:schemeClr val="tx1"/>
              </a:solidFill>
            </a:endParaRPr>
          </a:p>
          <a:p>
            <a:r>
              <a:rPr lang="en-US" b="1" dirty="0">
                <a:solidFill>
                  <a:srgbClr val="FF0000"/>
                </a:solidFill>
              </a:rPr>
              <a:t>High-level Description:</a:t>
            </a:r>
            <a:endParaRPr lang="hr-BA" b="1" dirty="0">
              <a:solidFill>
                <a:srgbClr val="FF0000"/>
              </a:solidFill>
            </a:endParaRPr>
          </a:p>
          <a:p>
            <a:pPr marL="152396" indent="0">
              <a:buNone/>
            </a:pPr>
            <a:endParaRPr lang="en-US" dirty="0">
              <a:solidFill>
                <a:srgbClr val="FF0000"/>
              </a:solidFill>
            </a:endParaRPr>
          </a:p>
          <a:p>
            <a:pPr>
              <a:buFont typeface="+mj-lt"/>
              <a:buAutoNum type="arabicPeriod"/>
            </a:pPr>
            <a:r>
              <a:rPr lang="en-US" b="1" dirty="0">
                <a:solidFill>
                  <a:schemeClr val="tx1"/>
                </a:solidFill>
              </a:rPr>
              <a:t>Resilient Architecture:</a:t>
            </a:r>
            <a:r>
              <a:rPr lang="en-US" dirty="0">
                <a:solidFill>
                  <a:schemeClr val="tx1"/>
                </a:solidFill>
              </a:rPr>
              <a:t> Our architecture is designed to withstand failures and maintain uptime by distributing resources across multiple availability zones (AZs) and implementing redundant components.</a:t>
            </a:r>
            <a:endParaRPr lang="hr-BA" dirty="0">
              <a:solidFill>
                <a:schemeClr val="tx1"/>
              </a:solidFill>
            </a:endParaRPr>
          </a:p>
          <a:p>
            <a:pPr>
              <a:buFont typeface="+mj-lt"/>
              <a:buAutoNum type="arabicPeriod"/>
            </a:pPr>
            <a:endParaRPr lang="en-US" dirty="0">
              <a:solidFill>
                <a:schemeClr val="tx1"/>
              </a:solidFill>
            </a:endParaRPr>
          </a:p>
          <a:p>
            <a:pPr>
              <a:buFont typeface="+mj-lt"/>
              <a:buAutoNum type="arabicPeriod"/>
            </a:pPr>
            <a:r>
              <a:rPr lang="en-US" b="1" dirty="0">
                <a:solidFill>
                  <a:schemeClr val="tx1"/>
                </a:solidFill>
              </a:rPr>
              <a:t>Scalability:</a:t>
            </a:r>
            <a:r>
              <a:rPr lang="en-US" dirty="0">
                <a:solidFill>
                  <a:schemeClr val="tx1"/>
                </a:solidFill>
              </a:rPr>
              <a:t> The solution is capable of dynamically scaling resources in response to changing demands, ensuring optimal performance during peak usage periods and minimizing costs during idle times.</a:t>
            </a:r>
            <a:endParaRPr lang="hr-BA" dirty="0">
              <a:solidFill>
                <a:schemeClr val="tx1"/>
              </a:solidFill>
            </a:endParaRPr>
          </a:p>
          <a:p>
            <a:pPr>
              <a:buFont typeface="+mj-lt"/>
              <a:buAutoNum type="arabicPeriod"/>
            </a:pPr>
            <a:endParaRPr lang="en-US" dirty="0">
              <a:solidFill>
                <a:schemeClr val="tx1"/>
              </a:solidFill>
            </a:endParaRPr>
          </a:p>
          <a:p>
            <a:pPr>
              <a:buFont typeface="+mj-lt"/>
              <a:buAutoNum type="arabicPeriod"/>
            </a:pPr>
            <a:r>
              <a:rPr lang="en-US" b="1" dirty="0">
                <a:solidFill>
                  <a:schemeClr val="tx1"/>
                </a:solidFill>
              </a:rPr>
              <a:t>Security Measures:</a:t>
            </a:r>
            <a:r>
              <a:rPr lang="en-US" dirty="0">
                <a:solidFill>
                  <a:schemeClr val="tx1"/>
                </a:solidFill>
              </a:rPr>
              <a:t> Robust security measures are implemented to protect data and resources from unauthorized access, including network segmentation, encryption, and access controls.</a:t>
            </a:r>
            <a:endParaRPr lang="hr-BA" dirty="0">
              <a:solidFill>
                <a:schemeClr val="tx1"/>
              </a:solidFill>
            </a:endParaRPr>
          </a:p>
          <a:p>
            <a:pPr marL="152396" indent="0">
              <a:buNone/>
            </a:pPr>
            <a:endParaRPr lang="en-US" dirty="0"/>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666857"/>
            <a:ext cx="11360800" cy="4555200"/>
          </a:xfrm>
        </p:spPr>
        <p:txBody>
          <a:bodyPr/>
          <a:lstStyle/>
          <a:p>
            <a:pPr marL="152396" indent="0">
              <a:buNone/>
            </a:pPr>
            <a:endParaRPr lang="en-US" dirty="0">
              <a:solidFill>
                <a:srgbClr val="FF0000"/>
              </a:solidFill>
            </a:endParaRPr>
          </a:p>
          <a:p>
            <a:r>
              <a:rPr lang="en-US" b="1" dirty="0">
                <a:solidFill>
                  <a:srgbClr val="FF0000"/>
                </a:solidFill>
              </a:rPr>
              <a:t>Design Considerations:</a:t>
            </a:r>
            <a:endParaRPr lang="hr-BA" b="1" dirty="0">
              <a:solidFill>
                <a:srgbClr val="FF0000"/>
              </a:solidFill>
            </a:endParaRPr>
          </a:p>
          <a:p>
            <a:endParaRPr lang="en-US" dirty="0"/>
          </a:p>
          <a:p>
            <a:pPr>
              <a:buFont typeface="+mj-lt"/>
              <a:buAutoNum type="arabicPeriod"/>
            </a:pPr>
            <a:r>
              <a:rPr lang="en-US" b="1" dirty="0">
                <a:solidFill>
                  <a:schemeClr val="tx1"/>
                </a:solidFill>
              </a:rPr>
              <a:t>Multi-AZ Deployment:</a:t>
            </a:r>
            <a:r>
              <a:rPr lang="en-US" dirty="0">
                <a:solidFill>
                  <a:schemeClr val="tx1"/>
                </a:solidFill>
              </a:rPr>
              <a:t> Deploying resources across multiple AZs ensures high availability and fault tolerance, minimizing downtime due to hardware failures or maintenance activities.</a:t>
            </a:r>
            <a:endParaRPr lang="hr-BA" dirty="0">
              <a:solidFill>
                <a:schemeClr val="tx1"/>
              </a:solidFill>
            </a:endParaRPr>
          </a:p>
          <a:p>
            <a:pPr>
              <a:buFont typeface="+mj-lt"/>
              <a:buAutoNum type="arabicPeriod"/>
            </a:pPr>
            <a:endParaRPr lang="en-US" dirty="0">
              <a:solidFill>
                <a:schemeClr val="tx1"/>
              </a:solidFill>
            </a:endParaRPr>
          </a:p>
          <a:p>
            <a:pPr>
              <a:buFont typeface="+mj-lt"/>
              <a:buAutoNum type="arabicPeriod"/>
            </a:pPr>
            <a:r>
              <a:rPr lang="en-US" b="1" dirty="0">
                <a:solidFill>
                  <a:schemeClr val="tx1"/>
                </a:solidFill>
              </a:rPr>
              <a:t>Auto-scaling:</a:t>
            </a:r>
            <a:r>
              <a:rPr lang="en-US" dirty="0">
                <a:solidFill>
                  <a:schemeClr val="tx1"/>
                </a:solidFill>
              </a:rPr>
              <a:t> Utilizing auto-scaling groups allows the infrastructure to automatically adjust resource capacity based on workload fluctuations, optimizing performance and cost-efficiency.</a:t>
            </a:r>
            <a:endParaRPr lang="hr-BA" dirty="0">
              <a:solidFill>
                <a:schemeClr val="tx1"/>
              </a:solidFill>
            </a:endParaRPr>
          </a:p>
          <a:p>
            <a:pPr>
              <a:buFont typeface="+mj-lt"/>
              <a:buAutoNum type="arabicPeriod"/>
            </a:pPr>
            <a:endParaRPr lang="en-US" dirty="0">
              <a:solidFill>
                <a:schemeClr val="tx1"/>
              </a:solidFill>
            </a:endParaRPr>
          </a:p>
          <a:p>
            <a:pPr>
              <a:buFont typeface="+mj-lt"/>
              <a:buAutoNum type="arabicPeriod"/>
            </a:pPr>
            <a:r>
              <a:rPr lang="en-US" b="1" dirty="0">
                <a:solidFill>
                  <a:schemeClr val="tx1"/>
                </a:solidFill>
              </a:rPr>
              <a:t>Data Encryption:</a:t>
            </a:r>
            <a:r>
              <a:rPr lang="en-US" dirty="0">
                <a:solidFill>
                  <a:schemeClr val="tx1"/>
                </a:solidFill>
              </a:rPr>
              <a:t> Data at rest and in transit is encrypted using industry-standard encryption algorithms to protect sensitive information from unauthorized access.</a:t>
            </a:r>
            <a:endParaRPr lang="hr-BA" dirty="0">
              <a:solidFill>
                <a:schemeClr val="tx1"/>
              </a:solidFill>
            </a:endParaRPr>
          </a:p>
          <a:p>
            <a:pPr>
              <a:buFont typeface="+mj-lt"/>
              <a:buAutoNum type="arabicPeriod"/>
            </a:pPr>
            <a:endParaRPr lang="en-US" dirty="0">
              <a:solidFill>
                <a:schemeClr val="tx1"/>
              </a:solidFill>
            </a:endParaRPr>
          </a:p>
          <a:p>
            <a:pPr>
              <a:buFont typeface="+mj-lt"/>
              <a:buAutoNum type="arabicPeriod"/>
            </a:pPr>
            <a:r>
              <a:rPr lang="en-US" b="1" dirty="0">
                <a:solidFill>
                  <a:schemeClr val="tx1"/>
                </a:solidFill>
              </a:rPr>
              <a:t>Cost Optimization:</a:t>
            </a:r>
            <a:r>
              <a:rPr lang="en-US" dirty="0">
                <a:solidFill>
                  <a:schemeClr val="tx1"/>
                </a:solidFill>
              </a:rPr>
              <a:t> Employing cost-effective resource provisioning strategies and utilizing AWS cost management tools help optimize costs and ensure the project remains within budget constraints.</a:t>
            </a: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89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841955"/>
            <a:ext cx="11360800" cy="4555200"/>
          </a:xfrm>
        </p:spPr>
        <p:txBody>
          <a:bodyPr/>
          <a:lstStyle/>
          <a:p>
            <a:r>
              <a:rPr lang="en-US" b="1" dirty="0">
                <a:solidFill>
                  <a:srgbClr val="FF0000"/>
                </a:solidFill>
              </a:rPr>
              <a:t>Use Cases:</a:t>
            </a:r>
            <a:endParaRPr lang="hr-BA" b="1" dirty="0">
              <a:solidFill>
                <a:srgbClr val="FF0000"/>
              </a:solidFill>
            </a:endParaRPr>
          </a:p>
          <a:p>
            <a:endParaRPr lang="en-US" dirty="0">
              <a:solidFill>
                <a:srgbClr val="FF0000"/>
              </a:solidFill>
            </a:endParaRPr>
          </a:p>
          <a:p>
            <a:pPr>
              <a:buFont typeface="+mj-lt"/>
              <a:buAutoNum type="arabicPeriod"/>
            </a:pPr>
            <a:r>
              <a:rPr lang="en-US" b="1" dirty="0">
                <a:solidFill>
                  <a:schemeClr val="tx1">
                    <a:lumMod val="95000"/>
                    <a:lumOff val="5000"/>
                  </a:schemeClr>
                </a:solidFill>
              </a:rPr>
              <a:t>E-commerce Platform:</a:t>
            </a:r>
            <a:r>
              <a:rPr lang="en-US" dirty="0">
                <a:solidFill>
                  <a:schemeClr val="tx1">
                    <a:lumMod val="95000"/>
                    <a:lumOff val="5000"/>
                  </a:schemeClr>
                </a:solidFill>
              </a:rPr>
              <a:t> The solution is suitable for e-commerce platforms experiencing varying levels of traffic throughout the day. It ensures consistent availability and performance, even during peak shopping seasons.</a:t>
            </a:r>
            <a:endParaRPr lang="hr-BA" dirty="0">
              <a:solidFill>
                <a:schemeClr val="tx1">
                  <a:lumMod val="95000"/>
                  <a:lumOff val="5000"/>
                </a:schemeClr>
              </a:solidFill>
            </a:endParaRPr>
          </a:p>
          <a:p>
            <a:pPr>
              <a:buFont typeface="+mj-lt"/>
              <a:buAutoNum type="arabicPeriod"/>
            </a:pPr>
            <a:endParaRPr lang="en-US" dirty="0">
              <a:solidFill>
                <a:schemeClr val="tx1">
                  <a:lumMod val="95000"/>
                  <a:lumOff val="5000"/>
                </a:schemeClr>
              </a:solidFill>
            </a:endParaRPr>
          </a:p>
          <a:p>
            <a:pPr>
              <a:buFont typeface="+mj-lt"/>
              <a:buAutoNum type="arabicPeriod"/>
            </a:pPr>
            <a:r>
              <a:rPr lang="en-US" b="1" dirty="0">
                <a:solidFill>
                  <a:schemeClr val="tx1">
                    <a:lumMod val="95000"/>
                    <a:lumOff val="5000"/>
                  </a:schemeClr>
                </a:solidFill>
              </a:rPr>
              <a:t>Media Streaming Service:</a:t>
            </a:r>
            <a:r>
              <a:rPr lang="en-US" dirty="0">
                <a:solidFill>
                  <a:schemeClr val="tx1">
                    <a:lumMod val="95000"/>
                    <a:lumOff val="5000"/>
                  </a:schemeClr>
                </a:solidFill>
              </a:rPr>
              <a:t> Media streaming services can benefit from the scalability of our solution, allowing them to handle surges in viewership during popular events without compromising on user experience.</a:t>
            </a:r>
            <a:endParaRPr lang="hr-BA" dirty="0">
              <a:solidFill>
                <a:schemeClr val="tx1">
                  <a:lumMod val="95000"/>
                  <a:lumOff val="5000"/>
                </a:schemeClr>
              </a:solidFill>
            </a:endParaRPr>
          </a:p>
          <a:p>
            <a:pPr>
              <a:buFont typeface="+mj-lt"/>
              <a:buAutoNum type="arabicPeriod"/>
            </a:pPr>
            <a:endParaRPr lang="en-US" dirty="0">
              <a:solidFill>
                <a:schemeClr val="tx1">
                  <a:lumMod val="95000"/>
                  <a:lumOff val="5000"/>
                </a:schemeClr>
              </a:solidFill>
            </a:endParaRPr>
          </a:p>
          <a:p>
            <a:pPr>
              <a:buFont typeface="+mj-lt"/>
              <a:buAutoNum type="arabicPeriod"/>
            </a:pPr>
            <a:r>
              <a:rPr lang="en-US" b="1" dirty="0">
                <a:solidFill>
                  <a:schemeClr val="tx1">
                    <a:lumMod val="95000"/>
                    <a:lumOff val="5000"/>
                  </a:schemeClr>
                </a:solidFill>
              </a:rPr>
              <a:t>SaaS Applications:</a:t>
            </a:r>
            <a:r>
              <a:rPr lang="en-US" dirty="0">
                <a:solidFill>
                  <a:schemeClr val="tx1">
                    <a:lumMod val="95000"/>
                    <a:lumOff val="5000"/>
                  </a:schemeClr>
                </a:solidFill>
              </a:rPr>
              <a:t> Software as a Service (SaaS) providers can utilize our architecture to deliver their applications reliably and securely to customers, with the ability to scale resources as their user base grows.</a:t>
            </a:r>
          </a:p>
          <a:p>
            <a:pPr marL="152400" indent="0">
              <a:lnSpc>
                <a:spcPct val="100000"/>
              </a:lnSpc>
              <a:spcAft>
                <a:spcPts val="1200"/>
              </a:spcAft>
              <a:buNone/>
            </a:pPr>
            <a:r>
              <a:rPr lang="en-US" dirty="0">
                <a:solidFill>
                  <a:srgbClr val="FF0000"/>
                </a:solidFill>
              </a:rPr>
              <a:t>.</a:t>
            </a: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89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Architecture diagram of the solution : EXAMPLE</a:t>
            </a:r>
          </a:p>
          <a:p>
            <a:endParaRPr lang="en-US" sz="3600" b="1" dirty="0">
              <a:solidFill>
                <a:srgbClr val="002060"/>
              </a:solidFill>
            </a:endParaRPr>
          </a:p>
          <a:p>
            <a:endParaRPr lang="en-US" sz="3600" dirty="0">
              <a:solidFill>
                <a:srgbClr val="002060"/>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descr="A computer screen shot of a diagram&#10;&#10;Description automatically generated">
            <a:extLst>
              <a:ext uri="{FF2B5EF4-FFF2-40B4-BE49-F238E27FC236}">
                <a16:creationId xmlns:a16="http://schemas.microsoft.com/office/drawing/2014/main" id="{72D1505C-010D-64AF-A99C-F933681E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443" y="1444980"/>
            <a:ext cx="7651871" cy="5289269"/>
          </a:xfrm>
          <a:prstGeom prst="rect">
            <a:avLst/>
          </a:prstGeom>
        </p:spPr>
      </p:pic>
    </p:spTree>
    <p:extLst>
      <p:ext uri="{BB962C8B-B14F-4D97-AF65-F5344CB8AC3E}">
        <p14:creationId xmlns:p14="http://schemas.microsoft.com/office/powerpoint/2010/main" val="58646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Description automatically generated">
            <a:extLst>
              <a:ext uri="{FF2B5EF4-FFF2-40B4-BE49-F238E27FC236}">
                <a16:creationId xmlns:a16="http://schemas.microsoft.com/office/drawing/2014/main" id="{36DDF12B-CB86-C9D6-5E2B-626E91C86D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031" y="2445425"/>
            <a:ext cx="11320369" cy="3951730"/>
          </a:xfrm>
          <a:prstGeom prst="rect">
            <a:avLst/>
          </a:prstGeom>
        </p:spPr>
      </p:pic>
      <p:sp>
        <p:nvSpPr>
          <p:cNvPr id="9" name="TextBox 8">
            <a:extLst>
              <a:ext uri="{FF2B5EF4-FFF2-40B4-BE49-F238E27FC236}">
                <a16:creationId xmlns:a16="http://schemas.microsoft.com/office/drawing/2014/main" id="{CAFEC84C-4A0A-23FA-FC06-B2F6B425CE81}"/>
              </a:ext>
            </a:extLst>
          </p:cNvPr>
          <p:cNvSpPr txBox="1"/>
          <p:nvPr/>
        </p:nvSpPr>
        <p:spPr>
          <a:xfrm>
            <a:off x="570689" y="1653702"/>
            <a:ext cx="2717260"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rgbClr val="C00000"/>
                </a:solidFill>
              </a:rPr>
              <a:t>VPC</a:t>
            </a:r>
          </a:p>
        </p:txBody>
      </p:sp>
    </p:spTree>
    <p:extLst>
      <p:ext uri="{BB962C8B-B14F-4D97-AF65-F5344CB8AC3E}">
        <p14:creationId xmlns:p14="http://schemas.microsoft.com/office/powerpoint/2010/main" val="199528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88FE7C55-C919-3193-2D52-571D7F7555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00" y="2362582"/>
            <a:ext cx="8778919" cy="343652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C271D5FF-BC32-1DF8-41A2-A3F141F87B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7351" y="2362582"/>
            <a:ext cx="5613397" cy="3436524"/>
          </a:xfrm>
          <a:prstGeom prst="rect">
            <a:avLst/>
          </a:prstGeom>
        </p:spPr>
      </p:pic>
    </p:spTree>
    <p:extLst>
      <p:ext uri="{BB962C8B-B14F-4D97-AF65-F5344CB8AC3E}">
        <p14:creationId xmlns:p14="http://schemas.microsoft.com/office/powerpoint/2010/main" val="6836395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TotalTime>
  <Words>2832</Words>
  <Application>Microsoft Office PowerPoint</Application>
  <PresentationFormat>Widescreen</PresentationFormat>
  <Paragraphs>218</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Arial,Sans-Serif</vt:lpstr>
      <vt:lpstr>Calibri</vt:lpstr>
      <vt:lpstr>Calibri Light</vt:lpstr>
      <vt:lpstr>Nunito</vt:lpstr>
      <vt:lpstr>Nunito Black</vt:lpstr>
      <vt:lpstr>office theme</vt:lpstr>
      <vt:lpstr>Simple Light</vt:lpstr>
      <vt:lpstr>PowerPoint Presentation</vt:lpstr>
      <vt:lpstr>Business scenario overview</vt:lpstr>
      <vt:lpstr>Business scenario overview</vt:lpstr>
      <vt:lpstr>Solution overview </vt:lpstr>
      <vt:lpstr>Solution overview </vt:lpstr>
      <vt:lpstr>Solution overview </vt:lpstr>
      <vt:lpstr>Architecture diagram of the solution : EXAMPLE  </vt:lpstr>
      <vt:lpstr>Demo  </vt:lpstr>
      <vt:lpstr>Demo  </vt:lpstr>
      <vt:lpstr>Demo  </vt:lpstr>
      <vt:lpstr>Demo  </vt:lpstr>
      <vt:lpstr>Demo  </vt:lpstr>
      <vt:lpstr>Demo  </vt:lpstr>
      <vt:lpstr>Demo  </vt:lpstr>
      <vt:lpstr>Demo  </vt:lpstr>
      <vt:lpstr>Demo  </vt:lpstr>
      <vt:lpstr>Demo  </vt:lpstr>
      <vt:lpstr>Demo  </vt:lpstr>
      <vt:lpstr>Lessons learned </vt:lpstr>
      <vt:lpstr>Lessons learned  </vt:lpstr>
      <vt:lpstr>Lessons learned</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Selma Imsirovic</dc:creator>
  <cp:lastModifiedBy>Amina Meric</cp:lastModifiedBy>
  <cp:revision>116</cp:revision>
  <dcterms:created xsi:type="dcterms:W3CDTF">2023-05-07T14:20:35Z</dcterms:created>
  <dcterms:modified xsi:type="dcterms:W3CDTF">2024-06-06T09:41:40Z</dcterms:modified>
</cp:coreProperties>
</file>