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7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2025-06-01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2025-06-01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2025-06-01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2025-06-01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2025-06-01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2025-06-01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2025-06-01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2025-06-01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2025-06-01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2025-06-01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2025-06-01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2025-06-01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B79D-D756-4662-AA34-03701FB89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239997"/>
            <a:ext cx="8873048" cy="2445780"/>
          </a:xfrm>
        </p:spPr>
        <p:txBody>
          <a:bodyPr>
            <a:normAutofit/>
          </a:bodyPr>
          <a:lstStyle/>
          <a:p>
            <a:r>
              <a:rPr lang="en-US" sz="52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Medical Report with </a:t>
            </a:r>
            <a:br>
              <a:rPr lang="en-US" sz="52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2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LSTM &amp; </a:t>
            </a:r>
            <a:r>
              <a:rPr lang="en-US" sz="5200" b="1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BioBERT</a:t>
            </a:r>
            <a:r>
              <a:rPr lang="en-US" sz="5200" b="1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609AB-B564-402F-9ADF-397C6D686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172223"/>
            <a:ext cx="7315200" cy="166068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Amin Aslami</a:t>
            </a:r>
          </a:p>
          <a:p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aminaslamiaf@gmail.com</a:t>
            </a:r>
          </a:p>
          <a:p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Department of Informatic</a:t>
            </a:r>
          </a:p>
          <a:p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University of Jan Evangelista </a:t>
            </a:r>
            <a:r>
              <a:rPr lang="en-US" b="1" dirty="0" err="1">
                <a:ea typeface="Calibri" panose="020F0502020204030204" pitchFamily="34" charset="0"/>
                <a:cs typeface="Calibri" panose="020F0502020204030204" pitchFamily="34" charset="0"/>
              </a:rPr>
              <a:t>Purkyne</a:t>
            </a:r>
            <a:r>
              <a:rPr lang="en-US" b="1" dirty="0">
                <a:ea typeface="Calibri" panose="020F0502020204030204" pitchFamily="34" charset="0"/>
                <a:cs typeface="Calibri" panose="020F0502020204030204" pitchFamily="34" charset="0"/>
              </a:rPr>
              <a:t> (UJEP)</a:t>
            </a:r>
          </a:p>
        </p:txBody>
      </p:sp>
    </p:spTree>
    <p:extLst>
      <p:ext uri="{BB962C8B-B14F-4D97-AF65-F5344CB8AC3E}">
        <p14:creationId xmlns:p14="http://schemas.microsoft.com/office/powerpoint/2010/main" val="1986611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402D-3A48-48DF-96F8-E2C9473B1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4049" cy="4601183"/>
          </a:xfrm>
        </p:spPr>
        <p:txBody>
          <a:bodyPr/>
          <a:lstStyle/>
          <a:p>
            <a:r>
              <a:rPr lang="en-US" dirty="0"/>
              <a:t>Why It Matters?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BCBE1-513D-4524-8149-7C95A2F72386}"/>
              </a:ext>
            </a:extLst>
          </p:cNvPr>
          <p:cNvSpPr txBox="1"/>
          <p:nvPr/>
        </p:nvSpPr>
        <p:spPr>
          <a:xfrm>
            <a:off x="3616693" y="2685764"/>
            <a:ext cx="6097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Helping Doctors with AI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Saves time reading reports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Can catch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Makes hospital work faster &amp; better</a:t>
            </a:r>
          </a:p>
        </p:txBody>
      </p:sp>
    </p:spTree>
    <p:extLst>
      <p:ext uri="{BB962C8B-B14F-4D97-AF65-F5344CB8AC3E}">
        <p14:creationId xmlns:p14="http://schemas.microsoft.com/office/powerpoint/2010/main" val="2974877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C50C-3BD6-433F-B31B-E646CB8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Thanks!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33A3C-E823-496D-BD34-B76E6602A42D}"/>
              </a:ext>
            </a:extLst>
          </p:cNvPr>
          <p:cNvSpPr txBox="1"/>
          <p:nvPr/>
        </p:nvSpPr>
        <p:spPr>
          <a:xfrm>
            <a:off x="3782729" y="2799133"/>
            <a:ext cx="61794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Amin Aslami</a:t>
            </a:r>
          </a:p>
          <a:p>
            <a:r>
              <a:rPr lang="en-US" sz="3600" dirty="0"/>
              <a:t>aminaslamiaf@gmail.com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Source: Chat GPT</a:t>
            </a:r>
          </a:p>
        </p:txBody>
      </p:sp>
    </p:spTree>
    <p:extLst>
      <p:ext uri="{BB962C8B-B14F-4D97-AF65-F5344CB8AC3E}">
        <p14:creationId xmlns:p14="http://schemas.microsoft.com/office/powerpoint/2010/main" val="146478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2101-A35E-42EA-A198-766C6B87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About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66325-298D-46D6-A705-7824BAD63BCB}"/>
              </a:ext>
            </a:extLst>
          </p:cNvPr>
          <p:cNvSpPr txBox="1"/>
          <p:nvPr/>
        </p:nvSpPr>
        <p:spPr>
          <a:xfrm>
            <a:off x="3751443" y="1346936"/>
            <a:ext cx="7664117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Let's imagine doctors writing notes on chest X-rays. These notes might read: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"Lungs are clear. No signs of infection."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"Severe lower lobe pneumonia noted."</a:t>
            </a:r>
          </a:p>
          <a:p>
            <a:endParaRPr lang="en-US" sz="2200" dirty="0"/>
          </a:p>
          <a:p>
            <a:r>
              <a:rPr lang="en-US" sz="2200" dirty="0"/>
              <a:t>I was building a clever computer program that could read these notes and tell me whether the report was Positive (bad), Negative (normal), or Neutral (uncertain) — sort of like a mood detector for medical notes!</a:t>
            </a:r>
          </a:p>
        </p:txBody>
      </p:sp>
    </p:spTree>
    <p:extLst>
      <p:ext uri="{BB962C8B-B14F-4D97-AF65-F5344CB8AC3E}">
        <p14:creationId xmlns:p14="http://schemas.microsoft.com/office/powerpoint/2010/main" val="382914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4408-7670-4109-9C12-B9DA6DCC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51" y="1043627"/>
            <a:ext cx="2714870" cy="5120640"/>
          </a:xfrm>
        </p:spPr>
        <p:txBody>
          <a:bodyPr/>
          <a:lstStyle/>
          <a:p>
            <a:r>
              <a:rPr lang="en-US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Simple Explanation: </a:t>
            </a:r>
            <a:br>
              <a:rPr lang="en-US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LSTM vs. </a:t>
            </a:r>
            <a:r>
              <a:rPr lang="en-US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BioBERT</a:t>
            </a:r>
            <a:endParaRPr lang="en-US" dirty="0"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811C7F-09C3-4EC6-B7FB-F05DBF200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349481"/>
              </p:ext>
            </p:extLst>
          </p:nvPr>
        </p:nvGraphicFramePr>
        <p:xfrm>
          <a:off x="3566886" y="1097279"/>
          <a:ext cx="7985760" cy="4940664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5240619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1116670086"/>
                    </a:ext>
                  </a:extLst>
                </a:gridCol>
                <a:gridCol w="3535680">
                  <a:extLst>
                    <a:ext uri="{9D8B030D-6E8A-4147-A177-3AD203B41FA5}">
                      <a16:colId xmlns:a16="http://schemas.microsoft.com/office/drawing/2014/main" val="2866538729"/>
                    </a:ext>
                  </a:extLst>
                </a:gridCol>
              </a:tblGrid>
              <a:tr h="484379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Think of it like...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What it does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975022"/>
                  </a:ext>
                </a:extLst>
              </a:tr>
              <a:tr h="242189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LSTM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A kid learning by reading a book line by 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It reads sentences word by word and tries to understand the meaning using memory.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9020383"/>
                  </a:ext>
                </a:extLst>
              </a:tr>
              <a:tr h="2034391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BioBERT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doctor who already read 1000s of medical books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It's pre-trained on tons of medical texts and understands medical words very well.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378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49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A1BA-231D-4AFF-8A9A-6DA9D7FE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What Did I Do?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8F678-AAD9-4EE6-BEC9-B49B00BCF721}"/>
              </a:ext>
            </a:extLst>
          </p:cNvPr>
          <p:cNvSpPr txBox="1"/>
          <p:nvPr/>
        </p:nvSpPr>
        <p:spPr>
          <a:xfrm>
            <a:off x="3655194" y="1930091"/>
            <a:ext cx="81261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I trained both models (</a:t>
            </a:r>
            <a:r>
              <a:rPr lang="en-US" sz="2200" b="1" dirty="0"/>
              <a:t>LSTM </a:t>
            </a:r>
            <a:r>
              <a:rPr lang="en-US" sz="2200" dirty="0"/>
              <a:t>and </a:t>
            </a:r>
            <a:r>
              <a:rPr lang="en-US" sz="2200" b="1" dirty="0" err="1"/>
              <a:t>BioBERT</a:t>
            </a:r>
            <a:r>
              <a:rPr lang="en-US" sz="2200" dirty="0"/>
              <a:t>) to </a:t>
            </a:r>
            <a:r>
              <a:rPr lang="en-US" sz="2200" b="1" dirty="0"/>
              <a:t>classify </a:t>
            </a:r>
            <a:r>
              <a:rPr lang="en-US" sz="2200" dirty="0"/>
              <a:t>the reports into 3 types: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Positive </a:t>
            </a:r>
            <a:r>
              <a:rPr lang="en-US" sz="2200" dirty="0"/>
              <a:t>= Something bad found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Negative</a:t>
            </a:r>
            <a:r>
              <a:rPr lang="en-US" sz="2200" dirty="0"/>
              <a:t> = Everything’s normal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Neutral</a:t>
            </a:r>
            <a:r>
              <a:rPr lang="en-US" sz="2200" dirty="0"/>
              <a:t> = Not sure or unclear</a:t>
            </a:r>
          </a:p>
          <a:p>
            <a:endParaRPr lang="en-US" sz="2200" dirty="0"/>
          </a:p>
          <a:p>
            <a:r>
              <a:rPr lang="en-US" sz="2200" dirty="0"/>
              <a:t>Then I compared how well each model performed.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604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A02B-1FF4-419E-869B-38A234DC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is Better?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93C291-0346-4E89-9456-A9966492E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789366"/>
              </p:ext>
            </p:extLst>
          </p:nvPr>
        </p:nvGraphicFramePr>
        <p:xfrm>
          <a:off x="3854224" y="889803"/>
          <a:ext cx="7307262" cy="351245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435754">
                  <a:extLst>
                    <a:ext uri="{9D8B030D-6E8A-4147-A177-3AD203B41FA5}">
                      <a16:colId xmlns:a16="http://schemas.microsoft.com/office/drawing/2014/main" val="4279366003"/>
                    </a:ext>
                  </a:extLst>
                </a:gridCol>
                <a:gridCol w="2435754">
                  <a:extLst>
                    <a:ext uri="{9D8B030D-6E8A-4147-A177-3AD203B41FA5}">
                      <a16:colId xmlns:a16="http://schemas.microsoft.com/office/drawing/2014/main" val="3374180094"/>
                    </a:ext>
                  </a:extLst>
                </a:gridCol>
                <a:gridCol w="2435754">
                  <a:extLst>
                    <a:ext uri="{9D8B030D-6E8A-4147-A177-3AD203B41FA5}">
                      <a16:colId xmlns:a16="http://schemas.microsoft.com/office/drawing/2014/main" val="2592140588"/>
                    </a:ext>
                  </a:extLst>
                </a:gridCol>
              </a:tblGrid>
              <a:tr h="835196">
                <a:tc>
                  <a:txBody>
                    <a:bodyPr/>
                    <a:lstStyle/>
                    <a:p>
                      <a:r>
                        <a:rPr lang="en-US" sz="2400" b="1" baseline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/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baseline="0" dirty="0" err="1"/>
                        <a:t>BioBERT</a:t>
                      </a:r>
                      <a:endParaRPr lang="en-US" sz="2400" b="1" baseline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777926"/>
                  </a:ext>
                </a:extLst>
              </a:tr>
              <a:tr h="689106">
                <a:tc>
                  <a:txBody>
                    <a:bodyPr/>
                    <a:lstStyle/>
                    <a:p>
                      <a:r>
                        <a:rPr lang="en-US" sz="2000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Even Better!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390435"/>
                  </a:ext>
                </a:extLst>
              </a:tr>
              <a:tr h="491711">
                <a:tc>
                  <a:txBody>
                    <a:bodyPr/>
                    <a:lstStyle/>
                    <a:p>
                      <a:r>
                        <a:rPr lang="en-US" sz="2000" b="1" dirty="0"/>
                        <a:t>Training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Slower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74050"/>
                  </a:ext>
                </a:extLst>
              </a:tr>
              <a:tr h="704786">
                <a:tc>
                  <a:txBody>
                    <a:bodyPr/>
                    <a:lstStyle/>
                    <a:p>
                      <a:r>
                        <a:rPr lang="en-US" sz="2000" b="1" dirty="0"/>
                        <a:t>Memory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852902"/>
                  </a:ext>
                </a:extLst>
              </a:tr>
              <a:tr h="791655">
                <a:tc>
                  <a:txBody>
                    <a:bodyPr/>
                    <a:lstStyle/>
                    <a:p>
                      <a:r>
                        <a:rPr lang="en-US" sz="2000" b="1" dirty="0"/>
                        <a:t>Understands Medical Terms?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 really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5815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72DCCB0-CCD0-4933-A557-8FE907B458A9}"/>
              </a:ext>
            </a:extLst>
          </p:cNvPr>
          <p:cNvSpPr txBox="1"/>
          <p:nvPr/>
        </p:nvSpPr>
        <p:spPr>
          <a:xfrm>
            <a:off x="3854224" y="5238343"/>
            <a:ext cx="7423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/>
              <a:t>BioBERT</a:t>
            </a:r>
            <a:r>
              <a:rPr lang="en-US" sz="2200" b="1" dirty="0"/>
              <a:t> </a:t>
            </a:r>
            <a:r>
              <a:rPr lang="en-US" sz="2200" dirty="0"/>
              <a:t>is</a:t>
            </a:r>
            <a:r>
              <a:rPr lang="en-US" sz="2200" b="1" dirty="0"/>
              <a:t> better </a:t>
            </a:r>
            <a:r>
              <a:rPr lang="en-US" sz="2200" dirty="0"/>
              <a:t>because it already “knows” a lot about medical stuff!</a:t>
            </a:r>
          </a:p>
        </p:txBody>
      </p:sp>
    </p:spTree>
    <p:extLst>
      <p:ext uri="{BB962C8B-B14F-4D97-AF65-F5344CB8AC3E}">
        <p14:creationId xmlns:p14="http://schemas.microsoft.com/office/powerpoint/2010/main" val="226535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9666-0E39-4AF9-A469-8DBA75319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What’s the Project?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DEC14-2C41-47C4-AA00-6297F2DAE06F}"/>
              </a:ext>
            </a:extLst>
          </p:cNvPr>
          <p:cNvSpPr txBox="1"/>
          <p:nvPr/>
        </p:nvSpPr>
        <p:spPr>
          <a:xfrm>
            <a:off x="3684068" y="2444390"/>
            <a:ext cx="6663089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200" dirty="0"/>
          </a:p>
          <a:p>
            <a:r>
              <a:rPr lang="en-US" sz="2400" b="1" dirty="0"/>
              <a:t>Detecting Feelings in Doctor Reports!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trained a AI to read chest X-ray notes.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decides if they’re good, bad, or unclear.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0734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AD4-A42B-4F21-9F36-3AB76613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The Two Smart Readers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756BD-BC6E-4D53-8F40-3788940BC73D}"/>
              </a:ext>
            </a:extLst>
          </p:cNvPr>
          <p:cNvSpPr txBox="1"/>
          <p:nvPr/>
        </p:nvSpPr>
        <p:spPr>
          <a:xfrm>
            <a:off x="3619012" y="2451371"/>
            <a:ext cx="609760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LSTM vs. </a:t>
            </a:r>
            <a:r>
              <a:rPr lang="en-US" sz="2400" b="1" dirty="0" err="1"/>
              <a:t>BioBERT</a:t>
            </a:r>
            <a:endParaRPr lang="en-US" sz="2400" b="1" dirty="0"/>
          </a:p>
          <a:p>
            <a:endParaRPr lang="en-US" sz="2200" dirty="0"/>
          </a:p>
          <a:p>
            <a:r>
              <a:rPr lang="en-US" sz="2200" b="1" dirty="0"/>
              <a:t>LSTM </a:t>
            </a:r>
            <a:r>
              <a:rPr lang="en-US" sz="2200" dirty="0"/>
              <a:t>= Learns from scratch</a:t>
            </a:r>
          </a:p>
          <a:p>
            <a:r>
              <a:rPr lang="en-US" sz="2200" b="1" dirty="0" err="1"/>
              <a:t>BioBERT</a:t>
            </a:r>
            <a:r>
              <a:rPr lang="en-US" sz="2200" b="1" dirty="0"/>
              <a:t> </a:t>
            </a:r>
            <a:r>
              <a:rPr lang="en-US" sz="2200" dirty="0"/>
              <a:t>= Already knows medical stuff</a:t>
            </a:r>
          </a:p>
          <a:p>
            <a:r>
              <a:rPr lang="en-US" sz="2200" dirty="0"/>
              <a:t>We wanted to see which one does better!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0420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F129-EEE7-4A2C-ADAA-2C945D7F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3035A-2FAF-4CB3-8ABC-DA838594CBC2}"/>
              </a:ext>
            </a:extLst>
          </p:cNvPr>
          <p:cNvSpPr txBox="1"/>
          <p:nvPr/>
        </p:nvSpPr>
        <p:spPr>
          <a:xfrm>
            <a:off x="3578192" y="2717876"/>
            <a:ext cx="60976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Teaching the AI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Gave it real doctor reports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Labeled them: </a:t>
            </a:r>
            <a:r>
              <a:rPr lang="en-US" sz="2200" dirty="0"/>
              <a:t>Positive, Negative, Neutral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Let both models try to guess!</a:t>
            </a:r>
          </a:p>
        </p:txBody>
      </p:sp>
    </p:spTree>
    <p:extLst>
      <p:ext uri="{BB962C8B-B14F-4D97-AF65-F5344CB8AC3E}">
        <p14:creationId xmlns:p14="http://schemas.microsoft.com/office/powerpoint/2010/main" val="22112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9937-E0DD-4630-A9F4-16093ED9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 is Better for Use?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06F41-CF3A-476A-BA3D-B3C8EBBAACB1}"/>
              </a:ext>
            </a:extLst>
          </p:cNvPr>
          <p:cNvSpPr txBox="1"/>
          <p:nvPr/>
        </p:nvSpPr>
        <p:spPr>
          <a:xfrm>
            <a:off x="3753764" y="2685764"/>
            <a:ext cx="609760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BioBERT</a:t>
            </a:r>
            <a:r>
              <a:rPr lang="en-US" sz="2400" dirty="0"/>
              <a:t> is the </a:t>
            </a:r>
            <a:r>
              <a:rPr lang="en-US" sz="2400" b="1" dirty="0"/>
              <a:t>Champion</a:t>
            </a:r>
            <a:r>
              <a:rPr lang="en-US" sz="2400" dirty="0"/>
              <a:t>!</a:t>
            </a:r>
          </a:p>
          <a:p>
            <a:endParaRPr lang="en-US" sz="2400" dirty="0"/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Understood words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Made fewer mistakes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Even though it was slower, it was smarter!</a:t>
            </a:r>
          </a:p>
        </p:txBody>
      </p:sp>
    </p:spTree>
    <p:extLst>
      <p:ext uri="{BB962C8B-B14F-4D97-AF65-F5344CB8AC3E}">
        <p14:creationId xmlns:p14="http://schemas.microsoft.com/office/powerpoint/2010/main" val="109073086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60</TotalTime>
  <Words>408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 2</vt:lpstr>
      <vt:lpstr>Frame</vt:lpstr>
      <vt:lpstr>Medical Report with  LSTM &amp; BioBERT Model</vt:lpstr>
      <vt:lpstr>About Project</vt:lpstr>
      <vt:lpstr>Simple Explanation:   LSTM vs. BioBERT</vt:lpstr>
      <vt:lpstr>What Did I Do?</vt:lpstr>
      <vt:lpstr>Which One is Better?</vt:lpstr>
      <vt:lpstr>What’s the Project?</vt:lpstr>
      <vt:lpstr>The Two Smart Readers</vt:lpstr>
      <vt:lpstr>How It Works</vt:lpstr>
      <vt:lpstr>Which Model is Better for Use?</vt:lpstr>
      <vt:lpstr>Why It Matters?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Report with LSTM &amp; BioBERT Model</dc:title>
  <dc:creator>Amin Aslami</dc:creator>
  <cp:lastModifiedBy>Amin Aslami</cp:lastModifiedBy>
  <cp:revision>37</cp:revision>
  <dcterms:created xsi:type="dcterms:W3CDTF">2025-06-01T17:06:05Z</dcterms:created>
  <dcterms:modified xsi:type="dcterms:W3CDTF">2025-06-01T18:56:34Z</dcterms:modified>
</cp:coreProperties>
</file>