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8" r:id="rId4"/>
  </p:sldMasterIdLst>
  <p:notesMasterIdLst>
    <p:notesMasterId r:id="rId25"/>
  </p:notesMasterIdLst>
  <p:handoutMasterIdLst>
    <p:handoutMasterId r:id="rId26"/>
  </p:handoutMasterIdLst>
  <p:sldIdLst>
    <p:sldId id="256" r:id="rId5"/>
    <p:sldId id="257" r:id="rId6"/>
    <p:sldId id="299" r:id="rId7"/>
    <p:sldId id="300" r:id="rId8"/>
    <p:sldId id="301" r:id="rId9"/>
    <p:sldId id="302" r:id="rId10"/>
    <p:sldId id="303" r:id="rId11"/>
    <p:sldId id="304" r:id="rId12"/>
    <p:sldId id="288" r:id="rId13"/>
    <p:sldId id="289" r:id="rId14"/>
    <p:sldId id="306" r:id="rId15"/>
    <p:sldId id="305" r:id="rId16"/>
    <p:sldId id="297" r:id="rId17"/>
    <p:sldId id="290" r:id="rId18"/>
    <p:sldId id="294" r:id="rId19"/>
    <p:sldId id="307" r:id="rId20"/>
    <p:sldId id="308" r:id="rId21"/>
    <p:sldId id="298" r:id="rId22"/>
    <p:sldId id="309"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90" autoAdjust="0"/>
  </p:normalViewPr>
  <p:slideViewPr>
    <p:cSldViewPr snapToGrid="0">
      <p:cViewPr varScale="1">
        <p:scale>
          <a:sx n="61" d="100"/>
          <a:sy n="61" d="100"/>
        </p:scale>
        <p:origin x="884" y="92"/>
      </p:cViewPr>
      <p:guideLst/>
    </p:cSldViewPr>
  </p:slideViewPr>
  <p:outlineViewPr>
    <p:cViewPr>
      <p:scale>
        <a:sx n="33" d="100"/>
        <a:sy n="33" d="100"/>
      </p:scale>
      <p:origin x="0" y="-3152"/>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2025-01-14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2025-01-14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E607-03CB-49EB-8C07-58119E0DD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231906-2DE2-46C3-9254-F688190DF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C50FE2-FBCF-4B35-BAD9-7A56ED3B7A56}"/>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750D83CE-F27E-4D8C-83EB-E7AB6E5BAB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63D549-AB21-47BB-8F1A-9263719EEF0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795332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4168-E45D-4E15-AF42-44C6EC0333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23F9D7-6475-4D03-BEF5-B3E8A668F4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0D5E2-8676-4AFD-8F8B-8D29AFDFBBAD}"/>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BEF595E9-D62A-4C00-93CE-19215C48CC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364E4F-6EF4-4456-81F7-28FA49D8825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538281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E589DE-1804-48A1-9392-51DF40CC3E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D68B42-21EC-484A-A075-264CFAB7F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58E79-5FF3-4712-A6AB-A31225F959D2}"/>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483738D2-2953-416B-BDC6-3D8EFD8CC9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7BBB5B-4E30-45CF-BAE5-DBBE0E26330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028151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4059527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70951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55418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30235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023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7CE7-9211-494A-B226-AC2A66882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B0D83-09E5-4049-90C7-2B1B36220F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4925D-A4AA-4C15-A805-36D9F415867C}"/>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A7C95ADB-ADA0-49B3-B8BE-3A158FC038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F2EE3D-84E3-4778-BA55-7A2FD4671068}"/>
              </a:ext>
            </a:extLst>
          </p:cNvPr>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7" name="Group 6">
            <a:extLst>
              <a:ext uri="{FF2B5EF4-FFF2-40B4-BE49-F238E27FC236}">
                <a16:creationId xmlns:a16="http://schemas.microsoft.com/office/drawing/2014/main" id="{F83763C4-D3DD-4020-B67F-FB685821DCD2}"/>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8" name="Freeform 3">
              <a:extLst>
                <a:ext uri="{FF2B5EF4-FFF2-40B4-BE49-F238E27FC236}">
                  <a16:creationId xmlns:a16="http://schemas.microsoft.com/office/drawing/2014/main" id="{38E0C3E3-3CE5-4397-84C6-0679028944CD}"/>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B03A258A-C559-43F6-91D4-CF94AFCC31E6}"/>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 name="Freeform 5">
              <a:extLst>
                <a:ext uri="{FF2B5EF4-FFF2-40B4-BE49-F238E27FC236}">
                  <a16:creationId xmlns:a16="http://schemas.microsoft.com/office/drawing/2014/main" id="{F193012F-F31F-4638-A988-EF1C69674FC2}"/>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79704E03-24FC-4FD8-8BAF-D2D6A14172B8}"/>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12" name="Freeform 6">
                <a:extLst>
                  <a:ext uri="{FF2B5EF4-FFF2-40B4-BE49-F238E27FC236}">
                    <a16:creationId xmlns:a16="http://schemas.microsoft.com/office/drawing/2014/main" id="{837DC944-9779-42F6-A7BA-8A6656613FD1}"/>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7">
                <a:extLst>
                  <a:ext uri="{FF2B5EF4-FFF2-40B4-BE49-F238E27FC236}">
                    <a16:creationId xmlns:a16="http://schemas.microsoft.com/office/drawing/2014/main" id="{D250FD67-E0E4-4997-A83E-A99B9177AFD9}"/>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Tree>
    <p:extLst>
      <p:ext uri="{BB962C8B-B14F-4D97-AF65-F5344CB8AC3E}">
        <p14:creationId xmlns:p14="http://schemas.microsoft.com/office/powerpoint/2010/main" val="170461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D14A-3822-4E02-9129-3243399425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A98ECA-9300-44E7-AE13-5A2FCE1087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D5D5CD-C226-48C8-8B0D-EE20EC9439B9}"/>
              </a:ext>
            </a:extLst>
          </p:cNvPr>
          <p:cNvSpPr>
            <a:spLocks noGrp="1"/>
          </p:cNvSpPr>
          <p:nvPr>
            <p:ph type="dt" sz="half" idx="10"/>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8AEBE1D0-4FFD-4775-978E-C76C56574F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F4B3BA-DA64-446E-8B0F-8A0BBE646227}"/>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936365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F731-9513-4A6D-BA5D-FCA6FED8D0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54C5D-6744-4F79-A12B-C13CD0FD03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18A1C8-5771-4817-B5DE-5AC52A73C6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D2D73A-294B-4983-9154-A74D8FEF7811}"/>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355A2683-0627-416B-A4AC-4B81735778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E1B8343-89A4-48B7-B2CE-ABF3548E156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2110268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ABB1-FBBB-4251-8913-D1B67A7CA5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070836-103C-4D47-8755-C62DDD17DE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5C9EF3-7848-426B-9765-7A4B25ADC8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0B72D8-1F17-4B49-AFC9-45E52E346A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2BF8FD-AF72-4727-9BAD-3D71DE4409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630027-1E64-473A-B609-05055F9AD0BA}"/>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50B606-DE9B-4C66-92F3-AB8F2D99C13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AECC317-592A-42F2-94B2-99E3A806FFF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815005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C784-CC73-4009-8C31-430C9C07D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4C5145-D405-472D-999B-89BDE93173BE}"/>
              </a:ext>
            </a:extLst>
          </p:cNvPr>
          <p:cNvSpPr>
            <a:spLocks noGrp="1"/>
          </p:cNvSpPr>
          <p:nvPr>
            <p:ph type="dt" sz="half" idx="10"/>
          </p:nvPr>
        </p:nvSpPr>
        <p:spPr/>
        <p:txBody>
          <a:bodyPr/>
          <a:lstStyle/>
          <a:p>
            <a:r>
              <a:rPr lang="en-US"/>
              <a:t>9/8/20XX</a:t>
            </a:r>
            <a:endParaRPr lang="en-US" dirty="0"/>
          </a:p>
        </p:txBody>
      </p:sp>
      <p:sp>
        <p:nvSpPr>
          <p:cNvPr id="4" name="Footer Placeholder 3">
            <a:extLst>
              <a:ext uri="{FF2B5EF4-FFF2-40B4-BE49-F238E27FC236}">
                <a16:creationId xmlns:a16="http://schemas.microsoft.com/office/drawing/2014/main" id="{DBC836BC-029E-417F-A5E2-E2CF38ADF05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0DC6127-CB57-4AA3-9CF0-D65048034304}"/>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470730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A2557-B3EA-4F6D-9728-2491DEAD270F}"/>
              </a:ext>
            </a:extLst>
          </p:cNvPr>
          <p:cNvSpPr>
            <a:spLocks noGrp="1"/>
          </p:cNvSpPr>
          <p:nvPr>
            <p:ph type="dt" sz="half" idx="10"/>
          </p:nvPr>
        </p:nvSpPr>
        <p:spPr/>
        <p:txBody>
          <a:bodyPr/>
          <a:lstStyle/>
          <a:p>
            <a:r>
              <a:rPr lang="en-US"/>
              <a:t>9/8/20XX</a:t>
            </a:r>
            <a:endParaRPr lang="en-US" dirty="0"/>
          </a:p>
        </p:txBody>
      </p:sp>
      <p:sp>
        <p:nvSpPr>
          <p:cNvPr id="3" name="Footer Placeholder 2">
            <a:extLst>
              <a:ext uri="{FF2B5EF4-FFF2-40B4-BE49-F238E27FC236}">
                <a16:creationId xmlns:a16="http://schemas.microsoft.com/office/drawing/2014/main" id="{01DF9DCC-B116-4217-8D56-E9CD1CC896E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195A04D-4206-4718-A4C5-E369681E884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999722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DB7A-37B7-4B6D-8E9D-3EF9941BA9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08882C-EA5C-4EAB-9805-F72716DB2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B459D4-D11F-4DEA-917A-EF79F46C2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06261-5764-473B-B59B-209F2423CF8C}"/>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D967BC54-885C-4046-B448-DF4C74837E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CD45A6-3B8B-495C-8766-A43F602CB40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402859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239B-1E7A-4BF4-A9A5-82E6E0045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F6C6A9-E2BF-44E2-BEEF-E6EEBAEAE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392C70-A3F1-489B-8C19-00EA7E9B1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67F09-0487-44B2-9170-692AD6D6C8FB}"/>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A9E1806A-12B0-4AF7-BF87-DD2B621924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28FEF72-F07C-4203-9605-C49C9B79CADA}"/>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379912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01832-4D06-4668-AEFE-C035AD33C7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391291-BEF2-411F-8C82-48EB53444C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EFF98-3C12-4043-A436-062FCB1A3E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9/8/20XX</a:t>
            </a:r>
            <a:endParaRPr lang="en-US" dirty="0"/>
          </a:p>
        </p:txBody>
      </p:sp>
      <p:sp>
        <p:nvSpPr>
          <p:cNvPr id="5" name="Footer Placeholder 4">
            <a:extLst>
              <a:ext uri="{FF2B5EF4-FFF2-40B4-BE49-F238E27FC236}">
                <a16:creationId xmlns:a16="http://schemas.microsoft.com/office/drawing/2014/main" id="{E16043DE-E16E-4272-A401-5C104C08BC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A32716-8E56-4E4A-9153-B0B197F3C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768982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hyperlink" Target="https://www.youtube.com/watch?v=5sLYAQS9sWQ" TargetMode="External"/><Relationship Id="rId13" Type="http://schemas.openxmlformats.org/officeDocument/2006/relationships/hyperlink" Target="https://github.com/ShawhinT/YouTube-Blog/blob/main/LLMs/_slides/intro-to-llms.pdf" TargetMode="External"/><Relationship Id="rId3" Type="http://schemas.openxmlformats.org/officeDocument/2006/relationships/hyperlink" Target="https://youtu.be/Ylz779Op9Pw?si=btCyBEkcRWSgrnC-" TargetMode="External"/><Relationship Id="rId7" Type="http://schemas.openxmlformats.org/officeDocument/2006/relationships/hyperlink" Target="https://youtu.be/sNa_uiqSlJo?si=FrF-JEIJjcHoK9Im" TargetMode="External"/><Relationship Id="rId12" Type="http://schemas.openxmlformats.org/officeDocument/2006/relationships/hyperlink" Target="https://www.researchgate.net/publication/386506764_Large_Language_Models_are_Next_Word_Predictor" TargetMode="External"/><Relationship Id="rId2" Type="http://schemas.openxmlformats.org/officeDocument/2006/relationships/hyperlink" Target="https://medium.com/@juanc.olamendy/rag-best-practices-enhancing-large-language-models-with-retrieval-augmented-generation-6961c8b834ff" TargetMode="External"/><Relationship Id="rId1" Type="http://schemas.openxmlformats.org/officeDocument/2006/relationships/slideLayout" Target="../slideLayouts/slideLayout2.xml"/><Relationship Id="rId6" Type="http://schemas.openxmlformats.org/officeDocument/2006/relationships/hyperlink" Target="https://github.com/ShawhinT/YouTube-Blog/blob/main/LLMs/_slides/text-embeddings.pdf" TargetMode="External"/><Relationship Id="rId11" Type="http://schemas.openxmlformats.org/officeDocument/2006/relationships/hyperlink" Target="https://arxiv.org/pdf/2303.18223" TargetMode="External"/><Relationship Id="rId5" Type="http://schemas.openxmlformats.org/officeDocument/2006/relationships/hyperlink" Target="https://github.com/ShawhinT/YouTube-Blog/blob/main/LLMs/_slides/rag.pdf" TargetMode="External"/><Relationship Id="rId15" Type="http://schemas.openxmlformats.org/officeDocument/2006/relationships/hyperlink" Target="https://github.com/ShawhinT/YouTube-Blog/blob/main/LLMs/_slides/fine-tuning.pdf" TargetMode="External"/><Relationship Id="rId10" Type="http://schemas.openxmlformats.org/officeDocument/2006/relationships/hyperlink" Target="https://youtu.be/tFHeUSJAYbE?si=sswH0bZ5xIQBKY5s" TargetMode="External"/><Relationship Id="rId4" Type="http://schemas.openxmlformats.org/officeDocument/2006/relationships/hyperlink" Target="https://aws.amazon.com/what-is/retrieval-augmented-generation/" TargetMode="External"/><Relationship Id="rId9" Type="http://schemas.openxmlformats.org/officeDocument/2006/relationships/hyperlink" Target="https://www.cloudflare.com/learning/ai/what-is-large-language-model/" TargetMode="External"/><Relationship Id="rId14" Type="http://schemas.openxmlformats.org/officeDocument/2006/relationships/hyperlink" Target="https://www.youtube.com/watch?v=XpoKB3usmKc&amp;list=PLz-ep5RbHosU2hnz5ejezwaYpdMutMVB0&amp;index=1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53553" y="105103"/>
            <a:ext cx="7096933" cy="4950374"/>
          </a:xfrm>
        </p:spPr>
        <p:txBody>
          <a:bodyPr/>
          <a:lstStyle/>
          <a:p>
            <a:br>
              <a:rPr lang="en-US" dirty="0">
                <a:latin typeface="+mn-lt"/>
              </a:rPr>
            </a:br>
            <a:r>
              <a:rPr lang="en-US" dirty="0">
                <a:latin typeface="+mn-lt"/>
              </a:rPr>
              <a:t>Master’s</a:t>
            </a:r>
            <a:r>
              <a:rPr lang="tr-TR" dirty="0">
                <a:latin typeface="+mn-lt"/>
              </a:rPr>
              <a:t> Seminar Presentation</a:t>
            </a:r>
            <a:br>
              <a:rPr lang="tr-TR" dirty="0">
                <a:latin typeface="+mn-lt"/>
              </a:rPr>
            </a:br>
            <a:br>
              <a:rPr lang="en-US" dirty="0">
                <a:latin typeface="+mn-lt"/>
              </a:rPr>
            </a:br>
            <a:r>
              <a:rPr lang="tr-TR" dirty="0">
                <a:latin typeface="+mn-lt"/>
              </a:rPr>
              <a:t>Mohammad </a:t>
            </a:r>
            <a:r>
              <a:rPr lang="en-US" dirty="0">
                <a:latin typeface="+mn-lt"/>
              </a:rPr>
              <a:t>Amin</a:t>
            </a:r>
            <a:br>
              <a:rPr lang="en-US" dirty="0">
                <a:latin typeface="+mn-lt"/>
              </a:rPr>
            </a:br>
            <a:r>
              <a:rPr lang="en-US" dirty="0">
                <a:latin typeface="+mn-lt"/>
              </a:rPr>
              <a:t>ASLAMI</a:t>
            </a:r>
            <a:br>
              <a:rPr lang="en-US" dirty="0">
                <a:latin typeface="+mn-lt"/>
              </a:rPr>
            </a:br>
            <a:endParaRPr lang="en-US" dirty="0">
              <a:latin typeface="+mn-lt"/>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p:txBody>
          <a:bodyPr/>
          <a:lstStyle/>
          <a:p>
            <a:r>
              <a:rPr lang="en-US" dirty="0">
                <a:latin typeface="+mn-lt"/>
              </a:rPr>
              <a:t>Text Embeddings Meaningful</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088" y="2450582"/>
            <a:ext cx="10815705" cy="4202466"/>
          </a:xfrm>
        </p:spPr>
        <p:txBody>
          <a:bodyPr>
            <a:normAutofit fontScale="92500" lnSpcReduction="10000"/>
          </a:bodyPr>
          <a:lstStyle/>
          <a:p>
            <a:pPr marL="59436" indent="0" algn="just">
              <a:buNone/>
            </a:pPr>
            <a:r>
              <a:rPr lang="en-US" sz="2800" dirty="0"/>
              <a:t>Translate words into meaningful numbers. That would look something like this where the numbers that we generated in the text embedding define the location of each person's job description We can see the data analyst in retail with 5 years of experience is somewhere here and they are located next to a freelance data visualization specialist with 4 years of experience However these people are relatively far away from this guy who is a data architect with 15 years of experience And so this is the way that text embeddings capture the meaning of the underlying text namely job descriptions that are similar will be located close together while job descriptions that are very different will be located far away from each other From this view the BI analyst in hospitality early career is very different than the data architect with 15 years of experience [6].</a:t>
            </a:r>
          </a:p>
        </p:txBody>
      </p:sp>
    </p:spTree>
    <p:extLst>
      <p:ext uri="{BB962C8B-B14F-4D97-AF65-F5344CB8AC3E}">
        <p14:creationId xmlns:p14="http://schemas.microsoft.com/office/powerpoint/2010/main" val="252933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4D4BD-7391-4A1A-99E0-ADDBF5DA1CC5}"/>
              </a:ext>
            </a:extLst>
          </p:cNvPr>
          <p:cNvPicPr/>
          <p:nvPr/>
        </p:nvPicPr>
        <p:blipFill>
          <a:blip r:embed="rId2"/>
          <a:stretch>
            <a:fillRect/>
          </a:stretch>
        </p:blipFill>
        <p:spPr>
          <a:xfrm>
            <a:off x="5717629" y="1250730"/>
            <a:ext cx="6337737" cy="4414346"/>
          </a:xfrm>
          <a:prstGeom prst="rect">
            <a:avLst/>
          </a:prstGeom>
        </p:spPr>
      </p:pic>
      <p:pic>
        <p:nvPicPr>
          <p:cNvPr id="6" name="Picture 5">
            <a:extLst>
              <a:ext uri="{FF2B5EF4-FFF2-40B4-BE49-F238E27FC236}">
                <a16:creationId xmlns:a16="http://schemas.microsoft.com/office/drawing/2014/main" id="{B270330F-420A-4F05-8D8B-32E65BBD7220}"/>
              </a:ext>
            </a:extLst>
          </p:cNvPr>
          <p:cNvPicPr/>
          <p:nvPr/>
        </p:nvPicPr>
        <p:blipFill>
          <a:blip r:embed="rId3"/>
          <a:stretch>
            <a:fillRect/>
          </a:stretch>
        </p:blipFill>
        <p:spPr>
          <a:xfrm>
            <a:off x="136634" y="1445335"/>
            <a:ext cx="5244661" cy="3967493"/>
          </a:xfrm>
          <a:prstGeom prst="rect">
            <a:avLst/>
          </a:prstGeom>
        </p:spPr>
      </p:pic>
      <p:sp>
        <p:nvSpPr>
          <p:cNvPr id="7" name="Title 4">
            <a:extLst>
              <a:ext uri="{FF2B5EF4-FFF2-40B4-BE49-F238E27FC236}">
                <a16:creationId xmlns:a16="http://schemas.microsoft.com/office/drawing/2014/main" id="{0E0885CD-82C6-4215-9D6B-DF6114E3AE5C}"/>
              </a:ext>
            </a:extLst>
          </p:cNvPr>
          <p:cNvSpPr>
            <a:spLocks noGrp="1"/>
          </p:cNvSpPr>
          <p:nvPr>
            <p:ph type="title"/>
          </p:nvPr>
        </p:nvSpPr>
        <p:spPr>
          <a:xfrm>
            <a:off x="1061966" y="178676"/>
            <a:ext cx="11350751" cy="672662"/>
          </a:xfrm>
        </p:spPr>
        <p:txBody>
          <a:bodyPr/>
          <a:lstStyle/>
          <a:p>
            <a:r>
              <a:rPr lang="en-US" sz="3900" dirty="0">
                <a:latin typeface="+mn-lt"/>
              </a:rPr>
              <a:t>Text Embeddings &amp; Text Embedding  Meaningful</a:t>
            </a:r>
          </a:p>
        </p:txBody>
      </p:sp>
      <p:sp>
        <p:nvSpPr>
          <p:cNvPr id="9" name="TextBox 8">
            <a:extLst>
              <a:ext uri="{FF2B5EF4-FFF2-40B4-BE49-F238E27FC236}">
                <a16:creationId xmlns:a16="http://schemas.microsoft.com/office/drawing/2014/main" id="{6C75B71F-1B17-4FF0-9CAA-BB916A3F58ED}"/>
              </a:ext>
            </a:extLst>
          </p:cNvPr>
          <p:cNvSpPr txBox="1"/>
          <p:nvPr/>
        </p:nvSpPr>
        <p:spPr>
          <a:xfrm>
            <a:off x="136634" y="5915689"/>
            <a:ext cx="3363311" cy="369332"/>
          </a:xfrm>
          <a:prstGeom prst="rect">
            <a:avLst/>
          </a:prstGeom>
          <a:noFill/>
        </p:spPr>
        <p:txBody>
          <a:bodyPr wrap="square">
            <a:spAutoFit/>
          </a:bodyPr>
          <a:lstStyle/>
          <a:p>
            <a:r>
              <a:rPr lang="en-US" b="1" dirty="0"/>
              <a:t>Figure 2.13.</a:t>
            </a:r>
            <a:r>
              <a:rPr lang="en-US" dirty="0"/>
              <a:t> Text to Numbers [5]</a:t>
            </a:r>
          </a:p>
        </p:txBody>
      </p:sp>
      <p:sp>
        <p:nvSpPr>
          <p:cNvPr id="11" name="TextBox 10">
            <a:extLst>
              <a:ext uri="{FF2B5EF4-FFF2-40B4-BE49-F238E27FC236}">
                <a16:creationId xmlns:a16="http://schemas.microsoft.com/office/drawing/2014/main" id="{6F970BB0-8F30-4BD6-95F2-44FACA98416A}"/>
              </a:ext>
            </a:extLst>
          </p:cNvPr>
          <p:cNvSpPr txBox="1"/>
          <p:nvPr/>
        </p:nvSpPr>
        <p:spPr>
          <a:xfrm>
            <a:off x="136634" y="6301110"/>
            <a:ext cx="6096000" cy="369332"/>
          </a:xfrm>
          <a:prstGeom prst="rect">
            <a:avLst/>
          </a:prstGeom>
          <a:noFill/>
        </p:spPr>
        <p:txBody>
          <a:bodyPr wrap="square">
            <a:spAutoFit/>
          </a:bodyPr>
          <a:lstStyle/>
          <a:p>
            <a:r>
              <a:rPr lang="en-US" b="1" dirty="0"/>
              <a:t>Figure 2.14.</a:t>
            </a:r>
            <a:r>
              <a:rPr lang="en-US" dirty="0"/>
              <a:t> Text Embeddings (Meaningful) [5]</a:t>
            </a:r>
          </a:p>
        </p:txBody>
      </p:sp>
    </p:spTree>
    <p:extLst>
      <p:ext uri="{BB962C8B-B14F-4D97-AF65-F5344CB8AC3E}">
        <p14:creationId xmlns:p14="http://schemas.microsoft.com/office/powerpoint/2010/main" val="283774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043E88-EC73-4194-99EC-24F7C180A1BB}"/>
              </a:ext>
            </a:extLst>
          </p:cNvPr>
          <p:cNvSpPr>
            <a:spLocks noGrp="1"/>
          </p:cNvSpPr>
          <p:nvPr>
            <p:ph type="title"/>
          </p:nvPr>
        </p:nvSpPr>
        <p:spPr>
          <a:xfrm>
            <a:off x="1061966" y="178676"/>
            <a:ext cx="10068067" cy="578068"/>
          </a:xfrm>
        </p:spPr>
        <p:txBody>
          <a:bodyPr/>
          <a:lstStyle/>
          <a:p>
            <a:r>
              <a:rPr lang="en-US" sz="4000" dirty="0">
                <a:latin typeface="+mn-lt"/>
              </a:rPr>
              <a:t>Text Classification</a:t>
            </a:r>
          </a:p>
        </p:txBody>
      </p:sp>
      <p:sp>
        <p:nvSpPr>
          <p:cNvPr id="7" name="TextBox 6">
            <a:extLst>
              <a:ext uri="{FF2B5EF4-FFF2-40B4-BE49-F238E27FC236}">
                <a16:creationId xmlns:a16="http://schemas.microsoft.com/office/drawing/2014/main" id="{BEE087CC-89C6-4A7C-886B-6E774EC0481A}"/>
              </a:ext>
            </a:extLst>
          </p:cNvPr>
          <p:cNvSpPr txBox="1"/>
          <p:nvPr/>
        </p:nvSpPr>
        <p:spPr>
          <a:xfrm>
            <a:off x="157653" y="867067"/>
            <a:ext cx="11887201" cy="2457981"/>
          </a:xfrm>
          <a:prstGeom prst="rect">
            <a:avLst/>
          </a:prstGeom>
          <a:noFill/>
        </p:spPr>
        <p:txBody>
          <a:bodyPr wrap="square">
            <a:spAutoFit/>
          </a:bodyPr>
          <a:lstStyle/>
          <a:p>
            <a:pPr marL="0" marR="0" indent="360045" algn="just">
              <a:lnSpc>
                <a:spcPct val="150000"/>
              </a:lnSpc>
              <a:spcBef>
                <a:spcPts val="0"/>
              </a:spcBef>
              <a:spcAft>
                <a:spcPts val="0"/>
              </a:spcAft>
            </a:pPr>
            <a:r>
              <a:rPr lang="tr-TR" sz="2100" dirty="0">
                <a:effectLst/>
                <a:ea typeface="Times New Roman" panose="02020603050405020304" pitchFamily="18" charset="0"/>
                <a:cs typeface="Times New Roman" panose="02020603050405020304" pitchFamily="18" charset="0"/>
              </a:rPr>
              <a:t>Text classification, which </a:t>
            </a:r>
            <a:r>
              <a:rPr lang="tr-TR" sz="2100" i="1" dirty="0">
                <a:effectLst/>
                <a:ea typeface="Times New Roman" panose="02020603050405020304" pitchFamily="18" charset="0"/>
                <a:cs typeface="Times New Roman" panose="02020603050405020304" pitchFamily="18" charset="0"/>
              </a:rPr>
              <a:t>is the process of assigning a label to a piece of text</a:t>
            </a:r>
            <a:r>
              <a:rPr lang="tr-TR" sz="2100" dirty="0">
                <a:effectLst/>
                <a:ea typeface="Times New Roman" panose="02020603050405020304" pitchFamily="18" charset="0"/>
                <a:cs typeface="Times New Roman" panose="02020603050405020304" pitchFamily="18" charset="0"/>
              </a:rPr>
              <a:t>. For example, if we were to take all the people from our networking event and their associated job descriptions, a classification task might be to try to determine which people are data analysts and which people are not data analysts based on their respective job descriptions So that might be pretty easy here, because anything to the left of this blue line we could label as a data analyst and anything to the right we could label as not a data analyst</a:t>
            </a:r>
            <a:r>
              <a:rPr lang="en-US" sz="2100" dirty="0">
                <a:ea typeface="Times New Roman" panose="02020603050405020304" pitchFamily="18" charset="0"/>
                <a:cs typeface="Times New Roman" panose="02020603050405020304" pitchFamily="18" charset="0"/>
              </a:rPr>
              <a:t> </a:t>
            </a:r>
            <a:r>
              <a:rPr lang="tr-TR" sz="2100" dirty="0">
                <a:effectLst/>
                <a:ea typeface="Times New Roman" panose="02020603050405020304" pitchFamily="18" charset="0"/>
                <a:cs typeface="Times New Roman" panose="02020603050405020304" pitchFamily="18" charset="0"/>
              </a:rPr>
              <a:t>[20].</a:t>
            </a:r>
            <a:endParaRPr lang="en-US" sz="2100" dirty="0">
              <a:effectLst/>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7AC5816-5A67-4995-97B3-C34D2F7E512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935" y="3477698"/>
            <a:ext cx="5485130" cy="2449195"/>
          </a:xfrm>
          <a:prstGeom prst="rect">
            <a:avLst/>
          </a:prstGeom>
          <a:noFill/>
          <a:ln>
            <a:noFill/>
          </a:ln>
        </p:spPr>
      </p:pic>
      <p:pic>
        <p:nvPicPr>
          <p:cNvPr id="16" name="Picture 15">
            <a:extLst>
              <a:ext uri="{FF2B5EF4-FFF2-40B4-BE49-F238E27FC236}">
                <a16:creationId xmlns:a16="http://schemas.microsoft.com/office/drawing/2014/main" id="{AB7D3B9C-0214-4644-B049-FB05598D8669}"/>
              </a:ext>
            </a:extLst>
          </p:cNvPr>
          <p:cNvPicPr>
            <a:picLocks noChangeAspect="1"/>
          </p:cNvPicPr>
          <p:nvPr/>
        </p:nvPicPr>
        <p:blipFill>
          <a:blip r:embed="rId3"/>
          <a:stretch>
            <a:fillRect/>
          </a:stretch>
        </p:blipFill>
        <p:spPr>
          <a:xfrm>
            <a:off x="5830727" y="3510324"/>
            <a:ext cx="6214127" cy="2449195"/>
          </a:xfrm>
          <a:prstGeom prst="rect">
            <a:avLst/>
          </a:prstGeom>
        </p:spPr>
      </p:pic>
      <p:sp>
        <p:nvSpPr>
          <p:cNvPr id="18" name="TextBox 17">
            <a:extLst>
              <a:ext uri="{FF2B5EF4-FFF2-40B4-BE49-F238E27FC236}">
                <a16:creationId xmlns:a16="http://schemas.microsoft.com/office/drawing/2014/main" id="{BD64AAF9-BC22-4A1B-B4E7-E4A616934AB4}"/>
              </a:ext>
            </a:extLst>
          </p:cNvPr>
          <p:cNvSpPr txBox="1"/>
          <p:nvPr/>
        </p:nvSpPr>
        <p:spPr>
          <a:xfrm>
            <a:off x="227935" y="6067561"/>
            <a:ext cx="6096000" cy="369332"/>
          </a:xfrm>
          <a:prstGeom prst="rect">
            <a:avLst/>
          </a:prstGeom>
          <a:noFill/>
        </p:spPr>
        <p:txBody>
          <a:bodyPr wrap="square">
            <a:spAutoFit/>
          </a:bodyPr>
          <a:lstStyle/>
          <a:p>
            <a:r>
              <a:rPr lang="en-US" b="1" dirty="0"/>
              <a:t>Figure 2.16.</a:t>
            </a:r>
            <a:r>
              <a:rPr lang="en-US" dirty="0"/>
              <a:t> Text Classification - Data Analyst [5]</a:t>
            </a:r>
          </a:p>
        </p:txBody>
      </p:sp>
      <p:sp>
        <p:nvSpPr>
          <p:cNvPr id="20" name="TextBox 19">
            <a:extLst>
              <a:ext uri="{FF2B5EF4-FFF2-40B4-BE49-F238E27FC236}">
                <a16:creationId xmlns:a16="http://schemas.microsoft.com/office/drawing/2014/main" id="{27385AA7-01B7-491D-B949-448EB17F89E0}"/>
              </a:ext>
            </a:extLst>
          </p:cNvPr>
          <p:cNvSpPr txBox="1"/>
          <p:nvPr/>
        </p:nvSpPr>
        <p:spPr>
          <a:xfrm>
            <a:off x="227935" y="6436893"/>
            <a:ext cx="6096000" cy="369332"/>
          </a:xfrm>
          <a:prstGeom prst="rect">
            <a:avLst/>
          </a:prstGeom>
          <a:noFill/>
        </p:spPr>
        <p:txBody>
          <a:bodyPr wrap="square">
            <a:spAutoFit/>
          </a:bodyPr>
          <a:lstStyle/>
          <a:p>
            <a:r>
              <a:rPr lang="en-US" b="1" dirty="0"/>
              <a:t>Figure 2.17.</a:t>
            </a:r>
            <a:r>
              <a:rPr lang="en-US" dirty="0"/>
              <a:t> Phishing &amp; Not Phishing - Fraud &amp; Not Fraud [5]</a:t>
            </a:r>
          </a:p>
        </p:txBody>
      </p:sp>
    </p:spTree>
    <p:extLst>
      <p:ext uri="{BB962C8B-B14F-4D97-AF65-F5344CB8AC3E}">
        <p14:creationId xmlns:p14="http://schemas.microsoft.com/office/powerpoint/2010/main" val="2952765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57654" y="147145"/>
            <a:ext cx="8061436" cy="935421"/>
          </a:xfrm>
        </p:spPr>
        <p:txBody>
          <a:bodyPr>
            <a:normAutofit/>
          </a:bodyPr>
          <a:lstStyle/>
          <a:p>
            <a:r>
              <a:rPr lang="en-US" sz="4800" dirty="0">
                <a:latin typeface="+mn-lt"/>
              </a:rPr>
              <a:t>Large Language Models (LLMs)</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345057" y="1466491"/>
            <a:ext cx="11274724" cy="5244363"/>
          </a:xfrm>
        </p:spPr>
        <p:txBody>
          <a:bodyPr>
            <a:normAutofit fontScale="85000" lnSpcReduction="20000"/>
          </a:bodyPr>
          <a:lstStyle/>
          <a:p>
            <a:pPr algn="just"/>
            <a:r>
              <a:rPr lang="en-US" dirty="0"/>
              <a:t>The large language models (LLMs) that can generate human-like text, and I've been using GPT in its various forms for years.</a:t>
            </a:r>
          </a:p>
          <a:p>
            <a:pPr algn="just"/>
            <a:r>
              <a:rPr lang="en-US" dirty="0"/>
              <a:t>LLMs are an instance of something called a foundation model. Foundation models are pre-trained on large amounts of unlabeled and self-supervised data, meaning that the model learns from patterns in the data in a way that produces generalizable and adaptive output. And LLMs are instances of basic models applied specifically to text and text-like things, in this case things like code. LLMs are trained on large datasets of text, such as books, articles, and conversations. When we say "large", these models can be tens of gigabytes (10 GB) in size and are trained on enormous amounts of text data, we're talking potentially petabytes of data here, a text file that is one gigabyte in size can store about 178 million words, a lot of words just in 1GB and 1PB it's about 1 million. LLMs are also among the largest models when it comes to the number of parameters, a parameter is a value that the model can change independently as it learns and the more parameters a model has the more complex it can be, GPT-3 for example is pre-trained on a corpus of actually 45TB of data and it uses 175 billion ML parameters [7].</a:t>
            </a:r>
          </a:p>
          <a:p>
            <a:pPr algn="just"/>
            <a:r>
              <a:rPr lang="en-US" dirty="0"/>
              <a:t>A key characteristic of LLMs is their ability to respond to unpredictable requests. A traditional computer program receives commands in its accepted syntax or from a particular set of user inputs. A video game has a finite set of buttons, an application has a finite set of things a user can click or type, and a programming language consists of precise if/then statements [8].</a:t>
            </a:r>
          </a:p>
          <a:p>
            <a:pPr algn="just"/>
            <a:r>
              <a:rPr lang="en-US" dirty="0"/>
              <a:t>In contrast, an LLM can respond to natural human language and use data analysis to answer an unstructured question or prompt in a way that makes sense. While a typical computer program would not recognize a prompt such as "What are the four greatest funk bands in history?", an LLM might respond with a list of four such bands and a reasonably cogent defense of why they are the best [8].</a:t>
            </a:r>
          </a:p>
        </p:txBody>
      </p:sp>
    </p:spTree>
    <p:extLst>
      <p:ext uri="{BB962C8B-B14F-4D97-AF65-F5344CB8AC3E}">
        <p14:creationId xmlns:p14="http://schemas.microsoft.com/office/powerpoint/2010/main" val="4117153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805847" y="87180"/>
            <a:ext cx="7217383" cy="743368"/>
          </a:xfrm>
        </p:spPr>
        <p:txBody>
          <a:bodyPr/>
          <a:lstStyle/>
          <a:p>
            <a:r>
              <a:rPr lang="en-US" dirty="0">
                <a:latin typeface="+mn-lt"/>
              </a:rPr>
              <a:t>Next-Word Prediction Paradigm</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58202" y="1100958"/>
            <a:ext cx="5937797" cy="5368853"/>
          </a:xfrm>
        </p:spPr>
        <p:txBody>
          <a:bodyPr>
            <a:normAutofit fontScale="92500" lnSpcReduction="20000"/>
          </a:bodyPr>
          <a:lstStyle/>
          <a:p>
            <a:pPr algn="just"/>
            <a:r>
              <a:rPr lang="en-US" dirty="0"/>
              <a:t>We have Figure 3.1. text listen to your and want predict what the next word would be but clearly there’s not just one word that can go after the string of words there are actually many word we can put after this text and it would make sense in the next word prediction paradigm what language model is training to do is to predict the probability distribution of the next word give the previous words, what is might look is listen your heart might be the most probable next word but another likely word could be gut or listen to your body or listen to your parents and listen to your grandma and so this is essentially the core task that these LLMs are trained to do and the way the LLMs will learn these probabilities is that it will see so many examples in this massive corpus of text that is trained on and it has a massive number of internal parameters so it can efficiently represent all the different statistical associations with different words. An important point here is that context matters if we simply added the word don’t to the front this string here and it changed it to don’t listen to your then this probability distribution could look entirely different because just by adding one word before this sentence we completely change the meaning of the sentence and so to put this a bit more mathematically we say this is the most technical thing in this part of works [9][10]. </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71403" y="1076580"/>
            <a:ext cx="5840083" cy="5541381"/>
          </a:xfrm>
        </p:spPr>
        <p:txBody>
          <a:bodyPr/>
          <a:lstStyle/>
          <a:p>
            <a:pPr algn="just"/>
            <a:r>
              <a:rPr lang="en-US" sz="1800" dirty="0"/>
              <a:t>The Large Language Models (LLMs), such as </a:t>
            </a:r>
            <a:r>
              <a:rPr lang="en-US" sz="1800" dirty="0" err="1"/>
              <a:t>OpenAI's</a:t>
            </a:r>
            <a:r>
              <a:rPr lang="en-US" sz="1800" dirty="0"/>
              <a:t> GPT, Google's Bard, etc., are essentially advanced next-word prediction systems. This is the foundation for their much broader capabilities, such as text generation and complex problem solving.  Although their applications seem limitless, at their core they are simply predicting the word that is most likely to appear next, based on patterns they have observed in large data sets.  This paper discusses next-word prediction, how it works in LLMs, and why this simple mechanism produces remarkable capabilities [11].</a:t>
            </a:r>
          </a:p>
          <a:p>
            <a:endParaRPr lang="en-US" dirty="0"/>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393D2909-A1BB-498E-B995-75A5FBFA3793}"/>
              </a:ext>
            </a:extLst>
          </p:cNvPr>
          <p:cNvPicPr>
            <a:picLocks noChangeAspect="1"/>
          </p:cNvPicPr>
          <p:nvPr/>
        </p:nvPicPr>
        <p:blipFill>
          <a:blip r:embed="rId3"/>
          <a:stretch>
            <a:fillRect/>
          </a:stretch>
        </p:blipFill>
        <p:spPr>
          <a:xfrm>
            <a:off x="6360524" y="3653137"/>
            <a:ext cx="5673274" cy="3213265"/>
          </a:xfrm>
          <a:prstGeom prst="rect">
            <a:avLst/>
          </a:prstGeom>
        </p:spPr>
      </p:pic>
      <p:sp>
        <p:nvSpPr>
          <p:cNvPr id="11" name="TextBox 10">
            <a:extLst>
              <a:ext uri="{FF2B5EF4-FFF2-40B4-BE49-F238E27FC236}">
                <a16:creationId xmlns:a16="http://schemas.microsoft.com/office/drawing/2014/main" id="{D7305897-9CEB-4CC6-B5EC-CCD36689FF6B}"/>
              </a:ext>
            </a:extLst>
          </p:cNvPr>
          <p:cNvSpPr txBox="1"/>
          <p:nvPr/>
        </p:nvSpPr>
        <p:spPr>
          <a:xfrm>
            <a:off x="168214" y="6352141"/>
            <a:ext cx="6094562" cy="369332"/>
          </a:xfrm>
          <a:prstGeom prst="rect">
            <a:avLst/>
          </a:prstGeom>
          <a:noFill/>
        </p:spPr>
        <p:txBody>
          <a:bodyPr wrap="square">
            <a:spAutoFit/>
          </a:bodyPr>
          <a:lstStyle/>
          <a:p>
            <a:r>
              <a:rPr lang="en-US" b="1" dirty="0"/>
              <a:t>Figure 3.1.</a:t>
            </a:r>
            <a:r>
              <a:rPr lang="en-US" dirty="0"/>
              <a:t> Next-word prediction [12]</a:t>
            </a:r>
          </a:p>
        </p:txBody>
      </p:sp>
    </p:spTree>
    <p:extLst>
      <p:ext uri="{BB962C8B-B14F-4D97-AF65-F5344CB8AC3E}">
        <p14:creationId xmlns:p14="http://schemas.microsoft.com/office/powerpoint/2010/main" val="126593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62D3582-E5F0-4D6C-8FDB-669B56E70887}"/>
              </a:ext>
            </a:extLst>
          </p:cNvPr>
          <p:cNvSpPr txBox="1"/>
          <p:nvPr/>
        </p:nvSpPr>
        <p:spPr>
          <a:xfrm>
            <a:off x="698912" y="1358076"/>
            <a:ext cx="11004331" cy="2769989"/>
          </a:xfrm>
          <a:prstGeom prst="rect">
            <a:avLst/>
          </a:prstGeom>
          <a:noFill/>
        </p:spPr>
        <p:txBody>
          <a:bodyPr wrap="square">
            <a:spAutoFit/>
          </a:bodyPr>
          <a:lstStyle/>
          <a:p>
            <a:pPr algn="just"/>
            <a:r>
              <a:rPr lang="en-US" sz="2400" dirty="0"/>
              <a:t>Tweaking an existing model for a particular use case. FT is like taking a raw diamond, refining it, and distilling it into something more practical and usable, like a diamond you might put on a diamond ring. In this analogy, the raw diamond is your base model, so that would be something like gpt3, while the final diamond you come away with is your fine-tuned model, which is something like Chat GPT [13].</a:t>
            </a:r>
          </a:p>
          <a:p>
            <a:endParaRPr lang="en-US" dirty="0"/>
          </a:p>
          <a:p>
            <a:endParaRPr lang="en-US" dirty="0"/>
          </a:p>
          <a:p>
            <a:endParaRPr lang="en-US" dirty="0"/>
          </a:p>
        </p:txBody>
      </p:sp>
      <p:sp>
        <p:nvSpPr>
          <p:cNvPr id="10" name="TextBox 9">
            <a:extLst>
              <a:ext uri="{FF2B5EF4-FFF2-40B4-BE49-F238E27FC236}">
                <a16:creationId xmlns:a16="http://schemas.microsoft.com/office/drawing/2014/main" id="{A0B8D446-EB5F-4789-BEA1-724E05F2EF1D}"/>
              </a:ext>
            </a:extLst>
          </p:cNvPr>
          <p:cNvSpPr txBox="1"/>
          <p:nvPr/>
        </p:nvSpPr>
        <p:spPr>
          <a:xfrm>
            <a:off x="698912" y="340858"/>
            <a:ext cx="6096000" cy="646331"/>
          </a:xfrm>
          <a:prstGeom prst="rect">
            <a:avLst/>
          </a:prstGeom>
          <a:noFill/>
        </p:spPr>
        <p:txBody>
          <a:bodyPr wrap="square">
            <a:spAutoFit/>
          </a:bodyPr>
          <a:lstStyle/>
          <a:p>
            <a:r>
              <a:rPr lang="en-US" sz="3600" b="1" dirty="0"/>
              <a:t>Fine-Tuning (Recap-Summary)</a:t>
            </a:r>
          </a:p>
        </p:txBody>
      </p:sp>
      <p:sp>
        <p:nvSpPr>
          <p:cNvPr id="17" name="TextBox 16">
            <a:extLst>
              <a:ext uri="{FF2B5EF4-FFF2-40B4-BE49-F238E27FC236}">
                <a16:creationId xmlns:a16="http://schemas.microsoft.com/office/drawing/2014/main" id="{0B9BA5B9-5A2E-4ED6-91A7-60C26CE4DD71}"/>
              </a:ext>
            </a:extLst>
          </p:cNvPr>
          <p:cNvSpPr txBox="1"/>
          <p:nvPr/>
        </p:nvSpPr>
        <p:spPr>
          <a:xfrm>
            <a:off x="6689809" y="6408112"/>
            <a:ext cx="6096000" cy="369332"/>
          </a:xfrm>
          <a:prstGeom prst="rect">
            <a:avLst/>
          </a:prstGeom>
          <a:noFill/>
        </p:spPr>
        <p:txBody>
          <a:bodyPr wrap="square">
            <a:spAutoFit/>
          </a:bodyPr>
          <a:lstStyle/>
          <a:p>
            <a:r>
              <a:rPr lang="en-US" b="1" dirty="0"/>
              <a:t>Figure 3.22.</a:t>
            </a:r>
            <a:r>
              <a:rPr lang="en-US" dirty="0"/>
              <a:t> Fine-tuning (Raw Diamond to Diamond) [13]</a:t>
            </a:r>
          </a:p>
        </p:txBody>
      </p:sp>
      <p:pic>
        <p:nvPicPr>
          <p:cNvPr id="19" name="Picture 18">
            <a:extLst>
              <a:ext uri="{FF2B5EF4-FFF2-40B4-BE49-F238E27FC236}">
                <a16:creationId xmlns:a16="http://schemas.microsoft.com/office/drawing/2014/main" id="{3E9EF170-4543-4B92-B41A-1B67A475B6CA}"/>
              </a:ext>
            </a:extLst>
          </p:cNvPr>
          <p:cNvPicPr>
            <a:picLocks noChangeAspect="1"/>
          </p:cNvPicPr>
          <p:nvPr/>
        </p:nvPicPr>
        <p:blipFill>
          <a:blip r:embed="rId3"/>
          <a:stretch>
            <a:fillRect/>
          </a:stretch>
        </p:blipFill>
        <p:spPr>
          <a:xfrm>
            <a:off x="100448" y="3882071"/>
            <a:ext cx="6483683" cy="2940201"/>
          </a:xfrm>
          <a:prstGeom prst="rect">
            <a:avLst/>
          </a:prstGeom>
        </p:spPr>
      </p:pic>
    </p:spTree>
    <p:extLst>
      <p:ext uri="{BB962C8B-B14F-4D97-AF65-F5344CB8AC3E}">
        <p14:creationId xmlns:p14="http://schemas.microsoft.com/office/powerpoint/2010/main" val="85326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63A1B8-76C6-4E6B-BEC2-6BBA6D58F7E9}"/>
              </a:ext>
            </a:extLst>
          </p:cNvPr>
          <p:cNvSpPr txBox="1"/>
          <p:nvPr/>
        </p:nvSpPr>
        <p:spPr>
          <a:xfrm>
            <a:off x="440120" y="193717"/>
            <a:ext cx="6096000" cy="646331"/>
          </a:xfrm>
          <a:prstGeom prst="rect">
            <a:avLst/>
          </a:prstGeom>
          <a:noFill/>
        </p:spPr>
        <p:txBody>
          <a:bodyPr wrap="square">
            <a:spAutoFit/>
          </a:bodyPr>
          <a:lstStyle/>
          <a:p>
            <a:r>
              <a:rPr lang="en-US" sz="3600" b="1" dirty="0"/>
              <a:t>3 Ways to Fine-tune</a:t>
            </a:r>
          </a:p>
        </p:txBody>
      </p:sp>
      <p:pic>
        <p:nvPicPr>
          <p:cNvPr id="11" name="Picture 10">
            <a:extLst>
              <a:ext uri="{FF2B5EF4-FFF2-40B4-BE49-F238E27FC236}">
                <a16:creationId xmlns:a16="http://schemas.microsoft.com/office/drawing/2014/main" id="{E89F0E5C-695A-40A5-9E15-98634D04A8E4}"/>
              </a:ext>
            </a:extLst>
          </p:cNvPr>
          <p:cNvPicPr/>
          <p:nvPr/>
        </p:nvPicPr>
        <p:blipFill>
          <a:blip r:embed="rId2"/>
          <a:stretch>
            <a:fillRect/>
          </a:stretch>
        </p:blipFill>
        <p:spPr>
          <a:xfrm>
            <a:off x="457175" y="1057910"/>
            <a:ext cx="2664398" cy="5183518"/>
          </a:xfrm>
          <a:prstGeom prst="rect">
            <a:avLst/>
          </a:prstGeom>
        </p:spPr>
      </p:pic>
      <p:pic>
        <p:nvPicPr>
          <p:cNvPr id="12" name="Picture 11">
            <a:extLst>
              <a:ext uri="{FF2B5EF4-FFF2-40B4-BE49-F238E27FC236}">
                <a16:creationId xmlns:a16="http://schemas.microsoft.com/office/drawing/2014/main" id="{FE8D52CC-4CAA-4BD7-8EE9-CE30DF61AB82}"/>
              </a:ext>
            </a:extLst>
          </p:cNvPr>
          <p:cNvPicPr/>
          <p:nvPr/>
        </p:nvPicPr>
        <p:blipFill>
          <a:blip r:embed="rId3"/>
          <a:stretch>
            <a:fillRect/>
          </a:stretch>
        </p:blipFill>
        <p:spPr>
          <a:xfrm>
            <a:off x="3384324" y="1245755"/>
            <a:ext cx="4025461" cy="4995673"/>
          </a:xfrm>
          <a:prstGeom prst="rect">
            <a:avLst/>
          </a:prstGeom>
        </p:spPr>
      </p:pic>
      <p:pic>
        <p:nvPicPr>
          <p:cNvPr id="13" name="Picture 12">
            <a:extLst>
              <a:ext uri="{FF2B5EF4-FFF2-40B4-BE49-F238E27FC236}">
                <a16:creationId xmlns:a16="http://schemas.microsoft.com/office/drawing/2014/main" id="{85105B04-3AE8-43E3-A359-6C4A229BB83B}"/>
              </a:ext>
            </a:extLst>
          </p:cNvPr>
          <p:cNvPicPr/>
          <p:nvPr/>
        </p:nvPicPr>
        <p:blipFill>
          <a:blip r:embed="rId4"/>
          <a:stretch>
            <a:fillRect/>
          </a:stretch>
        </p:blipFill>
        <p:spPr>
          <a:xfrm>
            <a:off x="7693570" y="1245754"/>
            <a:ext cx="3563008" cy="4902797"/>
          </a:xfrm>
          <a:prstGeom prst="rect">
            <a:avLst/>
          </a:prstGeom>
        </p:spPr>
      </p:pic>
      <p:sp>
        <p:nvSpPr>
          <p:cNvPr id="15" name="TextBox 14">
            <a:extLst>
              <a:ext uri="{FF2B5EF4-FFF2-40B4-BE49-F238E27FC236}">
                <a16:creationId xmlns:a16="http://schemas.microsoft.com/office/drawing/2014/main" id="{013F691C-37C2-4D49-9417-C2525B4FB85E}"/>
              </a:ext>
            </a:extLst>
          </p:cNvPr>
          <p:cNvSpPr txBox="1"/>
          <p:nvPr/>
        </p:nvSpPr>
        <p:spPr>
          <a:xfrm>
            <a:off x="336324" y="6459290"/>
            <a:ext cx="11740062" cy="369332"/>
          </a:xfrm>
          <a:prstGeom prst="rect">
            <a:avLst/>
          </a:prstGeom>
          <a:noFill/>
        </p:spPr>
        <p:txBody>
          <a:bodyPr wrap="square">
            <a:spAutoFit/>
          </a:bodyPr>
          <a:lstStyle/>
          <a:p>
            <a:r>
              <a:rPr lang="tr-TR" b="1" dirty="0">
                <a:effectLst/>
                <a:highlight>
                  <a:srgbClr val="C0C0C0"/>
                </a:highlight>
                <a:ea typeface="Calibri" panose="020F0502020204030204" pitchFamily="34" charset="0"/>
                <a:cs typeface="Arial" panose="020B0604020202020204" pitchFamily="34" charset="0"/>
              </a:rPr>
              <a:t>Figure 3.19.</a:t>
            </a:r>
            <a:r>
              <a:rPr lang="tr-TR" dirty="0">
                <a:effectLst/>
                <a:highlight>
                  <a:srgbClr val="C0C0C0"/>
                </a:highlight>
                <a:ea typeface="Calibri" panose="020F0502020204030204" pitchFamily="34" charset="0"/>
                <a:cs typeface="Arial" panose="020B0604020202020204" pitchFamily="34" charset="0"/>
              </a:rPr>
              <a:t> Self-supervised [</a:t>
            </a:r>
            <a:r>
              <a:rPr lang="en-US" dirty="0">
                <a:highlight>
                  <a:srgbClr val="C0C0C0"/>
                </a:highlight>
                <a:ea typeface="Calibri" panose="020F0502020204030204" pitchFamily="34" charset="0"/>
                <a:cs typeface="Arial" panose="020B0604020202020204" pitchFamily="34" charset="0"/>
              </a:rPr>
              <a:t>14</a:t>
            </a:r>
            <a:r>
              <a:rPr lang="tr-TR" dirty="0">
                <a:effectLst/>
                <a:highlight>
                  <a:srgbClr val="C0C0C0"/>
                </a:highlight>
                <a:ea typeface="Calibri" panose="020F0502020204030204" pitchFamily="34" charset="0"/>
                <a:cs typeface="Arial" panose="020B0604020202020204" pitchFamily="34" charset="0"/>
              </a:rPr>
              <a:t>]   </a:t>
            </a:r>
            <a:r>
              <a:rPr lang="en-US" dirty="0">
                <a:effectLst/>
                <a:highlight>
                  <a:srgbClr val="C0C0C0"/>
                </a:highlight>
                <a:ea typeface="Calibri" panose="020F0502020204030204" pitchFamily="34" charset="0"/>
                <a:cs typeface="Arial" panose="020B0604020202020204" pitchFamily="34" charset="0"/>
              </a:rPr>
              <a:t>         </a:t>
            </a:r>
            <a:r>
              <a:rPr lang="tr-TR" b="1" dirty="0">
                <a:effectLst/>
                <a:highlight>
                  <a:srgbClr val="C0C0C0"/>
                </a:highlight>
                <a:ea typeface="Calibri" panose="020F0502020204030204" pitchFamily="34" charset="0"/>
                <a:cs typeface="Arial" panose="020B0604020202020204" pitchFamily="34" charset="0"/>
              </a:rPr>
              <a:t>Figure 3.20.</a:t>
            </a:r>
            <a:r>
              <a:rPr lang="tr-TR" dirty="0">
                <a:effectLst/>
                <a:highlight>
                  <a:srgbClr val="C0C0C0"/>
                </a:highlight>
                <a:ea typeface="Calibri" panose="020F0502020204030204" pitchFamily="34" charset="0"/>
                <a:cs typeface="Arial" panose="020B0604020202020204" pitchFamily="34" charset="0"/>
              </a:rPr>
              <a:t> Supervised [</a:t>
            </a:r>
            <a:r>
              <a:rPr lang="en-US" dirty="0">
                <a:highlight>
                  <a:srgbClr val="C0C0C0"/>
                </a:highlight>
                <a:ea typeface="Calibri" panose="020F0502020204030204" pitchFamily="34" charset="0"/>
                <a:cs typeface="Arial" panose="020B0604020202020204" pitchFamily="34" charset="0"/>
              </a:rPr>
              <a:t>14</a:t>
            </a:r>
            <a:r>
              <a:rPr lang="tr-TR" dirty="0">
                <a:effectLst/>
                <a:highlight>
                  <a:srgbClr val="C0C0C0"/>
                </a:highlight>
                <a:ea typeface="Calibri" panose="020F0502020204030204" pitchFamily="34" charset="0"/>
                <a:cs typeface="Arial" panose="020B0604020202020204" pitchFamily="34" charset="0"/>
              </a:rPr>
              <a:t>]  </a:t>
            </a:r>
            <a:r>
              <a:rPr lang="en-US" dirty="0">
                <a:effectLst/>
                <a:highlight>
                  <a:srgbClr val="C0C0C0"/>
                </a:highlight>
                <a:ea typeface="Calibri" panose="020F0502020204030204" pitchFamily="34" charset="0"/>
                <a:cs typeface="Arial" panose="020B0604020202020204" pitchFamily="34" charset="0"/>
              </a:rPr>
              <a:t>               </a:t>
            </a:r>
            <a:r>
              <a:rPr lang="tr-TR" b="1" dirty="0">
                <a:effectLst/>
                <a:highlight>
                  <a:srgbClr val="C0C0C0"/>
                </a:highlight>
                <a:ea typeface="Calibri" panose="020F0502020204030204" pitchFamily="34" charset="0"/>
                <a:cs typeface="Arial" panose="020B0604020202020204" pitchFamily="34" charset="0"/>
              </a:rPr>
              <a:t>Figure 3.21.</a:t>
            </a:r>
            <a:r>
              <a:rPr lang="tr-TR" dirty="0">
                <a:effectLst/>
                <a:highlight>
                  <a:srgbClr val="C0C0C0"/>
                </a:highlight>
                <a:ea typeface="Calibri" panose="020F0502020204030204" pitchFamily="34" charset="0"/>
                <a:cs typeface="Arial" panose="020B0604020202020204" pitchFamily="34" charset="0"/>
              </a:rPr>
              <a:t> Reinforcement Learning [</a:t>
            </a:r>
            <a:r>
              <a:rPr lang="en-US" dirty="0">
                <a:highlight>
                  <a:srgbClr val="C0C0C0"/>
                </a:highlight>
                <a:ea typeface="Calibri" panose="020F0502020204030204" pitchFamily="34" charset="0"/>
                <a:cs typeface="Arial" panose="020B0604020202020204" pitchFamily="34" charset="0"/>
              </a:rPr>
              <a:t>14</a:t>
            </a:r>
            <a:r>
              <a:rPr lang="tr-TR" dirty="0">
                <a:effectLst/>
                <a:highlight>
                  <a:srgbClr val="C0C0C0"/>
                </a:highlight>
                <a:ea typeface="Calibri" panose="020F0502020204030204" pitchFamily="34" charset="0"/>
                <a:cs typeface="Arial" panose="020B0604020202020204" pitchFamily="34" charset="0"/>
              </a:rPr>
              <a:t>]</a:t>
            </a:r>
            <a:endParaRPr lang="en-US" dirty="0">
              <a:highlight>
                <a:srgbClr val="C0C0C0"/>
              </a:highlight>
            </a:endParaRPr>
          </a:p>
        </p:txBody>
      </p:sp>
    </p:spTree>
    <p:extLst>
      <p:ext uri="{BB962C8B-B14F-4D97-AF65-F5344CB8AC3E}">
        <p14:creationId xmlns:p14="http://schemas.microsoft.com/office/powerpoint/2010/main" val="2969841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7722F1F-FC31-4420-A454-D2D4E490A59D}"/>
              </a:ext>
            </a:extLst>
          </p:cNvPr>
          <p:cNvSpPr txBox="1"/>
          <p:nvPr/>
        </p:nvSpPr>
        <p:spPr>
          <a:xfrm>
            <a:off x="698912" y="832569"/>
            <a:ext cx="11004331" cy="5786199"/>
          </a:xfrm>
          <a:prstGeom prst="rect">
            <a:avLst/>
          </a:prstGeom>
          <a:noFill/>
        </p:spPr>
        <p:txBody>
          <a:bodyPr wrap="square">
            <a:spAutoFit/>
          </a:bodyPr>
          <a:lstStyle/>
          <a:p>
            <a:pPr algn="just"/>
            <a:r>
              <a:rPr lang="en-US" sz="1850" dirty="0"/>
              <a:t>The core problem with fine-tuning LLMs is that they are computationally expensive to get a sense of, say you have a pretty powerful laptop and it comes with a CPU and a GPU where the CPU has 16 GB, the CPU has 16 GB of RAM and your GPU has 16 GB of RAM. We want to fine-tune a model with 10 billion parameters, each of these parameters corresponds to a number that we need to represent on our machine, the standard way to do this is to use the FP16 number format, which requires about two bytes of memory per parameter, so just doing some simple math here, 10 billion parameters times 2 bytes per parameter comes to 20 GB of memory just to store the model parameters, so one problem here is that this 20 GB model won't fit on the CPU or the GPU, but maybe we can get clever in how we distribute the memory so that the load of the model is split between the CPU and the GPU, But when we talk about fine-tuning, we're talking about re-training the model per parameter, which is going to require more than just storing the parameters of the models. Another thing we need is the gradients, these are numbers that we use to update the model parameters in the training process, we have a gradient that's just going to be a number for each parameter in the model, so that adds another 20 GB of memory, so we've gone from 20 to 40, and now even if we get super clever with how we distribute it across our CPU and GPU, it's still not going to fit, so we actually need to add another GPU. To even make that work, but of course that's not the whole story, you also need room for the optimizer states, so if you're using an optimizer like 'Adam' which is very widely used, this is going to take up the memory footprint of model training, where this is coming from is an optimizer like 'Adam' is going to store the memory value and the variance value for each parameter in your model, so we have 2 numbers per parameter  In addition, these values have to be encoded with higher precision, so instead of the FP16 format, and those are about $20000 dollars. We are probably talking about like $50000 dollar just for the hardware to fine tune a 10 billion parameter model in the standard way [15].</a:t>
            </a:r>
          </a:p>
        </p:txBody>
      </p:sp>
      <p:sp>
        <p:nvSpPr>
          <p:cNvPr id="10" name="TextBox 9">
            <a:extLst>
              <a:ext uri="{FF2B5EF4-FFF2-40B4-BE49-F238E27FC236}">
                <a16:creationId xmlns:a16="http://schemas.microsoft.com/office/drawing/2014/main" id="{0466F5D9-E846-41A0-B0CA-9C7A4CDB08A1}"/>
              </a:ext>
            </a:extLst>
          </p:cNvPr>
          <p:cNvSpPr txBox="1"/>
          <p:nvPr/>
        </p:nvSpPr>
        <p:spPr>
          <a:xfrm>
            <a:off x="635851" y="151673"/>
            <a:ext cx="11004331" cy="646331"/>
          </a:xfrm>
          <a:prstGeom prst="rect">
            <a:avLst/>
          </a:prstGeom>
          <a:noFill/>
        </p:spPr>
        <p:txBody>
          <a:bodyPr wrap="square">
            <a:spAutoFit/>
          </a:bodyPr>
          <a:lstStyle/>
          <a:p>
            <a:r>
              <a:rPr lang="en-US" sz="3600" b="1" dirty="0"/>
              <a:t>The Problem (LLMs are computationally expensive)</a:t>
            </a:r>
          </a:p>
        </p:txBody>
      </p:sp>
    </p:spTree>
    <p:extLst>
      <p:ext uri="{BB962C8B-B14F-4D97-AF65-F5344CB8AC3E}">
        <p14:creationId xmlns:p14="http://schemas.microsoft.com/office/powerpoint/2010/main" val="191005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35FA50-FED4-4D7F-A72D-515DF339C5DF}"/>
              </a:ext>
            </a:extLst>
          </p:cNvPr>
          <p:cNvPicPr>
            <a:picLocks noChangeAspect="1"/>
          </p:cNvPicPr>
          <p:nvPr/>
        </p:nvPicPr>
        <p:blipFill>
          <a:blip r:embed="rId3"/>
          <a:stretch>
            <a:fillRect/>
          </a:stretch>
        </p:blipFill>
        <p:spPr>
          <a:xfrm>
            <a:off x="1660634" y="299126"/>
            <a:ext cx="8229601" cy="2727853"/>
          </a:xfrm>
          <a:prstGeom prst="rect">
            <a:avLst/>
          </a:prstGeom>
        </p:spPr>
      </p:pic>
      <p:pic>
        <p:nvPicPr>
          <p:cNvPr id="8" name="Picture 7">
            <a:extLst>
              <a:ext uri="{FF2B5EF4-FFF2-40B4-BE49-F238E27FC236}">
                <a16:creationId xmlns:a16="http://schemas.microsoft.com/office/drawing/2014/main" id="{93542CA0-C8CD-4D83-ADCA-EA3D0EAC5F08}"/>
              </a:ext>
            </a:extLst>
          </p:cNvPr>
          <p:cNvPicPr/>
          <p:nvPr/>
        </p:nvPicPr>
        <p:blipFill>
          <a:blip r:embed="rId4"/>
          <a:stretch>
            <a:fillRect/>
          </a:stretch>
        </p:blipFill>
        <p:spPr>
          <a:xfrm>
            <a:off x="1965433" y="3568262"/>
            <a:ext cx="7924802" cy="2885089"/>
          </a:xfrm>
          <a:prstGeom prst="rect">
            <a:avLst/>
          </a:prstGeom>
        </p:spPr>
      </p:pic>
      <p:sp>
        <p:nvSpPr>
          <p:cNvPr id="11" name="TextBox 10">
            <a:extLst>
              <a:ext uri="{FF2B5EF4-FFF2-40B4-BE49-F238E27FC236}">
                <a16:creationId xmlns:a16="http://schemas.microsoft.com/office/drawing/2014/main" id="{35CD47A5-92E0-482B-901E-23D84FAC73E0}"/>
              </a:ext>
            </a:extLst>
          </p:cNvPr>
          <p:cNvSpPr txBox="1"/>
          <p:nvPr/>
        </p:nvSpPr>
        <p:spPr>
          <a:xfrm>
            <a:off x="141863" y="6453351"/>
            <a:ext cx="7635791" cy="369332"/>
          </a:xfrm>
          <a:prstGeom prst="rect">
            <a:avLst/>
          </a:prstGeom>
          <a:noFill/>
        </p:spPr>
        <p:txBody>
          <a:bodyPr wrap="square">
            <a:spAutoFit/>
          </a:bodyPr>
          <a:lstStyle/>
          <a:p>
            <a:r>
              <a:rPr lang="en-US" b="1" dirty="0"/>
              <a:t>Figure 3.23.</a:t>
            </a:r>
            <a:r>
              <a:rPr lang="en-US" dirty="0"/>
              <a:t> Figure 3.23. Fine The Problem (Fine-Tuning) LLMs Cost  [15]</a:t>
            </a:r>
          </a:p>
        </p:txBody>
      </p:sp>
    </p:spTree>
    <p:extLst>
      <p:ext uri="{BB962C8B-B14F-4D97-AF65-F5344CB8AC3E}">
        <p14:creationId xmlns:p14="http://schemas.microsoft.com/office/powerpoint/2010/main" val="1678163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B98F-5BDA-404D-B5F7-EBD3193116B1}"/>
              </a:ext>
            </a:extLst>
          </p:cNvPr>
          <p:cNvSpPr>
            <a:spLocks noGrp="1"/>
          </p:cNvSpPr>
          <p:nvPr>
            <p:ph type="title"/>
          </p:nvPr>
        </p:nvSpPr>
        <p:spPr>
          <a:xfrm>
            <a:off x="838200" y="186449"/>
            <a:ext cx="10515600" cy="475703"/>
          </a:xfrm>
        </p:spPr>
        <p:txBody>
          <a:bodyPr>
            <a:normAutofit fontScale="90000"/>
          </a:bodyPr>
          <a:lstStyle/>
          <a:p>
            <a:r>
              <a:rPr lang="en-US" dirty="0"/>
              <a:t>Sources</a:t>
            </a:r>
          </a:p>
        </p:txBody>
      </p:sp>
      <p:sp>
        <p:nvSpPr>
          <p:cNvPr id="3" name="Content Placeholder 2">
            <a:extLst>
              <a:ext uri="{FF2B5EF4-FFF2-40B4-BE49-F238E27FC236}">
                <a16:creationId xmlns:a16="http://schemas.microsoft.com/office/drawing/2014/main" id="{C81F62DE-3CD2-41E9-B15F-F0575FC80CDA}"/>
              </a:ext>
            </a:extLst>
          </p:cNvPr>
          <p:cNvSpPr>
            <a:spLocks noGrp="1"/>
          </p:cNvSpPr>
          <p:nvPr>
            <p:ph idx="1"/>
          </p:nvPr>
        </p:nvSpPr>
        <p:spPr>
          <a:xfrm>
            <a:off x="838200" y="912813"/>
            <a:ext cx="11353800" cy="5945187"/>
          </a:xfrm>
        </p:spPr>
        <p:txBody>
          <a:bodyPr>
            <a:normAutofit/>
          </a:bodyPr>
          <a:lstStyle/>
          <a:p>
            <a:pPr marL="0" indent="0">
              <a:buNone/>
            </a:pPr>
            <a:r>
              <a:rPr lang="en-US" sz="1800" dirty="0"/>
              <a:t>[1]   </a:t>
            </a:r>
            <a:r>
              <a:rPr lang="en-US" sz="1800" dirty="0">
                <a:hlinkClick r:id="rId2"/>
              </a:rPr>
              <a:t>https://medium.com/@juanc.olamendy/rag-best-practices-enhancing-large-language-models-with-retrieval-augmented-generation-6961c8b834ff</a:t>
            </a:r>
            <a:endParaRPr lang="en-US" sz="1800" dirty="0"/>
          </a:p>
          <a:p>
            <a:pPr marL="0" indent="0">
              <a:buNone/>
            </a:pPr>
            <a:r>
              <a:rPr lang="en-US" sz="1800" dirty="0"/>
              <a:t>[2]   </a:t>
            </a:r>
            <a:r>
              <a:rPr lang="en-US" sz="1800" dirty="0">
                <a:hlinkClick r:id="rId3"/>
              </a:rPr>
              <a:t>https://youtu.be/Ylz779Op9Pw?si=btCyBEkcRWSgrnC-</a:t>
            </a:r>
            <a:endParaRPr lang="en-US" sz="1800" dirty="0"/>
          </a:p>
          <a:p>
            <a:pPr marL="0" indent="0">
              <a:buNone/>
            </a:pPr>
            <a:r>
              <a:rPr lang="en-US" sz="1800" dirty="0"/>
              <a:t>[3]   </a:t>
            </a:r>
            <a:r>
              <a:rPr lang="en-US" sz="1800" dirty="0">
                <a:hlinkClick r:id="rId4"/>
              </a:rPr>
              <a:t>https://aws.amazon.com/what-is/retrieval-augmented-generation/</a:t>
            </a:r>
            <a:endParaRPr lang="en-US" sz="1800" dirty="0"/>
          </a:p>
          <a:p>
            <a:pPr marL="0" indent="0">
              <a:buNone/>
            </a:pPr>
            <a:r>
              <a:rPr lang="en-US" sz="1800" dirty="0"/>
              <a:t>[4]   </a:t>
            </a:r>
            <a:r>
              <a:rPr lang="en-US" sz="1800" dirty="0">
                <a:hlinkClick r:id="rId5"/>
              </a:rPr>
              <a:t>https://github.com/ShawhinT/YouTube-Blog/blob/main/LLMs/_slides/rag.pdf</a:t>
            </a:r>
            <a:endParaRPr lang="en-US" sz="1800" dirty="0"/>
          </a:p>
          <a:p>
            <a:pPr marL="0" indent="0">
              <a:buNone/>
            </a:pPr>
            <a:r>
              <a:rPr lang="en-US" sz="1800" dirty="0"/>
              <a:t>[5]   </a:t>
            </a:r>
            <a:r>
              <a:rPr lang="en-US" sz="1800" dirty="0">
                <a:hlinkClick r:id="rId6"/>
              </a:rPr>
              <a:t>https://github.com/ShawhinT/YouTube-Blog/blob/main/LLMs/_slides/text-embeddings.pdf</a:t>
            </a:r>
            <a:endParaRPr lang="en-US" sz="1800" dirty="0"/>
          </a:p>
          <a:p>
            <a:pPr marL="0" indent="0">
              <a:buNone/>
            </a:pPr>
            <a:r>
              <a:rPr lang="en-US" sz="1800" dirty="0"/>
              <a:t>[6]   </a:t>
            </a:r>
            <a:r>
              <a:rPr lang="en-US" sz="1800" dirty="0">
                <a:hlinkClick r:id="rId7"/>
              </a:rPr>
              <a:t>https://youtu.be/sNa_uiqSlJo?si=FrF-JEIJjcHoK9Im</a:t>
            </a:r>
            <a:endParaRPr lang="en-US" sz="1800" dirty="0"/>
          </a:p>
          <a:p>
            <a:pPr marL="0" indent="0">
              <a:buNone/>
            </a:pPr>
            <a:r>
              <a:rPr lang="en-US" sz="1800" dirty="0"/>
              <a:t>[7]   </a:t>
            </a:r>
            <a:r>
              <a:rPr lang="en-US" sz="1800" dirty="0">
                <a:hlinkClick r:id="rId8"/>
              </a:rPr>
              <a:t>https://www.youtube.com/watch?v=5sLYAQS9sWQ</a:t>
            </a:r>
            <a:endParaRPr lang="en-US" sz="1800" dirty="0"/>
          </a:p>
          <a:p>
            <a:pPr marL="0" indent="0">
              <a:buNone/>
            </a:pPr>
            <a:r>
              <a:rPr lang="en-US" sz="1800" dirty="0"/>
              <a:t>[8]   </a:t>
            </a:r>
            <a:r>
              <a:rPr lang="en-US" sz="1800" dirty="0">
                <a:hlinkClick r:id="rId9"/>
              </a:rPr>
              <a:t>https://www.cloudflare.com/learning/ai/what-is-large-language-model/</a:t>
            </a:r>
            <a:endParaRPr lang="en-US" sz="1800" dirty="0"/>
          </a:p>
          <a:p>
            <a:pPr marL="0" indent="0">
              <a:buNone/>
            </a:pPr>
            <a:r>
              <a:rPr lang="en-US" sz="1800" dirty="0"/>
              <a:t>[9]   </a:t>
            </a:r>
            <a:r>
              <a:rPr lang="en-US" sz="1800" dirty="0">
                <a:hlinkClick r:id="rId10"/>
              </a:rPr>
              <a:t>https://youtu.be/tFHeUSJAYbE?si=sswH0bZ5xIQBKY5s</a:t>
            </a:r>
            <a:endParaRPr lang="en-US" sz="1800" dirty="0"/>
          </a:p>
          <a:p>
            <a:pPr marL="0" indent="0">
              <a:buNone/>
            </a:pPr>
            <a:r>
              <a:rPr lang="en-US" sz="1800" dirty="0"/>
              <a:t>[10] </a:t>
            </a:r>
            <a:r>
              <a:rPr lang="en-US" sz="1800" dirty="0">
                <a:hlinkClick r:id="rId11"/>
              </a:rPr>
              <a:t>https://arxiv.org/pdf/2303.18223</a:t>
            </a:r>
            <a:endParaRPr lang="en-US" sz="1800" dirty="0"/>
          </a:p>
          <a:p>
            <a:pPr marL="0" indent="0">
              <a:buNone/>
            </a:pPr>
            <a:r>
              <a:rPr lang="en-US" sz="1800" dirty="0"/>
              <a:t>[11] </a:t>
            </a:r>
            <a:r>
              <a:rPr lang="en-US" sz="1800" dirty="0">
                <a:hlinkClick r:id="rId12"/>
              </a:rPr>
              <a:t>https://www.researchgate.net/publication/386506764_Large_Language_Models_are_Next_Word_Predictor</a:t>
            </a:r>
            <a:endParaRPr lang="en-US" sz="1800" dirty="0"/>
          </a:p>
          <a:p>
            <a:pPr marL="0" indent="0">
              <a:buNone/>
            </a:pPr>
            <a:r>
              <a:rPr lang="en-US" sz="1800" dirty="0"/>
              <a:t>[12] </a:t>
            </a:r>
            <a:r>
              <a:rPr lang="en-US" sz="1800" dirty="0">
                <a:hlinkClick r:id="rId13"/>
              </a:rPr>
              <a:t>https://github.com/ShawhinT/YouTube-Blog/blob/main/LLMs/_slides/intro-to-llms.pdf</a:t>
            </a:r>
            <a:endParaRPr lang="en-US" sz="1800" dirty="0"/>
          </a:p>
          <a:p>
            <a:pPr marL="0" indent="0">
              <a:buNone/>
            </a:pPr>
            <a:r>
              <a:rPr lang="en-US" sz="1800" dirty="0"/>
              <a:t>[13] </a:t>
            </a:r>
            <a:r>
              <a:rPr lang="en-US" sz="1800" dirty="0">
                <a:hlinkClick r:id="rId14"/>
              </a:rPr>
              <a:t>https://www.youtube.com/watch?v=XpoKB3usmKc&amp;list=PLz-ep5RbHosU2hnz5ejezwaYpdMutMVB0&amp;index=10</a:t>
            </a:r>
            <a:endParaRPr lang="en-US" sz="1800" dirty="0"/>
          </a:p>
          <a:p>
            <a:pPr marL="0" indent="0">
              <a:buNone/>
            </a:pPr>
            <a:r>
              <a:rPr lang="en-US" sz="1800" dirty="0"/>
              <a:t>[14] </a:t>
            </a:r>
            <a:r>
              <a:rPr lang="en-US" sz="1800" dirty="0">
                <a:hlinkClick r:id="rId15"/>
              </a:rPr>
              <a:t>https://github.com/ShawhinT/YouTube-Blog/blob/main/LLMs/_slides/fine-tuning.pdf</a:t>
            </a:r>
            <a:endParaRPr lang="en-US" sz="1800" dirty="0"/>
          </a:p>
          <a:p>
            <a:pPr marL="0" indent="0">
              <a:buNone/>
            </a:pPr>
            <a:r>
              <a:rPr lang="en-US" sz="1800" dirty="0"/>
              <a:t>[15] </a:t>
            </a:r>
            <a:r>
              <a:rPr lang="en-US" sz="1800" dirty="0">
                <a:hlinkClick r:id="rId14"/>
              </a:rPr>
              <a:t>https://www.youtube.com/watch?v=XpoKB3usmKc&amp;list=PLz-ep5RbHosU2hnz5ejezwaYpdMutMVB0&amp;index=10</a:t>
            </a: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92667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289811"/>
            <a:ext cx="10834215" cy="1531617"/>
          </a:xfrm>
        </p:spPr>
        <p:txBody>
          <a:bodyPr>
            <a:normAutofit fontScale="90000"/>
          </a:bodyPr>
          <a:lstStyle/>
          <a:p>
            <a:r>
              <a:rPr lang="en-US" sz="3600" b="1" dirty="0">
                <a:latin typeface="+mn-lt"/>
              </a:rPr>
              <a:t>ENHANCING LARGE LANGUAGE MODELS WITH RETRIEVAL-AUGMENTED GENERATION: TECHNIQUES, CHALLENGES, AND FUTURE DIRECTIONS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4" y="2097320"/>
            <a:ext cx="9779182" cy="4470869"/>
          </a:xfrm>
        </p:spPr>
        <p:txBody>
          <a:bodyPr vert="horz" lIns="91440" tIns="45720" rIns="91440" bIns="45720" rtlCol="0" anchor="t">
            <a:normAutofit fontScale="92500" lnSpcReduction="10000"/>
          </a:bodyPr>
          <a:lstStyle/>
          <a:p>
            <a:r>
              <a:rPr lang="en-US" sz="2400" dirty="0"/>
              <a:t>Retrieval-Augmented Generation (RAG)</a:t>
            </a:r>
          </a:p>
          <a:p>
            <a:r>
              <a:rPr lang="en-US" sz="2400" dirty="0"/>
              <a:t>LLMs Compress World Knowledge</a:t>
            </a:r>
          </a:p>
          <a:p>
            <a:r>
              <a:rPr lang="en-US" sz="2400" dirty="0"/>
              <a:t>Problem with Text</a:t>
            </a:r>
          </a:p>
          <a:p>
            <a:r>
              <a:rPr lang="en-US" sz="2400" dirty="0"/>
              <a:t>Text Embeddings Meaningful</a:t>
            </a:r>
          </a:p>
          <a:p>
            <a:r>
              <a:rPr lang="en-US" sz="2400" dirty="0"/>
              <a:t>Text Embeddings &amp; Text Embedding Meaningful</a:t>
            </a:r>
          </a:p>
          <a:p>
            <a:r>
              <a:rPr lang="en-US" sz="2400" dirty="0"/>
              <a:t>Text Classification</a:t>
            </a:r>
          </a:p>
          <a:p>
            <a:r>
              <a:rPr lang="en-US" sz="2400" dirty="0"/>
              <a:t>Large Language Models (LLMs)</a:t>
            </a:r>
          </a:p>
          <a:p>
            <a:r>
              <a:rPr lang="en-US" sz="2400" dirty="0"/>
              <a:t>Next-Word Prediction Paradigm</a:t>
            </a:r>
          </a:p>
          <a:p>
            <a:r>
              <a:rPr lang="en-US" sz="2400" dirty="0"/>
              <a:t>Fine-Tuning (Recap-Summary)</a:t>
            </a:r>
          </a:p>
          <a:p>
            <a:r>
              <a:rPr lang="en-US" sz="2400" dirty="0"/>
              <a:t>3 Ways to Fine-tune</a:t>
            </a:r>
          </a:p>
          <a:p>
            <a:r>
              <a:rPr lang="en-US" sz="2400" dirty="0"/>
              <a:t>The Problem (LLMs are computationally expensive)</a:t>
            </a:r>
          </a:p>
          <a:p>
            <a:endParaRPr lang="en-US" dirty="0"/>
          </a:p>
          <a:p>
            <a:endParaRPr lang="en-US" sz="2800" dirty="0"/>
          </a:p>
          <a:p>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662151" y="1122363"/>
            <a:ext cx="10720551" cy="1577705"/>
          </a:xfrm>
        </p:spPr>
        <p:txBody>
          <a:bodyPr>
            <a:normAutofit/>
          </a:bodyPr>
          <a:lstStyle/>
          <a:p>
            <a:r>
              <a:rPr lang="en-US" dirty="0">
                <a:latin typeface="+mn-lt"/>
              </a:rPr>
              <a:t>Thanks a Lot - Dear Teacher’s</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524000" y="3602038"/>
            <a:ext cx="9144000" cy="2332936"/>
          </a:xfrm>
        </p:spPr>
        <p:txBody>
          <a:bodyPr>
            <a:normAutofit/>
          </a:bodyPr>
          <a:lstStyle/>
          <a:p>
            <a:r>
              <a:rPr lang="en-US" dirty="0"/>
              <a:t>Mohammad Amin ASLAMI</a:t>
            </a:r>
          </a:p>
          <a:p>
            <a:r>
              <a:rPr lang="en-US" dirty="0"/>
              <a:t>+90 542 654 96 92</a:t>
            </a:r>
          </a:p>
          <a:p>
            <a:r>
              <a:rPr lang="en-US" dirty="0"/>
              <a:t>aminaslamiaf@gmail.com</a:t>
            </a:r>
          </a:p>
          <a:p>
            <a:r>
              <a:rPr lang="en-US" dirty="0" err="1"/>
              <a:t>Firat</a:t>
            </a:r>
            <a:r>
              <a:rPr lang="en-US" dirty="0"/>
              <a:t> University / Faculty of Technology</a:t>
            </a:r>
          </a:p>
          <a:p>
            <a:r>
              <a:rPr lang="en-US" dirty="0"/>
              <a:t>Department of Software Engineering / Master Degree’s</a:t>
            </a:r>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EAC3-FAC7-4827-9BA8-B5C76AC19E88}"/>
              </a:ext>
            </a:extLst>
          </p:cNvPr>
          <p:cNvSpPr>
            <a:spLocks noGrp="1"/>
          </p:cNvSpPr>
          <p:nvPr>
            <p:ph type="title"/>
          </p:nvPr>
        </p:nvSpPr>
        <p:spPr>
          <a:xfrm>
            <a:off x="1158864" y="323402"/>
            <a:ext cx="9779183" cy="822004"/>
          </a:xfrm>
        </p:spPr>
        <p:txBody>
          <a:bodyPr/>
          <a:lstStyle/>
          <a:p>
            <a:r>
              <a:rPr lang="en-US" dirty="0">
                <a:latin typeface="+mn-lt"/>
              </a:rPr>
              <a:t>Retrieval-Augmented Generation (RAG)</a:t>
            </a:r>
          </a:p>
        </p:txBody>
      </p:sp>
      <p:sp>
        <p:nvSpPr>
          <p:cNvPr id="3" name="Content Placeholder 2">
            <a:extLst>
              <a:ext uri="{FF2B5EF4-FFF2-40B4-BE49-F238E27FC236}">
                <a16:creationId xmlns:a16="http://schemas.microsoft.com/office/drawing/2014/main" id="{653D5237-58AD-402B-B340-48EB2F4D1E5B}"/>
              </a:ext>
            </a:extLst>
          </p:cNvPr>
          <p:cNvSpPr>
            <a:spLocks noGrp="1"/>
          </p:cNvSpPr>
          <p:nvPr>
            <p:ph idx="1"/>
          </p:nvPr>
        </p:nvSpPr>
        <p:spPr>
          <a:xfrm>
            <a:off x="1158863" y="1684422"/>
            <a:ext cx="10059469" cy="4248501"/>
          </a:xfrm>
        </p:spPr>
        <p:txBody>
          <a:bodyPr>
            <a:normAutofit fontScale="92500" lnSpcReduction="20000"/>
          </a:bodyPr>
          <a:lstStyle/>
          <a:p>
            <a:pPr algn="just"/>
            <a:r>
              <a:rPr lang="en-US" sz="2400" dirty="0"/>
              <a:t>Retrieval-Augmented Generation (RAG) is a powerful technique in Large Language Models (LLMs) that reduces errors or "hallucinations" by grounding responses in external data sources. By incorporating relevant  context  from  external  databases  or  knowledge  bases,  RAG  significantly improves the cost-effectiveness of LLM operations. This is primarily due to the ease of updating retrieval indexes,  which  is  far  less  resource-intensive than continuously  fine-tuning pre-trained models. In addition, RAG provides streamlined access to current information, saving both time and money and enabling more efficient handling of current data in LLMs [1]. </a:t>
            </a:r>
          </a:p>
          <a:p>
            <a:pPr algn="just"/>
            <a:endParaRPr lang="en-US" sz="2400" dirty="0"/>
          </a:p>
          <a:p>
            <a:pPr algn="just"/>
            <a:r>
              <a:rPr lang="en-US" sz="2400" dirty="0"/>
              <a:t>One  way  we  can  mitigate  both  of  these  limitations  is  by  using  Retrieval-Augmented-Generation (RAG). Augmenting (complementing) LLM with specialized and mutable knowledge base. Basically, we can have a knowledge base that contains domain specific information that is updatable where we can add and remove information as needed. The typically way we will use LLMs is we will pass it a prompt and it will split out a response, the basic usage will rely on the internal knowledge of the model in generating the response based on the prompt [</a:t>
            </a:r>
            <a:r>
              <a:rPr lang="tr-TR" sz="2400" dirty="0"/>
              <a:t>2</a:t>
            </a:r>
            <a:r>
              <a:rPr lang="en-US" sz="2400" dirty="0"/>
              <a:t>].</a:t>
            </a:r>
          </a:p>
        </p:txBody>
      </p:sp>
    </p:spTree>
    <p:extLst>
      <p:ext uri="{BB962C8B-B14F-4D97-AF65-F5344CB8AC3E}">
        <p14:creationId xmlns:p14="http://schemas.microsoft.com/office/powerpoint/2010/main" val="313589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EF5332-C35C-4951-87A4-4250FC7C370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4635" y="48128"/>
            <a:ext cx="11463689" cy="6439301"/>
          </a:xfrm>
          <a:prstGeom prst="rect">
            <a:avLst/>
          </a:prstGeom>
          <a:noFill/>
          <a:ln>
            <a:noFill/>
          </a:ln>
        </p:spPr>
      </p:pic>
      <p:sp>
        <p:nvSpPr>
          <p:cNvPr id="6" name="Subtitle 2">
            <a:extLst>
              <a:ext uri="{FF2B5EF4-FFF2-40B4-BE49-F238E27FC236}">
                <a16:creationId xmlns:a16="http://schemas.microsoft.com/office/drawing/2014/main" id="{D959CFFC-0E71-4291-A168-C692CB023AE9}"/>
              </a:ext>
            </a:extLst>
          </p:cNvPr>
          <p:cNvSpPr txBox="1">
            <a:spLocks/>
          </p:cNvSpPr>
          <p:nvPr/>
        </p:nvSpPr>
        <p:spPr>
          <a:xfrm>
            <a:off x="0" y="6476408"/>
            <a:ext cx="6453738" cy="6669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800" b="1" dirty="0">
                <a:effectLst/>
                <a:ea typeface="Calibri" panose="020F0502020204030204" pitchFamily="34" charset="0"/>
                <a:cs typeface="Arial" panose="020B0604020202020204" pitchFamily="34" charset="0"/>
              </a:rPr>
              <a:t>Figure 2.1.</a:t>
            </a:r>
            <a:r>
              <a:rPr lang="tr-TR" sz="1800" dirty="0">
                <a:effectLst/>
                <a:ea typeface="Calibri" panose="020F0502020204030204" pitchFamily="34" charset="0"/>
                <a:cs typeface="Arial" panose="020B0604020202020204" pitchFamily="34" charset="0"/>
              </a:rPr>
              <a:t> Conceptual flow of using RAG with LLMs [</a:t>
            </a:r>
            <a:r>
              <a:rPr lang="en-US" sz="1800" dirty="0">
                <a:ea typeface="Calibri" panose="020F0502020204030204" pitchFamily="34" charset="0"/>
                <a:cs typeface="Arial" panose="020B0604020202020204" pitchFamily="34" charset="0"/>
              </a:rPr>
              <a:t>3</a:t>
            </a:r>
            <a:r>
              <a:rPr lang="tr-TR" sz="1800" dirty="0">
                <a:effectLst/>
                <a:ea typeface="Calibri" panose="020F050202020403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231547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E9C7EF-90A4-45B0-8293-225C0EC3E16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506" y="96254"/>
            <a:ext cx="11627319" cy="6362299"/>
          </a:xfrm>
          <a:prstGeom prst="rect">
            <a:avLst/>
          </a:prstGeom>
          <a:noFill/>
          <a:ln>
            <a:noFill/>
          </a:ln>
        </p:spPr>
      </p:pic>
      <p:sp>
        <p:nvSpPr>
          <p:cNvPr id="5" name="Subtitle 2">
            <a:extLst>
              <a:ext uri="{FF2B5EF4-FFF2-40B4-BE49-F238E27FC236}">
                <a16:creationId xmlns:a16="http://schemas.microsoft.com/office/drawing/2014/main" id="{57C5D9DC-55C4-49F6-B569-0141F6F14EB7}"/>
              </a:ext>
            </a:extLst>
          </p:cNvPr>
          <p:cNvSpPr txBox="1">
            <a:spLocks/>
          </p:cNvSpPr>
          <p:nvPr/>
        </p:nvSpPr>
        <p:spPr>
          <a:xfrm>
            <a:off x="0" y="6476408"/>
            <a:ext cx="6453738" cy="6669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effectLst/>
                <a:ea typeface="Calibri" panose="020F0502020204030204" pitchFamily="34" charset="0"/>
                <a:cs typeface="Arial" panose="020B0604020202020204" pitchFamily="34" charset="0"/>
              </a:rPr>
              <a:t>Figure 2.3.</a:t>
            </a:r>
            <a:r>
              <a:rPr lang="en-US" sz="1800" dirty="0">
                <a:effectLst/>
                <a:ea typeface="Calibri" panose="020F0502020204030204" pitchFamily="34" charset="0"/>
                <a:cs typeface="Arial" panose="020B0604020202020204" pitchFamily="34" charset="0"/>
              </a:rPr>
              <a:t> Overview of RAG [3]</a:t>
            </a:r>
            <a:endParaRPr lang="en-US" dirty="0"/>
          </a:p>
        </p:txBody>
      </p:sp>
    </p:spTree>
    <p:extLst>
      <p:ext uri="{BB962C8B-B14F-4D97-AF65-F5344CB8AC3E}">
        <p14:creationId xmlns:p14="http://schemas.microsoft.com/office/powerpoint/2010/main" val="357531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7163-9101-4DB8-942C-C0EE5134F549}"/>
              </a:ext>
            </a:extLst>
          </p:cNvPr>
          <p:cNvSpPr>
            <a:spLocks noGrp="1"/>
          </p:cNvSpPr>
          <p:nvPr>
            <p:ph type="title"/>
          </p:nvPr>
        </p:nvSpPr>
        <p:spPr>
          <a:xfrm>
            <a:off x="1158864" y="134752"/>
            <a:ext cx="9779183" cy="980162"/>
          </a:xfrm>
        </p:spPr>
        <p:txBody>
          <a:bodyPr/>
          <a:lstStyle/>
          <a:p>
            <a:r>
              <a:rPr lang="en-US" dirty="0">
                <a:latin typeface="+mn-lt"/>
              </a:rPr>
              <a:t>LLMs Compress World Knowledge</a:t>
            </a:r>
          </a:p>
        </p:txBody>
      </p:sp>
      <p:sp>
        <p:nvSpPr>
          <p:cNvPr id="3" name="Content Placeholder 2">
            <a:extLst>
              <a:ext uri="{FF2B5EF4-FFF2-40B4-BE49-F238E27FC236}">
                <a16:creationId xmlns:a16="http://schemas.microsoft.com/office/drawing/2014/main" id="{9DC97C70-0BF2-46C9-8DDA-C97FFF14E8F6}"/>
              </a:ext>
            </a:extLst>
          </p:cNvPr>
          <p:cNvSpPr>
            <a:spLocks noGrp="1"/>
          </p:cNvSpPr>
          <p:nvPr>
            <p:ph idx="1"/>
          </p:nvPr>
        </p:nvSpPr>
        <p:spPr>
          <a:xfrm>
            <a:off x="1158865" y="1722923"/>
            <a:ext cx="9779182" cy="3955982"/>
          </a:xfrm>
        </p:spPr>
        <p:txBody>
          <a:bodyPr>
            <a:normAutofit fontScale="92500" lnSpcReduction="10000"/>
          </a:bodyPr>
          <a:lstStyle/>
          <a:p>
            <a:pPr marL="0" indent="0" algn="just">
              <a:buNone/>
            </a:pPr>
            <a:r>
              <a:rPr lang="tr-TR" dirty="0">
                <a:effectLst/>
                <a:ea typeface="Calibri" panose="020F0502020204030204" pitchFamily="34" charset="0"/>
                <a:cs typeface="Arial" panose="020B0604020202020204" pitchFamily="34" charset="0"/>
              </a:rPr>
              <a:t>A fundamental LLMs feature of LLMs is the ability to compress world knowledge. The way this works is you take a huge slice of the world’s knowledge through more books and doucments than anyone could ever read in their lifetime and you use it to train a LLMs and what happens in this training process is that all the knowledge and concepts theories and events that have happened in the that are represented in the text of the training data they get represented and stored in the models weights so essentially what has happend is we’re comressed all that information into single language model well this has led to come of the </a:t>
            </a:r>
            <a:r>
              <a:rPr lang="tr-TR" i="1" dirty="0">
                <a:effectLst/>
                <a:ea typeface="Calibri" panose="020F0502020204030204" pitchFamily="34" charset="0"/>
                <a:cs typeface="Arial" panose="020B0604020202020204" pitchFamily="34" charset="0"/>
              </a:rPr>
              <a:t>biggest AI innovations the world has ever seen there two key limitations</a:t>
            </a:r>
            <a:r>
              <a:rPr lang="tr-TR" dirty="0">
                <a:effectLst/>
                <a:ea typeface="Calibri" panose="020F0502020204030204" pitchFamily="34" charset="0"/>
                <a:cs typeface="Arial" panose="020B0604020202020204" pitchFamily="34" charset="0"/>
              </a:rPr>
              <a:t> for compressing knowledge this way [</a:t>
            </a:r>
            <a:r>
              <a:rPr lang="en-US" dirty="0">
                <a:ea typeface="Calibri" panose="020F0502020204030204" pitchFamily="34" charset="0"/>
                <a:cs typeface="Arial" panose="020B0604020202020204" pitchFamily="34" charset="0"/>
              </a:rPr>
              <a:t>2</a:t>
            </a:r>
            <a:r>
              <a:rPr lang="tr-TR" dirty="0">
                <a:effectLst/>
                <a:ea typeface="Calibri" panose="020F0502020204030204" pitchFamily="34" charset="0"/>
                <a:cs typeface="Arial" panose="020B0604020202020204" pitchFamily="34" charset="0"/>
              </a:rPr>
              <a:t>].</a:t>
            </a:r>
            <a:endParaRPr lang="en-US" sz="4000" dirty="0"/>
          </a:p>
        </p:txBody>
      </p:sp>
    </p:spTree>
    <p:extLst>
      <p:ext uri="{BB962C8B-B14F-4D97-AF65-F5344CB8AC3E}">
        <p14:creationId xmlns:p14="http://schemas.microsoft.com/office/powerpoint/2010/main" val="3563825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C1FD-1EC6-43F4-B01E-633C8C91A31C}"/>
              </a:ext>
            </a:extLst>
          </p:cNvPr>
          <p:cNvSpPr>
            <a:spLocks noGrp="1"/>
          </p:cNvSpPr>
          <p:nvPr>
            <p:ph type="title"/>
          </p:nvPr>
        </p:nvSpPr>
        <p:spPr>
          <a:xfrm>
            <a:off x="1129988" y="423511"/>
            <a:ext cx="9779183" cy="951287"/>
          </a:xfrm>
        </p:spPr>
        <p:txBody>
          <a:bodyPr/>
          <a:lstStyle/>
          <a:p>
            <a:r>
              <a:rPr lang="en-US" dirty="0">
                <a:latin typeface="+mn-lt"/>
              </a:rPr>
              <a:t>LLMs Compress World Knowledge</a:t>
            </a:r>
          </a:p>
        </p:txBody>
      </p:sp>
      <p:pic>
        <p:nvPicPr>
          <p:cNvPr id="5" name="Content Placeholder 4">
            <a:extLst>
              <a:ext uri="{FF2B5EF4-FFF2-40B4-BE49-F238E27FC236}">
                <a16:creationId xmlns:a16="http://schemas.microsoft.com/office/drawing/2014/main" id="{0F6BFBBE-8A53-4D23-B260-F9E382113492}"/>
              </a:ext>
            </a:extLst>
          </p:cNvPr>
          <p:cNvPicPr>
            <a:picLocks noGrp="1"/>
          </p:cNvPicPr>
          <p:nvPr>
            <p:ph idx="1"/>
          </p:nvPr>
        </p:nvPicPr>
        <p:blipFill>
          <a:blip r:embed="rId2"/>
          <a:stretch>
            <a:fillRect/>
          </a:stretch>
        </p:blipFill>
        <p:spPr>
          <a:xfrm>
            <a:off x="8623337" y="2317344"/>
            <a:ext cx="3023231" cy="2707043"/>
          </a:xfrm>
          <a:prstGeom prst="rect">
            <a:avLst/>
          </a:prstGeom>
        </p:spPr>
      </p:pic>
      <p:pic>
        <p:nvPicPr>
          <p:cNvPr id="4" name="Picture 3">
            <a:extLst>
              <a:ext uri="{FF2B5EF4-FFF2-40B4-BE49-F238E27FC236}">
                <a16:creationId xmlns:a16="http://schemas.microsoft.com/office/drawing/2014/main" id="{1B001B5A-DB1E-48EA-9B9F-903AD1437A69}"/>
              </a:ext>
            </a:extLst>
          </p:cNvPr>
          <p:cNvPicPr/>
          <p:nvPr/>
        </p:nvPicPr>
        <p:blipFill>
          <a:blip r:embed="rId3"/>
          <a:stretch>
            <a:fillRect/>
          </a:stretch>
        </p:blipFill>
        <p:spPr>
          <a:xfrm>
            <a:off x="1253953" y="1857676"/>
            <a:ext cx="7081525" cy="3744227"/>
          </a:xfrm>
          <a:prstGeom prst="rect">
            <a:avLst/>
          </a:prstGeom>
        </p:spPr>
      </p:pic>
      <p:sp>
        <p:nvSpPr>
          <p:cNvPr id="7" name="TextBox 6">
            <a:extLst>
              <a:ext uri="{FF2B5EF4-FFF2-40B4-BE49-F238E27FC236}">
                <a16:creationId xmlns:a16="http://schemas.microsoft.com/office/drawing/2014/main" id="{2179A9E0-47A5-49AD-8133-3AED07FC1CFE}"/>
              </a:ext>
            </a:extLst>
          </p:cNvPr>
          <p:cNvSpPr txBox="1"/>
          <p:nvPr/>
        </p:nvSpPr>
        <p:spPr>
          <a:xfrm>
            <a:off x="180474" y="6434489"/>
            <a:ext cx="6097604" cy="369332"/>
          </a:xfrm>
          <a:prstGeom prst="rect">
            <a:avLst/>
          </a:prstGeom>
          <a:noFill/>
        </p:spPr>
        <p:txBody>
          <a:bodyPr wrap="square">
            <a:spAutoFit/>
          </a:bodyPr>
          <a:lstStyle/>
          <a:p>
            <a:r>
              <a:rPr lang="en-US" b="1" dirty="0"/>
              <a:t>Figure 2.4.</a:t>
            </a:r>
            <a:r>
              <a:rPr lang="en-US" dirty="0"/>
              <a:t> LLMs Compress World Knowledge [4]</a:t>
            </a:r>
          </a:p>
        </p:txBody>
      </p:sp>
    </p:spTree>
    <p:extLst>
      <p:ext uri="{BB962C8B-B14F-4D97-AF65-F5344CB8AC3E}">
        <p14:creationId xmlns:p14="http://schemas.microsoft.com/office/powerpoint/2010/main" val="57399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1D2C35-E547-487B-87D2-CB06B15AFAF3}"/>
              </a:ext>
            </a:extLst>
          </p:cNvPr>
          <p:cNvPicPr/>
          <p:nvPr/>
        </p:nvPicPr>
        <p:blipFill>
          <a:blip r:embed="rId2"/>
          <a:stretch>
            <a:fillRect/>
          </a:stretch>
        </p:blipFill>
        <p:spPr>
          <a:xfrm>
            <a:off x="1274016" y="295188"/>
            <a:ext cx="10178977" cy="2066190"/>
          </a:xfrm>
          <a:prstGeom prst="rect">
            <a:avLst/>
          </a:prstGeom>
        </p:spPr>
      </p:pic>
      <p:pic>
        <p:nvPicPr>
          <p:cNvPr id="5" name="Picture 4">
            <a:extLst>
              <a:ext uri="{FF2B5EF4-FFF2-40B4-BE49-F238E27FC236}">
                <a16:creationId xmlns:a16="http://schemas.microsoft.com/office/drawing/2014/main" id="{50CAF529-337C-4128-B36C-643E0D98EA40}"/>
              </a:ext>
            </a:extLst>
          </p:cNvPr>
          <p:cNvPicPr/>
          <p:nvPr/>
        </p:nvPicPr>
        <p:blipFill>
          <a:blip r:embed="rId3"/>
          <a:stretch>
            <a:fillRect/>
          </a:stretch>
        </p:blipFill>
        <p:spPr>
          <a:xfrm>
            <a:off x="1274016" y="3429000"/>
            <a:ext cx="10276299" cy="2188879"/>
          </a:xfrm>
          <a:prstGeom prst="rect">
            <a:avLst/>
          </a:prstGeom>
        </p:spPr>
      </p:pic>
      <p:sp>
        <p:nvSpPr>
          <p:cNvPr id="6" name="Subtitle 2">
            <a:extLst>
              <a:ext uri="{FF2B5EF4-FFF2-40B4-BE49-F238E27FC236}">
                <a16:creationId xmlns:a16="http://schemas.microsoft.com/office/drawing/2014/main" id="{F4146F68-7BDD-4E9A-A4B0-EDB55B177A3F}"/>
              </a:ext>
            </a:extLst>
          </p:cNvPr>
          <p:cNvSpPr txBox="1">
            <a:spLocks/>
          </p:cNvSpPr>
          <p:nvPr/>
        </p:nvSpPr>
        <p:spPr>
          <a:xfrm>
            <a:off x="1133291" y="2694639"/>
            <a:ext cx="5120640" cy="1828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effectLst/>
                <a:ea typeface="Calibri" panose="020F0502020204030204" pitchFamily="34" charset="0"/>
                <a:cs typeface="Arial" panose="020B0604020202020204" pitchFamily="34" charset="0"/>
              </a:rPr>
              <a:t>Figure 2.7.</a:t>
            </a:r>
            <a:r>
              <a:rPr lang="en-US" sz="1800" dirty="0">
                <a:effectLst/>
                <a:ea typeface="Calibri" panose="020F0502020204030204" pitchFamily="34" charset="0"/>
                <a:cs typeface="Arial" panose="020B0604020202020204" pitchFamily="34" charset="0"/>
              </a:rPr>
              <a:t> </a:t>
            </a:r>
            <a:r>
              <a:rPr lang="tr-TR" sz="1800" dirty="0">
                <a:effectLst/>
                <a:ea typeface="Calibri" panose="020F0502020204030204" pitchFamily="34" charset="0"/>
                <a:cs typeface="Arial" panose="020B0604020202020204" pitchFamily="34" charset="0"/>
              </a:rPr>
              <a:t>LLMs Structure [</a:t>
            </a:r>
            <a:r>
              <a:rPr lang="en-US" sz="1800" dirty="0">
                <a:ea typeface="Calibri" panose="020F0502020204030204" pitchFamily="34" charset="0"/>
                <a:cs typeface="Arial" panose="020B0604020202020204" pitchFamily="34" charset="0"/>
              </a:rPr>
              <a:t>4</a:t>
            </a:r>
            <a:r>
              <a:rPr lang="tr-TR" sz="1800" dirty="0">
                <a:effectLst/>
                <a:ea typeface="Calibri" panose="020F0502020204030204" pitchFamily="34" charset="0"/>
                <a:cs typeface="Arial" panose="020B0604020202020204" pitchFamily="34" charset="0"/>
              </a:rPr>
              <a:t>]</a:t>
            </a:r>
            <a:endParaRPr lang="en-US" dirty="0"/>
          </a:p>
        </p:txBody>
      </p:sp>
      <p:sp>
        <p:nvSpPr>
          <p:cNvPr id="7" name="Subtitle 2">
            <a:extLst>
              <a:ext uri="{FF2B5EF4-FFF2-40B4-BE49-F238E27FC236}">
                <a16:creationId xmlns:a16="http://schemas.microsoft.com/office/drawing/2014/main" id="{E4FC1FEC-0473-40A1-A338-0B450FE3ACB7}"/>
              </a:ext>
            </a:extLst>
          </p:cNvPr>
          <p:cNvSpPr txBox="1">
            <a:spLocks/>
          </p:cNvSpPr>
          <p:nvPr/>
        </p:nvSpPr>
        <p:spPr>
          <a:xfrm>
            <a:off x="1133291" y="6274256"/>
            <a:ext cx="5120640" cy="456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effectLst/>
                <a:ea typeface="Calibri" panose="020F0502020204030204" pitchFamily="34" charset="0"/>
                <a:cs typeface="Arial" panose="020B0604020202020204" pitchFamily="34" charset="0"/>
              </a:rPr>
              <a:t>Figure 2.8.</a:t>
            </a:r>
            <a:r>
              <a:rPr lang="en-US" sz="1800" dirty="0">
                <a:effectLst/>
                <a:ea typeface="Calibri" panose="020F0502020204030204" pitchFamily="34" charset="0"/>
                <a:cs typeface="Arial" panose="020B0604020202020204" pitchFamily="34" charset="0"/>
              </a:rPr>
              <a:t> </a:t>
            </a:r>
            <a:r>
              <a:rPr lang="tr-TR" sz="1800" dirty="0">
                <a:effectLst/>
                <a:ea typeface="Calibri" panose="020F0502020204030204" pitchFamily="34" charset="0"/>
                <a:cs typeface="Arial" panose="020B0604020202020204" pitchFamily="34" charset="0"/>
              </a:rPr>
              <a:t>RAG and LLMs Togethers [</a:t>
            </a:r>
            <a:r>
              <a:rPr lang="en-US" sz="1800" dirty="0">
                <a:ea typeface="Calibri" panose="020F0502020204030204" pitchFamily="34" charset="0"/>
                <a:cs typeface="Arial" panose="020B0604020202020204" pitchFamily="34" charset="0"/>
              </a:rPr>
              <a:t>4</a:t>
            </a:r>
            <a:r>
              <a:rPr lang="tr-TR" sz="1800" dirty="0">
                <a:effectLst/>
                <a:ea typeface="Calibri" panose="020F050202020403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241478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1432558" y="113742"/>
            <a:ext cx="8056882" cy="1615440"/>
          </a:xfrm>
        </p:spPr>
        <p:txBody>
          <a:bodyPr/>
          <a:lstStyle/>
          <a:p>
            <a:r>
              <a:rPr lang="en-US" dirty="0"/>
              <a:t>Problem with Text</a:t>
            </a:r>
          </a:p>
        </p:txBody>
      </p:sp>
      <p:pic>
        <p:nvPicPr>
          <p:cNvPr id="7" name="Picture 6">
            <a:extLst>
              <a:ext uri="{FF2B5EF4-FFF2-40B4-BE49-F238E27FC236}">
                <a16:creationId xmlns:a16="http://schemas.microsoft.com/office/drawing/2014/main" id="{3D0F28DB-0F1D-4467-8B03-5A899DB48C44}"/>
              </a:ext>
            </a:extLst>
          </p:cNvPr>
          <p:cNvPicPr>
            <a:picLocks noChangeAspect="1"/>
          </p:cNvPicPr>
          <p:nvPr/>
        </p:nvPicPr>
        <p:blipFill>
          <a:blip r:embed="rId3"/>
          <a:stretch>
            <a:fillRect/>
          </a:stretch>
        </p:blipFill>
        <p:spPr>
          <a:xfrm>
            <a:off x="1519756" y="842692"/>
            <a:ext cx="8346138" cy="4826588"/>
          </a:xfrm>
          <a:prstGeom prst="rect">
            <a:avLst/>
          </a:prstGeom>
        </p:spPr>
      </p:pic>
      <p:sp>
        <p:nvSpPr>
          <p:cNvPr id="12" name="TextBox 11">
            <a:extLst>
              <a:ext uri="{FF2B5EF4-FFF2-40B4-BE49-F238E27FC236}">
                <a16:creationId xmlns:a16="http://schemas.microsoft.com/office/drawing/2014/main" id="{3BECF5FF-1721-481C-A7C6-27BF0C9BB13F}"/>
              </a:ext>
            </a:extLst>
          </p:cNvPr>
          <p:cNvSpPr txBox="1"/>
          <p:nvPr/>
        </p:nvSpPr>
        <p:spPr>
          <a:xfrm>
            <a:off x="-1604" y="6142158"/>
            <a:ext cx="6097604" cy="369332"/>
          </a:xfrm>
          <a:prstGeom prst="rect">
            <a:avLst/>
          </a:prstGeom>
          <a:noFill/>
        </p:spPr>
        <p:txBody>
          <a:bodyPr wrap="square">
            <a:spAutoFit/>
          </a:bodyPr>
          <a:lstStyle/>
          <a:p>
            <a:r>
              <a:rPr lang="en-US" b="1" dirty="0"/>
              <a:t>Figure 2.4.</a:t>
            </a:r>
            <a:r>
              <a:rPr lang="en-US" dirty="0"/>
              <a:t> Summarize Roles &amp; About People [5]</a:t>
            </a:r>
          </a:p>
        </p:txBody>
      </p:sp>
    </p:spTree>
    <p:extLst>
      <p:ext uri="{BB962C8B-B14F-4D97-AF65-F5344CB8AC3E}">
        <p14:creationId xmlns:p14="http://schemas.microsoft.com/office/powerpoint/2010/main" val="779750606"/>
      </p:ext>
    </p:extLst>
  </p:cSld>
  <p:clrMapOvr>
    <a:masterClrMapping/>
  </p:clrMapOvr>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3887</TotalTime>
  <Words>2506</Words>
  <Application>Microsoft Office PowerPoint</Application>
  <PresentationFormat>Widescreen</PresentationFormat>
  <Paragraphs>99</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 Master’s Seminar Presentation  Mohammad Amin ASLAMI </vt:lpstr>
      <vt:lpstr>ENHANCING LARGE LANGUAGE MODELS WITH RETRIEVAL-AUGMENTED GENERATION: TECHNIQUES, CHALLENGES, AND FUTURE DIRECTIONS</vt:lpstr>
      <vt:lpstr>Retrieval-Augmented Generation (RAG)</vt:lpstr>
      <vt:lpstr>PowerPoint Presentation</vt:lpstr>
      <vt:lpstr>PowerPoint Presentation</vt:lpstr>
      <vt:lpstr>LLMs Compress World Knowledge</vt:lpstr>
      <vt:lpstr>LLMs Compress World Knowledge</vt:lpstr>
      <vt:lpstr>PowerPoint Presentation</vt:lpstr>
      <vt:lpstr>PowerPoint Presentation</vt:lpstr>
      <vt:lpstr>Text Embeddings Meaningful</vt:lpstr>
      <vt:lpstr>Text Embeddings &amp; Text Embedding  Meaningful</vt:lpstr>
      <vt:lpstr>Text Classification</vt:lpstr>
      <vt:lpstr>Large Language Models (LLMs)</vt:lpstr>
      <vt:lpstr>Next-Word Prediction Paradigm</vt:lpstr>
      <vt:lpstr>PowerPoint Presentation</vt:lpstr>
      <vt:lpstr>PowerPoint Presentation</vt:lpstr>
      <vt:lpstr>PowerPoint Presentation</vt:lpstr>
      <vt:lpstr>PowerPoint Presentation</vt:lpstr>
      <vt:lpstr>Sources</vt:lpstr>
      <vt:lpstr>Thanks a Lot - Dear Teacher’s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Seminer Sunumu</dc:title>
  <dc:creator>Amin Aslami</dc:creator>
  <cp:lastModifiedBy>Amin Aslami</cp:lastModifiedBy>
  <cp:revision>98</cp:revision>
  <dcterms:created xsi:type="dcterms:W3CDTF">2025-01-10T19:40:08Z</dcterms:created>
  <dcterms:modified xsi:type="dcterms:W3CDTF">2025-01-14T08:11:58Z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