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swald Regular"/>
      <p:regular r:id="rId15"/>
      <p:bold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regular.fntdata"/><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OswaldRegula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64d22f0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64d22f0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-supervision des consommations d’energie</a:t>
            </a:r>
            <a:endParaRPr/>
          </a:p>
          <a:p>
            <a:pPr indent="0" lvl="0" marL="0" rtl="0" algn="l">
              <a:spcBef>
                <a:spcPts val="0"/>
              </a:spcBef>
              <a:spcAft>
                <a:spcPts val="0"/>
              </a:spcAft>
              <a:buNone/>
            </a:pPr>
            <a:r>
              <a:rPr lang="fr"/>
              <a:t>-optimisation des factures</a:t>
            </a:r>
            <a:endParaRPr/>
          </a:p>
          <a:p>
            <a:pPr indent="0" lvl="0" marL="0" rtl="0" algn="l">
              <a:spcBef>
                <a:spcPts val="0"/>
              </a:spcBef>
              <a:spcAft>
                <a:spcPts val="0"/>
              </a:spcAft>
              <a:buNone/>
            </a:pPr>
            <a:r>
              <a:rPr lang="fr"/>
              <a:t>-dé</a:t>
            </a:r>
            <a:r>
              <a:rPr lang="fr">
                <a:solidFill>
                  <a:schemeClr val="dk1"/>
                </a:solidFill>
              </a:rPr>
              <a:t>ploiement et exploitation d’une infrastructure de comptage avancé</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64d22f0a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64d22f0a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64d22f0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64d22f0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64d22f0a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64d22f0a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64d22f0a9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64d22f0a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64d22f0a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64d22f0a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64d22f0a9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64d22f0a9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64d22f0a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64d22f0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akilee-by-in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61200"/>
            <a:ext cx="8520600" cy="266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latin typeface="Oswald Regular"/>
                <a:ea typeface="Oswald Regular"/>
                <a:cs typeface="Oswald Regular"/>
                <a:sym typeface="Oswald Regular"/>
              </a:rPr>
              <a:t>TP</a:t>
            </a:r>
            <a:r>
              <a:rPr lang="fr">
                <a:latin typeface="Oswald Regular"/>
                <a:ea typeface="Oswald Regular"/>
                <a:cs typeface="Oswald Regular"/>
                <a:sym typeface="Oswald Regular"/>
              </a:rPr>
              <a:t>1</a:t>
            </a:r>
            <a:endParaRPr>
              <a:latin typeface="Oswald Regular"/>
              <a:ea typeface="Oswald Regular"/>
              <a:cs typeface="Oswald Regular"/>
              <a:sym typeface="Oswald Regular"/>
            </a:endParaRPr>
          </a:p>
          <a:p>
            <a:pPr indent="0" lvl="0" marL="0" rtl="0" algn="ctr">
              <a:spcBef>
                <a:spcPts val="0"/>
              </a:spcBef>
              <a:spcAft>
                <a:spcPts val="0"/>
              </a:spcAft>
              <a:buNone/>
            </a:pPr>
            <a:r>
              <a:rPr lang="fr">
                <a:latin typeface="Oswald Regular"/>
                <a:ea typeface="Oswald Regular"/>
                <a:cs typeface="Oswald Regular"/>
                <a:sym typeface="Oswald Regular"/>
              </a:rPr>
              <a:t>Introduction du Design Thinking</a:t>
            </a:r>
            <a:endParaRPr>
              <a:latin typeface="Oswald Regular"/>
              <a:ea typeface="Oswald Regular"/>
              <a:cs typeface="Oswald Regular"/>
              <a:sym typeface="Oswal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latin typeface="Oswald"/>
                <a:ea typeface="Oswald"/>
                <a:cs typeface="Oswald"/>
                <a:sym typeface="Oswald"/>
              </a:rPr>
              <a:t>Exercice 1:</a:t>
            </a:r>
            <a:r>
              <a:rPr lang="fr">
                <a:latin typeface="Oswald"/>
                <a:ea typeface="Oswald"/>
                <a:cs typeface="Oswald"/>
                <a:sym typeface="Oswald"/>
              </a:rPr>
              <a:t> (Innovation et Créativité)</a:t>
            </a:r>
            <a:endParaRPr>
              <a:latin typeface="Oswald"/>
              <a:ea typeface="Oswald"/>
              <a:cs typeface="Oswald"/>
              <a:sym typeface="Oswald"/>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000000"/>
                </a:solidFill>
                <a:latin typeface="Oswald Regular"/>
                <a:ea typeface="Oswald Regular"/>
                <a:cs typeface="Oswald Regular"/>
                <a:sym typeface="Oswald Regular"/>
              </a:rPr>
              <a:t>Identifier un projet, service ou produit innovant au Sénégal à travers vos recherches sur internet ou expérience personnelle.</a:t>
            </a:r>
            <a:endParaRPr sz="2000">
              <a:solidFill>
                <a:srgbClr val="000000"/>
              </a:solidFill>
              <a:latin typeface="Oswald Regular"/>
              <a:ea typeface="Oswald Regular"/>
              <a:cs typeface="Oswald Regular"/>
              <a:sym typeface="Oswald Regular"/>
            </a:endParaRPr>
          </a:p>
          <a:p>
            <a:pPr indent="0" lvl="0" marL="0" rtl="0" algn="l">
              <a:spcBef>
                <a:spcPts val="1600"/>
              </a:spcBef>
              <a:spcAft>
                <a:spcPts val="1600"/>
              </a:spcAft>
              <a:buNone/>
            </a:pPr>
            <a:r>
              <a:t/>
            </a:r>
            <a:endParaRPr sz="2000">
              <a:solidFill>
                <a:srgbClr val="000000"/>
              </a:solidFill>
              <a:latin typeface="Oswald Regular"/>
              <a:ea typeface="Oswald Regular"/>
              <a:cs typeface="Oswald Regular"/>
              <a:sym typeface="Oswald Regular"/>
            </a:endParaRPr>
          </a:p>
        </p:txBody>
      </p:sp>
      <p:pic>
        <p:nvPicPr>
          <p:cNvPr id="61" name="Google Shape;61;p14"/>
          <p:cNvPicPr preferRelativeResize="0"/>
          <p:nvPr/>
        </p:nvPicPr>
        <p:blipFill>
          <a:blip r:embed="rId3">
            <a:alphaModFix/>
          </a:blip>
          <a:stretch>
            <a:fillRect/>
          </a:stretch>
        </p:blipFill>
        <p:spPr>
          <a:xfrm>
            <a:off x="388650" y="2214875"/>
            <a:ext cx="2133600" cy="2143125"/>
          </a:xfrm>
          <a:prstGeom prst="rect">
            <a:avLst/>
          </a:prstGeom>
          <a:noFill/>
          <a:ln>
            <a:noFill/>
          </a:ln>
        </p:spPr>
      </p:pic>
      <p:sp>
        <p:nvSpPr>
          <p:cNvPr id="62" name="Google Shape;62;p14"/>
          <p:cNvSpPr txBox="1"/>
          <p:nvPr/>
        </p:nvSpPr>
        <p:spPr>
          <a:xfrm>
            <a:off x="4732450" y="2372725"/>
            <a:ext cx="4920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2728950" y="2114975"/>
            <a:ext cx="6233100" cy="27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highlight>
                <a:srgbClr val="FFFFFF"/>
              </a:highlight>
              <a:latin typeface="Oswald"/>
              <a:ea typeface="Oswald"/>
              <a:cs typeface="Oswald"/>
              <a:sym typeface="Oswald"/>
            </a:endParaRPr>
          </a:p>
          <a:p>
            <a:pPr indent="0" lvl="0" marL="0" rtl="0" algn="ctr">
              <a:spcBef>
                <a:spcPts val="0"/>
              </a:spcBef>
              <a:spcAft>
                <a:spcPts val="0"/>
              </a:spcAft>
              <a:buNone/>
            </a:pPr>
            <a:r>
              <a:rPr lang="fr" sz="2000">
                <a:highlight>
                  <a:srgbClr val="FFFFFF"/>
                </a:highlight>
                <a:latin typeface="Oswald"/>
                <a:ea typeface="Oswald"/>
                <a:cs typeface="Oswald"/>
                <a:sym typeface="Oswald"/>
              </a:rPr>
              <a:t>AKILEE SA est une société technologique de services énergétiques créée en 2017 à partir des solutions et innovations développées pendant trois ans (2014 à 2016) par la société i-NES, acteur de référence dans le domaine de l’efficacité énergétique et des énergies renouvelables créée en 2013.</a:t>
            </a:r>
            <a:endParaRPr sz="2100">
              <a:latin typeface="Oswald"/>
              <a:ea typeface="Oswald"/>
              <a:cs typeface="Oswald"/>
              <a:sym typeface="Oswald"/>
            </a:endParaRPr>
          </a:p>
        </p:txBody>
      </p:sp>
      <p:sp>
        <p:nvSpPr>
          <p:cNvPr id="64" name="Google Shape;64;p14"/>
          <p:cNvSpPr txBox="1"/>
          <p:nvPr/>
        </p:nvSpPr>
        <p:spPr>
          <a:xfrm>
            <a:off x="34175" y="4751275"/>
            <a:ext cx="2694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source:</a:t>
            </a:r>
            <a:r>
              <a:rPr lang="fr" sz="1100" u="sng">
                <a:solidFill>
                  <a:schemeClr val="hlink"/>
                </a:solidFill>
                <a:hlinkClick r:id="rId4"/>
              </a:rPr>
              <a:t>https://akilee-by-ines.com/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latin typeface="Oswald Regular"/>
                <a:ea typeface="Oswald Regular"/>
                <a:cs typeface="Oswald Regular"/>
                <a:sym typeface="Oswald Regular"/>
              </a:rPr>
              <a:t>Exercice 2</a:t>
            </a:r>
            <a:r>
              <a:rPr lang="fr">
                <a:latin typeface="Oswald Regular"/>
                <a:ea typeface="Oswald Regular"/>
                <a:cs typeface="Oswald Regular"/>
                <a:sym typeface="Oswald Regular"/>
              </a:rPr>
              <a:t>: (Chronologie Innovation)</a:t>
            </a:r>
            <a:endParaRPr>
              <a:latin typeface="Oswald Regular"/>
              <a:ea typeface="Oswald Regular"/>
              <a:cs typeface="Oswald Regular"/>
              <a:sym typeface="Oswald Regular"/>
            </a:endParaRPr>
          </a:p>
          <a:p>
            <a:pPr indent="0" lvl="0" marL="0" rtl="0" algn="ctr">
              <a:spcBef>
                <a:spcPts val="0"/>
              </a:spcBef>
              <a:spcAft>
                <a:spcPts val="0"/>
              </a:spcAft>
              <a:buNone/>
            </a:pPr>
            <a:r>
              <a:rPr lang="fr">
                <a:latin typeface="Oswald Regular"/>
                <a:ea typeface="Oswald Regular"/>
                <a:cs typeface="Oswald Regular"/>
                <a:sym typeface="Oswald Regular"/>
              </a:rPr>
              <a:t>	</a:t>
            </a:r>
            <a:endParaRPr>
              <a:latin typeface="Oswald Regular"/>
              <a:ea typeface="Oswald Regular"/>
              <a:cs typeface="Oswald Regular"/>
              <a:sym typeface="Oswald Regul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1000"/>
              </a:spcBef>
              <a:spcAft>
                <a:spcPts val="0"/>
              </a:spcAft>
              <a:buNone/>
            </a:pPr>
            <a:r>
              <a:rPr lang="fr" sz="1600">
                <a:solidFill>
                  <a:srgbClr val="000000"/>
                </a:solidFill>
                <a:latin typeface="Oswald Regular"/>
                <a:ea typeface="Oswald Regular"/>
                <a:cs typeface="Oswald Regular"/>
                <a:sym typeface="Oswald Regular"/>
              </a:rPr>
              <a:t>Décrire brièvement l’évolution du projet, service, ou produit jusqu’ à son innovation.</a:t>
            </a:r>
            <a:endParaRPr sz="1600">
              <a:solidFill>
                <a:srgbClr val="000000"/>
              </a:solidFill>
              <a:latin typeface="Oswald Regular"/>
              <a:ea typeface="Oswald Regular"/>
              <a:cs typeface="Oswald Regular"/>
              <a:sym typeface="Oswald Regular"/>
            </a:endParaRPr>
          </a:p>
          <a:p>
            <a:pPr indent="-342900" lvl="0" marL="457200" rtl="0" algn="l">
              <a:lnSpc>
                <a:spcPct val="200000"/>
              </a:lnSpc>
              <a:spcBef>
                <a:spcPts val="1600"/>
              </a:spcBef>
              <a:spcAft>
                <a:spcPts val="0"/>
              </a:spcAft>
              <a:buClr>
                <a:srgbClr val="000000"/>
              </a:buClr>
              <a:buSzPts val="1800"/>
              <a:buChar char="➔"/>
            </a:pPr>
            <a:r>
              <a:rPr lang="fr">
                <a:solidFill>
                  <a:srgbClr val="000000"/>
                </a:solidFill>
                <a:latin typeface="Oswald Regular"/>
                <a:ea typeface="Oswald Regular"/>
                <a:cs typeface="Oswald Regular"/>
                <a:sym typeface="Oswald Regular"/>
              </a:rPr>
              <a:t>NOVEMBRE 2016: Mise en place d’un Plan  Stratégique</a:t>
            </a:r>
            <a:endParaRPr>
              <a:solidFill>
                <a:srgbClr val="000000"/>
              </a:solidFill>
              <a:latin typeface="Oswald Regular"/>
              <a:ea typeface="Oswald Regular"/>
              <a:cs typeface="Oswald Regular"/>
              <a:sym typeface="Oswald Regular"/>
            </a:endParaRPr>
          </a:p>
          <a:p>
            <a:pPr indent="-342900" lvl="1" marL="914400" rtl="0" algn="l">
              <a:lnSpc>
                <a:spcPct val="200000"/>
              </a:lnSpc>
              <a:spcBef>
                <a:spcPts val="1600"/>
              </a:spcBef>
              <a:spcAft>
                <a:spcPts val="0"/>
              </a:spcAft>
              <a:buClr>
                <a:srgbClr val="000000"/>
              </a:buClr>
              <a:buSzPts val="1800"/>
              <a:buFont typeface="Oswald Regular"/>
              <a:buChar char="➢"/>
            </a:pPr>
            <a:r>
              <a:rPr lang="fr" sz="1800">
                <a:solidFill>
                  <a:srgbClr val="000000"/>
                </a:solidFill>
                <a:latin typeface="Oswald Regular"/>
                <a:ea typeface="Oswald Regular"/>
                <a:cs typeface="Oswald Regular"/>
                <a:sym typeface="Oswald Regular"/>
              </a:rPr>
              <a:t>Plan Yessal 2016-2020</a:t>
            </a:r>
            <a:r>
              <a:rPr lang="fr" sz="1800">
                <a:solidFill>
                  <a:srgbClr val="000000"/>
                </a:solidFill>
                <a:latin typeface="Oswald Regular"/>
                <a:ea typeface="Oswald Regular"/>
                <a:cs typeface="Oswald Regular"/>
                <a:sym typeface="Oswald Regular"/>
              </a:rPr>
              <a:t> </a:t>
            </a:r>
            <a:endParaRPr sz="1800">
              <a:solidFill>
                <a:srgbClr val="000000"/>
              </a:solidFill>
              <a:latin typeface="Oswald Regular"/>
              <a:ea typeface="Oswald Regular"/>
              <a:cs typeface="Oswald Regular"/>
              <a:sym typeface="Oswald Regular"/>
            </a:endParaRPr>
          </a:p>
          <a:p>
            <a:pPr indent="-342900" lvl="0" marL="457200" rtl="0" algn="l">
              <a:lnSpc>
                <a:spcPct val="200000"/>
              </a:lnSpc>
              <a:spcBef>
                <a:spcPts val="1000"/>
              </a:spcBef>
              <a:spcAft>
                <a:spcPts val="0"/>
              </a:spcAft>
              <a:buClr>
                <a:srgbClr val="000000"/>
              </a:buClr>
              <a:buSzPts val="1800"/>
              <a:buFont typeface="Times New Roman"/>
              <a:buChar char="➔"/>
            </a:pPr>
            <a:r>
              <a:rPr lang="fr">
                <a:solidFill>
                  <a:srgbClr val="000000"/>
                </a:solidFill>
                <a:latin typeface="Oswald Regular"/>
                <a:ea typeface="Oswald Regular"/>
                <a:cs typeface="Oswald Regular"/>
                <a:sym typeface="Oswald Regular"/>
              </a:rPr>
              <a:t>09 JUIN 2017: Création d’AKILEE</a:t>
            </a:r>
            <a:endParaRPr>
              <a:solidFill>
                <a:srgbClr val="000000"/>
              </a:solidFill>
              <a:latin typeface="Oswald Regular"/>
              <a:ea typeface="Oswald Regular"/>
              <a:cs typeface="Oswald Regular"/>
              <a:sym typeface="Oswald Regular"/>
            </a:endParaRPr>
          </a:p>
          <a:p>
            <a:pPr indent="-342900" lvl="0" marL="457200" rtl="0" algn="l">
              <a:lnSpc>
                <a:spcPct val="200000"/>
              </a:lnSpc>
              <a:spcBef>
                <a:spcPts val="1000"/>
              </a:spcBef>
              <a:spcAft>
                <a:spcPts val="1600"/>
              </a:spcAft>
              <a:buClr>
                <a:srgbClr val="000000"/>
              </a:buClr>
              <a:buSzPts val="1800"/>
              <a:buFont typeface="Times New Roman"/>
              <a:buChar char="➔"/>
            </a:pPr>
            <a:r>
              <a:rPr lang="fr">
                <a:solidFill>
                  <a:srgbClr val="000000"/>
                </a:solidFill>
                <a:latin typeface="Oswald Regular"/>
                <a:ea typeface="Oswald Regular"/>
                <a:cs typeface="Oswald Regular"/>
                <a:sym typeface="Oswald Regular"/>
              </a:rPr>
              <a:t>2018: Elaboration d’un plan stratégique avec une vision à l’horizon 2022</a:t>
            </a:r>
            <a:endParaRPr>
              <a:solidFill>
                <a:srgbClr val="000000"/>
              </a:solidFill>
              <a:latin typeface="Oswald Regular"/>
              <a:ea typeface="Oswald Regular"/>
              <a:cs typeface="Oswald Regular"/>
              <a:sym typeface="Oswal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u="sng">
                <a:latin typeface="Oswald"/>
                <a:ea typeface="Oswald"/>
                <a:cs typeface="Oswald"/>
                <a:sym typeface="Oswald"/>
              </a:rPr>
              <a:t>Exercice 3 :</a:t>
            </a:r>
            <a:r>
              <a:rPr lang="fr">
                <a:latin typeface="Oswald"/>
                <a:ea typeface="Oswald"/>
                <a:cs typeface="Oswald"/>
                <a:sym typeface="Oswald"/>
              </a:rPr>
              <a:t> Les éléments constitutifs de l’innovation</a:t>
            </a:r>
            <a:endParaRPr>
              <a:latin typeface="Oswald"/>
              <a:ea typeface="Oswald"/>
              <a:cs typeface="Oswald"/>
              <a:sym typeface="Oswald"/>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latin typeface="Oswald Regular"/>
                <a:ea typeface="Oswald Regular"/>
                <a:cs typeface="Oswald Regular"/>
                <a:sym typeface="Oswald Regular"/>
              </a:rPr>
              <a:t>C’est quoi Akilee en réalité ?</a:t>
            </a:r>
            <a:endParaRPr>
              <a:solidFill>
                <a:srgbClr val="000000"/>
              </a:solidFill>
              <a:latin typeface="Oswald Regular"/>
              <a:ea typeface="Oswald Regular"/>
              <a:cs typeface="Oswald Regular"/>
              <a:sym typeface="Oswald Regular"/>
            </a:endParaRPr>
          </a:p>
          <a:p>
            <a:pPr indent="-342900" lvl="0" marL="457200" rtl="0" algn="l">
              <a:spcBef>
                <a:spcPts val="1600"/>
              </a:spcBef>
              <a:spcAft>
                <a:spcPts val="0"/>
              </a:spcAft>
              <a:buClr>
                <a:srgbClr val="000000"/>
              </a:buClr>
              <a:buSzPts val="1800"/>
              <a:buFont typeface="Oswald Regular"/>
              <a:buChar char="●"/>
            </a:pPr>
            <a:r>
              <a:rPr lang="fr">
                <a:solidFill>
                  <a:srgbClr val="000000"/>
                </a:solidFill>
                <a:latin typeface="Oswald Regular"/>
                <a:ea typeface="Oswald Regular"/>
                <a:cs typeface="Oswald Regular"/>
                <a:sym typeface="Oswald Regular"/>
              </a:rPr>
              <a:t>Les pertes techniques : ce sont les pertes liées au réseau défectueux ou aux pannes (comparables aux fuites d’eau dans le cas de la SDE).</a:t>
            </a:r>
            <a:endParaRPr>
              <a:solidFill>
                <a:srgbClr val="000000"/>
              </a:solidFill>
              <a:latin typeface="Oswald Regular"/>
              <a:ea typeface="Oswald Regular"/>
              <a:cs typeface="Oswald Regular"/>
              <a:sym typeface="Oswald Regular"/>
            </a:endParaRPr>
          </a:p>
          <a:p>
            <a:pPr indent="-342900" lvl="0" marL="457200" rtl="0" algn="l">
              <a:spcBef>
                <a:spcPts val="0"/>
              </a:spcBef>
              <a:spcAft>
                <a:spcPts val="0"/>
              </a:spcAft>
              <a:buClr>
                <a:srgbClr val="000000"/>
              </a:buClr>
              <a:buSzPts val="1800"/>
              <a:buFont typeface="Oswald Regular"/>
              <a:buChar char="●"/>
            </a:pPr>
            <a:r>
              <a:rPr lang="fr">
                <a:solidFill>
                  <a:srgbClr val="000000"/>
                </a:solidFill>
                <a:latin typeface="Oswald Regular"/>
                <a:ea typeface="Oswald Regular"/>
                <a:cs typeface="Oswald Regular"/>
                <a:sym typeface="Oswald Regular"/>
              </a:rPr>
              <a:t>Les pertes non techniques : c’est le vol de l’électricité qui est la plus grande part de ces pertes dans le cas de Senelec. Elles se retrouvent sous différentes formes : industriels surtout et particuliers qui trafiquent leurs compteurs, faux relèvements, branchements clandestins sur les poteaux et dans les marchés, etc</a:t>
            </a:r>
            <a:endParaRPr>
              <a:solidFill>
                <a:srgbClr val="000000"/>
              </a:solidFill>
              <a:latin typeface="Oswald Regular"/>
              <a:ea typeface="Oswald Regular"/>
              <a:cs typeface="Oswald Regular"/>
              <a:sym typeface="Oswald Regular"/>
            </a:endParaRPr>
          </a:p>
          <a:p>
            <a:pPr indent="-342900" lvl="0" marL="457200" rtl="0" algn="l">
              <a:spcBef>
                <a:spcPts val="0"/>
              </a:spcBef>
              <a:spcAft>
                <a:spcPts val="0"/>
              </a:spcAft>
              <a:buClr>
                <a:srgbClr val="000000"/>
              </a:buClr>
              <a:buSzPts val="1800"/>
              <a:buFont typeface="Oswald Regular"/>
              <a:buChar char="●"/>
            </a:pPr>
            <a:r>
              <a:rPr lang="fr">
                <a:solidFill>
                  <a:srgbClr val="000000"/>
                </a:solidFill>
                <a:latin typeface="Oswald Regular"/>
                <a:ea typeface="Oswald Regular"/>
                <a:cs typeface="Oswald Regular"/>
                <a:sym typeface="Oswald Regular"/>
              </a:rPr>
              <a:t>La digitalisation du processus de contrôle des consommations des clients.</a:t>
            </a:r>
            <a:endParaRPr>
              <a:solidFill>
                <a:srgbClr val="000000"/>
              </a:solidFill>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u="sng">
                <a:latin typeface="Oswald Regular"/>
                <a:ea typeface="Oswald Regular"/>
                <a:cs typeface="Oswald Regular"/>
                <a:sym typeface="Oswald Regular"/>
              </a:rPr>
              <a:t>Exercice 3 :</a:t>
            </a:r>
            <a:r>
              <a:rPr lang="fr">
                <a:latin typeface="Oswald Regular"/>
                <a:ea typeface="Oswald Regular"/>
                <a:cs typeface="Oswald Regular"/>
                <a:sym typeface="Oswald Regular"/>
              </a:rPr>
              <a:t> Résultats obtenues</a:t>
            </a:r>
            <a:endParaRPr>
              <a:latin typeface="Oswald Regular"/>
              <a:ea typeface="Oswald Regular"/>
              <a:cs typeface="Oswald Regular"/>
              <a:sym typeface="Oswald Regul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chemeClr val="dk1"/>
                </a:solidFill>
                <a:latin typeface="Oswald Regular"/>
                <a:ea typeface="Oswald Regular"/>
                <a:cs typeface="Oswald Regular"/>
                <a:sym typeface="Oswald Regular"/>
              </a:rPr>
              <a:t>Akilee propose deux solutions qui sont le Smart Utility et le Smart Customer</a:t>
            </a:r>
            <a:endParaRPr sz="1400">
              <a:solidFill>
                <a:schemeClr val="dk1"/>
              </a:solidFill>
              <a:latin typeface="Oswald Regular"/>
              <a:ea typeface="Oswald Regular"/>
              <a:cs typeface="Oswald Regular"/>
              <a:sym typeface="Oswald Regular"/>
            </a:endParaRPr>
          </a:p>
          <a:p>
            <a:pPr indent="0" lvl="0" marL="0" rtl="0" algn="l">
              <a:spcBef>
                <a:spcPts val="1600"/>
              </a:spcBef>
              <a:spcAft>
                <a:spcPts val="0"/>
              </a:spcAft>
              <a:buNone/>
            </a:pPr>
            <a:r>
              <a:rPr lang="fr" sz="1400" u="sng">
                <a:solidFill>
                  <a:schemeClr val="dk1"/>
                </a:solidFill>
                <a:latin typeface="Oswald Regular"/>
                <a:ea typeface="Oswald Regular"/>
                <a:cs typeface="Oswald Regular"/>
                <a:sym typeface="Oswald Regular"/>
              </a:rPr>
              <a:t>Smart Utility</a:t>
            </a:r>
            <a:r>
              <a:rPr lang="fr" sz="1400">
                <a:solidFill>
                  <a:schemeClr val="dk1"/>
                </a:solidFill>
                <a:latin typeface="Oswald Regular"/>
                <a:ea typeface="Oswald Regular"/>
                <a:cs typeface="Oswald Regular"/>
                <a:sym typeface="Oswald Regular"/>
              </a:rPr>
              <a:t> : La suite logicielle de supervision de vos réseaux électriques à partir des centrales jusqu’au client final. Avec SmartUTILITY, AKILEE propose de déployer des infrastructures de comptage avancé (AMI).</a:t>
            </a:r>
            <a:endParaRPr sz="1400">
              <a:solidFill>
                <a:schemeClr val="dk1"/>
              </a:solidFill>
              <a:latin typeface="Oswald Regular"/>
              <a:ea typeface="Oswald Regular"/>
              <a:cs typeface="Oswald Regular"/>
              <a:sym typeface="Oswald Regular"/>
            </a:endParaRPr>
          </a:p>
          <a:p>
            <a:pPr indent="0" lvl="0" marL="0" rtl="0" algn="l">
              <a:spcBef>
                <a:spcPts val="1600"/>
              </a:spcBef>
              <a:spcAft>
                <a:spcPts val="0"/>
              </a:spcAft>
              <a:buNone/>
            </a:pPr>
            <a:r>
              <a:t/>
            </a:r>
            <a:endParaRPr sz="1400">
              <a:solidFill>
                <a:schemeClr val="dk1"/>
              </a:solidFill>
              <a:latin typeface="Oswald Regular"/>
              <a:ea typeface="Oswald Regular"/>
              <a:cs typeface="Oswald Regular"/>
              <a:sym typeface="Oswald Regular"/>
            </a:endParaRPr>
          </a:p>
          <a:p>
            <a:pPr indent="0" lvl="0" marL="0" rtl="0" algn="l">
              <a:spcBef>
                <a:spcPts val="1600"/>
              </a:spcBef>
              <a:spcAft>
                <a:spcPts val="0"/>
              </a:spcAft>
              <a:buNone/>
            </a:pPr>
            <a:r>
              <a:t/>
            </a:r>
            <a:endParaRPr sz="1400">
              <a:solidFill>
                <a:schemeClr val="dk1"/>
              </a:solidFill>
              <a:latin typeface="Oswald Regular"/>
              <a:ea typeface="Oswald Regular"/>
              <a:cs typeface="Oswald Regular"/>
              <a:sym typeface="Oswald Regular"/>
            </a:endParaRPr>
          </a:p>
          <a:p>
            <a:pPr indent="0" lvl="0" marL="0" rtl="0" algn="l">
              <a:spcBef>
                <a:spcPts val="1600"/>
              </a:spcBef>
              <a:spcAft>
                <a:spcPts val="1600"/>
              </a:spcAft>
              <a:buNone/>
            </a:pPr>
            <a:r>
              <a:t/>
            </a:r>
            <a:endParaRPr sz="1400">
              <a:solidFill>
                <a:schemeClr val="dk1"/>
              </a:solidFill>
              <a:latin typeface="Oswald Regular"/>
              <a:ea typeface="Oswald Regular"/>
              <a:cs typeface="Oswald Regular"/>
              <a:sym typeface="Oswald Regular"/>
            </a:endParaRPr>
          </a:p>
        </p:txBody>
      </p:sp>
      <p:pic>
        <p:nvPicPr>
          <p:cNvPr id="83" name="Google Shape;83;p17"/>
          <p:cNvPicPr preferRelativeResize="0"/>
          <p:nvPr/>
        </p:nvPicPr>
        <p:blipFill>
          <a:blip r:embed="rId3">
            <a:alphaModFix/>
          </a:blip>
          <a:stretch>
            <a:fillRect/>
          </a:stretch>
        </p:blipFill>
        <p:spPr>
          <a:xfrm>
            <a:off x="1676963" y="2260600"/>
            <a:ext cx="5790074" cy="243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u="sng">
                <a:latin typeface="Oswald Regular"/>
                <a:ea typeface="Oswald Regular"/>
                <a:cs typeface="Oswald Regular"/>
                <a:sym typeface="Oswald Regular"/>
              </a:rPr>
              <a:t>Exercice 3 :</a:t>
            </a:r>
            <a:r>
              <a:rPr lang="fr">
                <a:latin typeface="Oswald Regular"/>
                <a:ea typeface="Oswald Regular"/>
                <a:cs typeface="Oswald Regular"/>
                <a:sym typeface="Oswald Regular"/>
              </a:rPr>
              <a:t> Résultats obtenues</a:t>
            </a:r>
            <a:endParaRPr>
              <a:latin typeface="Oswald Regular"/>
              <a:ea typeface="Oswald Regular"/>
              <a:cs typeface="Oswald Regular"/>
              <a:sym typeface="Oswald Regular"/>
            </a:endParaRPr>
          </a:p>
          <a:p>
            <a:pPr indent="0" lvl="0" marL="0" rtl="0" algn="ctr">
              <a:spcBef>
                <a:spcPts val="0"/>
              </a:spcBef>
              <a:spcAft>
                <a:spcPts val="0"/>
              </a:spcAft>
              <a:buNone/>
            </a:pPr>
            <a:r>
              <a:t/>
            </a:r>
            <a:endParaRPr>
              <a:latin typeface="Oswald Regular"/>
              <a:ea typeface="Oswald Regular"/>
              <a:cs typeface="Oswald Regular"/>
              <a:sym typeface="Oswald Regul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000000"/>
                </a:solidFill>
                <a:latin typeface="Oswald Regular"/>
                <a:ea typeface="Oswald Regular"/>
                <a:cs typeface="Oswald Regular"/>
                <a:sym typeface="Oswald Regular"/>
              </a:rPr>
              <a:t>Au niveau de la Distribution, SmartUTILITY vous permet de : 	 	 	</a:t>
            </a:r>
            <a:endParaRPr sz="1300">
              <a:solidFill>
                <a:srgbClr val="000000"/>
              </a:solidFill>
              <a:latin typeface="Oswald Regular"/>
              <a:ea typeface="Oswald Regular"/>
              <a:cs typeface="Oswald Regular"/>
              <a:sym typeface="Oswald Regular"/>
            </a:endParaRPr>
          </a:p>
          <a:p>
            <a:pPr indent="-311150" lvl="0" marL="457200" rtl="0" algn="l">
              <a:spcBef>
                <a:spcPts val="1600"/>
              </a:spcBef>
              <a:spcAft>
                <a:spcPts val="0"/>
              </a:spcAft>
              <a:buClr>
                <a:srgbClr val="000000"/>
              </a:buClr>
              <a:buSzPts val="1300"/>
              <a:buFont typeface="Oswald Regular"/>
              <a:buChar char="●"/>
            </a:pPr>
            <a:r>
              <a:rPr lang="fr" sz="1300">
                <a:solidFill>
                  <a:srgbClr val="000000"/>
                </a:solidFill>
                <a:latin typeface="Oswald Regular"/>
                <a:ea typeface="Oswald Regular"/>
                <a:cs typeface="Oswald Regular"/>
                <a:sym typeface="Oswald Regular"/>
              </a:rPr>
              <a:t>Superviser les rendements à tous les niveaux et statistiques du réseau (SAIFI, SAIDI, CAIFI, CAIDI, END…) (évaluation objective de la performance) ; 	</a:t>
            </a:r>
            <a:br>
              <a:rPr lang="fr" sz="1300">
                <a:solidFill>
                  <a:srgbClr val="000000"/>
                </a:solidFill>
                <a:latin typeface="Oswald Regular"/>
                <a:ea typeface="Oswald Regular"/>
                <a:cs typeface="Oswald Regular"/>
                <a:sym typeface="Oswald Regular"/>
              </a:rPr>
            </a:br>
            <a:r>
              <a:rPr lang="fr" sz="1300">
                <a:solidFill>
                  <a:srgbClr val="000000"/>
                </a:solidFill>
                <a:latin typeface="Oswald Regular"/>
                <a:ea typeface="Oswald Regular"/>
                <a:cs typeface="Oswald Regular"/>
                <a:sym typeface="Oswald Regular"/>
              </a:rPr>
              <a:t> 	</a:t>
            </a:r>
            <a:endParaRPr sz="1300">
              <a:solidFill>
                <a:srgbClr val="000000"/>
              </a:solidFill>
              <a:latin typeface="Oswald Regular"/>
              <a:ea typeface="Oswald Regular"/>
              <a:cs typeface="Oswald Regular"/>
              <a:sym typeface="Oswald Regular"/>
            </a:endParaRPr>
          </a:p>
          <a:p>
            <a:pPr indent="-311150" lvl="0" marL="457200" rtl="0" algn="l">
              <a:spcBef>
                <a:spcPts val="0"/>
              </a:spcBef>
              <a:spcAft>
                <a:spcPts val="0"/>
              </a:spcAft>
              <a:buClr>
                <a:srgbClr val="000000"/>
              </a:buClr>
              <a:buSzPts val="1300"/>
              <a:buFont typeface="Oswald Regular"/>
              <a:buChar char="●"/>
            </a:pPr>
            <a:r>
              <a:rPr lang="fr" sz="1300">
                <a:solidFill>
                  <a:srgbClr val="000000"/>
                </a:solidFill>
                <a:latin typeface="Oswald Regular"/>
                <a:ea typeface="Oswald Regular"/>
                <a:cs typeface="Oswald Regular"/>
                <a:sym typeface="Oswald Regular"/>
              </a:rPr>
              <a:t>Améliorer les prévisions de la demande à des échelles même très localisées pour anticiper les contraintes du réseau notamment dans la perspective de la pénétration des ER distribuées; 	</a:t>
            </a:r>
            <a:br>
              <a:rPr lang="fr" sz="1300">
                <a:solidFill>
                  <a:srgbClr val="000000"/>
                </a:solidFill>
                <a:latin typeface="Oswald Regular"/>
                <a:ea typeface="Oswald Regular"/>
                <a:cs typeface="Oswald Regular"/>
                <a:sym typeface="Oswald Regular"/>
              </a:rPr>
            </a:br>
            <a:r>
              <a:rPr lang="fr" sz="1300">
                <a:solidFill>
                  <a:srgbClr val="000000"/>
                </a:solidFill>
                <a:latin typeface="Oswald Regular"/>
                <a:ea typeface="Oswald Regular"/>
                <a:cs typeface="Oswald Regular"/>
                <a:sym typeface="Oswald Regular"/>
              </a:rPr>
              <a:t> 	</a:t>
            </a:r>
            <a:endParaRPr sz="1300">
              <a:solidFill>
                <a:srgbClr val="000000"/>
              </a:solidFill>
              <a:latin typeface="Oswald Regular"/>
              <a:ea typeface="Oswald Regular"/>
              <a:cs typeface="Oswald Regular"/>
              <a:sym typeface="Oswald Regular"/>
            </a:endParaRPr>
          </a:p>
          <a:p>
            <a:pPr indent="-311150" lvl="0" marL="457200" rtl="0" algn="l">
              <a:spcBef>
                <a:spcPts val="0"/>
              </a:spcBef>
              <a:spcAft>
                <a:spcPts val="0"/>
              </a:spcAft>
              <a:buClr>
                <a:srgbClr val="000000"/>
              </a:buClr>
              <a:buSzPts val="1300"/>
              <a:buFont typeface="Oswald Regular"/>
              <a:buChar char="●"/>
            </a:pPr>
            <a:r>
              <a:rPr lang="fr" sz="1300">
                <a:solidFill>
                  <a:srgbClr val="000000"/>
                </a:solidFill>
                <a:latin typeface="Oswald Regular"/>
                <a:ea typeface="Oswald Regular"/>
                <a:cs typeface="Oswald Regular"/>
                <a:sym typeface="Oswald Regular"/>
              </a:rPr>
              <a:t>Faciliter la gestion du dépannage et supervision de la qualité de service, en particulier par rapport 	aux exigences du règlement de service (tension, fréquence, équilibre) ; 	</a:t>
            </a:r>
            <a:br>
              <a:rPr lang="fr" sz="1300">
                <a:solidFill>
                  <a:srgbClr val="000000"/>
                </a:solidFill>
                <a:latin typeface="Oswald Regular"/>
                <a:ea typeface="Oswald Regular"/>
                <a:cs typeface="Oswald Regular"/>
                <a:sym typeface="Oswald Regular"/>
              </a:rPr>
            </a:br>
            <a:r>
              <a:rPr lang="fr" sz="1300">
                <a:solidFill>
                  <a:srgbClr val="000000"/>
                </a:solidFill>
                <a:latin typeface="Oswald Regular"/>
                <a:ea typeface="Oswald Regular"/>
                <a:cs typeface="Oswald Regular"/>
                <a:sym typeface="Oswald Regular"/>
              </a:rPr>
              <a:t> 	</a:t>
            </a:r>
            <a:endParaRPr sz="1300">
              <a:solidFill>
                <a:srgbClr val="000000"/>
              </a:solidFill>
              <a:latin typeface="Oswald Regular"/>
              <a:ea typeface="Oswald Regular"/>
              <a:cs typeface="Oswald Regular"/>
              <a:sym typeface="Oswald Regular"/>
            </a:endParaRPr>
          </a:p>
          <a:p>
            <a:pPr indent="-311150" lvl="0" marL="457200" rtl="0" algn="l">
              <a:spcBef>
                <a:spcPts val="0"/>
              </a:spcBef>
              <a:spcAft>
                <a:spcPts val="0"/>
              </a:spcAft>
              <a:buClr>
                <a:srgbClr val="000000"/>
              </a:buClr>
              <a:buSzPts val="1300"/>
              <a:buFont typeface="Oswald Regular"/>
              <a:buChar char="●"/>
            </a:pPr>
            <a:r>
              <a:rPr lang="fr" sz="1300">
                <a:solidFill>
                  <a:srgbClr val="000000"/>
                </a:solidFill>
                <a:latin typeface="Oswald Regular"/>
                <a:ea typeface="Oswald Regular"/>
                <a:cs typeface="Oswald Regular"/>
                <a:sym typeface="Oswald Regular"/>
              </a:rPr>
              <a:t>Faciliter l’exploitation et la gestion des actifs (e.g. transformateurs, feeders…) ; 	</a:t>
            </a:r>
            <a:br>
              <a:rPr lang="fr" sz="1300">
                <a:solidFill>
                  <a:srgbClr val="000000"/>
                </a:solidFill>
                <a:latin typeface="Oswald Regular"/>
                <a:ea typeface="Oswald Regular"/>
                <a:cs typeface="Oswald Regular"/>
                <a:sym typeface="Oswald Regular"/>
              </a:rPr>
            </a:br>
            <a:r>
              <a:rPr lang="fr" sz="1300">
                <a:solidFill>
                  <a:srgbClr val="000000"/>
                </a:solidFill>
                <a:latin typeface="Oswald Regular"/>
                <a:ea typeface="Oswald Regular"/>
                <a:cs typeface="Oswald Regular"/>
                <a:sym typeface="Oswald Regular"/>
              </a:rPr>
              <a:t> 	</a:t>
            </a:r>
            <a:endParaRPr sz="1300">
              <a:solidFill>
                <a:srgbClr val="000000"/>
              </a:solidFill>
              <a:latin typeface="Oswald Regular"/>
              <a:ea typeface="Oswald Regular"/>
              <a:cs typeface="Oswald Regular"/>
              <a:sym typeface="Oswald Regular"/>
            </a:endParaRPr>
          </a:p>
          <a:p>
            <a:pPr indent="-311150" lvl="0" marL="457200" rtl="0" algn="l">
              <a:spcBef>
                <a:spcPts val="0"/>
              </a:spcBef>
              <a:spcAft>
                <a:spcPts val="0"/>
              </a:spcAft>
              <a:buClr>
                <a:srgbClr val="000000"/>
              </a:buClr>
              <a:buSzPts val="1300"/>
              <a:buFont typeface="Oswald Regular"/>
              <a:buChar char="●"/>
            </a:pPr>
            <a:r>
              <a:rPr lang="fr" sz="1300">
                <a:solidFill>
                  <a:srgbClr val="000000"/>
                </a:solidFill>
                <a:latin typeface="Oswald Regular"/>
                <a:ea typeface="Oswald Regular"/>
                <a:cs typeface="Oswald Regular"/>
                <a:sym typeface="Oswald Regular"/>
              </a:rPr>
              <a:t>Suivre en temps réel les courbes de charge des postes de distribution afin d’améliorer les prévisions de la demande. 	</a:t>
            </a:r>
            <a:endParaRPr sz="1300">
              <a:solidFill>
                <a:srgbClr val="000000"/>
              </a:solidFill>
              <a:latin typeface="Oswald Regular"/>
              <a:ea typeface="Oswald Regular"/>
              <a:cs typeface="Oswald Regular"/>
              <a:sym typeface="Oswald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u="sng">
                <a:latin typeface="Oswald"/>
                <a:ea typeface="Oswald"/>
                <a:cs typeface="Oswald"/>
                <a:sym typeface="Oswald"/>
              </a:rPr>
              <a:t>Exercice 3 :</a:t>
            </a:r>
            <a:r>
              <a:rPr lang="fr">
                <a:latin typeface="Oswald"/>
                <a:ea typeface="Oswald"/>
                <a:cs typeface="Oswald"/>
                <a:sym typeface="Oswald"/>
              </a:rPr>
              <a:t> Résultats obtenues</a:t>
            </a:r>
            <a:endParaRPr>
              <a:latin typeface="Oswald"/>
              <a:ea typeface="Oswald"/>
              <a:cs typeface="Oswald"/>
              <a:sym typeface="Oswald"/>
            </a:endParaRPr>
          </a:p>
          <a:p>
            <a:pPr indent="0" lvl="0" marL="0" rtl="0" algn="ctr">
              <a:spcBef>
                <a:spcPts val="0"/>
              </a:spcBef>
              <a:spcAft>
                <a:spcPts val="0"/>
              </a:spcAft>
              <a:buNone/>
            </a:pPr>
            <a:r>
              <a:t/>
            </a:r>
            <a:endParaRPr>
              <a:latin typeface="Oswald"/>
              <a:ea typeface="Oswald"/>
              <a:cs typeface="Oswald"/>
              <a:sym typeface="Oswald"/>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000000"/>
                </a:solidFill>
                <a:latin typeface="Oswald Regular"/>
                <a:ea typeface="Oswald Regular"/>
                <a:cs typeface="Oswald Regular"/>
                <a:sym typeface="Oswald Regular"/>
              </a:rPr>
              <a:t>Au niveau Commercial, </a:t>
            </a:r>
            <a:r>
              <a:rPr b="1" lang="fr" sz="1200">
                <a:solidFill>
                  <a:srgbClr val="000000"/>
                </a:solidFill>
                <a:latin typeface="Oswald"/>
                <a:ea typeface="Oswald"/>
                <a:cs typeface="Oswald"/>
                <a:sym typeface="Oswald"/>
              </a:rPr>
              <a:t>SmartUTILITY</a:t>
            </a:r>
            <a:r>
              <a:rPr lang="fr" sz="1200">
                <a:solidFill>
                  <a:srgbClr val="000000"/>
                </a:solidFill>
                <a:latin typeface="Oswald Regular"/>
                <a:ea typeface="Oswald Regular"/>
                <a:cs typeface="Oswald Regular"/>
                <a:sym typeface="Oswald Regular"/>
              </a:rPr>
              <a:t> vous permet de :	 	 	</a:t>
            </a:r>
            <a:endParaRPr sz="1200">
              <a:solidFill>
                <a:srgbClr val="000000"/>
              </a:solidFill>
              <a:latin typeface="Oswald Regular"/>
              <a:ea typeface="Oswald Regular"/>
              <a:cs typeface="Oswald Regular"/>
              <a:sym typeface="Oswald Regular"/>
            </a:endParaRPr>
          </a:p>
          <a:p>
            <a:pPr indent="-304800" lvl="0" marL="457200" rtl="0" algn="l">
              <a:spcBef>
                <a:spcPts val="160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Télégérer les compteurs (configuration, télérelève, télé-coupure, etc.)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Aider dans la détection et la réduction des pertes techniques et non techniques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Diversifier les services aux consommateurs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Réduire les coûts d’exploitation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Offrir une tarification flexible en fonction de la structure tarifaire adoptée avec le régulateur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Améliorer la qualité du service commercial et mieux adresser les attentes des clients ; 	</a:t>
            </a:r>
            <a:br>
              <a:rPr lang="fr" sz="1200">
                <a:solidFill>
                  <a:srgbClr val="000000"/>
                </a:solidFill>
                <a:latin typeface="Oswald Regular"/>
                <a:ea typeface="Oswald Regular"/>
                <a:cs typeface="Oswald Regular"/>
                <a:sym typeface="Oswald Regular"/>
              </a:rPr>
            </a:br>
            <a:r>
              <a:rPr lang="fr" sz="1200">
                <a:solidFill>
                  <a:srgbClr val="000000"/>
                </a:solidFill>
                <a:latin typeface="Oswald Regular"/>
                <a:ea typeface="Oswald Regular"/>
                <a:cs typeface="Oswald Regular"/>
                <a:sym typeface="Oswald Regular"/>
              </a:rPr>
              <a:t> 	</a:t>
            </a:r>
            <a:endParaRPr sz="1200">
              <a:solidFill>
                <a:srgbClr val="000000"/>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rgbClr val="000000"/>
                </a:solidFill>
                <a:latin typeface="Oswald Regular"/>
                <a:ea typeface="Oswald Regular"/>
                <a:cs typeface="Oswald Regular"/>
                <a:sym typeface="Oswald Regular"/>
              </a:rPr>
              <a:t>Renforcer les solutions de prépaiement avec la possibilité d’interagir avec son compteur à distance. </a:t>
            </a:r>
            <a:endParaRPr sz="1200">
              <a:solidFill>
                <a:srgbClr val="000000"/>
              </a:solidFill>
              <a:latin typeface="Oswald Regular"/>
              <a:ea typeface="Oswald Regular"/>
              <a:cs typeface="Oswald Regular"/>
              <a:sym typeface="Oswald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u="sng">
                <a:latin typeface="Oswald"/>
                <a:ea typeface="Oswald"/>
                <a:cs typeface="Oswald"/>
                <a:sym typeface="Oswald"/>
              </a:rPr>
              <a:t>Exercice 3 :</a:t>
            </a:r>
            <a:r>
              <a:rPr lang="fr">
                <a:latin typeface="Oswald"/>
                <a:ea typeface="Oswald"/>
                <a:cs typeface="Oswald"/>
                <a:sym typeface="Oswald"/>
              </a:rPr>
              <a:t> Résultats obtenues</a:t>
            </a:r>
            <a:endParaRPr>
              <a:latin typeface="Oswald"/>
              <a:ea typeface="Oswald"/>
              <a:cs typeface="Oswald"/>
              <a:sym typeface="Oswald"/>
            </a:endParaRPr>
          </a:p>
        </p:txBody>
      </p:sp>
      <p:sp>
        <p:nvSpPr>
          <p:cNvPr id="101" name="Google Shape;101;p20"/>
          <p:cNvSpPr txBox="1"/>
          <p:nvPr>
            <p:ph idx="1" type="body"/>
          </p:nvPr>
        </p:nvSpPr>
        <p:spPr>
          <a:xfrm>
            <a:off x="311700" y="1152475"/>
            <a:ext cx="8520600" cy="3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1200" u="sng">
                <a:solidFill>
                  <a:schemeClr val="dk1"/>
                </a:solidFill>
                <a:latin typeface="Oswald"/>
                <a:ea typeface="Oswald"/>
                <a:cs typeface="Oswald"/>
                <a:sym typeface="Oswald"/>
              </a:rPr>
              <a:t>Smart Customer</a:t>
            </a:r>
            <a:endParaRPr b="1" sz="1200" u="sng">
              <a:solidFill>
                <a:schemeClr val="dk1"/>
              </a:solidFill>
              <a:latin typeface="Oswald"/>
              <a:ea typeface="Oswald"/>
              <a:cs typeface="Oswald"/>
              <a:sym typeface="Oswald"/>
            </a:endParaRPr>
          </a:p>
          <a:p>
            <a:pPr indent="0" lvl="0" marL="0" rtl="0" algn="l">
              <a:spcBef>
                <a:spcPts val="1600"/>
              </a:spcBef>
              <a:spcAft>
                <a:spcPts val="0"/>
              </a:spcAft>
              <a:buNone/>
            </a:pPr>
            <a:r>
              <a:rPr lang="fr" sz="1200">
                <a:solidFill>
                  <a:schemeClr val="dk1"/>
                </a:solidFill>
                <a:latin typeface="Oswald Regular"/>
                <a:ea typeface="Oswald Regular"/>
                <a:cs typeface="Oswald Regular"/>
                <a:sym typeface="Oswald Regular"/>
              </a:rPr>
              <a:t>Akeema met à votre disposition une suite complète d’outils modernes, dynamiques, intuitifs et adaptés spécifiquement au besoin de chacun. Avec Akeema :</a:t>
            </a:r>
            <a:r>
              <a:rPr lang="fr" sz="1200" u="sng">
                <a:solidFill>
                  <a:schemeClr val="dk1"/>
                </a:solidFill>
                <a:latin typeface="Oswald Regular"/>
                <a:ea typeface="Oswald Regular"/>
                <a:cs typeface="Oswald Regular"/>
                <a:sym typeface="Oswald Regular"/>
              </a:rPr>
              <a:t>	</a:t>
            </a:r>
            <a:endParaRPr sz="1200" u="sng">
              <a:solidFill>
                <a:schemeClr val="dk1"/>
              </a:solidFill>
              <a:latin typeface="Oswald Regular"/>
              <a:ea typeface="Oswald Regular"/>
              <a:cs typeface="Oswald Regular"/>
              <a:sym typeface="Oswald Regular"/>
            </a:endParaRPr>
          </a:p>
          <a:p>
            <a:pPr indent="-304800" lvl="0" marL="457200" rtl="0" algn="l">
              <a:spcBef>
                <a:spcPts val="1600"/>
              </a:spcBef>
              <a:spcAft>
                <a:spcPts val="0"/>
              </a:spcAft>
              <a:buClr>
                <a:schemeClr val="dk1"/>
              </a:buClr>
              <a:buSzPts val="1200"/>
              <a:buFont typeface="Oswald Regular"/>
              <a:buChar char="●"/>
            </a:pPr>
            <a:r>
              <a:rPr lang="fr" sz="1200">
                <a:solidFill>
                  <a:schemeClr val="dk1"/>
                </a:solidFill>
                <a:latin typeface="Oswald Regular"/>
                <a:ea typeface="Oswald Regular"/>
                <a:cs typeface="Oswald Regular"/>
                <a:sym typeface="Oswald Regular"/>
              </a:rPr>
              <a:t>Mesurez (consommation en temps réel, historique hebdomadaire, factures en temps réel…) 	</a:t>
            </a:r>
            <a:br>
              <a:rPr lang="fr" sz="1200">
                <a:solidFill>
                  <a:schemeClr val="dk1"/>
                </a:solidFill>
                <a:latin typeface="Oswald Regular"/>
                <a:ea typeface="Oswald Regular"/>
                <a:cs typeface="Oswald Regular"/>
                <a:sym typeface="Oswald Regular"/>
              </a:rPr>
            </a:br>
            <a:r>
              <a:rPr lang="fr" sz="1200">
                <a:solidFill>
                  <a:schemeClr val="dk1"/>
                </a:solidFill>
                <a:latin typeface="Oswald Regular"/>
                <a:ea typeface="Oswald Regular"/>
                <a:cs typeface="Oswald Regular"/>
                <a:sym typeface="Oswald Regular"/>
              </a:rPr>
              <a:t> 	</a:t>
            </a:r>
            <a:endParaRPr sz="1200">
              <a:solidFill>
                <a:schemeClr val="dk1"/>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chemeClr val="dk1"/>
                </a:solidFill>
                <a:latin typeface="Oswald Regular"/>
                <a:ea typeface="Oswald Regular"/>
                <a:cs typeface="Oswald Regular"/>
                <a:sym typeface="Oswald Regular"/>
              </a:rPr>
              <a:t>Analysez (consommations par rapport à des règles bien définies, écart de puissance relevée et incidence sur la facture, lien par rapport aux facteurs influençant la consommation…) 	</a:t>
            </a:r>
            <a:br>
              <a:rPr lang="fr" sz="1200">
                <a:solidFill>
                  <a:schemeClr val="dk1"/>
                </a:solidFill>
                <a:latin typeface="Oswald Regular"/>
                <a:ea typeface="Oswald Regular"/>
                <a:cs typeface="Oswald Regular"/>
                <a:sym typeface="Oswald Regular"/>
              </a:rPr>
            </a:br>
            <a:r>
              <a:rPr lang="fr" sz="1200">
                <a:solidFill>
                  <a:schemeClr val="dk1"/>
                </a:solidFill>
                <a:latin typeface="Oswald Regular"/>
                <a:ea typeface="Oswald Regular"/>
                <a:cs typeface="Oswald Regular"/>
                <a:sym typeface="Oswald Regular"/>
              </a:rPr>
              <a:t> 	</a:t>
            </a:r>
            <a:endParaRPr sz="1200">
              <a:solidFill>
                <a:schemeClr val="dk1"/>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chemeClr val="dk1"/>
                </a:solidFill>
                <a:latin typeface="Oswald Regular"/>
                <a:ea typeface="Oswald Regular"/>
                <a:cs typeface="Oswald Regular"/>
                <a:sym typeface="Oswald Regular"/>
              </a:rPr>
              <a:t>Comprenez (notifications de toutes les anomalies et performances réalisées) 	</a:t>
            </a:r>
            <a:br>
              <a:rPr lang="fr" sz="1200">
                <a:solidFill>
                  <a:schemeClr val="dk1"/>
                </a:solidFill>
                <a:latin typeface="Oswald Regular"/>
                <a:ea typeface="Oswald Regular"/>
                <a:cs typeface="Oswald Regular"/>
                <a:sym typeface="Oswald Regular"/>
              </a:rPr>
            </a:br>
            <a:r>
              <a:rPr lang="fr" sz="1200">
                <a:solidFill>
                  <a:schemeClr val="dk1"/>
                </a:solidFill>
                <a:latin typeface="Oswald Regular"/>
                <a:ea typeface="Oswald Regular"/>
                <a:cs typeface="Oswald Regular"/>
                <a:sym typeface="Oswald Regular"/>
              </a:rPr>
              <a:t> 	</a:t>
            </a:r>
            <a:endParaRPr sz="1200">
              <a:solidFill>
                <a:schemeClr val="dk1"/>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chemeClr val="dk1"/>
                </a:solidFill>
                <a:latin typeface="Oswald Regular"/>
                <a:ea typeface="Oswald Regular"/>
                <a:cs typeface="Oswald Regular"/>
                <a:sym typeface="Oswald Regular"/>
              </a:rPr>
              <a:t>Agissez (bilan énergétique en temps réel par un comptage divisionnaire ou un algorithme, et conseils orientés en fonction du bilan pour maîtriser vos consommations)</a:t>
            </a:r>
            <a:br>
              <a:rPr lang="fr" sz="1200">
                <a:solidFill>
                  <a:schemeClr val="dk1"/>
                </a:solidFill>
                <a:latin typeface="Oswald Regular"/>
                <a:ea typeface="Oswald Regular"/>
                <a:cs typeface="Oswald Regular"/>
                <a:sym typeface="Oswald Regular"/>
              </a:rPr>
            </a:br>
            <a:r>
              <a:rPr lang="fr" sz="1200">
                <a:solidFill>
                  <a:schemeClr val="dk1"/>
                </a:solidFill>
                <a:latin typeface="Oswald Regular"/>
                <a:ea typeface="Oswald Regular"/>
                <a:cs typeface="Oswald Regular"/>
                <a:sym typeface="Oswald Regular"/>
              </a:rPr>
              <a:t> 	</a:t>
            </a:r>
            <a:endParaRPr sz="1200">
              <a:solidFill>
                <a:schemeClr val="dk1"/>
              </a:solidFill>
              <a:latin typeface="Oswald Regular"/>
              <a:ea typeface="Oswald Regular"/>
              <a:cs typeface="Oswald Regular"/>
              <a:sym typeface="Oswald Regular"/>
            </a:endParaRPr>
          </a:p>
          <a:p>
            <a:pPr indent="-304800" lvl="0" marL="457200" rtl="0" algn="l">
              <a:spcBef>
                <a:spcPts val="0"/>
              </a:spcBef>
              <a:spcAft>
                <a:spcPts val="0"/>
              </a:spcAft>
              <a:buClr>
                <a:schemeClr val="dk1"/>
              </a:buClr>
              <a:buSzPts val="1200"/>
              <a:buFont typeface="Oswald Regular"/>
              <a:buChar char="●"/>
            </a:pPr>
            <a:r>
              <a:rPr lang="fr" sz="1200">
                <a:solidFill>
                  <a:schemeClr val="dk1"/>
                </a:solidFill>
                <a:latin typeface="Oswald Regular"/>
                <a:ea typeface="Oswald Regular"/>
                <a:cs typeface="Oswald Regular"/>
                <a:sym typeface="Oswald Regular"/>
              </a:rPr>
              <a:t>Réduisez (prévisions de vos factures pour mesurer l’impact de vos actions)</a:t>
            </a:r>
            <a:endParaRPr sz="1200">
              <a:solidFill>
                <a:srgbClr val="000000"/>
              </a:solidFill>
              <a:latin typeface="Oswald Regular"/>
              <a:ea typeface="Oswald Regular"/>
              <a:cs typeface="Oswald Regular"/>
              <a:sym typeface="Oswald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rgbClr val="000000"/>
                </a:solidFill>
                <a:latin typeface="Oswald"/>
                <a:ea typeface="Oswald"/>
                <a:cs typeface="Oswald"/>
                <a:sym typeface="Oswald"/>
              </a:rPr>
              <a:t>Exercice 4:</a:t>
            </a:r>
            <a:r>
              <a:rPr lang="fr"/>
              <a:t> </a:t>
            </a:r>
            <a:r>
              <a:rPr lang="fr">
                <a:latin typeface="Oswald Regular"/>
                <a:ea typeface="Oswald Regular"/>
                <a:cs typeface="Oswald Regular"/>
                <a:sym typeface="Oswald Regular"/>
              </a:rPr>
              <a:t>Approche innovante et Design Thinking</a:t>
            </a:r>
            <a:endParaRPr>
              <a:latin typeface="Oswald Regular"/>
              <a:ea typeface="Oswald Regular"/>
              <a:cs typeface="Oswald Regular"/>
              <a:sym typeface="Oswald Regul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222222"/>
                </a:solidFill>
                <a:latin typeface="Oswald Regular"/>
                <a:ea typeface="Oswald Regular"/>
                <a:cs typeface="Oswald Regular"/>
                <a:sym typeface="Oswald Regular"/>
              </a:rPr>
              <a:t>Nous savons tous que le problème des factures d’électricité posent beaucoup de débats dans notre pays et suscite le plus souvent des problèmes. Akilee met à disposition une service innovante qui regroupe:</a:t>
            </a:r>
            <a:endParaRPr sz="1600">
              <a:solidFill>
                <a:srgbClr val="222222"/>
              </a:solidFill>
              <a:latin typeface="Oswald Regular"/>
              <a:ea typeface="Oswald Regular"/>
              <a:cs typeface="Oswald Regular"/>
              <a:sym typeface="Oswald Regular"/>
            </a:endParaRPr>
          </a:p>
          <a:p>
            <a:pPr indent="0" lvl="0" marL="0" rtl="0" algn="l">
              <a:spcBef>
                <a:spcPts val="1600"/>
              </a:spcBef>
              <a:spcAft>
                <a:spcPts val="0"/>
              </a:spcAft>
              <a:buNone/>
            </a:pPr>
            <a:r>
              <a:rPr lang="fr" sz="1600">
                <a:solidFill>
                  <a:srgbClr val="222222"/>
                </a:solidFill>
                <a:latin typeface="Oswald"/>
                <a:ea typeface="Oswald"/>
                <a:cs typeface="Oswald"/>
                <a:sym typeface="Oswald"/>
              </a:rPr>
              <a:t>→ La désirabilité</a:t>
            </a:r>
            <a:r>
              <a:rPr lang="fr" sz="1600">
                <a:solidFill>
                  <a:srgbClr val="222222"/>
                </a:solidFill>
                <a:latin typeface="Oswald Regular"/>
                <a:ea typeface="Oswald Regular"/>
                <a:cs typeface="Oswald Regular"/>
                <a:sym typeface="Oswald Regular"/>
              </a:rPr>
              <a:t>: cette approche est en adéquation avec les désirs et les attentes des consommateurs du fait que ces derniers cherchaient des solutions pour suivre les évolutions de leurs consommation</a:t>
            </a:r>
            <a:r>
              <a:rPr lang="fr" sz="1600">
                <a:solidFill>
                  <a:srgbClr val="222222"/>
                </a:solidFill>
                <a:latin typeface="Oswald Regular"/>
                <a:ea typeface="Oswald Regular"/>
                <a:cs typeface="Oswald Regular"/>
                <a:sym typeface="Oswald Regular"/>
              </a:rPr>
              <a:t>s</a:t>
            </a:r>
            <a:endParaRPr sz="1600">
              <a:solidFill>
                <a:srgbClr val="222222"/>
              </a:solidFill>
              <a:latin typeface="Oswald Regular"/>
              <a:ea typeface="Oswald Regular"/>
              <a:cs typeface="Oswald Regular"/>
              <a:sym typeface="Oswald Regular"/>
            </a:endParaRPr>
          </a:p>
          <a:p>
            <a:pPr indent="0" lvl="0" marL="0" rtl="0" algn="l">
              <a:spcBef>
                <a:spcPts val="1600"/>
              </a:spcBef>
              <a:spcAft>
                <a:spcPts val="0"/>
              </a:spcAft>
              <a:buNone/>
            </a:pPr>
            <a:r>
              <a:rPr lang="fr" sz="1600">
                <a:solidFill>
                  <a:srgbClr val="222222"/>
                </a:solidFill>
                <a:latin typeface="Oswald Regular"/>
                <a:ea typeface="Oswald Regular"/>
                <a:cs typeface="Oswald Regular"/>
                <a:sym typeface="Oswald Regular"/>
              </a:rPr>
              <a:t>→ </a:t>
            </a:r>
            <a:r>
              <a:rPr lang="fr" sz="1600">
                <a:solidFill>
                  <a:srgbClr val="222222"/>
                </a:solidFill>
                <a:latin typeface="Oswald Regular"/>
                <a:ea typeface="Oswald Regular"/>
                <a:cs typeface="Oswald Regular"/>
                <a:sym typeface="Oswald Regular"/>
              </a:rPr>
              <a:t>La faisabilité: </a:t>
            </a:r>
            <a:r>
              <a:rPr lang="fr" sz="1600">
                <a:solidFill>
                  <a:srgbClr val="222222"/>
                </a:solidFill>
                <a:latin typeface="Oswald Regular"/>
                <a:ea typeface="Oswald Regular"/>
                <a:cs typeface="Oswald Regular"/>
                <a:sym typeface="Oswald Regular"/>
              </a:rPr>
              <a:t>l’innovation est</a:t>
            </a:r>
            <a:r>
              <a:rPr lang="fr" sz="1600">
                <a:solidFill>
                  <a:srgbClr val="222222"/>
                </a:solidFill>
                <a:latin typeface="Oswald Regular"/>
                <a:ea typeface="Oswald Regular"/>
                <a:cs typeface="Oswald Regular"/>
                <a:sym typeface="Oswald Regular"/>
              </a:rPr>
              <a:t> réalisable par rapport à la technologie parce qu’ils ont mis en place une innovation technologique qui permet aux clients de tout suivre en temps réel avec une analyse continue de toutes les anomalies et dérives potentielles des compartiments en plus de ça une réduction d’au moins 10 % des factures est inclue </a:t>
            </a:r>
            <a:endParaRPr sz="1600">
              <a:solidFill>
                <a:srgbClr val="222222"/>
              </a:solidFill>
              <a:latin typeface="Oswald Regular"/>
              <a:ea typeface="Oswald Regular"/>
              <a:cs typeface="Oswald Regular"/>
              <a:sym typeface="Oswald Regular"/>
            </a:endParaRPr>
          </a:p>
          <a:p>
            <a:pPr indent="0" lvl="0" marL="0" rtl="0" algn="l">
              <a:spcBef>
                <a:spcPts val="1600"/>
              </a:spcBef>
              <a:spcAft>
                <a:spcPts val="0"/>
              </a:spcAft>
              <a:buNone/>
            </a:pPr>
            <a:r>
              <a:rPr lang="fr" sz="1600">
                <a:solidFill>
                  <a:srgbClr val="222222"/>
                </a:solidFill>
                <a:latin typeface="Oswald Regular"/>
                <a:ea typeface="Oswald Regular"/>
                <a:cs typeface="Oswald Regular"/>
                <a:sym typeface="Oswald Regular"/>
              </a:rPr>
              <a:t>→La d</a:t>
            </a:r>
            <a:r>
              <a:rPr lang="fr" sz="1600">
                <a:solidFill>
                  <a:srgbClr val="222222"/>
                </a:solidFill>
                <a:latin typeface="Oswald Regular"/>
                <a:ea typeface="Oswald Regular"/>
                <a:cs typeface="Oswald Regular"/>
                <a:sym typeface="Oswald Regular"/>
              </a:rPr>
              <a:t>urabilité:</a:t>
            </a:r>
            <a:r>
              <a:rPr lang="fr" sz="1600">
                <a:solidFill>
                  <a:srgbClr val="222222"/>
                </a:solidFill>
                <a:latin typeface="Oswald Regular"/>
                <a:ea typeface="Oswald Regular"/>
                <a:cs typeface="Oswald Regular"/>
                <a:sym typeface="Oswald Regular"/>
              </a:rPr>
              <a:t> </a:t>
            </a:r>
            <a:r>
              <a:rPr lang="fr" sz="1600">
                <a:solidFill>
                  <a:srgbClr val="222222"/>
                </a:solidFill>
                <a:latin typeface="Oswald Regular"/>
                <a:ea typeface="Oswald Regular"/>
                <a:cs typeface="Oswald Regular"/>
                <a:sym typeface="Oswald Regular"/>
              </a:rPr>
              <a:t>cette approche est durable par rapport au modèle économique..</a:t>
            </a:r>
            <a:endParaRPr sz="1600">
              <a:solidFill>
                <a:srgbClr val="222222"/>
              </a:solidFill>
              <a:latin typeface="Oswald Regular"/>
              <a:ea typeface="Oswald Regular"/>
              <a:cs typeface="Oswald Regular"/>
              <a:sym typeface="Oswald Regular"/>
            </a:endParaRPr>
          </a:p>
          <a:p>
            <a:pPr indent="0" lvl="0" marL="0" rtl="0" algn="ctr">
              <a:spcBef>
                <a:spcPts val="1600"/>
              </a:spcBef>
              <a:spcAft>
                <a:spcPts val="1600"/>
              </a:spcAft>
              <a:buNone/>
            </a:pPr>
            <a:r>
              <a:rPr b="1" lang="fr" sz="1600">
                <a:solidFill>
                  <a:srgbClr val="222222"/>
                </a:solidFill>
                <a:latin typeface="Oswald"/>
                <a:ea typeface="Oswald"/>
                <a:cs typeface="Oswald"/>
                <a:sym typeface="Oswald"/>
              </a:rPr>
              <a:t>Source: </a:t>
            </a:r>
            <a:r>
              <a:rPr lang="fr" sz="1600">
                <a:solidFill>
                  <a:srgbClr val="222222"/>
                </a:solidFill>
                <a:latin typeface="Oswald Regular"/>
                <a:ea typeface="Oswald Regular"/>
                <a:cs typeface="Oswald Regular"/>
                <a:sym typeface="Oswald Regular"/>
              </a:rPr>
              <a:t>https://akilee-by-ines.com/</a:t>
            </a:r>
            <a:endParaRPr sz="1600">
              <a:solidFill>
                <a:srgbClr val="222222"/>
              </a:solidFill>
              <a:latin typeface="Oswald Regular"/>
              <a:ea typeface="Oswald Regular"/>
              <a:cs typeface="Oswald Regular"/>
              <a:sym typeface="Oswald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