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deye aminata ba" initials="nab" lastIdx="1" clrIdx="0">
    <p:extLst>
      <p:ext uri="{19B8F6BF-5375-455C-9EA6-DF929625EA0E}">
        <p15:presenceInfo xmlns:p15="http://schemas.microsoft.com/office/powerpoint/2012/main" userId="d8a4aa572f19dc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3A88E8-E2D0-4776-91C1-E7EEF618309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6838BFF-7F22-4C68-916C-A0C6F1CB7C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B9708F5-2B57-4373-BC26-4A490133112E}"/>
              </a:ext>
            </a:extLst>
          </p:cNvPr>
          <p:cNvSpPr>
            <a:spLocks noGrp="1"/>
          </p:cNvSpPr>
          <p:nvPr>
            <p:ph type="dt" sz="half" idx="10"/>
          </p:nvPr>
        </p:nvSpPr>
        <p:spPr/>
        <p:txBody>
          <a:bodyPr/>
          <a:lstStyle/>
          <a:p>
            <a:fld id="{291AC6DB-B85B-4700-B5EA-0A70CBCD1A6B}" type="datetimeFigureOut">
              <a:rPr lang="fr-FR" smtClean="0"/>
              <a:t>04/05/2022</a:t>
            </a:fld>
            <a:endParaRPr lang="fr-FR"/>
          </a:p>
        </p:txBody>
      </p:sp>
      <p:sp>
        <p:nvSpPr>
          <p:cNvPr id="5" name="Espace réservé du pied de page 4">
            <a:extLst>
              <a:ext uri="{FF2B5EF4-FFF2-40B4-BE49-F238E27FC236}">
                <a16:creationId xmlns:a16="http://schemas.microsoft.com/office/drawing/2014/main" id="{E45A48D7-782B-43B4-9C8A-FC5B4F9468F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298781-6860-4A78-8D0B-CAF86DAB9049}"/>
              </a:ext>
            </a:extLst>
          </p:cNvPr>
          <p:cNvSpPr>
            <a:spLocks noGrp="1"/>
          </p:cNvSpPr>
          <p:nvPr>
            <p:ph type="sldNum" sz="quarter" idx="12"/>
          </p:nvPr>
        </p:nvSpPr>
        <p:spPr/>
        <p:txBody>
          <a:bodyPr/>
          <a:lstStyle/>
          <a:p>
            <a:fld id="{71B1FFFB-0907-41A0-A25B-1136BF2FF4B1}" type="slidenum">
              <a:rPr lang="fr-FR" smtClean="0"/>
              <a:t>‹N°›</a:t>
            </a:fld>
            <a:endParaRPr lang="fr-FR"/>
          </a:p>
        </p:txBody>
      </p:sp>
    </p:spTree>
    <p:extLst>
      <p:ext uri="{BB962C8B-B14F-4D97-AF65-F5344CB8AC3E}">
        <p14:creationId xmlns:p14="http://schemas.microsoft.com/office/powerpoint/2010/main" val="2264704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63EFBD-65EB-42EB-8D25-8FF1A7CCFFE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F383EB8-3440-46A8-BCFA-D67C6E2D815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21270EB-9A67-4259-A960-C1CFE0FB0E01}"/>
              </a:ext>
            </a:extLst>
          </p:cNvPr>
          <p:cNvSpPr>
            <a:spLocks noGrp="1"/>
          </p:cNvSpPr>
          <p:nvPr>
            <p:ph type="dt" sz="half" idx="10"/>
          </p:nvPr>
        </p:nvSpPr>
        <p:spPr/>
        <p:txBody>
          <a:bodyPr/>
          <a:lstStyle/>
          <a:p>
            <a:fld id="{291AC6DB-B85B-4700-B5EA-0A70CBCD1A6B}" type="datetimeFigureOut">
              <a:rPr lang="fr-FR" smtClean="0"/>
              <a:t>04/05/2022</a:t>
            </a:fld>
            <a:endParaRPr lang="fr-FR"/>
          </a:p>
        </p:txBody>
      </p:sp>
      <p:sp>
        <p:nvSpPr>
          <p:cNvPr id="5" name="Espace réservé du pied de page 4">
            <a:extLst>
              <a:ext uri="{FF2B5EF4-FFF2-40B4-BE49-F238E27FC236}">
                <a16:creationId xmlns:a16="http://schemas.microsoft.com/office/drawing/2014/main" id="{C14621EC-9580-4F8A-85EF-77848E25AD5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B8D4366-4B87-4148-BD8F-4EFEE5BD66E4}"/>
              </a:ext>
            </a:extLst>
          </p:cNvPr>
          <p:cNvSpPr>
            <a:spLocks noGrp="1"/>
          </p:cNvSpPr>
          <p:nvPr>
            <p:ph type="sldNum" sz="quarter" idx="12"/>
          </p:nvPr>
        </p:nvSpPr>
        <p:spPr/>
        <p:txBody>
          <a:bodyPr/>
          <a:lstStyle/>
          <a:p>
            <a:fld id="{71B1FFFB-0907-41A0-A25B-1136BF2FF4B1}" type="slidenum">
              <a:rPr lang="fr-FR" smtClean="0"/>
              <a:t>‹N°›</a:t>
            </a:fld>
            <a:endParaRPr lang="fr-FR"/>
          </a:p>
        </p:txBody>
      </p:sp>
    </p:spTree>
    <p:extLst>
      <p:ext uri="{BB962C8B-B14F-4D97-AF65-F5344CB8AC3E}">
        <p14:creationId xmlns:p14="http://schemas.microsoft.com/office/powerpoint/2010/main" val="2405702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B8D35B9-81F5-424D-A26F-3B6603E87ED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981709B-DB45-4FAB-BE15-EC3D82A524F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2D56D08-50E2-4D6E-B794-9FEB28F2CDD0}"/>
              </a:ext>
            </a:extLst>
          </p:cNvPr>
          <p:cNvSpPr>
            <a:spLocks noGrp="1"/>
          </p:cNvSpPr>
          <p:nvPr>
            <p:ph type="dt" sz="half" idx="10"/>
          </p:nvPr>
        </p:nvSpPr>
        <p:spPr/>
        <p:txBody>
          <a:bodyPr/>
          <a:lstStyle/>
          <a:p>
            <a:fld id="{291AC6DB-B85B-4700-B5EA-0A70CBCD1A6B}" type="datetimeFigureOut">
              <a:rPr lang="fr-FR" smtClean="0"/>
              <a:t>04/05/2022</a:t>
            </a:fld>
            <a:endParaRPr lang="fr-FR"/>
          </a:p>
        </p:txBody>
      </p:sp>
      <p:sp>
        <p:nvSpPr>
          <p:cNvPr id="5" name="Espace réservé du pied de page 4">
            <a:extLst>
              <a:ext uri="{FF2B5EF4-FFF2-40B4-BE49-F238E27FC236}">
                <a16:creationId xmlns:a16="http://schemas.microsoft.com/office/drawing/2014/main" id="{21C0E80A-08AA-4E37-9F71-565A3C8C770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070A9E1-D882-4690-A341-694140FCDF4F}"/>
              </a:ext>
            </a:extLst>
          </p:cNvPr>
          <p:cNvSpPr>
            <a:spLocks noGrp="1"/>
          </p:cNvSpPr>
          <p:nvPr>
            <p:ph type="sldNum" sz="quarter" idx="12"/>
          </p:nvPr>
        </p:nvSpPr>
        <p:spPr/>
        <p:txBody>
          <a:bodyPr/>
          <a:lstStyle/>
          <a:p>
            <a:fld id="{71B1FFFB-0907-41A0-A25B-1136BF2FF4B1}" type="slidenum">
              <a:rPr lang="fr-FR" smtClean="0"/>
              <a:t>‹N°›</a:t>
            </a:fld>
            <a:endParaRPr lang="fr-FR"/>
          </a:p>
        </p:txBody>
      </p:sp>
    </p:spTree>
    <p:extLst>
      <p:ext uri="{BB962C8B-B14F-4D97-AF65-F5344CB8AC3E}">
        <p14:creationId xmlns:p14="http://schemas.microsoft.com/office/powerpoint/2010/main" val="380032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2C59BE-E76D-4CF4-9A3A-E6D844F79E6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B88FE94-F89B-45BD-A82F-FD1224C2B61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2703FCE-11A9-4989-9C6A-79DD730B6C3D}"/>
              </a:ext>
            </a:extLst>
          </p:cNvPr>
          <p:cNvSpPr>
            <a:spLocks noGrp="1"/>
          </p:cNvSpPr>
          <p:nvPr>
            <p:ph type="dt" sz="half" idx="10"/>
          </p:nvPr>
        </p:nvSpPr>
        <p:spPr/>
        <p:txBody>
          <a:bodyPr/>
          <a:lstStyle/>
          <a:p>
            <a:fld id="{291AC6DB-B85B-4700-B5EA-0A70CBCD1A6B}" type="datetimeFigureOut">
              <a:rPr lang="fr-FR" smtClean="0"/>
              <a:t>04/05/2022</a:t>
            </a:fld>
            <a:endParaRPr lang="fr-FR"/>
          </a:p>
        </p:txBody>
      </p:sp>
      <p:sp>
        <p:nvSpPr>
          <p:cNvPr id="5" name="Espace réservé du pied de page 4">
            <a:extLst>
              <a:ext uri="{FF2B5EF4-FFF2-40B4-BE49-F238E27FC236}">
                <a16:creationId xmlns:a16="http://schemas.microsoft.com/office/drawing/2014/main" id="{1E13AA26-7834-4F9D-A442-95CBA0CE3A1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DA0EDF8-7D49-452B-9C43-8E7C62769401}"/>
              </a:ext>
            </a:extLst>
          </p:cNvPr>
          <p:cNvSpPr>
            <a:spLocks noGrp="1"/>
          </p:cNvSpPr>
          <p:nvPr>
            <p:ph type="sldNum" sz="quarter" idx="12"/>
          </p:nvPr>
        </p:nvSpPr>
        <p:spPr/>
        <p:txBody>
          <a:bodyPr/>
          <a:lstStyle/>
          <a:p>
            <a:fld id="{71B1FFFB-0907-41A0-A25B-1136BF2FF4B1}" type="slidenum">
              <a:rPr lang="fr-FR" smtClean="0"/>
              <a:t>‹N°›</a:t>
            </a:fld>
            <a:endParaRPr lang="fr-FR"/>
          </a:p>
        </p:txBody>
      </p:sp>
    </p:spTree>
    <p:extLst>
      <p:ext uri="{BB962C8B-B14F-4D97-AF65-F5344CB8AC3E}">
        <p14:creationId xmlns:p14="http://schemas.microsoft.com/office/powerpoint/2010/main" val="1335261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D518F-29A9-4EAF-A772-2CA8923FF3C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3685FB4-90B6-4EF6-A5A0-4B72ABE5C5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99DD804-BB13-4BAE-AF76-5EFCA368096E}"/>
              </a:ext>
            </a:extLst>
          </p:cNvPr>
          <p:cNvSpPr>
            <a:spLocks noGrp="1"/>
          </p:cNvSpPr>
          <p:nvPr>
            <p:ph type="dt" sz="half" idx="10"/>
          </p:nvPr>
        </p:nvSpPr>
        <p:spPr/>
        <p:txBody>
          <a:bodyPr/>
          <a:lstStyle/>
          <a:p>
            <a:fld id="{291AC6DB-B85B-4700-B5EA-0A70CBCD1A6B}" type="datetimeFigureOut">
              <a:rPr lang="fr-FR" smtClean="0"/>
              <a:t>04/05/2022</a:t>
            </a:fld>
            <a:endParaRPr lang="fr-FR"/>
          </a:p>
        </p:txBody>
      </p:sp>
      <p:sp>
        <p:nvSpPr>
          <p:cNvPr id="5" name="Espace réservé du pied de page 4">
            <a:extLst>
              <a:ext uri="{FF2B5EF4-FFF2-40B4-BE49-F238E27FC236}">
                <a16:creationId xmlns:a16="http://schemas.microsoft.com/office/drawing/2014/main" id="{7DE9CC7C-35CF-45F6-8105-4C86DFFBB4B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7C57263-1CCF-4A16-A0CB-ACD70DCC0E96}"/>
              </a:ext>
            </a:extLst>
          </p:cNvPr>
          <p:cNvSpPr>
            <a:spLocks noGrp="1"/>
          </p:cNvSpPr>
          <p:nvPr>
            <p:ph type="sldNum" sz="quarter" idx="12"/>
          </p:nvPr>
        </p:nvSpPr>
        <p:spPr/>
        <p:txBody>
          <a:bodyPr/>
          <a:lstStyle/>
          <a:p>
            <a:fld id="{71B1FFFB-0907-41A0-A25B-1136BF2FF4B1}" type="slidenum">
              <a:rPr lang="fr-FR" smtClean="0"/>
              <a:t>‹N°›</a:t>
            </a:fld>
            <a:endParaRPr lang="fr-FR"/>
          </a:p>
        </p:txBody>
      </p:sp>
    </p:spTree>
    <p:extLst>
      <p:ext uri="{BB962C8B-B14F-4D97-AF65-F5344CB8AC3E}">
        <p14:creationId xmlns:p14="http://schemas.microsoft.com/office/powerpoint/2010/main" val="370685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921E70-353F-4B3D-8C27-D8E9BC7811D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ABA87A4-A5FE-4B67-A57C-1A091729F64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B3FDFB0-A86F-46EB-919B-6C4985FAB2F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19D5913-2E9C-4B3E-97F7-9D311663E59A}"/>
              </a:ext>
            </a:extLst>
          </p:cNvPr>
          <p:cNvSpPr>
            <a:spLocks noGrp="1"/>
          </p:cNvSpPr>
          <p:nvPr>
            <p:ph type="dt" sz="half" idx="10"/>
          </p:nvPr>
        </p:nvSpPr>
        <p:spPr/>
        <p:txBody>
          <a:bodyPr/>
          <a:lstStyle/>
          <a:p>
            <a:fld id="{291AC6DB-B85B-4700-B5EA-0A70CBCD1A6B}" type="datetimeFigureOut">
              <a:rPr lang="fr-FR" smtClean="0"/>
              <a:t>04/05/2022</a:t>
            </a:fld>
            <a:endParaRPr lang="fr-FR"/>
          </a:p>
        </p:txBody>
      </p:sp>
      <p:sp>
        <p:nvSpPr>
          <p:cNvPr id="6" name="Espace réservé du pied de page 5">
            <a:extLst>
              <a:ext uri="{FF2B5EF4-FFF2-40B4-BE49-F238E27FC236}">
                <a16:creationId xmlns:a16="http://schemas.microsoft.com/office/drawing/2014/main" id="{B2ED4F60-F2DC-4A47-93A7-CB61C94E93E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68B4EEC-A20B-4D77-A75C-1CABC542D06E}"/>
              </a:ext>
            </a:extLst>
          </p:cNvPr>
          <p:cNvSpPr>
            <a:spLocks noGrp="1"/>
          </p:cNvSpPr>
          <p:nvPr>
            <p:ph type="sldNum" sz="quarter" idx="12"/>
          </p:nvPr>
        </p:nvSpPr>
        <p:spPr/>
        <p:txBody>
          <a:bodyPr/>
          <a:lstStyle/>
          <a:p>
            <a:fld id="{71B1FFFB-0907-41A0-A25B-1136BF2FF4B1}" type="slidenum">
              <a:rPr lang="fr-FR" smtClean="0"/>
              <a:t>‹N°›</a:t>
            </a:fld>
            <a:endParaRPr lang="fr-FR"/>
          </a:p>
        </p:txBody>
      </p:sp>
    </p:spTree>
    <p:extLst>
      <p:ext uri="{BB962C8B-B14F-4D97-AF65-F5344CB8AC3E}">
        <p14:creationId xmlns:p14="http://schemas.microsoft.com/office/powerpoint/2010/main" val="422987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8510C9-A0D2-4073-90AE-451F28CEFBC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37D4DDF-3290-4430-A38C-60043B07B4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6EE67C8-9BD5-48D5-9F90-BBC1A5B70B6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E3BB263-CD27-42B8-BCED-79AF51047B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F082DAC-A876-4A24-B89D-7E5E340555F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725AC62-8D6B-4D24-A8F8-63D3AE94937F}"/>
              </a:ext>
            </a:extLst>
          </p:cNvPr>
          <p:cNvSpPr>
            <a:spLocks noGrp="1"/>
          </p:cNvSpPr>
          <p:nvPr>
            <p:ph type="dt" sz="half" idx="10"/>
          </p:nvPr>
        </p:nvSpPr>
        <p:spPr/>
        <p:txBody>
          <a:bodyPr/>
          <a:lstStyle/>
          <a:p>
            <a:fld id="{291AC6DB-B85B-4700-B5EA-0A70CBCD1A6B}" type="datetimeFigureOut">
              <a:rPr lang="fr-FR" smtClean="0"/>
              <a:t>04/05/2022</a:t>
            </a:fld>
            <a:endParaRPr lang="fr-FR"/>
          </a:p>
        </p:txBody>
      </p:sp>
      <p:sp>
        <p:nvSpPr>
          <p:cNvPr id="8" name="Espace réservé du pied de page 7">
            <a:extLst>
              <a:ext uri="{FF2B5EF4-FFF2-40B4-BE49-F238E27FC236}">
                <a16:creationId xmlns:a16="http://schemas.microsoft.com/office/drawing/2014/main" id="{30545B18-CFE7-4128-AB28-1FA6D130A4A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1A8E9F7-D2A7-4EB1-B0BB-883C338228B0}"/>
              </a:ext>
            </a:extLst>
          </p:cNvPr>
          <p:cNvSpPr>
            <a:spLocks noGrp="1"/>
          </p:cNvSpPr>
          <p:nvPr>
            <p:ph type="sldNum" sz="quarter" idx="12"/>
          </p:nvPr>
        </p:nvSpPr>
        <p:spPr/>
        <p:txBody>
          <a:bodyPr/>
          <a:lstStyle/>
          <a:p>
            <a:fld id="{71B1FFFB-0907-41A0-A25B-1136BF2FF4B1}" type="slidenum">
              <a:rPr lang="fr-FR" smtClean="0"/>
              <a:t>‹N°›</a:t>
            </a:fld>
            <a:endParaRPr lang="fr-FR"/>
          </a:p>
        </p:txBody>
      </p:sp>
    </p:spTree>
    <p:extLst>
      <p:ext uri="{BB962C8B-B14F-4D97-AF65-F5344CB8AC3E}">
        <p14:creationId xmlns:p14="http://schemas.microsoft.com/office/powerpoint/2010/main" val="2563732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26A0E1-2A6E-4B57-B676-A670AA9D609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0C50E65-EF03-495A-BC15-0CA2630EBFB0}"/>
              </a:ext>
            </a:extLst>
          </p:cNvPr>
          <p:cNvSpPr>
            <a:spLocks noGrp="1"/>
          </p:cNvSpPr>
          <p:nvPr>
            <p:ph type="dt" sz="half" idx="10"/>
          </p:nvPr>
        </p:nvSpPr>
        <p:spPr/>
        <p:txBody>
          <a:bodyPr/>
          <a:lstStyle/>
          <a:p>
            <a:fld id="{291AC6DB-B85B-4700-B5EA-0A70CBCD1A6B}" type="datetimeFigureOut">
              <a:rPr lang="fr-FR" smtClean="0"/>
              <a:t>04/05/2022</a:t>
            </a:fld>
            <a:endParaRPr lang="fr-FR"/>
          </a:p>
        </p:txBody>
      </p:sp>
      <p:sp>
        <p:nvSpPr>
          <p:cNvPr id="4" name="Espace réservé du pied de page 3">
            <a:extLst>
              <a:ext uri="{FF2B5EF4-FFF2-40B4-BE49-F238E27FC236}">
                <a16:creationId xmlns:a16="http://schemas.microsoft.com/office/drawing/2014/main" id="{050CCDFE-FD22-4A9A-9F23-BAD73A92F10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2EA0E82-49B3-40FA-97BE-2BBE976F3EF7}"/>
              </a:ext>
            </a:extLst>
          </p:cNvPr>
          <p:cNvSpPr>
            <a:spLocks noGrp="1"/>
          </p:cNvSpPr>
          <p:nvPr>
            <p:ph type="sldNum" sz="quarter" idx="12"/>
          </p:nvPr>
        </p:nvSpPr>
        <p:spPr/>
        <p:txBody>
          <a:bodyPr/>
          <a:lstStyle/>
          <a:p>
            <a:fld id="{71B1FFFB-0907-41A0-A25B-1136BF2FF4B1}" type="slidenum">
              <a:rPr lang="fr-FR" smtClean="0"/>
              <a:t>‹N°›</a:t>
            </a:fld>
            <a:endParaRPr lang="fr-FR"/>
          </a:p>
        </p:txBody>
      </p:sp>
    </p:spTree>
    <p:extLst>
      <p:ext uri="{BB962C8B-B14F-4D97-AF65-F5344CB8AC3E}">
        <p14:creationId xmlns:p14="http://schemas.microsoft.com/office/powerpoint/2010/main" val="4163941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BBE49EE-D651-4E54-A8D3-77A0EDC34140}"/>
              </a:ext>
            </a:extLst>
          </p:cNvPr>
          <p:cNvSpPr>
            <a:spLocks noGrp="1"/>
          </p:cNvSpPr>
          <p:nvPr>
            <p:ph type="dt" sz="half" idx="10"/>
          </p:nvPr>
        </p:nvSpPr>
        <p:spPr/>
        <p:txBody>
          <a:bodyPr/>
          <a:lstStyle/>
          <a:p>
            <a:fld id="{291AC6DB-B85B-4700-B5EA-0A70CBCD1A6B}" type="datetimeFigureOut">
              <a:rPr lang="fr-FR" smtClean="0"/>
              <a:t>04/05/2022</a:t>
            </a:fld>
            <a:endParaRPr lang="fr-FR"/>
          </a:p>
        </p:txBody>
      </p:sp>
      <p:sp>
        <p:nvSpPr>
          <p:cNvPr id="3" name="Espace réservé du pied de page 2">
            <a:extLst>
              <a:ext uri="{FF2B5EF4-FFF2-40B4-BE49-F238E27FC236}">
                <a16:creationId xmlns:a16="http://schemas.microsoft.com/office/drawing/2014/main" id="{08881B96-08AC-4CC8-835B-C3B6683066C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9059780-5289-4ED7-B374-13F884201968}"/>
              </a:ext>
            </a:extLst>
          </p:cNvPr>
          <p:cNvSpPr>
            <a:spLocks noGrp="1"/>
          </p:cNvSpPr>
          <p:nvPr>
            <p:ph type="sldNum" sz="quarter" idx="12"/>
          </p:nvPr>
        </p:nvSpPr>
        <p:spPr/>
        <p:txBody>
          <a:bodyPr/>
          <a:lstStyle/>
          <a:p>
            <a:fld id="{71B1FFFB-0907-41A0-A25B-1136BF2FF4B1}" type="slidenum">
              <a:rPr lang="fr-FR" smtClean="0"/>
              <a:t>‹N°›</a:t>
            </a:fld>
            <a:endParaRPr lang="fr-FR"/>
          </a:p>
        </p:txBody>
      </p:sp>
    </p:spTree>
    <p:extLst>
      <p:ext uri="{BB962C8B-B14F-4D97-AF65-F5344CB8AC3E}">
        <p14:creationId xmlns:p14="http://schemas.microsoft.com/office/powerpoint/2010/main" val="733553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97306F-6B75-4BC9-9029-F42F7884B55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2996BF3-1549-451D-B048-4A53DCADAB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C486543-D9A5-4464-B2A8-C1A489678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69897E7-DF2A-497E-A501-F1A642A3CAA2}"/>
              </a:ext>
            </a:extLst>
          </p:cNvPr>
          <p:cNvSpPr>
            <a:spLocks noGrp="1"/>
          </p:cNvSpPr>
          <p:nvPr>
            <p:ph type="dt" sz="half" idx="10"/>
          </p:nvPr>
        </p:nvSpPr>
        <p:spPr/>
        <p:txBody>
          <a:bodyPr/>
          <a:lstStyle/>
          <a:p>
            <a:fld id="{291AC6DB-B85B-4700-B5EA-0A70CBCD1A6B}" type="datetimeFigureOut">
              <a:rPr lang="fr-FR" smtClean="0"/>
              <a:t>04/05/2022</a:t>
            </a:fld>
            <a:endParaRPr lang="fr-FR"/>
          </a:p>
        </p:txBody>
      </p:sp>
      <p:sp>
        <p:nvSpPr>
          <p:cNvPr id="6" name="Espace réservé du pied de page 5">
            <a:extLst>
              <a:ext uri="{FF2B5EF4-FFF2-40B4-BE49-F238E27FC236}">
                <a16:creationId xmlns:a16="http://schemas.microsoft.com/office/drawing/2014/main" id="{F070F1AE-464F-48B7-BE50-BC702366A28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9190B1B-5AAD-425A-A7EB-771A37BA4B23}"/>
              </a:ext>
            </a:extLst>
          </p:cNvPr>
          <p:cNvSpPr>
            <a:spLocks noGrp="1"/>
          </p:cNvSpPr>
          <p:nvPr>
            <p:ph type="sldNum" sz="quarter" idx="12"/>
          </p:nvPr>
        </p:nvSpPr>
        <p:spPr/>
        <p:txBody>
          <a:bodyPr/>
          <a:lstStyle/>
          <a:p>
            <a:fld id="{71B1FFFB-0907-41A0-A25B-1136BF2FF4B1}" type="slidenum">
              <a:rPr lang="fr-FR" smtClean="0"/>
              <a:t>‹N°›</a:t>
            </a:fld>
            <a:endParaRPr lang="fr-FR"/>
          </a:p>
        </p:txBody>
      </p:sp>
    </p:spTree>
    <p:extLst>
      <p:ext uri="{BB962C8B-B14F-4D97-AF65-F5344CB8AC3E}">
        <p14:creationId xmlns:p14="http://schemas.microsoft.com/office/powerpoint/2010/main" val="1566236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FDC060-CC6A-48A3-8F12-6C93A3621C8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98B6157-308C-46B9-9DB0-729977A6F2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9720987-97FC-47F9-8D0C-7EA1602A45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86D2D20-C011-4C04-AE9A-AFAB415249AB}"/>
              </a:ext>
            </a:extLst>
          </p:cNvPr>
          <p:cNvSpPr>
            <a:spLocks noGrp="1"/>
          </p:cNvSpPr>
          <p:nvPr>
            <p:ph type="dt" sz="half" idx="10"/>
          </p:nvPr>
        </p:nvSpPr>
        <p:spPr/>
        <p:txBody>
          <a:bodyPr/>
          <a:lstStyle/>
          <a:p>
            <a:fld id="{291AC6DB-B85B-4700-B5EA-0A70CBCD1A6B}" type="datetimeFigureOut">
              <a:rPr lang="fr-FR" smtClean="0"/>
              <a:t>04/05/2022</a:t>
            </a:fld>
            <a:endParaRPr lang="fr-FR"/>
          </a:p>
        </p:txBody>
      </p:sp>
      <p:sp>
        <p:nvSpPr>
          <p:cNvPr id="6" name="Espace réservé du pied de page 5">
            <a:extLst>
              <a:ext uri="{FF2B5EF4-FFF2-40B4-BE49-F238E27FC236}">
                <a16:creationId xmlns:a16="http://schemas.microsoft.com/office/drawing/2014/main" id="{49862BB3-E6B4-4284-BF65-8E6754056EE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8E79EB3-08E2-4F92-9801-D6F12C858357}"/>
              </a:ext>
            </a:extLst>
          </p:cNvPr>
          <p:cNvSpPr>
            <a:spLocks noGrp="1"/>
          </p:cNvSpPr>
          <p:nvPr>
            <p:ph type="sldNum" sz="quarter" idx="12"/>
          </p:nvPr>
        </p:nvSpPr>
        <p:spPr/>
        <p:txBody>
          <a:bodyPr/>
          <a:lstStyle/>
          <a:p>
            <a:fld id="{71B1FFFB-0907-41A0-A25B-1136BF2FF4B1}" type="slidenum">
              <a:rPr lang="fr-FR" smtClean="0"/>
              <a:t>‹N°›</a:t>
            </a:fld>
            <a:endParaRPr lang="fr-FR"/>
          </a:p>
        </p:txBody>
      </p:sp>
    </p:spTree>
    <p:extLst>
      <p:ext uri="{BB962C8B-B14F-4D97-AF65-F5344CB8AC3E}">
        <p14:creationId xmlns:p14="http://schemas.microsoft.com/office/powerpoint/2010/main" val="3437492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29685B0-F55A-47D9-A380-E2E135ADF2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8C29D61-07D8-4A23-9D45-3551574079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7BA2D4-BA9F-4E8F-8748-378AB84E10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AC6DB-B85B-4700-B5EA-0A70CBCD1A6B}" type="datetimeFigureOut">
              <a:rPr lang="fr-FR" smtClean="0"/>
              <a:t>04/05/2022</a:t>
            </a:fld>
            <a:endParaRPr lang="fr-FR"/>
          </a:p>
        </p:txBody>
      </p:sp>
      <p:sp>
        <p:nvSpPr>
          <p:cNvPr id="5" name="Espace réservé du pied de page 4">
            <a:extLst>
              <a:ext uri="{FF2B5EF4-FFF2-40B4-BE49-F238E27FC236}">
                <a16:creationId xmlns:a16="http://schemas.microsoft.com/office/drawing/2014/main" id="{5FFAD004-264C-4B9A-9A64-BDC56AD2A3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BEA0E29-1C17-4DD8-ACA6-476EF443A6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1FFFB-0907-41A0-A25B-1136BF2FF4B1}" type="slidenum">
              <a:rPr lang="fr-FR" smtClean="0"/>
              <a:t>‹N°›</a:t>
            </a:fld>
            <a:endParaRPr lang="fr-FR"/>
          </a:p>
        </p:txBody>
      </p:sp>
    </p:spTree>
    <p:extLst>
      <p:ext uri="{BB962C8B-B14F-4D97-AF65-F5344CB8AC3E}">
        <p14:creationId xmlns:p14="http://schemas.microsoft.com/office/powerpoint/2010/main" val="1438477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0FE9AA1A-BECD-4EF7-A7EC-2675F10E1240}"/>
              </a:ext>
            </a:extLst>
          </p:cNvPr>
          <p:cNvPicPr>
            <a:picLocks noChangeAspect="1"/>
          </p:cNvPicPr>
          <p:nvPr/>
        </p:nvPicPr>
        <p:blipFill>
          <a:blip r:embed="rId2"/>
          <a:stretch>
            <a:fillRect/>
          </a:stretch>
        </p:blipFill>
        <p:spPr>
          <a:xfrm>
            <a:off x="7237902" y="3429000"/>
            <a:ext cx="3430096" cy="2379806"/>
          </a:xfrm>
          <a:prstGeom prst="rect">
            <a:avLst/>
          </a:prstGeom>
        </p:spPr>
      </p:pic>
      <p:pic>
        <p:nvPicPr>
          <p:cNvPr id="5" name="Image 4">
            <a:extLst>
              <a:ext uri="{FF2B5EF4-FFF2-40B4-BE49-F238E27FC236}">
                <a16:creationId xmlns:a16="http://schemas.microsoft.com/office/drawing/2014/main" id="{5613939D-F225-445B-B5EF-6FB49B018FDA}"/>
              </a:ext>
            </a:extLst>
          </p:cNvPr>
          <p:cNvPicPr>
            <a:picLocks noChangeAspect="1"/>
          </p:cNvPicPr>
          <p:nvPr/>
        </p:nvPicPr>
        <p:blipFill>
          <a:blip r:embed="rId3"/>
          <a:stretch>
            <a:fillRect/>
          </a:stretch>
        </p:blipFill>
        <p:spPr>
          <a:xfrm>
            <a:off x="9965636" y="5625060"/>
            <a:ext cx="701884" cy="170493"/>
          </a:xfrm>
          <a:prstGeom prst="rect">
            <a:avLst/>
          </a:prstGeom>
        </p:spPr>
      </p:pic>
      <p:sp>
        <p:nvSpPr>
          <p:cNvPr id="6" name="Titre 1">
            <a:extLst>
              <a:ext uri="{FF2B5EF4-FFF2-40B4-BE49-F238E27FC236}">
                <a16:creationId xmlns:a16="http://schemas.microsoft.com/office/drawing/2014/main" id="{C8E53C9E-BC54-429F-AC0A-4497EF54D600}"/>
              </a:ext>
            </a:extLst>
          </p:cNvPr>
          <p:cNvSpPr txBox="1">
            <a:spLocks/>
          </p:cNvSpPr>
          <p:nvPr/>
        </p:nvSpPr>
        <p:spPr>
          <a:xfrm>
            <a:off x="1523998" y="97383"/>
            <a:ext cx="9144000" cy="23391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5400" b="1" dirty="0"/>
              <a:t>Algorithme de détection automatique de faux billets de banque</a:t>
            </a:r>
          </a:p>
        </p:txBody>
      </p:sp>
      <p:sp>
        <p:nvSpPr>
          <p:cNvPr id="7" name="Sous-titre 2">
            <a:extLst>
              <a:ext uri="{FF2B5EF4-FFF2-40B4-BE49-F238E27FC236}">
                <a16:creationId xmlns:a16="http://schemas.microsoft.com/office/drawing/2014/main" id="{8CB79001-6AC3-44AF-91BF-F69498842647}"/>
              </a:ext>
            </a:extLst>
          </p:cNvPr>
          <p:cNvSpPr txBox="1">
            <a:spLocks/>
          </p:cNvSpPr>
          <p:nvPr/>
        </p:nvSpPr>
        <p:spPr>
          <a:xfrm>
            <a:off x="-300565" y="6407553"/>
            <a:ext cx="2248634" cy="45044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600" dirty="0"/>
              <a:t>Ndeye Aminata BA</a:t>
            </a:r>
          </a:p>
        </p:txBody>
      </p:sp>
      <p:sp>
        <p:nvSpPr>
          <p:cNvPr id="8" name="Rectangle 7">
            <a:extLst>
              <a:ext uri="{FF2B5EF4-FFF2-40B4-BE49-F238E27FC236}">
                <a16:creationId xmlns:a16="http://schemas.microsoft.com/office/drawing/2014/main" id="{A5641C7E-F349-434C-8083-CC2796BDBD0E}"/>
              </a:ext>
            </a:extLst>
          </p:cNvPr>
          <p:cNvSpPr/>
          <p:nvPr/>
        </p:nvSpPr>
        <p:spPr>
          <a:xfrm>
            <a:off x="3419062" y="2489550"/>
            <a:ext cx="5817704" cy="646331"/>
          </a:xfrm>
          <a:prstGeom prst="rect">
            <a:avLst/>
          </a:prstGeom>
        </p:spPr>
        <p:txBody>
          <a:bodyPr wrap="square">
            <a:spAutoFit/>
          </a:bodyPr>
          <a:lstStyle/>
          <a:p>
            <a:r>
              <a:rPr lang="fr-FR" dirty="0"/>
              <a:t>Organisation nationale de lutte contre le  faux-monnayage </a:t>
            </a:r>
          </a:p>
          <a:p>
            <a:r>
              <a:rPr lang="fr-FR" dirty="0"/>
              <a:t>                                          (ONCFM) </a:t>
            </a:r>
          </a:p>
        </p:txBody>
      </p:sp>
      <p:pic>
        <p:nvPicPr>
          <p:cNvPr id="11" name="Image 10">
            <a:extLst>
              <a:ext uri="{FF2B5EF4-FFF2-40B4-BE49-F238E27FC236}">
                <a16:creationId xmlns:a16="http://schemas.microsoft.com/office/drawing/2014/main" id="{4FA6EBAE-42BB-46B1-92CB-C54BD16A2D85}"/>
              </a:ext>
            </a:extLst>
          </p:cNvPr>
          <p:cNvPicPr>
            <a:picLocks noChangeAspect="1"/>
          </p:cNvPicPr>
          <p:nvPr/>
        </p:nvPicPr>
        <p:blipFill>
          <a:blip r:embed="rId4"/>
          <a:stretch>
            <a:fillRect/>
          </a:stretch>
        </p:blipFill>
        <p:spPr>
          <a:xfrm>
            <a:off x="2122563" y="3429000"/>
            <a:ext cx="3429618" cy="2379805"/>
          </a:xfrm>
          <a:prstGeom prst="rect">
            <a:avLst/>
          </a:prstGeom>
        </p:spPr>
      </p:pic>
    </p:spTree>
    <p:extLst>
      <p:ext uri="{BB962C8B-B14F-4D97-AF65-F5344CB8AC3E}">
        <p14:creationId xmlns:p14="http://schemas.microsoft.com/office/powerpoint/2010/main" val="398538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Sous-titre 2">
            <a:extLst>
              <a:ext uri="{FF2B5EF4-FFF2-40B4-BE49-F238E27FC236}">
                <a16:creationId xmlns:a16="http://schemas.microsoft.com/office/drawing/2014/main" id="{F8B735E2-1FEF-4CA6-968F-3F47D54AA9BC}"/>
              </a:ext>
            </a:extLst>
          </p:cNvPr>
          <p:cNvSpPr txBox="1">
            <a:spLocks/>
          </p:cNvSpPr>
          <p:nvPr/>
        </p:nvSpPr>
        <p:spPr>
          <a:xfrm>
            <a:off x="11728173" y="6407743"/>
            <a:ext cx="589721" cy="45044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600" dirty="0"/>
              <a:t>10</a:t>
            </a:r>
          </a:p>
        </p:txBody>
      </p:sp>
      <p:sp>
        <p:nvSpPr>
          <p:cNvPr id="8" name="Espace réservé du contenu 2">
            <a:extLst>
              <a:ext uri="{FF2B5EF4-FFF2-40B4-BE49-F238E27FC236}">
                <a16:creationId xmlns:a16="http://schemas.microsoft.com/office/drawing/2014/main" id="{F4796BFD-967D-4370-A598-8D33CF63FA3C}"/>
              </a:ext>
            </a:extLst>
          </p:cNvPr>
          <p:cNvSpPr txBox="1">
            <a:spLocks/>
          </p:cNvSpPr>
          <p:nvPr/>
        </p:nvSpPr>
        <p:spPr>
          <a:xfrm>
            <a:off x="13253" y="0"/>
            <a:ext cx="1895061" cy="7011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4000" dirty="0">
                <a:ln w="0"/>
                <a:solidFill>
                  <a:schemeClr val="accent1">
                    <a:lumMod val="75000"/>
                  </a:schemeClr>
                </a:solidFill>
                <a:effectLst>
                  <a:outerShdw blurRad="38100" dist="19050" dir="2700000" algn="tl" rotWithShape="0">
                    <a:schemeClr val="dk1">
                      <a:alpha val="40000"/>
                    </a:schemeClr>
                  </a:outerShdw>
                </a:effectLst>
              </a:rPr>
              <a:t>Partie II</a:t>
            </a:r>
          </a:p>
        </p:txBody>
      </p:sp>
      <p:sp>
        <p:nvSpPr>
          <p:cNvPr id="2" name="Flèche : pentagone 1">
            <a:extLst>
              <a:ext uri="{FF2B5EF4-FFF2-40B4-BE49-F238E27FC236}">
                <a16:creationId xmlns:a16="http://schemas.microsoft.com/office/drawing/2014/main" id="{D699A3BE-F90D-4020-AFEF-C7DF479539BA}"/>
              </a:ext>
            </a:extLst>
          </p:cNvPr>
          <p:cNvSpPr/>
          <p:nvPr/>
        </p:nvSpPr>
        <p:spPr>
          <a:xfrm>
            <a:off x="13253" y="701108"/>
            <a:ext cx="1603512" cy="45044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a:extLst>
              <a:ext uri="{FF2B5EF4-FFF2-40B4-BE49-F238E27FC236}">
                <a16:creationId xmlns:a16="http://schemas.microsoft.com/office/drawing/2014/main" id="{562A277D-618C-4BA1-9AAE-F07077D09F63}"/>
              </a:ext>
            </a:extLst>
          </p:cNvPr>
          <p:cNvSpPr txBox="1">
            <a:spLocks/>
          </p:cNvSpPr>
          <p:nvPr/>
        </p:nvSpPr>
        <p:spPr>
          <a:xfrm>
            <a:off x="2544060" y="388278"/>
            <a:ext cx="9434224" cy="85786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5000" b="1" dirty="0"/>
              <a:t>Matrice de corrélation</a:t>
            </a:r>
          </a:p>
        </p:txBody>
      </p:sp>
      <p:sp>
        <p:nvSpPr>
          <p:cNvPr id="18" name="Espace réservé du contenu 2">
            <a:extLst>
              <a:ext uri="{FF2B5EF4-FFF2-40B4-BE49-F238E27FC236}">
                <a16:creationId xmlns:a16="http://schemas.microsoft.com/office/drawing/2014/main" id="{456E0515-16D7-443F-BB81-F3D364D8D00A}"/>
              </a:ext>
            </a:extLst>
          </p:cNvPr>
          <p:cNvSpPr txBox="1">
            <a:spLocks/>
          </p:cNvSpPr>
          <p:nvPr/>
        </p:nvSpPr>
        <p:spPr>
          <a:xfrm>
            <a:off x="278296" y="4181302"/>
            <a:ext cx="6599582" cy="18351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dirty="0"/>
              <a:t>La matrice de corrélation confirme l'impact de la longueur et de la marge basse sur l'authenticité. On dit donc que la véracité du billet est corrélée positivement à la longueur, et négativement à la marge basse. Les variables ont toutes des dépendances plus ou moins marquées avec les autres, à part dans une moindre mesure la diagonale</a:t>
            </a:r>
          </a:p>
        </p:txBody>
      </p:sp>
      <p:pic>
        <p:nvPicPr>
          <p:cNvPr id="4" name="Image 3">
            <a:extLst>
              <a:ext uri="{FF2B5EF4-FFF2-40B4-BE49-F238E27FC236}">
                <a16:creationId xmlns:a16="http://schemas.microsoft.com/office/drawing/2014/main" id="{41ED2C47-2DEF-4C68-8F6A-288C67217FF4}"/>
              </a:ext>
            </a:extLst>
          </p:cNvPr>
          <p:cNvPicPr>
            <a:picLocks noChangeAspect="1"/>
          </p:cNvPicPr>
          <p:nvPr/>
        </p:nvPicPr>
        <p:blipFill>
          <a:blip r:embed="rId2"/>
          <a:stretch>
            <a:fillRect/>
          </a:stretch>
        </p:blipFill>
        <p:spPr>
          <a:xfrm>
            <a:off x="323850" y="1852663"/>
            <a:ext cx="5772150" cy="2085975"/>
          </a:xfrm>
          <a:prstGeom prst="rect">
            <a:avLst/>
          </a:prstGeom>
        </p:spPr>
      </p:pic>
      <p:pic>
        <p:nvPicPr>
          <p:cNvPr id="13" name="Image 12">
            <a:extLst>
              <a:ext uri="{FF2B5EF4-FFF2-40B4-BE49-F238E27FC236}">
                <a16:creationId xmlns:a16="http://schemas.microsoft.com/office/drawing/2014/main" id="{64CA1D61-BF4C-4A38-A3CC-A04FAC8B0E59}"/>
              </a:ext>
            </a:extLst>
          </p:cNvPr>
          <p:cNvPicPr>
            <a:picLocks noChangeAspect="1"/>
          </p:cNvPicPr>
          <p:nvPr/>
        </p:nvPicPr>
        <p:blipFill>
          <a:blip r:embed="rId3"/>
          <a:stretch>
            <a:fillRect/>
          </a:stretch>
        </p:blipFill>
        <p:spPr>
          <a:xfrm>
            <a:off x="7410863" y="1852663"/>
            <a:ext cx="4317310" cy="3548474"/>
          </a:xfrm>
          <a:prstGeom prst="rect">
            <a:avLst/>
          </a:prstGeom>
        </p:spPr>
      </p:pic>
    </p:spTree>
    <p:extLst>
      <p:ext uri="{BB962C8B-B14F-4D97-AF65-F5344CB8AC3E}">
        <p14:creationId xmlns:p14="http://schemas.microsoft.com/office/powerpoint/2010/main" val="900933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Sous-titre 2">
            <a:extLst>
              <a:ext uri="{FF2B5EF4-FFF2-40B4-BE49-F238E27FC236}">
                <a16:creationId xmlns:a16="http://schemas.microsoft.com/office/drawing/2014/main" id="{F8B735E2-1FEF-4CA6-968F-3F47D54AA9BC}"/>
              </a:ext>
            </a:extLst>
          </p:cNvPr>
          <p:cNvSpPr txBox="1">
            <a:spLocks/>
          </p:cNvSpPr>
          <p:nvPr/>
        </p:nvSpPr>
        <p:spPr>
          <a:xfrm>
            <a:off x="11728173" y="6407743"/>
            <a:ext cx="589721" cy="45044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600" dirty="0"/>
              <a:t>11</a:t>
            </a:r>
          </a:p>
        </p:txBody>
      </p:sp>
      <p:sp>
        <p:nvSpPr>
          <p:cNvPr id="8" name="Espace réservé du contenu 2">
            <a:extLst>
              <a:ext uri="{FF2B5EF4-FFF2-40B4-BE49-F238E27FC236}">
                <a16:creationId xmlns:a16="http://schemas.microsoft.com/office/drawing/2014/main" id="{F4796BFD-967D-4370-A598-8D33CF63FA3C}"/>
              </a:ext>
            </a:extLst>
          </p:cNvPr>
          <p:cNvSpPr txBox="1">
            <a:spLocks/>
          </p:cNvSpPr>
          <p:nvPr/>
        </p:nvSpPr>
        <p:spPr>
          <a:xfrm>
            <a:off x="13253" y="0"/>
            <a:ext cx="1895061" cy="7011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4000" dirty="0">
                <a:ln w="0"/>
                <a:solidFill>
                  <a:schemeClr val="accent1">
                    <a:lumMod val="75000"/>
                  </a:schemeClr>
                </a:solidFill>
                <a:effectLst>
                  <a:outerShdw blurRad="38100" dist="19050" dir="2700000" algn="tl" rotWithShape="0">
                    <a:schemeClr val="dk1">
                      <a:alpha val="40000"/>
                    </a:schemeClr>
                  </a:outerShdw>
                </a:effectLst>
              </a:rPr>
              <a:t>Partie III</a:t>
            </a:r>
          </a:p>
        </p:txBody>
      </p:sp>
      <p:sp>
        <p:nvSpPr>
          <p:cNvPr id="2" name="Flèche : pentagone 1">
            <a:extLst>
              <a:ext uri="{FF2B5EF4-FFF2-40B4-BE49-F238E27FC236}">
                <a16:creationId xmlns:a16="http://schemas.microsoft.com/office/drawing/2014/main" id="{D699A3BE-F90D-4020-AFEF-C7DF479539BA}"/>
              </a:ext>
            </a:extLst>
          </p:cNvPr>
          <p:cNvSpPr/>
          <p:nvPr/>
        </p:nvSpPr>
        <p:spPr>
          <a:xfrm>
            <a:off x="13253" y="701108"/>
            <a:ext cx="1603512" cy="45044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a:extLst>
              <a:ext uri="{FF2B5EF4-FFF2-40B4-BE49-F238E27FC236}">
                <a16:creationId xmlns:a16="http://schemas.microsoft.com/office/drawing/2014/main" id="{562A277D-618C-4BA1-9AAE-F07077D09F63}"/>
              </a:ext>
            </a:extLst>
          </p:cNvPr>
          <p:cNvSpPr txBox="1">
            <a:spLocks/>
          </p:cNvSpPr>
          <p:nvPr/>
        </p:nvSpPr>
        <p:spPr>
          <a:xfrm>
            <a:off x="1908314" y="388278"/>
            <a:ext cx="10069970" cy="85786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4800" b="1" dirty="0"/>
              <a:t>Classification automatique des données.</a:t>
            </a:r>
          </a:p>
        </p:txBody>
      </p:sp>
      <p:sp>
        <p:nvSpPr>
          <p:cNvPr id="18" name="Espace réservé du contenu 2">
            <a:extLst>
              <a:ext uri="{FF2B5EF4-FFF2-40B4-BE49-F238E27FC236}">
                <a16:creationId xmlns:a16="http://schemas.microsoft.com/office/drawing/2014/main" id="{456E0515-16D7-443F-BB81-F3D364D8D00A}"/>
              </a:ext>
            </a:extLst>
          </p:cNvPr>
          <p:cNvSpPr txBox="1">
            <a:spLocks/>
          </p:cNvSpPr>
          <p:nvPr/>
        </p:nvSpPr>
        <p:spPr>
          <a:xfrm>
            <a:off x="278716" y="1699635"/>
            <a:ext cx="11634567" cy="8578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dirty="0"/>
              <a:t>On définit 2 clusters avec la méthode du coude. On va pouvoir utiliser un algorithme du K-</a:t>
            </a:r>
            <a:r>
              <a:rPr lang="fr-FR" dirty="0" err="1"/>
              <a:t>Means</a:t>
            </a:r>
            <a:r>
              <a:rPr lang="fr-FR" dirty="0"/>
              <a:t> pour effectuer notre classification.</a:t>
            </a:r>
          </a:p>
        </p:txBody>
      </p:sp>
      <p:sp>
        <p:nvSpPr>
          <p:cNvPr id="10" name="Espace réservé du contenu 2">
            <a:extLst>
              <a:ext uri="{FF2B5EF4-FFF2-40B4-BE49-F238E27FC236}">
                <a16:creationId xmlns:a16="http://schemas.microsoft.com/office/drawing/2014/main" id="{7608639B-D990-4C5F-99B6-84CBB2BA8BE8}"/>
              </a:ext>
            </a:extLst>
          </p:cNvPr>
          <p:cNvSpPr txBox="1">
            <a:spLocks/>
          </p:cNvSpPr>
          <p:nvPr/>
        </p:nvSpPr>
        <p:spPr>
          <a:xfrm>
            <a:off x="13252" y="1361075"/>
            <a:ext cx="3207026" cy="4230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b="1" dirty="0"/>
              <a:t>Algorithme K-</a:t>
            </a:r>
            <a:r>
              <a:rPr lang="fr-FR" sz="1600" b="1" dirty="0" err="1"/>
              <a:t>Means</a:t>
            </a:r>
            <a:r>
              <a:rPr lang="fr-FR" sz="1600" b="1" dirty="0"/>
              <a:t> </a:t>
            </a:r>
            <a:r>
              <a:rPr lang="fr-FR" sz="1600" dirty="0"/>
              <a:t>:</a:t>
            </a:r>
          </a:p>
        </p:txBody>
      </p:sp>
      <p:pic>
        <p:nvPicPr>
          <p:cNvPr id="3" name="Image 2">
            <a:extLst>
              <a:ext uri="{FF2B5EF4-FFF2-40B4-BE49-F238E27FC236}">
                <a16:creationId xmlns:a16="http://schemas.microsoft.com/office/drawing/2014/main" id="{DDA2A01E-624E-41AC-AC01-7CCF1609F80F}"/>
              </a:ext>
            </a:extLst>
          </p:cNvPr>
          <p:cNvPicPr>
            <a:picLocks noChangeAspect="1"/>
          </p:cNvPicPr>
          <p:nvPr/>
        </p:nvPicPr>
        <p:blipFill>
          <a:blip r:embed="rId2"/>
          <a:stretch>
            <a:fillRect/>
          </a:stretch>
        </p:blipFill>
        <p:spPr>
          <a:xfrm>
            <a:off x="119719" y="2695854"/>
            <a:ext cx="3869215" cy="2600325"/>
          </a:xfrm>
          <a:prstGeom prst="rect">
            <a:avLst/>
          </a:prstGeom>
        </p:spPr>
      </p:pic>
      <p:pic>
        <p:nvPicPr>
          <p:cNvPr id="5" name="Image 4">
            <a:extLst>
              <a:ext uri="{FF2B5EF4-FFF2-40B4-BE49-F238E27FC236}">
                <a16:creationId xmlns:a16="http://schemas.microsoft.com/office/drawing/2014/main" id="{997183ED-3B62-4BB4-B4A3-73A769A0DD97}"/>
              </a:ext>
            </a:extLst>
          </p:cNvPr>
          <p:cNvPicPr>
            <a:picLocks noChangeAspect="1"/>
          </p:cNvPicPr>
          <p:nvPr/>
        </p:nvPicPr>
        <p:blipFill>
          <a:blip r:embed="rId3"/>
          <a:stretch>
            <a:fillRect/>
          </a:stretch>
        </p:blipFill>
        <p:spPr>
          <a:xfrm>
            <a:off x="4353791" y="2695853"/>
            <a:ext cx="3524250" cy="2600325"/>
          </a:xfrm>
          <a:prstGeom prst="rect">
            <a:avLst/>
          </a:prstGeom>
        </p:spPr>
      </p:pic>
      <p:sp>
        <p:nvSpPr>
          <p:cNvPr id="14" name="Espace réservé du contenu 2">
            <a:extLst>
              <a:ext uri="{FF2B5EF4-FFF2-40B4-BE49-F238E27FC236}">
                <a16:creationId xmlns:a16="http://schemas.microsoft.com/office/drawing/2014/main" id="{036EC274-EDA1-4093-953D-CBBF27F76799}"/>
              </a:ext>
            </a:extLst>
          </p:cNvPr>
          <p:cNvSpPr txBox="1">
            <a:spLocks/>
          </p:cNvSpPr>
          <p:nvPr/>
        </p:nvSpPr>
        <p:spPr>
          <a:xfrm>
            <a:off x="8216367" y="2560204"/>
            <a:ext cx="3934194" cy="384753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400" b="1" dirty="0"/>
              <a:t>Parmi les 1000 vrais billets :</a:t>
            </a:r>
          </a:p>
          <a:p>
            <a:pPr>
              <a:buFont typeface="Wingdings" panose="05000000000000000000" pitchFamily="2" charset="2"/>
              <a:buChar char="Ø"/>
            </a:pPr>
            <a:r>
              <a:rPr lang="fr-FR" sz="1400" dirty="0"/>
              <a:t>998 ont été bien placés (vrais billets)</a:t>
            </a:r>
          </a:p>
          <a:p>
            <a:pPr>
              <a:buFont typeface="Wingdings" panose="05000000000000000000" pitchFamily="2" charset="2"/>
              <a:buChar char="Ø"/>
            </a:pPr>
            <a:r>
              <a:rPr lang="fr-FR" sz="1400" dirty="0"/>
              <a:t>2 ont été prédis comme étant faux alors qu’ils sont vrais (faux négatifs)</a:t>
            </a:r>
          </a:p>
          <a:p>
            <a:pPr marL="0" indent="0">
              <a:buNone/>
            </a:pPr>
            <a:r>
              <a:rPr lang="fr-FR" sz="1400" b="1" dirty="0"/>
              <a:t>Parmi les 500 faux billets :</a:t>
            </a:r>
          </a:p>
          <a:p>
            <a:pPr>
              <a:buFont typeface="Wingdings" panose="05000000000000000000" pitchFamily="2" charset="2"/>
              <a:buChar char="Ø"/>
            </a:pPr>
            <a:r>
              <a:rPr lang="fr-FR" sz="1400" dirty="0"/>
              <a:t>481 sont biens placés (faux billets)</a:t>
            </a:r>
          </a:p>
          <a:p>
            <a:pPr>
              <a:buFont typeface="Wingdings" panose="05000000000000000000" pitchFamily="2" charset="2"/>
              <a:buChar char="Ø"/>
            </a:pPr>
            <a:r>
              <a:rPr lang="fr-FR" sz="1400" dirty="0"/>
              <a:t>19 sont prédis comme étant vrais alors qu'ils sont faux en réalité (faux positifs)</a:t>
            </a:r>
          </a:p>
          <a:p>
            <a:pPr marL="0" indent="0">
              <a:buNone/>
            </a:pPr>
            <a:r>
              <a:rPr lang="fr-FR" sz="1400" b="1" dirty="0"/>
              <a:t>Taux de précision : 98,6%</a:t>
            </a:r>
          </a:p>
          <a:p>
            <a:pPr marL="0" indent="0">
              <a:buNone/>
            </a:pPr>
            <a:r>
              <a:rPr lang="fr-FR" sz="1400" b="1" dirty="0"/>
              <a:t>Taux d’erreur : 1,4%</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512029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Sous-titre 2">
            <a:extLst>
              <a:ext uri="{FF2B5EF4-FFF2-40B4-BE49-F238E27FC236}">
                <a16:creationId xmlns:a16="http://schemas.microsoft.com/office/drawing/2014/main" id="{F8B735E2-1FEF-4CA6-968F-3F47D54AA9BC}"/>
              </a:ext>
            </a:extLst>
          </p:cNvPr>
          <p:cNvSpPr txBox="1">
            <a:spLocks/>
          </p:cNvSpPr>
          <p:nvPr/>
        </p:nvSpPr>
        <p:spPr>
          <a:xfrm>
            <a:off x="11728173" y="6407743"/>
            <a:ext cx="589721" cy="45044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600" dirty="0"/>
              <a:t>12</a:t>
            </a:r>
          </a:p>
        </p:txBody>
      </p:sp>
      <p:sp>
        <p:nvSpPr>
          <p:cNvPr id="8" name="Espace réservé du contenu 2">
            <a:extLst>
              <a:ext uri="{FF2B5EF4-FFF2-40B4-BE49-F238E27FC236}">
                <a16:creationId xmlns:a16="http://schemas.microsoft.com/office/drawing/2014/main" id="{F4796BFD-967D-4370-A598-8D33CF63FA3C}"/>
              </a:ext>
            </a:extLst>
          </p:cNvPr>
          <p:cNvSpPr txBox="1">
            <a:spLocks/>
          </p:cNvSpPr>
          <p:nvPr/>
        </p:nvSpPr>
        <p:spPr>
          <a:xfrm>
            <a:off x="13253" y="0"/>
            <a:ext cx="1895061" cy="701108"/>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4000" dirty="0">
                <a:ln w="0"/>
                <a:solidFill>
                  <a:schemeClr val="accent1">
                    <a:lumMod val="75000"/>
                  </a:schemeClr>
                </a:solidFill>
                <a:effectLst>
                  <a:outerShdw blurRad="38100" dist="19050" dir="2700000" algn="tl" rotWithShape="0">
                    <a:schemeClr val="dk1">
                      <a:alpha val="40000"/>
                    </a:schemeClr>
                  </a:outerShdw>
                </a:effectLst>
              </a:rPr>
              <a:t>Partie IV</a:t>
            </a:r>
          </a:p>
        </p:txBody>
      </p:sp>
      <p:sp>
        <p:nvSpPr>
          <p:cNvPr id="2" name="Flèche : pentagone 1">
            <a:extLst>
              <a:ext uri="{FF2B5EF4-FFF2-40B4-BE49-F238E27FC236}">
                <a16:creationId xmlns:a16="http://schemas.microsoft.com/office/drawing/2014/main" id="{D699A3BE-F90D-4020-AFEF-C7DF479539BA}"/>
              </a:ext>
            </a:extLst>
          </p:cNvPr>
          <p:cNvSpPr/>
          <p:nvPr/>
        </p:nvSpPr>
        <p:spPr>
          <a:xfrm>
            <a:off x="13253" y="701108"/>
            <a:ext cx="1603512" cy="45044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a:extLst>
              <a:ext uri="{FF2B5EF4-FFF2-40B4-BE49-F238E27FC236}">
                <a16:creationId xmlns:a16="http://schemas.microsoft.com/office/drawing/2014/main" id="{562A277D-618C-4BA1-9AAE-F07077D09F63}"/>
              </a:ext>
            </a:extLst>
          </p:cNvPr>
          <p:cNvSpPr txBox="1">
            <a:spLocks/>
          </p:cNvSpPr>
          <p:nvPr/>
        </p:nvSpPr>
        <p:spPr>
          <a:xfrm>
            <a:off x="3220278" y="434031"/>
            <a:ext cx="5645425" cy="85786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4800" b="1" dirty="0"/>
              <a:t>Régression logistique</a:t>
            </a:r>
          </a:p>
        </p:txBody>
      </p:sp>
      <p:sp>
        <p:nvSpPr>
          <p:cNvPr id="18" name="Espace réservé du contenu 2">
            <a:extLst>
              <a:ext uri="{FF2B5EF4-FFF2-40B4-BE49-F238E27FC236}">
                <a16:creationId xmlns:a16="http://schemas.microsoft.com/office/drawing/2014/main" id="{456E0515-16D7-443F-BB81-F3D364D8D00A}"/>
              </a:ext>
            </a:extLst>
          </p:cNvPr>
          <p:cNvSpPr txBox="1">
            <a:spLocks/>
          </p:cNvSpPr>
          <p:nvPr/>
        </p:nvSpPr>
        <p:spPr>
          <a:xfrm>
            <a:off x="93606" y="1732904"/>
            <a:ext cx="11634567" cy="8578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600" dirty="0"/>
              <a:t>L'objectif de la régression logistique est de créer un programme capable d'effectuer une prédiction sur un billet, c'est-à-dire de déterminer s'il s'agit d'un vrai ou d'un faux billet, de donner la probabilité que le billet soit vrai. Si cette probabilité est supérieure ou égale à 0.5, le billet sera considéré comme vrai. Dans le cas contraire, il sera considéré comme faux.</a:t>
            </a:r>
          </a:p>
        </p:txBody>
      </p:sp>
      <p:sp>
        <p:nvSpPr>
          <p:cNvPr id="10" name="Espace réservé du contenu 2">
            <a:extLst>
              <a:ext uri="{FF2B5EF4-FFF2-40B4-BE49-F238E27FC236}">
                <a16:creationId xmlns:a16="http://schemas.microsoft.com/office/drawing/2014/main" id="{7608639B-D990-4C5F-99B6-84CBB2BA8BE8}"/>
              </a:ext>
            </a:extLst>
          </p:cNvPr>
          <p:cNvSpPr txBox="1">
            <a:spLocks/>
          </p:cNvSpPr>
          <p:nvPr/>
        </p:nvSpPr>
        <p:spPr>
          <a:xfrm>
            <a:off x="13252" y="1361075"/>
            <a:ext cx="3207026" cy="4230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b="1" dirty="0"/>
              <a:t>La régression logistique </a:t>
            </a:r>
            <a:r>
              <a:rPr lang="fr-FR" sz="1600" dirty="0"/>
              <a:t>:</a:t>
            </a:r>
          </a:p>
        </p:txBody>
      </p:sp>
      <p:sp>
        <p:nvSpPr>
          <p:cNvPr id="14" name="Espace réservé du contenu 2">
            <a:extLst>
              <a:ext uri="{FF2B5EF4-FFF2-40B4-BE49-F238E27FC236}">
                <a16:creationId xmlns:a16="http://schemas.microsoft.com/office/drawing/2014/main" id="{036EC274-EDA1-4093-953D-CBBF27F76799}"/>
              </a:ext>
            </a:extLst>
          </p:cNvPr>
          <p:cNvSpPr txBox="1">
            <a:spLocks/>
          </p:cNvSpPr>
          <p:nvPr/>
        </p:nvSpPr>
        <p:spPr>
          <a:xfrm>
            <a:off x="8384253" y="2821729"/>
            <a:ext cx="3909960" cy="38112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400" b="1" dirty="0"/>
              <a:t>Parmi les 1000 vrais billets :</a:t>
            </a:r>
          </a:p>
          <a:p>
            <a:pPr>
              <a:buFont typeface="Wingdings" panose="05000000000000000000" pitchFamily="2" charset="2"/>
              <a:buChar char="Ø"/>
            </a:pPr>
            <a:r>
              <a:rPr lang="fr-FR" sz="1400" dirty="0"/>
              <a:t>995 ont été bien placés (vrais billets)</a:t>
            </a:r>
          </a:p>
          <a:p>
            <a:pPr>
              <a:buFont typeface="Wingdings" panose="05000000000000000000" pitchFamily="2" charset="2"/>
              <a:buChar char="Ø"/>
            </a:pPr>
            <a:r>
              <a:rPr lang="fr-FR" sz="1400" dirty="0"/>
              <a:t>5 ont été prédis comme étant faux alors qu’ils sont vrais (faux négatifs)</a:t>
            </a:r>
          </a:p>
          <a:p>
            <a:pPr marL="0" indent="0">
              <a:buNone/>
            </a:pPr>
            <a:r>
              <a:rPr lang="fr-FR" sz="1400" b="1" dirty="0"/>
              <a:t>Parmi les 500 faux billets :</a:t>
            </a:r>
          </a:p>
          <a:p>
            <a:pPr>
              <a:buFont typeface="Wingdings" panose="05000000000000000000" pitchFamily="2" charset="2"/>
              <a:buChar char="Ø"/>
            </a:pPr>
            <a:r>
              <a:rPr lang="fr-FR" sz="1400" dirty="0"/>
              <a:t>491 sont biens placés (faux billets)</a:t>
            </a:r>
          </a:p>
          <a:p>
            <a:pPr>
              <a:buFont typeface="Wingdings" panose="05000000000000000000" pitchFamily="2" charset="2"/>
              <a:buChar char="Ø"/>
            </a:pPr>
            <a:r>
              <a:rPr lang="fr-FR" sz="1400" dirty="0"/>
              <a:t>9 sont prédis comme étant vrais alors qu'ils sont faux en réalité (faux positifs)</a:t>
            </a:r>
          </a:p>
          <a:p>
            <a:pPr marL="0" indent="0">
              <a:buNone/>
            </a:pPr>
            <a:r>
              <a:rPr lang="fr-FR" sz="1400" b="1" dirty="0"/>
              <a:t>Taux de précision : 99,07%</a:t>
            </a:r>
          </a:p>
          <a:p>
            <a:pPr marL="0" indent="0">
              <a:buNone/>
            </a:pPr>
            <a:r>
              <a:rPr lang="fr-FR" sz="1400" b="1" dirty="0"/>
              <a:t>Taux d’erreur : 0,93%</a:t>
            </a:r>
          </a:p>
          <a:p>
            <a:pPr marL="0" indent="0">
              <a:buNone/>
            </a:pPr>
            <a:r>
              <a:rPr lang="fr-FR" sz="1400" b="1" dirty="0"/>
              <a:t>Sensitivité : 99,5%</a:t>
            </a:r>
          </a:p>
          <a:p>
            <a:pPr marL="0" indent="0">
              <a:buNone/>
            </a:pPr>
            <a:r>
              <a:rPr lang="fr-FR" sz="1400" b="1" dirty="0"/>
              <a:t>Spécificité : 98,2%</a:t>
            </a:r>
          </a:p>
          <a:p>
            <a:pPr marL="0" indent="0">
              <a:buNone/>
            </a:pPr>
            <a:endParaRPr lang="fr-FR" sz="1400" dirty="0"/>
          </a:p>
          <a:p>
            <a:pPr marL="0" indent="0">
              <a:buNone/>
            </a:pPr>
            <a:endParaRPr lang="fr-FR" sz="1400" dirty="0"/>
          </a:p>
        </p:txBody>
      </p:sp>
      <p:sp>
        <p:nvSpPr>
          <p:cNvPr id="11" name="Espace réservé du contenu 2">
            <a:extLst>
              <a:ext uri="{FF2B5EF4-FFF2-40B4-BE49-F238E27FC236}">
                <a16:creationId xmlns:a16="http://schemas.microsoft.com/office/drawing/2014/main" id="{2B3A247C-6F4B-4839-9D0A-DDFF0C65178D}"/>
              </a:ext>
            </a:extLst>
          </p:cNvPr>
          <p:cNvSpPr txBox="1">
            <a:spLocks/>
          </p:cNvSpPr>
          <p:nvPr/>
        </p:nvSpPr>
        <p:spPr>
          <a:xfrm>
            <a:off x="0" y="2751091"/>
            <a:ext cx="3207026" cy="4230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b="1" dirty="0"/>
              <a:t>Répartition des données </a:t>
            </a:r>
            <a:r>
              <a:rPr lang="fr-FR" sz="1600" dirty="0"/>
              <a:t>:</a:t>
            </a:r>
          </a:p>
        </p:txBody>
      </p:sp>
      <p:sp>
        <p:nvSpPr>
          <p:cNvPr id="13" name="Espace réservé du contenu 2">
            <a:extLst>
              <a:ext uri="{FF2B5EF4-FFF2-40B4-BE49-F238E27FC236}">
                <a16:creationId xmlns:a16="http://schemas.microsoft.com/office/drawing/2014/main" id="{5BF977F7-6666-491A-A889-1465EE9B21B3}"/>
              </a:ext>
            </a:extLst>
          </p:cNvPr>
          <p:cNvSpPr txBox="1">
            <a:spLocks/>
          </p:cNvSpPr>
          <p:nvPr/>
        </p:nvSpPr>
        <p:spPr>
          <a:xfrm>
            <a:off x="93606" y="3097486"/>
            <a:ext cx="8266966" cy="58640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600" dirty="0"/>
              <a:t>Partition aléatoire du jeu de données en 80% pour créer le modèle, 20% pour tester le modèle</a:t>
            </a:r>
          </a:p>
        </p:txBody>
      </p:sp>
      <p:pic>
        <p:nvPicPr>
          <p:cNvPr id="6" name="Image 5">
            <a:extLst>
              <a:ext uri="{FF2B5EF4-FFF2-40B4-BE49-F238E27FC236}">
                <a16:creationId xmlns:a16="http://schemas.microsoft.com/office/drawing/2014/main" id="{49C58892-8529-48E7-94A1-1696204434F6}"/>
              </a:ext>
            </a:extLst>
          </p:cNvPr>
          <p:cNvPicPr>
            <a:picLocks noChangeAspect="1"/>
          </p:cNvPicPr>
          <p:nvPr/>
        </p:nvPicPr>
        <p:blipFill>
          <a:blip r:embed="rId2"/>
          <a:stretch>
            <a:fillRect/>
          </a:stretch>
        </p:blipFill>
        <p:spPr>
          <a:xfrm>
            <a:off x="4953683" y="4031981"/>
            <a:ext cx="3231237" cy="2498099"/>
          </a:xfrm>
          <a:prstGeom prst="rect">
            <a:avLst/>
          </a:prstGeom>
        </p:spPr>
      </p:pic>
      <p:pic>
        <p:nvPicPr>
          <p:cNvPr id="7" name="Image 6">
            <a:extLst>
              <a:ext uri="{FF2B5EF4-FFF2-40B4-BE49-F238E27FC236}">
                <a16:creationId xmlns:a16="http://schemas.microsoft.com/office/drawing/2014/main" id="{1A91E6AB-1DBB-4FC3-A8DB-D8A4089C730D}"/>
              </a:ext>
            </a:extLst>
          </p:cNvPr>
          <p:cNvPicPr>
            <a:picLocks noChangeAspect="1"/>
          </p:cNvPicPr>
          <p:nvPr/>
        </p:nvPicPr>
        <p:blipFill>
          <a:blip r:embed="rId3"/>
          <a:stretch>
            <a:fillRect/>
          </a:stretch>
        </p:blipFill>
        <p:spPr>
          <a:xfrm>
            <a:off x="93606" y="3826151"/>
            <a:ext cx="4807069" cy="2962275"/>
          </a:xfrm>
          <a:prstGeom prst="rect">
            <a:avLst/>
          </a:prstGeom>
        </p:spPr>
      </p:pic>
    </p:spTree>
    <p:extLst>
      <p:ext uri="{BB962C8B-B14F-4D97-AF65-F5344CB8AC3E}">
        <p14:creationId xmlns:p14="http://schemas.microsoft.com/office/powerpoint/2010/main" val="1745811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Sous-titre 2">
            <a:extLst>
              <a:ext uri="{FF2B5EF4-FFF2-40B4-BE49-F238E27FC236}">
                <a16:creationId xmlns:a16="http://schemas.microsoft.com/office/drawing/2014/main" id="{F8B735E2-1FEF-4CA6-968F-3F47D54AA9BC}"/>
              </a:ext>
            </a:extLst>
          </p:cNvPr>
          <p:cNvSpPr txBox="1">
            <a:spLocks/>
          </p:cNvSpPr>
          <p:nvPr/>
        </p:nvSpPr>
        <p:spPr>
          <a:xfrm>
            <a:off x="11728173" y="6407743"/>
            <a:ext cx="589721" cy="45044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600" dirty="0"/>
              <a:t>13</a:t>
            </a:r>
          </a:p>
        </p:txBody>
      </p:sp>
      <p:sp>
        <p:nvSpPr>
          <p:cNvPr id="8" name="Espace réservé du contenu 2">
            <a:extLst>
              <a:ext uri="{FF2B5EF4-FFF2-40B4-BE49-F238E27FC236}">
                <a16:creationId xmlns:a16="http://schemas.microsoft.com/office/drawing/2014/main" id="{F4796BFD-967D-4370-A598-8D33CF63FA3C}"/>
              </a:ext>
            </a:extLst>
          </p:cNvPr>
          <p:cNvSpPr txBox="1">
            <a:spLocks/>
          </p:cNvSpPr>
          <p:nvPr/>
        </p:nvSpPr>
        <p:spPr>
          <a:xfrm>
            <a:off x="13253" y="0"/>
            <a:ext cx="1895061" cy="7011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4000" dirty="0">
                <a:ln w="0"/>
                <a:solidFill>
                  <a:schemeClr val="accent1">
                    <a:lumMod val="75000"/>
                  </a:schemeClr>
                </a:solidFill>
                <a:effectLst>
                  <a:outerShdw blurRad="38100" dist="19050" dir="2700000" algn="tl" rotWithShape="0">
                    <a:schemeClr val="dk1">
                      <a:alpha val="40000"/>
                    </a:schemeClr>
                  </a:outerShdw>
                </a:effectLst>
              </a:rPr>
              <a:t>Partie V</a:t>
            </a:r>
          </a:p>
        </p:txBody>
      </p:sp>
      <p:sp>
        <p:nvSpPr>
          <p:cNvPr id="2" name="Flèche : pentagone 1">
            <a:extLst>
              <a:ext uri="{FF2B5EF4-FFF2-40B4-BE49-F238E27FC236}">
                <a16:creationId xmlns:a16="http://schemas.microsoft.com/office/drawing/2014/main" id="{D699A3BE-F90D-4020-AFEF-C7DF479539BA}"/>
              </a:ext>
            </a:extLst>
          </p:cNvPr>
          <p:cNvSpPr/>
          <p:nvPr/>
        </p:nvSpPr>
        <p:spPr>
          <a:xfrm>
            <a:off x="13253" y="701108"/>
            <a:ext cx="1603512" cy="45044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a:extLst>
              <a:ext uri="{FF2B5EF4-FFF2-40B4-BE49-F238E27FC236}">
                <a16:creationId xmlns:a16="http://schemas.microsoft.com/office/drawing/2014/main" id="{562A277D-618C-4BA1-9AAE-F07077D09F63}"/>
              </a:ext>
            </a:extLst>
          </p:cNvPr>
          <p:cNvSpPr txBox="1">
            <a:spLocks/>
          </p:cNvSpPr>
          <p:nvPr/>
        </p:nvSpPr>
        <p:spPr>
          <a:xfrm>
            <a:off x="3220278" y="434031"/>
            <a:ext cx="7089913" cy="85786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4800" b="1" dirty="0"/>
              <a:t>Algorithme de détection</a:t>
            </a:r>
          </a:p>
        </p:txBody>
      </p:sp>
      <p:sp>
        <p:nvSpPr>
          <p:cNvPr id="10" name="Espace réservé du contenu 2">
            <a:extLst>
              <a:ext uri="{FF2B5EF4-FFF2-40B4-BE49-F238E27FC236}">
                <a16:creationId xmlns:a16="http://schemas.microsoft.com/office/drawing/2014/main" id="{7608639B-D990-4C5F-99B6-84CBB2BA8BE8}"/>
              </a:ext>
            </a:extLst>
          </p:cNvPr>
          <p:cNvSpPr txBox="1">
            <a:spLocks/>
          </p:cNvSpPr>
          <p:nvPr/>
        </p:nvSpPr>
        <p:spPr>
          <a:xfrm>
            <a:off x="13251" y="1361075"/>
            <a:ext cx="5857461" cy="423021"/>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b="1" dirty="0"/>
              <a:t>Test du modèle de régression logistique avec un nouvel échantillon </a:t>
            </a:r>
            <a:r>
              <a:rPr lang="fr-FR" sz="1600" dirty="0"/>
              <a:t>:</a:t>
            </a:r>
          </a:p>
        </p:txBody>
      </p:sp>
      <p:pic>
        <p:nvPicPr>
          <p:cNvPr id="3" name="Image 2">
            <a:extLst>
              <a:ext uri="{FF2B5EF4-FFF2-40B4-BE49-F238E27FC236}">
                <a16:creationId xmlns:a16="http://schemas.microsoft.com/office/drawing/2014/main" id="{AA0B76DA-E801-49B7-9722-567817B21E96}"/>
              </a:ext>
            </a:extLst>
          </p:cNvPr>
          <p:cNvPicPr>
            <a:picLocks noChangeAspect="1"/>
          </p:cNvPicPr>
          <p:nvPr/>
        </p:nvPicPr>
        <p:blipFill>
          <a:blip r:embed="rId2"/>
          <a:stretch>
            <a:fillRect/>
          </a:stretch>
        </p:blipFill>
        <p:spPr>
          <a:xfrm>
            <a:off x="410610" y="1864530"/>
            <a:ext cx="3419475" cy="1314450"/>
          </a:xfrm>
          <a:prstGeom prst="rect">
            <a:avLst/>
          </a:prstGeom>
        </p:spPr>
      </p:pic>
      <p:pic>
        <p:nvPicPr>
          <p:cNvPr id="5" name="Image 4">
            <a:extLst>
              <a:ext uri="{FF2B5EF4-FFF2-40B4-BE49-F238E27FC236}">
                <a16:creationId xmlns:a16="http://schemas.microsoft.com/office/drawing/2014/main" id="{7AACF0B4-F8B0-4540-AF83-1F3E8E464F57}"/>
              </a:ext>
            </a:extLst>
          </p:cNvPr>
          <p:cNvPicPr>
            <a:picLocks noChangeAspect="1"/>
          </p:cNvPicPr>
          <p:nvPr/>
        </p:nvPicPr>
        <p:blipFill>
          <a:blip r:embed="rId3"/>
          <a:stretch>
            <a:fillRect/>
          </a:stretch>
        </p:blipFill>
        <p:spPr>
          <a:xfrm>
            <a:off x="4346712" y="1800640"/>
            <a:ext cx="3048000" cy="1562100"/>
          </a:xfrm>
          <a:prstGeom prst="rect">
            <a:avLst/>
          </a:prstGeom>
        </p:spPr>
      </p:pic>
      <p:sp>
        <p:nvSpPr>
          <p:cNvPr id="15" name="Espace réservé du contenu 2">
            <a:extLst>
              <a:ext uri="{FF2B5EF4-FFF2-40B4-BE49-F238E27FC236}">
                <a16:creationId xmlns:a16="http://schemas.microsoft.com/office/drawing/2014/main" id="{D844F59D-57AB-42D6-9792-E39268327A7D}"/>
              </a:ext>
            </a:extLst>
          </p:cNvPr>
          <p:cNvSpPr txBox="1">
            <a:spLocks/>
          </p:cNvSpPr>
          <p:nvPr/>
        </p:nvSpPr>
        <p:spPr>
          <a:xfrm>
            <a:off x="0" y="3714354"/>
            <a:ext cx="5857461" cy="4230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b="1" dirty="0"/>
              <a:t>Algorithme de détection automatique de faux billets</a:t>
            </a:r>
            <a:r>
              <a:rPr lang="fr-FR" sz="1600" dirty="0"/>
              <a:t>:</a:t>
            </a:r>
          </a:p>
        </p:txBody>
      </p:sp>
      <p:pic>
        <p:nvPicPr>
          <p:cNvPr id="7" name="Image 6">
            <a:extLst>
              <a:ext uri="{FF2B5EF4-FFF2-40B4-BE49-F238E27FC236}">
                <a16:creationId xmlns:a16="http://schemas.microsoft.com/office/drawing/2014/main" id="{074F864E-E56E-4CBC-964F-B44EC5EC9797}"/>
              </a:ext>
            </a:extLst>
          </p:cNvPr>
          <p:cNvPicPr>
            <a:picLocks noChangeAspect="1"/>
          </p:cNvPicPr>
          <p:nvPr/>
        </p:nvPicPr>
        <p:blipFill>
          <a:blip r:embed="rId4"/>
          <a:stretch>
            <a:fillRect/>
          </a:stretch>
        </p:blipFill>
        <p:spPr>
          <a:xfrm>
            <a:off x="228216" y="4168389"/>
            <a:ext cx="4118496" cy="2513581"/>
          </a:xfrm>
          <a:prstGeom prst="rect">
            <a:avLst/>
          </a:prstGeom>
        </p:spPr>
      </p:pic>
      <p:pic>
        <p:nvPicPr>
          <p:cNvPr id="16" name="Image 15">
            <a:extLst>
              <a:ext uri="{FF2B5EF4-FFF2-40B4-BE49-F238E27FC236}">
                <a16:creationId xmlns:a16="http://schemas.microsoft.com/office/drawing/2014/main" id="{93A152B0-6162-4E90-9BDE-9814160F9E7F}"/>
              </a:ext>
            </a:extLst>
          </p:cNvPr>
          <p:cNvPicPr>
            <a:picLocks noChangeAspect="1"/>
          </p:cNvPicPr>
          <p:nvPr/>
        </p:nvPicPr>
        <p:blipFill>
          <a:blip r:embed="rId5"/>
          <a:stretch>
            <a:fillRect/>
          </a:stretch>
        </p:blipFill>
        <p:spPr>
          <a:xfrm>
            <a:off x="4717980" y="4250010"/>
            <a:ext cx="6638925" cy="2085975"/>
          </a:xfrm>
          <a:prstGeom prst="rect">
            <a:avLst/>
          </a:prstGeom>
        </p:spPr>
      </p:pic>
    </p:spTree>
    <p:extLst>
      <p:ext uri="{BB962C8B-B14F-4D97-AF65-F5344CB8AC3E}">
        <p14:creationId xmlns:p14="http://schemas.microsoft.com/office/powerpoint/2010/main" val="217490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Flèche : pentagone 1">
            <a:extLst>
              <a:ext uri="{FF2B5EF4-FFF2-40B4-BE49-F238E27FC236}">
                <a16:creationId xmlns:a16="http://schemas.microsoft.com/office/drawing/2014/main" id="{D699A3BE-F90D-4020-AFEF-C7DF479539BA}"/>
              </a:ext>
            </a:extLst>
          </p:cNvPr>
          <p:cNvSpPr/>
          <p:nvPr/>
        </p:nvSpPr>
        <p:spPr>
          <a:xfrm>
            <a:off x="13253" y="701108"/>
            <a:ext cx="1603512" cy="45044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a:extLst>
              <a:ext uri="{FF2B5EF4-FFF2-40B4-BE49-F238E27FC236}">
                <a16:creationId xmlns:a16="http://schemas.microsoft.com/office/drawing/2014/main" id="{562A277D-618C-4BA1-9AAE-F07077D09F63}"/>
              </a:ext>
            </a:extLst>
          </p:cNvPr>
          <p:cNvSpPr txBox="1">
            <a:spLocks/>
          </p:cNvSpPr>
          <p:nvPr/>
        </p:nvSpPr>
        <p:spPr>
          <a:xfrm>
            <a:off x="4757530" y="2223074"/>
            <a:ext cx="4055165" cy="110322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6600" b="1" dirty="0">
                <a:latin typeface="Arial Black" panose="020B0A04020102020204" pitchFamily="34" charset="0"/>
              </a:rPr>
              <a:t>MERCI !</a:t>
            </a:r>
          </a:p>
        </p:txBody>
      </p:sp>
      <p:sp>
        <p:nvSpPr>
          <p:cNvPr id="13" name="Titre 1">
            <a:extLst>
              <a:ext uri="{FF2B5EF4-FFF2-40B4-BE49-F238E27FC236}">
                <a16:creationId xmlns:a16="http://schemas.microsoft.com/office/drawing/2014/main" id="{70D18575-C9B2-4E46-B27A-CBA2982AFD72}"/>
              </a:ext>
            </a:extLst>
          </p:cNvPr>
          <p:cNvSpPr txBox="1">
            <a:spLocks/>
          </p:cNvSpPr>
          <p:nvPr/>
        </p:nvSpPr>
        <p:spPr>
          <a:xfrm>
            <a:off x="5211416" y="5456735"/>
            <a:ext cx="3332923" cy="55293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200" b="1" dirty="0"/>
              <a:t>Ndeye Aminata BA</a:t>
            </a:r>
          </a:p>
        </p:txBody>
      </p:sp>
      <p:sp>
        <p:nvSpPr>
          <p:cNvPr id="14" name="Titre 1">
            <a:extLst>
              <a:ext uri="{FF2B5EF4-FFF2-40B4-BE49-F238E27FC236}">
                <a16:creationId xmlns:a16="http://schemas.microsoft.com/office/drawing/2014/main" id="{C3926939-6A8C-47D5-A9C7-4342D9EF5F1C}"/>
              </a:ext>
            </a:extLst>
          </p:cNvPr>
          <p:cNvSpPr txBox="1">
            <a:spLocks/>
          </p:cNvSpPr>
          <p:nvPr/>
        </p:nvSpPr>
        <p:spPr>
          <a:xfrm>
            <a:off x="5102087" y="6009674"/>
            <a:ext cx="3551583" cy="55293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400" dirty="0"/>
              <a:t>Parcours Data Analyst 2022</a:t>
            </a:r>
          </a:p>
        </p:txBody>
      </p:sp>
    </p:spTree>
    <p:extLst>
      <p:ext uri="{BB962C8B-B14F-4D97-AF65-F5344CB8AC3E}">
        <p14:creationId xmlns:p14="http://schemas.microsoft.com/office/powerpoint/2010/main" val="39604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Sous-titre 2">
            <a:extLst>
              <a:ext uri="{FF2B5EF4-FFF2-40B4-BE49-F238E27FC236}">
                <a16:creationId xmlns:a16="http://schemas.microsoft.com/office/drawing/2014/main" id="{F8B735E2-1FEF-4CA6-968F-3F47D54AA9BC}"/>
              </a:ext>
            </a:extLst>
          </p:cNvPr>
          <p:cNvSpPr txBox="1">
            <a:spLocks/>
          </p:cNvSpPr>
          <p:nvPr/>
        </p:nvSpPr>
        <p:spPr>
          <a:xfrm>
            <a:off x="11728173" y="6407743"/>
            <a:ext cx="589721" cy="45044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600" dirty="0"/>
              <a:t>2</a:t>
            </a:r>
          </a:p>
        </p:txBody>
      </p:sp>
      <p:sp>
        <p:nvSpPr>
          <p:cNvPr id="31" name="Titre 1">
            <a:extLst>
              <a:ext uri="{FF2B5EF4-FFF2-40B4-BE49-F238E27FC236}">
                <a16:creationId xmlns:a16="http://schemas.microsoft.com/office/drawing/2014/main" id="{D5B96E0F-D132-44EB-A07F-4913D3EEA8FC}"/>
              </a:ext>
            </a:extLst>
          </p:cNvPr>
          <p:cNvSpPr txBox="1">
            <a:spLocks/>
          </p:cNvSpPr>
          <p:nvPr/>
        </p:nvSpPr>
        <p:spPr>
          <a:xfrm>
            <a:off x="0" y="2766217"/>
            <a:ext cx="5430078"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6600" b="1" dirty="0"/>
              <a:t>SOMMAIRE</a:t>
            </a:r>
          </a:p>
        </p:txBody>
      </p:sp>
      <p:cxnSp>
        <p:nvCxnSpPr>
          <p:cNvPr id="32" name="Connecteur droit 31">
            <a:extLst>
              <a:ext uri="{FF2B5EF4-FFF2-40B4-BE49-F238E27FC236}">
                <a16:creationId xmlns:a16="http://schemas.microsoft.com/office/drawing/2014/main" id="{79411359-2F4D-4A2C-A943-E8F042F602F8}"/>
              </a:ext>
            </a:extLst>
          </p:cNvPr>
          <p:cNvCxnSpPr/>
          <p:nvPr/>
        </p:nvCxnSpPr>
        <p:spPr>
          <a:xfrm>
            <a:off x="5963479" y="261730"/>
            <a:ext cx="0" cy="6334539"/>
          </a:xfrm>
          <a:prstGeom prst="line">
            <a:avLst/>
          </a:prstGeom>
          <a:ln w="57150">
            <a:solidFill>
              <a:schemeClr val="accent1">
                <a:lumMod val="75000"/>
              </a:schemeClr>
            </a:solidFill>
          </a:ln>
        </p:spPr>
        <p:style>
          <a:lnRef idx="3">
            <a:schemeClr val="dk1"/>
          </a:lnRef>
          <a:fillRef idx="0">
            <a:schemeClr val="dk1"/>
          </a:fillRef>
          <a:effectRef idx="2">
            <a:schemeClr val="dk1"/>
          </a:effectRef>
          <a:fontRef idx="minor">
            <a:schemeClr val="tx1"/>
          </a:fontRef>
        </p:style>
      </p:cxnSp>
      <p:sp>
        <p:nvSpPr>
          <p:cNvPr id="33" name="Espace réservé du contenu 2">
            <a:extLst>
              <a:ext uri="{FF2B5EF4-FFF2-40B4-BE49-F238E27FC236}">
                <a16:creationId xmlns:a16="http://schemas.microsoft.com/office/drawing/2014/main" id="{4DBE8B94-3669-451E-B8EC-D1AF8F569005}"/>
              </a:ext>
            </a:extLst>
          </p:cNvPr>
          <p:cNvSpPr txBox="1">
            <a:spLocks/>
          </p:cNvSpPr>
          <p:nvPr/>
        </p:nvSpPr>
        <p:spPr>
          <a:xfrm>
            <a:off x="6208644" y="708098"/>
            <a:ext cx="5814389" cy="5520424"/>
          </a:xfrm>
          <a:prstGeom prst="rect">
            <a:avLst/>
          </a:prstGeom>
          <a:ln>
            <a:noFill/>
          </a:ln>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sz="4000" dirty="0">
                <a:ln w="0"/>
                <a:solidFill>
                  <a:schemeClr val="accent1">
                    <a:lumMod val="75000"/>
                  </a:schemeClr>
                </a:solidFill>
                <a:effectLst>
                  <a:outerShdw blurRad="38100" dist="19050" dir="2700000" algn="tl" rotWithShape="0">
                    <a:schemeClr val="dk1">
                      <a:alpha val="40000"/>
                    </a:schemeClr>
                  </a:outerShdw>
                </a:effectLst>
              </a:rPr>
              <a:t>Partie I</a:t>
            </a:r>
          </a:p>
          <a:p>
            <a:pPr algn="l"/>
            <a:r>
              <a:rPr lang="fr-FR" dirty="0"/>
              <a:t>Contexte et enjeux</a:t>
            </a:r>
          </a:p>
          <a:p>
            <a:pPr algn="l"/>
            <a:r>
              <a:rPr lang="fr-FR" sz="4000" dirty="0">
                <a:ln w="0"/>
                <a:solidFill>
                  <a:schemeClr val="accent1">
                    <a:lumMod val="75000"/>
                  </a:schemeClr>
                </a:solidFill>
                <a:effectLst>
                  <a:outerShdw blurRad="38100" dist="19050" dir="2700000" algn="tl" rotWithShape="0">
                    <a:schemeClr val="dk1">
                      <a:alpha val="40000"/>
                    </a:schemeClr>
                  </a:outerShdw>
                </a:effectLst>
              </a:rPr>
              <a:t>Partie II</a:t>
            </a:r>
          </a:p>
          <a:p>
            <a:pPr algn="l"/>
            <a:r>
              <a:rPr lang="fr-FR" dirty="0"/>
              <a:t>Analyse descriptive des données</a:t>
            </a:r>
          </a:p>
          <a:p>
            <a:pPr algn="l"/>
            <a:r>
              <a:rPr lang="fr-FR" sz="4000" dirty="0">
                <a:ln w="0"/>
                <a:solidFill>
                  <a:schemeClr val="accent1">
                    <a:lumMod val="75000"/>
                  </a:schemeClr>
                </a:solidFill>
                <a:effectLst>
                  <a:outerShdw blurRad="38100" dist="19050" dir="2700000" algn="tl" rotWithShape="0">
                    <a:schemeClr val="dk1">
                      <a:alpha val="40000"/>
                    </a:schemeClr>
                  </a:outerShdw>
                </a:effectLst>
              </a:rPr>
              <a:t>Partie III</a:t>
            </a:r>
          </a:p>
          <a:p>
            <a:pPr algn="l"/>
            <a:r>
              <a:rPr lang="fr-FR" dirty="0"/>
              <a:t>Classification automatique des données</a:t>
            </a:r>
          </a:p>
          <a:p>
            <a:pPr algn="l"/>
            <a:r>
              <a:rPr lang="fr-FR" sz="4000" dirty="0">
                <a:ln w="0"/>
                <a:solidFill>
                  <a:schemeClr val="accent1">
                    <a:lumMod val="75000"/>
                  </a:schemeClr>
                </a:solidFill>
                <a:effectLst>
                  <a:outerShdw blurRad="38100" dist="19050" dir="2700000" algn="tl" rotWithShape="0">
                    <a:schemeClr val="dk1">
                      <a:alpha val="40000"/>
                    </a:schemeClr>
                  </a:outerShdw>
                </a:effectLst>
              </a:rPr>
              <a:t>Partie IV</a:t>
            </a:r>
            <a:endParaRPr lang="fr-FR" sz="4000" dirty="0">
              <a:solidFill>
                <a:schemeClr val="accent1">
                  <a:lumMod val="75000"/>
                </a:schemeClr>
              </a:solidFill>
            </a:endParaRPr>
          </a:p>
          <a:p>
            <a:pPr algn="l"/>
            <a:r>
              <a:rPr lang="fr-FR" dirty="0"/>
              <a:t>Régression logistique</a:t>
            </a:r>
          </a:p>
          <a:p>
            <a:pPr algn="l"/>
            <a:r>
              <a:rPr lang="fr-FR" sz="4800" dirty="0">
                <a:ln w="0"/>
                <a:solidFill>
                  <a:schemeClr val="accent1">
                    <a:lumMod val="75000"/>
                  </a:schemeClr>
                </a:solidFill>
                <a:effectLst>
                  <a:outerShdw blurRad="38100" dist="19050" dir="2700000" algn="tl" rotWithShape="0">
                    <a:schemeClr val="dk1">
                      <a:alpha val="40000"/>
                    </a:schemeClr>
                  </a:outerShdw>
                </a:effectLst>
              </a:rPr>
              <a:t>Partie V</a:t>
            </a:r>
            <a:endParaRPr lang="fr-FR" sz="4800" dirty="0">
              <a:solidFill>
                <a:schemeClr val="accent1">
                  <a:lumMod val="75000"/>
                </a:schemeClr>
              </a:solidFill>
            </a:endParaRPr>
          </a:p>
          <a:p>
            <a:pPr algn="l"/>
            <a:r>
              <a:rPr lang="fr-FR" dirty="0"/>
              <a:t>Algorithme de détection</a:t>
            </a:r>
          </a:p>
          <a:p>
            <a:pPr algn="l"/>
            <a:endParaRPr lang="fr-FR" dirty="0"/>
          </a:p>
        </p:txBody>
      </p:sp>
    </p:spTree>
    <p:extLst>
      <p:ext uri="{BB962C8B-B14F-4D97-AF65-F5344CB8AC3E}">
        <p14:creationId xmlns:p14="http://schemas.microsoft.com/office/powerpoint/2010/main" val="3556376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Sous-titre 2">
            <a:extLst>
              <a:ext uri="{FF2B5EF4-FFF2-40B4-BE49-F238E27FC236}">
                <a16:creationId xmlns:a16="http://schemas.microsoft.com/office/drawing/2014/main" id="{F8B735E2-1FEF-4CA6-968F-3F47D54AA9BC}"/>
              </a:ext>
            </a:extLst>
          </p:cNvPr>
          <p:cNvSpPr txBox="1">
            <a:spLocks/>
          </p:cNvSpPr>
          <p:nvPr/>
        </p:nvSpPr>
        <p:spPr>
          <a:xfrm>
            <a:off x="11728173" y="6407743"/>
            <a:ext cx="589721" cy="45044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600" dirty="0"/>
              <a:t>3</a:t>
            </a:r>
          </a:p>
        </p:txBody>
      </p:sp>
      <p:sp>
        <p:nvSpPr>
          <p:cNvPr id="8" name="Espace réservé du contenu 2">
            <a:extLst>
              <a:ext uri="{FF2B5EF4-FFF2-40B4-BE49-F238E27FC236}">
                <a16:creationId xmlns:a16="http://schemas.microsoft.com/office/drawing/2014/main" id="{F4796BFD-967D-4370-A598-8D33CF63FA3C}"/>
              </a:ext>
            </a:extLst>
          </p:cNvPr>
          <p:cNvSpPr txBox="1">
            <a:spLocks/>
          </p:cNvSpPr>
          <p:nvPr/>
        </p:nvSpPr>
        <p:spPr>
          <a:xfrm>
            <a:off x="13253" y="0"/>
            <a:ext cx="1895061" cy="7011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4000" dirty="0">
                <a:ln w="0"/>
                <a:solidFill>
                  <a:schemeClr val="accent1">
                    <a:lumMod val="75000"/>
                  </a:schemeClr>
                </a:solidFill>
                <a:effectLst>
                  <a:outerShdw blurRad="38100" dist="19050" dir="2700000" algn="tl" rotWithShape="0">
                    <a:schemeClr val="dk1">
                      <a:alpha val="40000"/>
                    </a:schemeClr>
                  </a:outerShdw>
                </a:effectLst>
              </a:rPr>
              <a:t>Partie I</a:t>
            </a:r>
          </a:p>
        </p:txBody>
      </p:sp>
      <p:sp>
        <p:nvSpPr>
          <p:cNvPr id="2" name="Flèche : pentagone 1">
            <a:extLst>
              <a:ext uri="{FF2B5EF4-FFF2-40B4-BE49-F238E27FC236}">
                <a16:creationId xmlns:a16="http://schemas.microsoft.com/office/drawing/2014/main" id="{D699A3BE-F90D-4020-AFEF-C7DF479539BA}"/>
              </a:ext>
            </a:extLst>
          </p:cNvPr>
          <p:cNvSpPr/>
          <p:nvPr/>
        </p:nvSpPr>
        <p:spPr>
          <a:xfrm>
            <a:off x="13253" y="701108"/>
            <a:ext cx="1603512" cy="45044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a:extLst>
              <a:ext uri="{FF2B5EF4-FFF2-40B4-BE49-F238E27FC236}">
                <a16:creationId xmlns:a16="http://schemas.microsoft.com/office/drawing/2014/main" id="{562A277D-618C-4BA1-9AAE-F07077D09F63}"/>
              </a:ext>
            </a:extLst>
          </p:cNvPr>
          <p:cNvSpPr txBox="1">
            <a:spLocks/>
          </p:cNvSpPr>
          <p:nvPr/>
        </p:nvSpPr>
        <p:spPr>
          <a:xfrm>
            <a:off x="2585498" y="458459"/>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6000" b="1" dirty="0"/>
              <a:t>Contexte</a:t>
            </a:r>
          </a:p>
        </p:txBody>
      </p:sp>
      <p:sp>
        <p:nvSpPr>
          <p:cNvPr id="10" name="Espace réservé du contenu 2">
            <a:extLst>
              <a:ext uri="{FF2B5EF4-FFF2-40B4-BE49-F238E27FC236}">
                <a16:creationId xmlns:a16="http://schemas.microsoft.com/office/drawing/2014/main" id="{00D3EFE4-9084-4CF8-9F32-2C5B758830B9}"/>
              </a:ext>
            </a:extLst>
          </p:cNvPr>
          <p:cNvSpPr txBox="1">
            <a:spLocks/>
          </p:cNvSpPr>
          <p:nvPr/>
        </p:nvSpPr>
        <p:spPr>
          <a:xfrm>
            <a:off x="2581785" y="1493556"/>
            <a:ext cx="8915400" cy="160225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2000" dirty="0"/>
              <a:t>L’Organisation nationale de lutte contre le faux-monnayage (ONCFM), est une organisation publique ayant pour objectif de mettre en place des méthodes d’identification des contrefaçons des billets en euros. Dans le cadre de cette lutte, nous souhaitons mettre en place un algorithme qui soit capable de différencier automatiquement les vrais des faux billets. </a:t>
            </a:r>
          </a:p>
        </p:txBody>
      </p:sp>
      <p:sp>
        <p:nvSpPr>
          <p:cNvPr id="11" name="Titre 1">
            <a:extLst>
              <a:ext uri="{FF2B5EF4-FFF2-40B4-BE49-F238E27FC236}">
                <a16:creationId xmlns:a16="http://schemas.microsoft.com/office/drawing/2014/main" id="{CAE7F8EA-E02E-4C2F-BF26-3FADBA29ACA7}"/>
              </a:ext>
            </a:extLst>
          </p:cNvPr>
          <p:cNvSpPr txBox="1">
            <a:spLocks/>
          </p:cNvSpPr>
          <p:nvPr/>
        </p:nvSpPr>
        <p:spPr>
          <a:xfrm>
            <a:off x="2585498" y="3341604"/>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6000" b="1" dirty="0"/>
              <a:t>Enjeux</a:t>
            </a:r>
          </a:p>
        </p:txBody>
      </p:sp>
      <p:sp>
        <p:nvSpPr>
          <p:cNvPr id="13" name="Espace réservé du contenu 2">
            <a:extLst>
              <a:ext uri="{FF2B5EF4-FFF2-40B4-BE49-F238E27FC236}">
                <a16:creationId xmlns:a16="http://schemas.microsoft.com/office/drawing/2014/main" id="{CA62CD2D-BD15-4923-94FC-6D61F064B7D8}"/>
              </a:ext>
            </a:extLst>
          </p:cNvPr>
          <p:cNvSpPr txBox="1">
            <a:spLocks/>
          </p:cNvSpPr>
          <p:nvPr/>
        </p:nvSpPr>
        <p:spPr>
          <a:xfrm>
            <a:off x="2581785" y="4419140"/>
            <a:ext cx="8915400" cy="140804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2000" dirty="0"/>
              <a:t>Modéliser un algorithme qui, à partir des caractéristiques géométriques d’un billet, serait capable de définir si ce dernier est un vrai ou un faux billet.</a:t>
            </a:r>
          </a:p>
        </p:txBody>
      </p:sp>
    </p:spTree>
    <p:extLst>
      <p:ext uri="{BB962C8B-B14F-4D97-AF65-F5344CB8AC3E}">
        <p14:creationId xmlns:p14="http://schemas.microsoft.com/office/powerpoint/2010/main" val="3641370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Sous-titre 2">
            <a:extLst>
              <a:ext uri="{FF2B5EF4-FFF2-40B4-BE49-F238E27FC236}">
                <a16:creationId xmlns:a16="http://schemas.microsoft.com/office/drawing/2014/main" id="{F8B735E2-1FEF-4CA6-968F-3F47D54AA9BC}"/>
              </a:ext>
            </a:extLst>
          </p:cNvPr>
          <p:cNvSpPr txBox="1">
            <a:spLocks/>
          </p:cNvSpPr>
          <p:nvPr/>
        </p:nvSpPr>
        <p:spPr>
          <a:xfrm>
            <a:off x="11728173" y="6407743"/>
            <a:ext cx="589721" cy="45044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600" dirty="0"/>
              <a:t>4</a:t>
            </a:r>
          </a:p>
        </p:txBody>
      </p:sp>
      <p:sp>
        <p:nvSpPr>
          <p:cNvPr id="8" name="Espace réservé du contenu 2">
            <a:extLst>
              <a:ext uri="{FF2B5EF4-FFF2-40B4-BE49-F238E27FC236}">
                <a16:creationId xmlns:a16="http://schemas.microsoft.com/office/drawing/2014/main" id="{F4796BFD-967D-4370-A598-8D33CF63FA3C}"/>
              </a:ext>
            </a:extLst>
          </p:cNvPr>
          <p:cNvSpPr txBox="1">
            <a:spLocks/>
          </p:cNvSpPr>
          <p:nvPr/>
        </p:nvSpPr>
        <p:spPr>
          <a:xfrm>
            <a:off x="13253" y="0"/>
            <a:ext cx="1895061" cy="7011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4000" dirty="0">
                <a:ln w="0"/>
                <a:solidFill>
                  <a:schemeClr val="accent1">
                    <a:lumMod val="75000"/>
                  </a:schemeClr>
                </a:solidFill>
                <a:effectLst>
                  <a:outerShdw blurRad="38100" dist="19050" dir="2700000" algn="tl" rotWithShape="0">
                    <a:schemeClr val="dk1">
                      <a:alpha val="40000"/>
                    </a:schemeClr>
                  </a:outerShdw>
                </a:effectLst>
              </a:rPr>
              <a:t>Partie II</a:t>
            </a:r>
          </a:p>
        </p:txBody>
      </p:sp>
      <p:sp>
        <p:nvSpPr>
          <p:cNvPr id="2" name="Flèche : pentagone 1">
            <a:extLst>
              <a:ext uri="{FF2B5EF4-FFF2-40B4-BE49-F238E27FC236}">
                <a16:creationId xmlns:a16="http://schemas.microsoft.com/office/drawing/2014/main" id="{D699A3BE-F90D-4020-AFEF-C7DF479539BA}"/>
              </a:ext>
            </a:extLst>
          </p:cNvPr>
          <p:cNvSpPr/>
          <p:nvPr/>
        </p:nvSpPr>
        <p:spPr>
          <a:xfrm>
            <a:off x="13253" y="701108"/>
            <a:ext cx="1603512" cy="45044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a:extLst>
              <a:ext uri="{FF2B5EF4-FFF2-40B4-BE49-F238E27FC236}">
                <a16:creationId xmlns:a16="http://schemas.microsoft.com/office/drawing/2014/main" id="{562A277D-618C-4BA1-9AAE-F07077D09F63}"/>
              </a:ext>
            </a:extLst>
          </p:cNvPr>
          <p:cNvSpPr txBox="1">
            <a:spLocks/>
          </p:cNvSpPr>
          <p:nvPr/>
        </p:nvSpPr>
        <p:spPr>
          <a:xfrm>
            <a:off x="2588809" y="388278"/>
            <a:ext cx="9434224" cy="12808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5400" b="1" dirty="0"/>
              <a:t>Analyse descriptive des données</a:t>
            </a:r>
          </a:p>
        </p:txBody>
      </p:sp>
      <p:sp>
        <p:nvSpPr>
          <p:cNvPr id="14" name="Sous-titre 2">
            <a:extLst>
              <a:ext uri="{FF2B5EF4-FFF2-40B4-BE49-F238E27FC236}">
                <a16:creationId xmlns:a16="http://schemas.microsoft.com/office/drawing/2014/main" id="{6276D408-0373-4AB8-9287-C3A68A440CBD}"/>
              </a:ext>
            </a:extLst>
          </p:cNvPr>
          <p:cNvSpPr txBox="1">
            <a:spLocks/>
          </p:cNvSpPr>
          <p:nvPr/>
        </p:nvSpPr>
        <p:spPr>
          <a:xfrm>
            <a:off x="-145771" y="1658263"/>
            <a:ext cx="5446643" cy="587793"/>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b="1" dirty="0"/>
              <a:t>1500 billets avec 7 variables descriptives</a:t>
            </a:r>
          </a:p>
        </p:txBody>
      </p:sp>
      <p:sp>
        <p:nvSpPr>
          <p:cNvPr id="15" name="Sous-titre 2">
            <a:extLst>
              <a:ext uri="{FF2B5EF4-FFF2-40B4-BE49-F238E27FC236}">
                <a16:creationId xmlns:a16="http://schemas.microsoft.com/office/drawing/2014/main" id="{4E2C817C-83C5-4998-B104-028584411839}"/>
              </a:ext>
            </a:extLst>
          </p:cNvPr>
          <p:cNvSpPr txBox="1">
            <a:spLocks/>
          </p:cNvSpPr>
          <p:nvPr/>
        </p:nvSpPr>
        <p:spPr>
          <a:xfrm>
            <a:off x="-323621" y="2082938"/>
            <a:ext cx="3880769" cy="45044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a:t>1000 vrais billets</a:t>
            </a:r>
          </a:p>
        </p:txBody>
      </p:sp>
      <p:sp>
        <p:nvSpPr>
          <p:cNvPr id="16" name="Sous-titre 2">
            <a:extLst>
              <a:ext uri="{FF2B5EF4-FFF2-40B4-BE49-F238E27FC236}">
                <a16:creationId xmlns:a16="http://schemas.microsoft.com/office/drawing/2014/main" id="{F025F412-42C9-44F7-8B0A-8F46E5DCA67C}"/>
              </a:ext>
            </a:extLst>
          </p:cNvPr>
          <p:cNvSpPr txBox="1">
            <a:spLocks/>
          </p:cNvSpPr>
          <p:nvPr/>
        </p:nvSpPr>
        <p:spPr>
          <a:xfrm>
            <a:off x="-212032" y="2404199"/>
            <a:ext cx="3880769" cy="45044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dirty="0"/>
              <a:t>500 faux billets</a:t>
            </a:r>
          </a:p>
        </p:txBody>
      </p:sp>
      <p:sp>
        <p:nvSpPr>
          <p:cNvPr id="17" name="Sous-titre 2">
            <a:extLst>
              <a:ext uri="{FF2B5EF4-FFF2-40B4-BE49-F238E27FC236}">
                <a16:creationId xmlns:a16="http://schemas.microsoft.com/office/drawing/2014/main" id="{AFBD7132-3A67-4F90-A187-00B93E3AD82C}"/>
              </a:ext>
            </a:extLst>
          </p:cNvPr>
          <p:cNvSpPr txBox="1">
            <a:spLocks/>
          </p:cNvSpPr>
          <p:nvPr/>
        </p:nvSpPr>
        <p:spPr>
          <a:xfrm>
            <a:off x="6493565" y="1495145"/>
            <a:ext cx="3935895" cy="587793"/>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2000" dirty="0"/>
              <a:t>1 variable qualitative </a:t>
            </a:r>
            <a:r>
              <a:rPr lang="fr-FR" b="1" dirty="0"/>
              <a:t>: is_genuine</a:t>
            </a:r>
          </a:p>
        </p:txBody>
      </p:sp>
      <p:cxnSp>
        <p:nvCxnSpPr>
          <p:cNvPr id="4" name="Connecteur droit avec flèche 3">
            <a:extLst>
              <a:ext uri="{FF2B5EF4-FFF2-40B4-BE49-F238E27FC236}">
                <a16:creationId xmlns:a16="http://schemas.microsoft.com/office/drawing/2014/main" id="{546EA664-6B54-4E1C-B4DB-7895027D694E}"/>
              </a:ext>
            </a:extLst>
          </p:cNvPr>
          <p:cNvCxnSpPr>
            <a:stCxn id="14" idx="3"/>
          </p:cNvCxnSpPr>
          <p:nvPr/>
        </p:nvCxnSpPr>
        <p:spPr>
          <a:xfrm flipV="1">
            <a:off x="5300872" y="1789042"/>
            <a:ext cx="1033669" cy="163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Sous-titre 2">
            <a:extLst>
              <a:ext uri="{FF2B5EF4-FFF2-40B4-BE49-F238E27FC236}">
                <a16:creationId xmlns:a16="http://schemas.microsoft.com/office/drawing/2014/main" id="{22F7D35F-13AB-45D0-A9FE-D46728673211}"/>
              </a:ext>
            </a:extLst>
          </p:cNvPr>
          <p:cNvSpPr txBox="1">
            <a:spLocks/>
          </p:cNvSpPr>
          <p:nvPr/>
        </p:nvSpPr>
        <p:spPr>
          <a:xfrm>
            <a:off x="5971305" y="2171978"/>
            <a:ext cx="6445982" cy="1180823"/>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2000" dirty="0"/>
              <a:t>6 variables quantitatives </a:t>
            </a:r>
            <a:r>
              <a:rPr lang="fr-FR" b="1" dirty="0"/>
              <a:t>: </a:t>
            </a:r>
            <a:r>
              <a:rPr lang="fr-FR" b="1" dirty="0" err="1"/>
              <a:t>length</a:t>
            </a:r>
            <a:r>
              <a:rPr lang="fr-FR" b="1" dirty="0"/>
              <a:t>, </a:t>
            </a:r>
            <a:r>
              <a:rPr lang="fr-FR" b="1" dirty="0" err="1"/>
              <a:t>height_left</a:t>
            </a:r>
            <a:r>
              <a:rPr lang="fr-FR" b="1" dirty="0"/>
              <a:t>, </a:t>
            </a:r>
            <a:r>
              <a:rPr lang="fr-FR" b="1" dirty="0" err="1"/>
              <a:t>height_right</a:t>
            </a:r>
            <a:r>
              <a:rPr lang="fr-FR" b="1" dirty="0"/>
              <a:t>, </a:t>
            </a:r>
            <a:r>
              <a:rPr lang="fr-FR" b="1" dirty="0" err="1"/>
              <a:t>margin_low_margin_up</a:t>
            </a:r>
            <a:r>
              <a:rPr lang="fr-FR" b="1" dirty="0"/>
              <a:t>, diagonal</a:t>
            </a:r>
          </a:p>
        </p:txBody>
      </p:sp>
      <p:cxnSp>
        <p:nvCxnSpPr>
          <p:cNvPr id="6" name="Connecteur droit avec flèche 5">
            <a:extLst>
              <a:ext uri="{FF2B5EF4-FFF2-40B4-BE49-F238E27FC236}">
                <a16:creationId xmlns:a16="http://schemas.microsoft.com/office/drawing/2014/main" id="{590D2294-FA97-49C4-A293-FEBA6CF8FF95}"/>
              </a:ext>
            </a:extLst>
          </p:cNvPr>
          <p:cNvCxnSpPr/>
          <p:nvPr/>
        </p:nvCxnSpPr>
        <p:spPr>
          <a:xfrm>
            <a:off x="5300872" y="2082938"/>
            <a:ext cx="1179443" cy="504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Sous-titre 2">
            <a:extLst>
              <a:ext uri="{FF2B5EF4-FFF2-40B4-BE49-F238E27FC236}">
                <a16:creationId xmlns:a16="http://schemas.microsoft.com/office/drawing/2014/main" id="{BE0EA4DB-9408-447C-AAE6-C7F3ED3028FF}"/>
              </a:ext>
            </a:extLst>
          </p:cNvPr>
          <p:cNvSpPr txBox="1">
            <a:spLocks/>
          </p:cNvSpPr>
          <p:nvPr/>
        </p:nvSpPr>
        <p:spPr>
          <a:xfrm>
            <a:off x="-134513" y="3544730"/>
            <a:ext cx="5446643" cy="587793"/>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b="1" dirty="0"/>
              <a:t>Pas de variables dupliquées</a:t>
            </a:r>
          </a:p>
        </p:txBody>
      </p:sp>
      <p:sp>
        <p:nvSpPr>
          <p:cNvPr id="21" name="Sous-titre 2">
            <a:extLst>
              <a:ext uri="{FF2B5EF4-FFF2-40B4-BE49-F238E27FC236}">
                <a16:creationId xmlns:a16="http://schemas.microsoft.com/office/drawing/2014/main" id="{EE9DCB0B-9C1D-41E7-9C73-AE58C899700B}"/>
              </a:ext>
            </a:extLst>
          </p:cNvPr>
          <p:cNvSpPr txBox="1">
            <a:spLocks/>
          </p:cNvSpPr>
          <p:nvPr/>
        </p:nvSpPr>
        <p:spPr>
          <a:xfrm>
            <a:off x="6096000" y="3699990"/>
            <a:ext cx="5446643" cy="587793"/>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b="1" dirty="0"/>
              <a:t>37 valeurs manquantes sur « </a:t>
            </a:r>
            <a:r>
              <a:rPr lang="fr-FR" b="1" dirty="0" err="1"/>
              <a:t>margin_low</a:t>
            </a:r>
            <a:r>
              <a:rPr lang="fr-FR" b="1" dirty="0"/>
              <a:t> »</a:t>
            </a:r>
          </a:p>
        </p:txBody>
      </p:sp>
      <p:pic>
        <p:nvPicPr>
          <p:cNvPr id="22" name="Image 21">
            <a:extLst>
              <a:ext uri="{FF2B5EF4-FFF2-40B4-BE49-F238E27FC236}">
                <a16:creationId xmlns:a16="http://schemas.microsoft.com/office/drawing/2014/main" id="{628D0676-9CFD-4D01-9EE5-D4C4154D34B8}"/>
              </a:ext>
            </a:extLst>
          </p:cNvPr>
          <p:cNvPicPr>
            <a:picLocks noChangeAspect="1"/>
          </p:cNvPicPr>
          <p:nvPr/>
        </p:nvPicPr>
        <p:blipFill>
          <a:blip r:embed="rId2"/>
          <a:stretch>
            <a:fillRect/>
          </a:stretch>
        </p:blipFill>
        <p:spPr>
          <a:xfrm>
            <a:off x="321858" y="4155613"/>
            <a:ext cx="4533900" cy="742950"/>
          </a:xfrm>
          <a:prstGeom prst="rect">
            <a:avLst/>
          </a:prstGeom>
        </p:spPr>
      </p:pic>
      <p:pic>
        <p:nvPicPr>
          <p:cNvPr id="24" name="Image 23">
            <a:extLst>
              <a:ext uri="{FF2B5EF4-FFF2-40B4-BE49-F238E27FC236}">
                <a16:creationId xmlns:a16="http://schemas.microsoft.com/office/drawing/2014/main" id="{A9D1C6FA-9988-402E-83A6-755A943A456D}"/>
              </a:ext>
            </a:extLst>
          </p:cNvPr>
          <p:cNvPicPr>
            <a:picLocks noChangeAspect="1"/>
          </p:cNvPicPr>
          <p:nvPr/>
        </p:nvPicPr>
        <p:blipFill>
          <a:blip r:embed="rId3"/>
          <a:stretch>
            <a:fillRect/>
          </a:stretch>
        </p:blipFill>
        <p:spPr>
          <a:xfrm>
            <a:off x="6204916" y="4437042"/>
            <a:ext cx="5162550" cy="2314575"/>
          </a:xfrm>
          <a:prstGeom prst="rect">
            <a:avLst/>
          </a:prstGeom>
        </p:spPr>
      </p:pic>
    </p:spTree>
    <p:extLst>
      <p:ext uri="{BB962C8B-B14F-4D97-AF65-F5344CB8AC3E}">
        <p14:creationId xmlns:p14="http://schemas.microsoft.com/office/powerpoint/2010/main" val="3499489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Sous-titre 2">
            <a:extLst>
              <a:ext uri="{FF2B5EF4-FFF2-40B4-BE49-F238E27FC236}">
                <a16:creationId xmlns:a16="http://schemas.microsoft.com/office/drawing/2014/main" id="{F8B735E2-1FEF-4CA6-968F-3F47D54AA9BC}"/>
              </a:ext>
            </a:extLst>
          </p:cNvPr>
          <p:cNvSpPr txBox="1">
            <a:spLocks/>
          </p:cNvSpPr>
          <p:nvPr/>
        </p:nvSpPr>
        <p:spPr>
          <a:xfrm>
            <a:off x="11728173" y="6407743"/>
            <a:ext cx="589721" cy="45044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600" dirty="0"/>
              <a:t>5</a:t>
            </a:r>
          </a:p>
        </p:txBody>
      </p:sp>
      <p:sp>
        <p:nvSpPr>
          <p:cNvPr id="8" name="Espace réservé du contenu 2">
            <a:extLst>
              <a:ext uri="{FF2B5EF4-FFF2-40B4-BE49-F238E27FC236}">
                <a16:creationId xmlns:a16="http://schemas.microsoft.com/office/drawing/2014/main" id="{F4796BFD-967D-4370-A598-8D33CF63FA3C}"/>
              </a:ext>
            </a:extLst>
          </p:cNvPr>
          <p:cNvSpPr txBox="1">
            <a:spLocks/>
          </p:cNvSpPr>
          <p:nvPr/>
        </p:nvSpPr>
        <p:spPr>
          <a:xfrm>
            <a:off x="13253" y="0"/>
            <a:ext cx="1895061" cy="7011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4000" dirty="0">
                <a:ln w="0"/>
                <a:solidFill>
                  <a:schemeClr val="accent1">
                    <a:lumMod val="75000"/>
                  </a:schemeClr>
                </a:solidFill>
                <a:effectLst>
                  <a:outerShdw blurRad="38100" dist="19050" dir="2700000" algn="tl" rotWithShape="0">
                    <a:schemeClr val="dk1">
                      <a:alpha val="40000"/>
                    </a:schemeClr>
                  </a:outerShdw>
                </a:effectLst>
              </a:rPr>
              <a:t>Partie II</a:t>
            </a:r>
          </a:p>
        </p:txBody>
      </p:sp>
      <p:sp>
        <p:nvSpPr>
          <p:cNvPr id="2" name="Flèche : pentagone 1">
            <a:extLst>
              <a:ext uri="{FF2B5EF4-FFF2-40B4-BE49-F238E27FC236}">
                <a16:creationId xmlns:a16="http://schemas.microsoft.com/office/drawing/2014/main" id="{D699A3BE-F90D-4020-AFEF-C7DF479539BA}"/>
              </a:ext>
            </a:extLst>
          </p:cNvPr>
          <p:cNvSpPr/>
          <p:nvPr/>
        </p:nvSpPr>
        <p:spPr>
          <a:xfrm>
            <a:off x="13253" y="701108"/>
            <a:ext cx="1603512" cy="45044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a:extLst>
              <a:ext uri="{FF2B5EF4-FFF2-40B4-BE49-F238E27FC236}">
                <a16:creationId xmlns:a16="http://schemas.microsoft.com/office/drawing/2014/main" id="{562A277D-618C-4BA1-9AAE-F07077D09F63}"/>
              </a:ext>
            </a:extLst>
          </p:cNvPr>
          <p:cNvSpPr txBox="1">
            <a:spLocks/>
          </p:cNvSpPr>
          <p:nvPr/>
        </p:nvSpPr>
        <p:spPr>
          <a:xfrm>
            <a:off x="2588809" y="388278"/>
            <a:ext cx="9434224" cy="94672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5400" b="1" dirty="0"/>
              <a:t>Nettoyage des données</a:t>
            </a:r>
          </a:p>
        </p:txBody>
      </p:sp>
      <p:sp>
        <p:nvSpPr>
          <p:cNvPr id="18" name="Espace réservé du contenu 2">
            <a:extLst>
              <a:ext uri="{FF2B5EF4-FFF2-40B4-BE49-F238E27FC236}">
                <a16:creationId xmlns:a16="http://schemas.microsoft.com/office/drawing/2014/main" id="{6A20861F-3E1B-46A3-9D41-C15502690F77}"/>
              </a:ext>
            </a:extLst>
          </p:cNvPr>
          <p:cNvSpPr txBox="1">
            <a:spLocks/>
          </p:cNvSpPr>
          <p:nvPr/>
        </p:nvSpPr>
        <p:spPr>
          <a:xfrm>
            <a:off x="13252" y="1361075"/>
            <a:ext cx="12178747" cy="4230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b="1" dirty="0"/>
              <a:t>Régression linéaire pour combler les valeurs manquantes</a:t>
            </a:r>
            <a:r>
              <a:rPr lang="fr-FR" sz="1600" dirty="0"/>
              <a:t>:</a:t>
            </a:r>
          </a:p>
        </p:txBody>
      </p:sp>
      <p:pic>
        <p:nvPicPr>
          <p:cNvPr id="3" name="Image 2">
            <a:extLst>
              <a:ext uri="{FF2B5EF4-FFF2-40B4-BE49-F238E27FC236}">
                <a16:creationId xmlns:a16="http://schemas.microsoft.com/office/drawing/2014/main" id="{E013BED3-E2B8-4503-B88F-8E5BC7AEA643}"/>
              </a:ext>
            </a:extLst>
          </p:cNvPr>
          <p:cNvPicPr>
            <a:picLocks noChangeAspect="1"/>
          </p:cNvPicPr>
          <p:nvPr/>
        </p:nvPicPr>
        <p:blipFill>
          <a:blip r:embed="rId2"/>
          <a:stretch>
            <a:fillRect/>
          </a:stretch>
        </p:blipFill>
        <p:spPr>
          <a:xfrm>
            <a:off x="3908768" y="2159794"/>
            <a:ext cx="3035991" cy="477434"/>
          </a:xfrm>
          <a:prstGeom prst="rect">
            <a:avLst/>
          </a:prstGeom>
        </p:spPr>
      </p:pic>
      <p:sp>
        <p:nvSpPr>
          <p:cNvPr id="24" name="Espace réservé du contenu 2">
            <a:extLst>
              <a:ext uri="{FF2B5EF4-FFF2-40B4-BE49-F238E27FC236}">
                <a16:creationId xmlns:a16="http://schemas.microsoft.com/office/drawing/2014/main" id="{174ACE25-4D36-4596-8563-F5E6CF66BCC8}"/>
              </a:ext>
            </a:extLst>
          </p:cNvPr>
          <p:cNvSpPr txBox="1">
            <a:spLocks/>
          </p:cNvSpPr>
          <p:nvPr/>
        </p:nvSpPr>
        <p:spPr>
          <a:xfrm>
            <a:off x="0" y="1669168"/>
            <a:ext cx="12178747" cy="14218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buFont typeface="Wingdings" panose="05000000000000000000" pitchFamily="2" charset="2"/>
              <a:buChar char="Ø"/>
            </a:pPr>
            <a:r>
              <a:rPr lang="fr-FR" dirty="0"/>
              <a:t>On cherche à voir un modèle prédictif pour calculer les valeurs manquantes de </a:t>
            </a:r>
            <a:r>
              <a:rPr lang="fr-FR" dirty="0" err="1"/>
              <a:t>margin_low</a:t>
            </a:r>
            <a:r>
              <a:rPr lang="fr-FR" dirty="0"/>
              <a:t> (variable à prédire) en fonction des autres variables (variables explicatives).</a:t>
            </a:r>
            <a:endParaRPr lang="fr-FR" sz="1600" dirty="0"/>
          </a:p>
        </p:txBody>
      </p:sp>
      <p:sp>
        <p:nvSpPr>
          <p:cNvPr id="25" name="Espace réservé du contenu 2">
            <a:extLst>
              <a:ext uri="{FF2B5EF4-FFF2-40B4-BE49-F238E27FC236}">
                <a16:creationId xmlns:a16="http://schemas.microsoft.com/office/drawing/2014/main" id="{CC165806-4D49-4A91-99BA-F2B5EAAA4DCF}"/>
              </a:ext>
            </a:extLst>
          </p:cNvPr>
          <p:cNvSpPr txBox="1">
            <a:spLocks/>
          </p:cNvSpPr>
          <p:nvPr/>
        </p:nvSpPr>
        <p:spPr>
          <a:xfrm>
            <a:off x="13253" y="2815293"/>
            <a:ext cx="12178747" cy="9714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b="1" dirty="0"/>
              <a:t>Application de la méthode des Moindres Carrés Ordinaires (MCO) </a:t>
            </a:r>
            <a:r>
              <a:rPr lang="fr-FR" sz="1600" dirty="0"/>
              <a:t>:</a:t>
            </a:r>
          </a:p>
          <a:p>
            <a:pPr lvl="1">
              <a:buFont typeface="Wingdings" panose="05000000000000000000" pitchFamily="2" charset="2"/>
              <a:buChar char="Ø"/>
            </a:pPr>
            <a:r>
              <a:rPr lang="fr-FR" dirty="0"/>
              <a:t>Sous condition de non colinéarité des variables, la méthode des moindres carrés cherche la meilleure estimation des paramètres « </a:t>
            </a:r>
            <a:r>
              <a:rPr lang="el-GR" dirty="0"/>
              <a:t>β</a:t>
            </a:r>
            <a:r>
              <a:rPr lang="fr-FR" dirty="0"/>
              <a:t> » en minimisant l’erreur observée « ɛ » </a:t>
            </a:r>
          </a:p>
        </p:txBody>
      </p:sp>
      <p:sp>
        <p:nvSpPr>
          <p:cNvPr id="11" name="Flèche : droite 10">
            <a:extLst>
              <a:ext uri="{FF2B5EF4-FFF2-40B4-BE49-F238E27FC236}">
                <a16:creationId xmlns:a16="http://schemas.microsoft.com/office/drawing/2014/main" id="{EC1A89D6-607C-4CBA-9B1D-51AE986DCDE5}"/>
              </a:ext>
            </a:extLst>
          </p:cNvPr>
          <p:cNvSpPr/>
          <p:nvPr/>
        </p:nvSpPr>
        <p:spPr>
          <a:xfrm>
            <a:off x="4757530" y="5188832"/>
            <a:ext cx="2080592" cy="3080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space réservé du contenu 2">
            <a:extLst>
              <a:ext uri="{FF2B5EF4-FFF2-40B4-BE49-F238E27FC236}">
                <a16:creationId xmlns:a16="http://schemas.microsoft.com/office/drawing/2014/main" id="{AD4A3E0D-8055-4AE3-9CD0-D5F346B99BFD}"/>
              </a:ext>
            </a:extLst>
          </p:cNvPr>
          <p:cNvSpPr txBox="1">
            <a:spLocks/>
          </p:cNvSpPr>
          <p:nvPr/>
        </p:nvSpPr>
        <p:spPr>
          <a:xfrm>
            <a:off x="4786662" y="4611518"/>
            <a:ext cx="2112034" cy="9714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dirty="0"/>
              <a:t>Retirer les variables non significatives</a:t>
            </a:r>
          </a:p>
        </p:txBody>
      </p:sp>
      <p:sp>
        <p:nvSpPr>
          <p:cNvPr id="27" name="Espace réservé du contenu 2">
            <a:extLst>
              <a:ext uri="{FF2B5EF4-FFF2-40B4-BE49-F238E27FC236}">
                <a16:creationId xmlns:a16="http://schemas.microsoft.com/office/drawing/2014/main" id="{C1466C02-6002-4C59-B1B4-6F4E8A5A327D}"/>
              </a:ext>
            </a:extLst>
          </p:cNvPr>
          <p:cNvSpPr txBox="1">
            <a:spLocks/>
          </p:cNvSpPr>
          <p:nvPr/>
        </p:nvSpPr>
        <p:spPr>
          <a:xfrm>
            <a:off x="4997867" y="5471921"/>
            <a:ext cx="2112034" cy="30809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dirty="0" err="1"/>
              <a:t>P_Value</a:t>
            </a:r>
            <a:r>
              <a:rPr lang="fr-FR" dirty="0"/>
              <a:t> &lt; 0,05</a:t>
            </a:r>
          </a:p>
        </p:txBody>
      </p:sp>
      <p:pic>
        <p:nvPicPr>
          <p:cNvPr id="28" name="Image 27">
            <a:extLst>
              <a:ext uri="{FF2B5EF4-FFF2-40B4-BE49-F238E27FC236}">
                <a16:creationId xmlns:a16="http://schemas.microsoft.com/office/drawing/2014/main" id="{BF0A264F-5512-48EE-AFEB-5E1910FEFD2E}"/>
              </a:ext>
            </a:extLst>
          </p:cNvPr>
          <p:cNvPicPr>
            <a:picLocks noChangeAspect="1"/>
          </p:cNvPicPr>
          <p:nvPr/>
        </p:nvPicPr>
        <p:blipFill>
          <a:blip r:embed="rId3"/>
          <a:stretch>
            <a:fillRect/>
          </a:stretch>
        </p:blipFill>
        <p:spPr>
          <a:xfrm>
            <a:off x="196210" y="3812539"/>
            <a:ext cx="4500746" cy="2956198"/>
          </a:xfrm>
          <a:prstGeom prst="rect">
            <a:avLst/>
          </a:prstGeom>
        </p:spPr>
      </p:pic>
      <p:pic>
        <p:nvPicPr>
          <p:cNvPr id="29" name="Image 28">
            <a:extLst>
              <a:ext uri="{FF2B5EF4-FFF2-40B4-BE49-F238E27FC236}">
                <a16:creationId xmlns:a16="http://schemas.microsoft.com/office/drawing/2014/main" id="{33860155-222B-4083-8103-E24A0300F207}"/>
              </a:ext>
            </a:extLst>
          </p:cNvPr>
          <p:cNvPicPr>
            <a:picLocks noChangeAspect="1"/>
          </p:cNvPicPr>
          <p:nvPr/>
        </p:nvPicPr>
        <p:blipFill>
          <a:blip r:embed="rId4"/>
          <a:stretch>
            <a:fillRect/>
          </a:stretch>
        </p:blipFill>
        <p:spPr>
          <a:xfrm>
            <a:off x="6922142" y="3812539"/>
            <a:ext cx="4654209" cy="2959491"/>
          </a:xfrm>
          <a:prstGeom prst="rect">
            <a:avLst/>
          </a:prstGeom>
        </p:spPr>
      </p:pic>
    </p:spTree>
    <p:extLst>
      <p:ext uri="{BB962C8B-B14F-4D97-AF65-F5344CB8AC3E}">
        <p14:creationId xmlns:p14="http://schemas.microsoft.com/office/powerpoint/2010/main" val="1460266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Sous-titre 2">
            <a:extLst>
              <a:ext uri="{FF2B5EF4-FFF2-40B4-BE49-F238E27FC236}">
                <a16:creationId xmlns:a16="http://schemas.microsoft.com/office/drawing/2014/main" id="{F8B735E2-1FEF-4CA6-968F-3F47D54AA9BC}"/>
              </a:ext>
            </a:extLst>
          </p:cNvPr>
          <p:cNvSpPr txBox="1">
            <a:spLocks/>
          </p:cNvSpPr>
          <p:nvPr/>
        </p:nvSpPr>
        <p:spPr>
          <a:xfrm>
            <a:off x="11728173" y="6407743"/>
            <a:ext cx="589721" cy="45044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600" dirty="0"/>
              <a:t>6</a:t>
            </a:r>
          </a:p>
        </p:txBody>
      </p:sp>
      <p:sp>
        <p:nvSpPr>
          <p:cNvPr id="8" name="Espace réservé du contenu 2">
            <a:extLst>
              <a:ext uri="{FF2B5EF4-FFF2-40B4-BE49-F238E27FC236}">
                <a16:creationId xmlns:a16="http://schemas.microsoft.com/office/drawing/2014/main" id="{F4796BFD-967D-4370-A598-8D33CF63FA3C}"/>
              </a:ext>
            </a:extLst>
          </p:cNvPr>
          <p:cNvSpPr txBox="1">
            <a:spLocks/>
          </p:cNvSpPr>
          <p:nvPr/>
        </p:nvSpPr>
        <p:spPr>
          <a:xfrm>
            <a:off x="13253" y="0"/>
            <a:ext cx="1895061" cy="7011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4000" dirty="0">
                <a:ln w="0"/>
                <a:solidFill>
                  <a:schemeClr val="accent1">
                    <a:lumMod val="75000"/>
                  </a:schemeClr>
                </a:solidFill>
                <a:effectLst>
                  <a:outerShdw blurRad="38100" dist="19050" dir="2700000" algn="tl" rotWithShape="0">
                    <a:schemeClr val="dk1">
                      <a:alpha val="40000"/>
                    </a:schemeClr>
                  </a:outerShdw>
                </a:effectLst>
              </a:rPr>
              <a:t>Partie II</a:t>
            </a:r>
          </a:p>
        </p:txBody>
      </p:sp>
      <p:sp>
        <p:nvSpPr>
          <p:cNvPr id="2" name="Flèche : pentagone 1">
            <a:extLst>
              <a:ext uri="{FF2B5EF4-FFF2-40B4-BE49-F238E27FC236}">
                <a16:creationId xmlns:a16="http://schemas.microsoft.com/office/drawing/2014/main" id="{D699A3BE-F90D-4020-AFEF-C7DF479539BA}"/>
              </a:ext>
            </a:extLst>
          </p:cNvPr>
          <p:cNvSpPr/>
          <p:nvPr/>
        </p:nvSpPr>
        <p:spPr>
          <a:xfrm>
            <a:off x="13253" y="701108"/>
            <a:ext cx="1603512" cy="45044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a:extLst>
              <a:ext uri="{FF2B5EF4-FFF2-40B4-BE49-F238E27FC236}">
                <a16:creationId xmlns:a16="http://schemas.microsoft.com/office/drawing/2014/main" id="{562A277D-618C-4BA1-9AAE-F07077D09F63}"/>
              </a:ext>
            </a:extLst>
          </p:cNvPr>
          <p:cNvSpPr txBox="1">
            <a:spLocks/>
          </p:cNvSpPr>
          <p:nvPr/>
        </p:nvSpPr>
        <p:spPr>
          <a:xfrm>
            <a:off x="2588809" y="388278"/>
            <a:ext cx="9434224" cy="12808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5400" b="1" dirty="0"/>
              <a:t>Test des hypothèses de validité</a:t>
            </a:r>
          </a:p>
        </p:txBody>
      </p:sp>
      <p:sp>
        <p:nvSpPr>
          <p:cNvPr id="18" name="Espace réservé du contenu 2">
            <a:extLst>
              <a:ext uri="{FF2B5EF4-FFF2-40B4-BE49-F238E27FC236}">
                <a16:creationId xmlns:a16="http://schemas.microsoft.com/office/drawing/2014/main" id="{6A20861F-3E1B-46A3-9D41-C15502690F77}"/>
              </a:ext>
            </a:extLst>
          </p:cNvPr>
          <p:cNvSpPr txBox="1">
            <a:spLocks/>
          </p:cNvSpPr>
          <p:nvPr/>
        </p:nvSpPr>
        <p:spPr>
          <a:xfrm>
            <a:off x="13252" y="1361075"/>
            <a:ext cx="3207026" cy="4230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b="1" dirty="0"/>
              <a:t>Colinéarité des variables </a:t>
            </a:r>
            <a:r>
              <a:rPr lang="fr-FR" sz="1600" dirty="0"/>
              <a:t>:</a:t>
            </a:r>
          </a:p>
        </p:txBody>
      </p:sp>
      <p:sp>
        <p:nvSpPr>
          <p:cNvPr id="24" name="Espace réservé du contenu 2">
            <a:extLst>
              <a:ext uri="{FF2B5EF4-FFF2-40B4-BE49-F238E27FC236}">
                <a16:creationId xmlns:a16="http://schemas.microsoft.com/office/drawing/2014/main" id="{174ACE25-4D36-4596-8563-F5E6CF66BCC8}"/>
              </a:ext>
            </a:extLst>
          </p:cNvPr>
          <p:cNvSpPr txBox="1">
            <a:spLocks/>
          </p:cNvSpPr>
          <p:nvPr/>
        </p:nvSpPr>
        <p:spPr>
          <a:xfrm>
            <a:off x="-159024" y="1669168"/>
            <a:ext cx="11555894" cy="9680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buFont typeface="Wingdings" panose="05000000000000000000" pitchFamily="2" charset="2"/>
              <a:buChar char="Ø"/>
            </a:pPr>
            <a:r>
              <a:rPr lang="fr-FR" dirty="0"/>
              <a:t>Nous utilisons le Facteur d'Inflation de la Variance (VIF) pour détecter les colinéarités:</a:t>
            </a:r>
          </a:p>
          <a:p>
            <a:pPr marL="457200" lvl="1" indent="0">
              <a:buNone/>
            </a:pPr>
            <a:r>
              <a:rPr lang="fr-FR" dirty="0"/>
              <a:t>        En pratique, une valeur VIF&gt;10 indique un problème de colinéarité éventuel.</a:t>
            </a:r>
            <a:endParaRPr lang="fr-FR" sz="1600" dirty="0"/>
          </a:p>
        </p:txBody>
      </p:sp>
      <p:pic>
        <p:nvPicPr>
          <p:cNvPr id="4" name="Image 3">
            <a:extLst>
              <a:ext uri="{FF2B5EF4-FFF2-40B4-BE49-F238E27FC236}">
                <a16:creationId xmlns:a16="http://schemas.microsoft.com/office/drawing/2014/main" id="{BE876E17-3E29-455E-BAB8-1DD4D62CD653}"/>
              </a:ext>
            </a:extLst>
          </p:cNvPr>
          <p:cNvPicPr>
            <a:picLocks noChangeAspect="1"/>
          </p:cNvPicPr>
          <p:nvPr/>
        </p:nvPicPr>
        <p:blipFill>
          <a:blip r:embed="rId2"/>
          <a:stretch>
            <a:fillRect/>
          </a:stretch>
        </p:blipFill>
        <p:spPr>
          <a:xfrm>
            <a:off x="795130" y="2444063"/>
            <a:ext cx="6145903" cy="2151923"/>
          </a:xfrm>
          <a:prstGeom prst="rect">
            <a:avLst/>
          </a:prstGeom>
        </p:spPr>
      </p:pic>
      <p:sp>
        <p:nvSpPr>
          <p:cNvPr id="16" name="Espace réservé du contenu 2">
            <a:extLst>
              <a:ext uri="{FF2B5EF4-FFF2-40B4-BE49-F238E27FC236}">
                <a16:creationId xmlns:a16="http://schemas.microsoft.com/office/drawing/2014/main" id="{8BDCF241-5962-4F7B-8D28-7BC06E933D6D}"/>
              </a:ext>
            </a:extLst>
          </p:cNvPr>
          <p:cNvSpPr txBox="1">
            <a:spLocks/>
          </p:cNvSpPr>
          <p:nvPr/>
        </p:nvSpPr>
        <p:spPr>
          <a:xfrm>
            <a:off x="0" y="4765811"/>
            <a:ext cx="3207026" cy="4230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b="1" dirty="0"/>
              <a:t>L’homoscédasticité </a:t>
            </a:r>
            <a:r>
              <a:rPr lang="fr-FR" sz="1600" dirty="0"/>
              <a:t>:</a:t>
            </a:r>
          </a:p>
        </p:txBody>
      </p:sp>
      <p:sp>
        <p:nvSpPr>
          <p:cNvPr id="17" name="Espace réservé du contenu 2">
            <a:extLst>
              <a:ext uri="{FF2B5EF4-FFF2-40B4-BE49-F238E27FC236}">
                <a16:creationId xmlns:a16="http://schemas.microsoft.com/office/drawing/2014/main" id="{53CC2E64-7763-48B5-A686-1C0899AAD6B9}"/>
              </a:ext>
            </a:extLst>
          </p:cNvPr>
          <p:cNvSpPr txBox="1">
            <a:spLocks/>
          </p:cNvSpPr>
          <p:nvPr/>
        </p:nvSpPr>
        <p:spPr>
          <a:xfrm>
            <a:off x="-159024" y="5188832"/>
            <a:ext cx="5420139" cy="139056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buFont typeface="Wingdings" panose="05000000000000000000" pitchFamily="2" charset="2"/>
              <a:buChar char="Ø"/>
            </a:pPr>
            <a:r>
              <a:rPr lang="fr-FR" sz="1700" dirty="0"/>
              <a:t>Nous utilisons le test statistique de </a:t>
            </a:r>
            <a:r>
              <a:rPr lang="fr-FR" sz="1700" dirty="0" err="1"/>
              <a:t>Breusch</a:t>
            </a:r>
            <a:r>
              <a:rPr lang="fr-FR" sz="1700" dirty="0"/>
              <a:t>-Pagan:</a:t>
            </a:r>
          </a:p>
          <a:p>
            <a:pPr marL="0" indent="0">
              <a:buNone/>
            </a:pPr>
            <a:r>
              <a:rPr lang="fr-FR" sz="1700" dirty="0"/>
              <a:t>                 -  H0 (hypothèse nulle) : homoscédasticité.</a:t>
            </a:r>
          </a:p>
          <a:p>
            <a:pPr marL="0" indent="0">
              <a:buNone/>
            </a:pPr>
            <a:r>
              <a:rPr lang="fr-FR" sz="1700" dirty="0"/>
              <a:t>                 -  Ha (hypothèse alternative) : hétéroscédasticité</a:t>
            </a:r>
          </a:p>
          <a:p>
            <a:pPr marL="0" indent="0">
              <a:buNone/>
            </a:pPr>
            <a:r>
              <a:rPr lang="fr-FR" dirty="0"/>
              <a:t>                -  </a:t>
            </a:r>
            <a:r>
              <a:rPr lang="el-GR" dirty="0"/>
              <a:t>α</a:t>
            </a:r>
            <a:r>
              <a:rPr lang="fr-FR" dirty="0"/>
              <a:t> = 5%</a:t>
            </a:r>
            <a:endParaRPr lang="fr-FR" sz="1600" dirty="0"/>
          </a:p>
        </p:txBody>
      </p:sp>
      <p:sp>
        <p:nvSpPr>
          <p:cNvPr id="21" name="Espace réservé du contenu 2">
            <a:extLst>
              <a:ext uri="{FF2B5EF4-FFF2-40B4-BE49-F238E27FC236}">
                <a16:creationId xmlns:a16="http://schemas.microsoft.com/office/drawing/2014/main" id="{5D05E4B2-21F6-4F3E-A717-7FEFF81CECE8}"/>
              </a:ext>
            </a:extLst>
          </p:cNvPr>
          <p:cNvSpPr txBox="1">
            <a:spLocks/>
          </p:cNvSpPr>
          <p:nvPr/>
        </p:nvSpPr>
        <p:spPr>
          <a:xfrm>
            <a:off x="5618923" y="5182812"/>
            <a:ext cx="5420139" cy="13905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lvl="1" indent="0">
              <a:buNone/>
            </a:pPr>
            <a:r>
              <a:rPr lang="fr-FR" sz="1600" dirty="0" err="1"/>
              <a:t>P_Value</a:t>
            </a:r>
            <a:r>
              <a:rPr lang="fr-FR" sz="1600" dirty="0"/>
              <a:t> test </a:t>
            </a:r>
            <a:r>
              <a:rPr lang="fr-FR" sz="1600" dirty="0" err="1"/>
              <a:t>Breusch</a:t>
            </a:r>
            <a:r>
              <a:rPr lang="fr-FR" sz="1600" dirty="0"/>
              <a:t>-Pagan = 3,36</a:t>
            </a:r>
            <a:r>
              <a:rPr lang="fr-FR" baseline="30000" dirty="0"/>
              <a:t>e</a:t>
            </a:r>
            <a:r>
              <a:rPr lang="fr-FR" sz="1600" dirty="0"/>
              <a:t>-33</a:t>
            </a:r>
            <a:endParaRPr lang="fr-FR" dirty="0"/>
          </a:p>
          <a:p>
            <a:pPr marL="457200" lvl="1" indent="0">
              <a:buNone/>
            </a:pPr>
            <a:r>
              <a:rPr lang="fr-FR" dirty="0"/>
              <a:t>La p-valeur ici est inférieure à 5%, on rejette l'hypothèse H0 selon laquelle les variances sont constantes (l'hypothèse d’homoscédasticité).</a:t>
            </a:r>
            <a:endParaRPr lang="fr-FR" sz="1600" dirty="0"/>
          </a:p>
        </p:txBody>
      </p:sp>
    </p:spTree>
    <p:extLst>
      <p:ext uri="{BB962C8B-B14F-4D97-AF65-F5344CB8AC3E}">
        <p14:creationId xmlns:p14="http://schemas.microsoft.com/office/powerpoint/2010/main" val="2416397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Sous-titre 2">
            <a:extLst>
              <a:ext uri="{FF2B5EF4-FFF2-40B4-BE49-F238E27FC236}">
                <a16:creationId xmlns:a16="http://schemas.microsoft.com/office/drawing/2014/main" id="{F8B735E2-1FEF-4CA6-968F-3F47D54AA9BC}"/>
              </a:ext>
            </a:extLst>
          </p:cNvPr>
          <p:cNvSpPr txBox="1">
            <a:spLocks/>
          </p:cNvSpPr>
          <p:nvPr/>
        </p:nvSpPr>
        <p:spPr>
          <a:xfrm>
            <a:off x="11728173" y="6407743"/>
            <a:ext cx="589721" cy="45044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600" dirty="0"/>
              <a:t>7</a:t>
            </a:r>
          </a:p>
        </p:txBody>
      </p:sp>
      <p:sp>
        <p:nvSpPr>
          <p:cNvPr id="8" name="Espace réservé du contenu 2">
            <a:extLst>
              <a:ext uri="{FF2B5EF4-FFF2-40B4-BE49-F238E27FC236}">
                <a16:creationId xmlns:a16="http://schemas.microsoft.com/office/drawing/2014/main" id="{F4796BFD-967D-4370-A598-8D33CF63FA3C}"/>
              </a:ext>
            </a:extLst>
          </p:cNvPr>
          <p:cNvSpPr txBox="1">
            <a:spLocks/>
          </p:cNvSpPr>
          <p:nvPr/>
        </p:nvSpPr>
        <p:spPr>
          <a:xfrm>
            <a:off x="13253" y="0"/>
            <a:ext cx="1895061" cy="7011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4000" dirty="0">
                <a:ln w="0"/>
                <a:solidFill>
                  <a:schemeClr val="accent1">
                    <a:lumMod val="75000"/>
                  </a:schemeClr>
                </a:solidFill>
                <a:effectLst>
                  <a:outerShdw blurRad="38100" dist="19050" dir="2700000" algn="tl" rotWithShape="0">
                    <a:schemeClr val="dk1">
                      <a:alpha val="40000"/>
                    </a:schemeClr>
                  </a:outerShdw>
                </a:effectLst>
              </a:rPr>
              <a:t>Partie II</a:t>
            </a:r>
          </a:p>
        </p:txBody>
      </p:sp>
      <p:sp>
        <p:nvSpPr>
          <p:cNvPr id="2" name="Flèche : pentagone 1">
            <a:extLst>
              <a:ext uri="{FF2B5EF4-FFF2-40B4-BE49-F238E27FC236}">
                <a16:creationId xmlns:a16="http://schemas.microsoft.com/office/drawing/2014/main" id="{D699A3BE-F90D-4020-AFEF-C7DF479539BA}"/>
              </a:ext>
            </a:extLst>
          </p:cNvPr>
          <p:cNvSpPr/>
          <p:nvPr/>
        </p:nvSpPr>
        <p:spPr>
          <a:xfrm>
            <a:off x="13253" y="701108"/>
            <a:ext cx="1603512" cy="45044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a:extLst>
              <a:ext uri="{FF2B5EF4-FFF2-40B4-BE49-F238E27FC236}">
                <a16:creationId xmlns:a16="http://schemas.microsoft.com/office/drawing/2014/main" id="{562A277D-618C-4BA1-9AAE-F07077D09F63}"/>
              </a:ext>
            </a:extLst>
          </p:cNvPr>
          <p:cNvSpPr txBox="1">
            <a:spLocks/>
          </p:cNvSpPr>
          <p:nvPr/>
        </p:nvSpPr>
        <p:spPr>
          <a:xfrm>
            <a:off x="2588809" y="388278"/>
            <a:ext cx="9434224" cy="12808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5400" b="1" dirty="0"/>
              <a:t>Test des hypothèses de validité</a:t>
            </a:r>
          </a:p>
        </p:txBody>
      </p:sp>
      <p:sp>
        <p:nvSpPr>
          <p:cNvPr id="18" name="Espace réservé du contenu 2">
            <a:extLst>
              <a:ext uri="{FF2B5EF4-FFF2-40B4-BE49-F238E27FC236}">
                <a16:creationId xmlns:a16="http://schemas.microsoft.com/office/drawing/2014/main" id="{6A20861F-3E1B-46A3-9D41-C15502690F77}"/>
              </a:ext>
            </a:extLst>
          </p:cNvPr>
          <p:cNvSpPr txBox="1">
            <a:spLocks/>
          </p:cNvSpPr>
          <p:nvPr/>
        </p:nvSpPr>
        <p:spPr>
          <a:xfrm>
            <a:off x="13252" y="1361075"/>
            <a:ext cx="3207026" cy="4230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b="1" dirty="0"/>
              <a:t>Normalité des résidus </a:t>
            </a:r>
            <a:r>
              <a:rPr lang="fr-FR" sz="1600" dirty="0"/>
              <a:t>:</a:t>
            </a:r>
          </a:p>
        </p:txBody>
      </p:sp>
      <p:sp>
        <p:nvSpPr>
          <p:cNvPr id="24" name="Espace réservé du contenu 2">
            <a:extLst>
              <a:ext uri="{FF2B5EF4-FFF2-40B4-BE49-F238E27FC236}">
                <a16:creationId xmlns:a16="http://schemas.microsoft.com/office/drawing/2014/main" id="{174ACE25-4D36-4596-8563-F5E6CF66BCC8}"/>
              </a:ext>
            </a:extLst>
          </p:cNvPr>
          <p:cNvSpPr txBox="1">
            <a:spLocks/>
          </p:cNvSpPr>
          <p:nvPr/>
        </p:nvSpPr>
        <p:spPr>
          <a:xfrm>
            <a:off x="-159024" y="1669168"/>
            <a:ext cx="11555894" cy="9680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dirty="0"/>
              <a:t>          </a:t>
            </a:r>
            <a:r>
              <a:rPr lang="fr-FR" sz="1600" dirty="0"/>
              <a:t>Les résidus doivent être répartis selon la loi normale. On peut utiliser le test de Shapiro-</a:t>
            </a:r>
            <a:r>
              <a:rPr lang="fr-FR" sz="1600" dirty="0" err="1"/>
              <a:t>Wilk</a:t>
            </a:r>
            <a:endParaRPr lang="fr-FR" sz="1600" dirty="0"/>
          </a:p>
          <a:p>
            <a:pPr marL="0" indent="0">
              <a:buNone/>
            </a:pPr>
            <a:r>
              <a:rPr lang="fr-FR" sz="1600" dirty="0"/>
              <a:t>           Si p-value &gt; 0.05 &lt;-&gt; Normalité.</a:t>
            </a:r>
          </a:p>
        </p:txBody>
      </p:sp>
      <p:sp>
        <p:nvSpPr>
          <p:cNvPr id="16" name="Espace réservé du contenu 2">
            <a:extLst>
              <a:ext uri="{FF2B5EF4-FFF2-40B4-BE49-F238E27FC236}">
                <a16:creationId xmlns:a16="http://schemas.microsoft.com/office/drawing/2014/main" id="{8BDCF241-5962-4F7B-8D28-7BC06E933D6D}"/>
              </a:ext>
            </a:extLst>
          </p:cNvPr>
          <p:cNvSpPr txBox="1">
            <a:spLocks/>
          </p:cNvSpPr>
          <p:nvPr/>
        </p:nvSpPr>
        <p:spPr>
          <a:xfrm>
            <a:off x="0" y="3912679"/>
            <a:ext cx="3207026" cy="4230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b="1" dirty="0"/>
              <a:t>Application du modèle </a:t>
            </a:r>
            <a:r>
              <a:rPr lang="fr-FR" sz="1600" dirty="0"/>
              <a:t>:</a:t>
            </a:r>
          </a:p>
        </p:txBody>
      </p:sp>
      <p:sp>
        <p:nvSpPr>
          <p:cNvPr id="21" name="Espace réservé du contenu 2">
            <a:extLst>
              <a:ext uri="{FF2B5EF4-FFF2-40B4-BE49-F238E27FC236}">
                <a16:creationId xmlns:a16="http://schemas.microsoft.com/office/drawing/2014/main" id="{5D05E4B2-21F6-4F3E-A717-7FEFF81CECE8}"/>
              </a:ext>
            </a:extLst>
          </p:cNvPr>
          <p:cNvSpPr txBox="1">
            <a:spLocks/>
          </p:cNvSpPr>
          <p:nvPr/>
        </p:nvSpPr>
        <p:spPr>
          <a:xfrm>
            <a:off x="4595851" y="2425974"/>
            <a:ext cx="7132322" cy="13905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457200" lvl="1" indent="0">
              <a:buNone/>
            </a:pPr>
            <a:r>
              <a:rPr lang="fr-FR" sz="1600" dirty="0" err="1"/>
              <a:t>P_Value</a:t>
            </a:r>
            <a:r>
              <a:rPr lang="fr-FR" sz="1600" dirty="0"/>
              <a:t> test Shapiro-</a:t>
            </a:r>
            <a:r>
              <a:rPr lang="fr-FR" sz="1600" dirty="0" err="1"/>
              <a:t>Wilk</a:t>
            </a:r>
            <a:r>
              <a:rPr lang="fr-FR" sz="1600" dirty="0"/>
              <a:t> = 7,04</a:t>
            </a:r>
            <a:r>
              <a:rPr lang="fr-FR" baseline="30000" dirty="0"/>
              <a:t>e</a:t>
            </a:r>
            <a:r>
              <a:rPr lang="fr-FR" sz="1600" dirty="0"/>
              <a:t>-06</a:t>
            </a:r>
            <a:endParaRPr lang="fr-FR" dirty="0"/>
          </a:p>
          <a:p>
            <a:pPr marL="457200" lvl="1" indent="0">
              <a:buNone/>
            </a:pPr>
            <a:r>
              <a:rPr lang="fr-FR" dirty="0"/>
              <a:t>Ici, l'hypothèse de normalité est remise en cause (p-value = 7.04e-06 &lt; 0.05)</a:t>
            </a:r>
            <a:endParaRPr lang="fr-FR" sz="1600" dirty="0"/>
          </a:p>
        </p:txBody>
      </p:sp>
      <p:pic>
        <p:nvPicPr>
          <p:cNvPr id="3" name="Image 2">
            <a:extLst>
              <a:ext uri="{FF2B5EF4-FFF2-40B4-BE49-F238E27FC236}">
                <a16:creationId xmlns:a16="http://schemas.microsoft.com/office/drawing/2014/main" id="{5247AC20-5D97-4608-BF42-65CBCF57A8EE}"/>
              </a:ext>
            </a:extLst>
          </p:cNvPr>
          <p:cNvPicPr>
            <a:picLocks noChangeAspect="1"/>
          </p:cNvPicPr>
          <p:nvPr/>
        </p:nvPicPr>
        <p:blipFill>
          <a:blip r:embed="rId2"/>
          <a:stretch>
            <a:fillRect/>
          </a:stretch>
        </p:blipFill>
        <p:spPr>
          <a:xfrm>
            <a:off x="415993" y="2527142"/>
            <a:ext cx="4101401" cy="1078146"/>
          </a:xfrm>
          <a:prstGeom prst="rect">
            <a:avLst/>
          </a:prstGeom>
        </p:spPr>
      </p:pic>
      <p:pic>
        <p:nvPicPr>
          <p:cNvPr id="5" name="Image 4">
            <a:extLst>
              <a:ext uri="{FF2B5EF4-FFF2-40B4-BE49-F238E27FC236}">
                <a16:creationId xmlns:a16="http://schemas.microsoft.com/office/drawing/2014/main" id="{1044A78A-AEEF-46F0-90E3-BF32781697D5}"/>
              </a:ext>
            </a:extLst>
          </p:cNvPr>
          <p:cNvPicPr>
            <a:picLocks noChangeAspect="1"/>
          </p:cNvPicPr>
          <p:nvPr/>
        </p:nvPicPr>
        <p:blipFill>
          <a:blip r:embed="rId3"/>
          <a:stretch>
            <a:fillRect/>
          </a:stretch>
        </p:blipFill>
        <p:spPr>
          <a:xfrm>
            <a:off x="5797825" y="4149183"/>
            <a:ext cx="4022037" cy="2079298"/>
          </a:xfrm>
          <a:prstGeom prst="rect">
            <a:avLst/>
          </a:prstGeom>
        </p:spPr>
      </p:pic>
      <p:pic>
        <p:nvPicPr>
          <p:cNvPr id="7" name="Image 6">
            <a:extLst>
              <a:ext uri="{FF2B5EF4-FFF2-40B4-BE49-F238E27FC236}">
                <a16:creationId xmlns:a16="http://schemas.microsoft.com/office/drawing/2014/main" id="{583B4496-C3E8-4E84-B2C0-52AD328789EE}"/>
              </a:ext>
            </a:extLst>
          </p:cNvPr>
          <p:cNvPicPr>
            <a:picLocks noChangeAspect="1"/>
          </p:cNvPicPr>
          <p:nvPr/>
        </p:nvPicPr>
        <p:blipFill>
          <a:blip r:embed="rId4"/>
          <a:stretch>
            <a:fillRect/>
          </a:stretch>
        </p:blipFill>
        <p:spPr>
          <a:xfrm>
            <a:off x="92765" y="4305698"/>
            <a:ext cx="5731564" cy="1819275"/>
          </a:xfrm>
          <a:prstGeom prst="rect">
            <a:avLst/>
          </a:prstGeom>
        </p:spPr>
      </p:pic>
      <p:sp>
        <p:nvSpPr>
          <p:cNvPr id="19" name="Espace réservé du contenu 2">
            <a:extLst>
              <a:ext uri="{FF2B5EF4-FFF2-40B4-BE49-F238E27FC236}">
                <a16:creationId xmlns:a16="http://schemas.microsoft.com/office/drawing/2014/main" id="{537A1B93-987D-45D9-838C-CA4B88199521}"/>
              </a:ext>
            </a:extLst>
          </p:cNvPr>
          <p:cNvSpPr txBox="1">
            <a:spLocks/>
          </p:cNvSpPr>
          <p:nvPr/>
        </p:nvSpPr>
        <p:spPr>
          <a:xfrm>
            <a:off x="9671434" y="4719894"/>
            <a:ext cx="2858497" cy="13905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buFont typeface="Wingdings" panose="05000000000000000000" pitchFamily="2" charset="2"/>
              <a:buChar char="Ø"/>
            </a:pPr>
            <a:r>
              <a:rPr lang="fr-FR" sz="1600" dirty="0"/>
              <a:t>Plus de valeurs manquantes.</a:t>
            </a:r>
          </a:p>
          <a:p>
            <a:pPr lvl="1">
              <a:buFont typeface="Wingdings" panose="05000000000000000000" pitchFamily="2" charset="2"/>
              <a:buChar char="Ø"/>
            </a:pPr>
            <a:r>
              <a:rPr lang="fr-FR" dirty="0"/>
              <a:t>Peu de changement pour </a:t>
            </a:r>
            <a:r>
              <a:rPr lang="fr-FR" dirty="0" err="1"/>
              <a:t>margin_low</a:t>
            </a:r>
            <a:endParaRPr lang="fr-FR" dirty="0"/>
          </a:p>
        </p:txBody>
      </p:sp>
    </p:spTree>
    <p:extLst>
      <p:ext uri="{BB962C8B-B14F-4D97-AF65-F5344CB8AC3E}">
        <p14:creationId xmlns:p14="http://schemas.microsoft.com/office/powerpoint/2010/main" val="2419078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Sous-titre 2">
            <a:extLst>
              <a:ext uri="{FF2B5EF4-FFF2-40B4-BE49-F238E27FC236}">
                <a16:creationId xmlns:a16="http://schemas.microsoft.com/office/drawing/2014/main" id="{F8B735E2-1FEF-4CA6-968F-3F47D54AA9BC}"/>
              </a:ext>
            </a:extLst>
          </p:cNvPr>
          <p:cNvSpPr txBox="1">
            <a:spLocks/>
          </p:cNvSpPr>
          <p:nvPr/>
        </p:nvSpPr>
        <p:spPr>
          <a:xfrm>
            <a:off x="11728173" y="6407743"/>
            <a:ext cx="589721" cy="45044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600" dirty="0"/>
              <a:t>8</a:t>
            </a:r>
          </a:p>
        </p:txBody>
      </p:sp>
      <p:sp>
        <p:nvSpPr>
          <p:cNvPr id="8" name="Espace réservé du contenu 2">
            <a:extLst>
              <a:ext uri="{FF2B5EF4-FFF2-40B4-BE49-F238E27FC236}">
                <a16:creationId xmlns:a16="http://schemas.microsoft.com/office/drawing/2014/main" id="{F4796BFD-967D-4370-A598-8D33CF63FA3C}"/>
              </a:ext>
            </a:extLst>
          </p:cNvPr>
          <p:cNvSpPr txBox="1">
            <a:spLocks/>
          </p:cNvSpPr>
          <p:nvPr/>
        </p:nvSpPr>
        <p:spPr>
          <a:xfrm>
            <a:off x="13253" y="0"/>
            <a:ext cx="1895061" cy="7011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4000" dirty="0">
                <a:ln w="0"/>
                <a:solidFill>
                  <a:schemeClr val="accent1">
                    <a:lumMod val="75000"/>
                  </a:schemeClr>
                </a:solidFill>
                <a:effectLst>
                  <a:outerShdw blurRad="38100" dist="19050" dir="2700000" algn="tl" rotWithShape="0">
                    <a:schemeClr val="dk1">
                      <a:alpha val="40000"/>
                    </a:schemeClr>
                  </a:outerShdw>
                </a:effectLst>
              </a:rPr>
              <a:t>Partie II</a:t>
            </a:r>
          </a:p>
        </p:txBody>
      </p:sp>
      <p:sp>
        <p:nvSpPr>
          <p:cNvPr id="2" name="Flèche : pentagone 1">
            <a:extLst>
              <a:ext uri="{FF2B5EF4-FFF2-40B4-BE49-F238E27FC236}">
                <a16:creationId xmlns:a16="http://schemas.microsoft.com/office/drawing/2014/main" id="{D699A3BE-F90D-4020-AFEF-C7DF479539BA}"/>
              </a:ext>
            </a:extLst>
          </p:cNvPr>
          <p:cNvSpPr/>
          <p:nvPr/>
        </p:nvSpPr>
        <p:spPr>
          <a:xfrm>
            <a:off x="13253" y="701108"/>
            <a:ext cx="1603512" cy="45044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a:extLst>
              <a:ext uri="{FF2B5EF4-FFF2-40B4-BE49-F238E27FC236}">
                <a16:creationId xmlns:a16="http://schemas.microsoft.com/office/drawing/2014/main" id="{562A277D-618C-4BA1-9AAE-F07077D09F63}"/>
              </a:ext>
            </a:extLst>
          </p:cNvPr>
          <p:cNvSpPr txBox="1">
            <a:spLocks/>
          </p:cNvSpPr>
          <p:nvPr/>
        </p:nvSpPr>
        <p:spPr>
          <a:xfrm>
            <a:off x="2544060" y="388278"/>
            <a:ext cx="9434224" cy="85786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5000" b="1" dirty="0"/>
              <a:t>Analyse univariée</a:t>
            </a:r>
          </a:p>
        </p:txBody>
      </p:sp>
      <p:pic>
        <p:nvPicPr>
          <p:cNvPr id="4" name="Image 3">
            <a:extLst>
              <a:ext uri="{FF2B5EF4-FFF2-40B4-BE49-F238E27FC236}">
                <a16:creationId xmlns:a16="http://schemas.microsoft.com/office/drawing/2014/main" id="{788D04C6-8EF1-42A3-93F5-36F3D46D67A3}"/>
              </a:ext>
            </a:extLst>
          </p:cNvPr>
          <p:cNvPicPr>
            <a:picLocks noChangeAspect="1"/>
          </p:cNvPicPr>
          <p:nvPr/>
        </p:nvPicPr>
        <p:blipFill>
          <a:blip r:embed="rId2"/>
          <a:stretch>
            <a:fillRect/>
          </a:stretch>
        </p:blipFill>
        <p:spPr>
          <a:xfrm>
            <a:off x="151807" y="1852663"/>
            <a:ext cx="4662217" cy="3209667"/>
          </a:xfrm>
          <a:prstGeom prst="rect">
            <a:avLst/>
          </a:prstGeom>
        </p:spPr>
      </p:pic>
      <p:sp>
        <p:nvSpPr>
          <p:cNvPr id="15" name="Espace réservé du contenu 2">
            <a:extLst>
              <a:ext uri="{FF2B5EF4-FFF2-40B4-BE49-F238E27FC236}">
                <a16:creationId xmlns:a16="http://schemas.microsoft.com/office/drawing/2014/main" id="{2089A437-A1E4-4BE6-BADF-D7A79F12AC1F}"/>
              </a:ext>
            </a:extLst>
          </p:cNvPr>
          <p:cNvSpPr txBox="1">
            <a:spLocks/>
          </p:cNvSpPr>
          <p:nvPr/>
        </p:nvSpPr>
        <p:spPr>
          <a:xfrm>
            <a:off x="5064072" y="2233448"/>
            <a:ext cx="3207026" cy="2448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fr-FR" sz="1600" dirty="0"/>
              <a:t> </a:t>
            </a:r>
            <a:r>
              <a:rPr lang="fr-FR" sz="1600" dirty="0" err="1"/>
              <a:t>Height_left</a:t>
            </a:r>
            <a:r>
              <a:rPr lang="fr-FR" sz="1600" dirty="0"/>
              <a:t> : 103.94 </a:t>
            </a:r>
            <a:r>
              <a:rPr lang="fr-FR" sz="1600" dirty="0" err="1"/>
              <a:t>mm.</a:t>
            </a:r>
            <a:endParaRPr lang="fr-FR" sz="1600" dirty="0"/>
          </a:p>
          <a:p>
            <a:pPr>
              <a:buFont typeface="Wingdings" panose="05000000000000000000" pitchFamily="2" charset="2"/>
              <a:buChar char="Ø"/>
            </a:pPr>
            <a:r>
              <a:rPr lang="fr-FR" sz="1600" dirty="0" err="1"/>
              <a:t>Height_right</a:t>
            </a:r>
            <a:r>
              <a:rPr lang="fr-FR" sz="1600" dirty="0"/>
              <a:t> : 103.80 </a:t>
            </a:r>
            <a:r>
              <a:rPr lang="fr-FR" sz="1600" dirty="0" err="1"/>
              <a:t>mm.</a:t>
            </a:r>
            <a:endParaRPr lang="fr-FR" sz="1600" dirty="0"/>
          </a:p>
          <a:p>
            <a:pPr>
              <a:buFont typeface="Wingdings" panose="05000000000000000000" pitchFamily="2" charset="2"/>
              <a:buChar char="Ø"/>
            </a:pPr>
            <a:r>
              <a:rPr lang="fr-FR" sz="1600" dirty="0" err="1"/>
              <a:t>Margin_low</a:t>
            </a:r>
            <a:r>
              <a:rPr lang="fr-FR" sz="1600" dirty="0"/>
              <a:t> : 4.11 </a:t>
            </a:r>
            <a:r>
              <a:rPr lang="fr-FR" sz="1600" dirty="0" err="1"/>
              <a:t>mm.</a:t>
            </a:r>
            <a:endParaRPr lang="fr-FR" sz="1600" dirty="0"/>
          </a:p>
          <a:p>
            <a:pPr>
              <a:buFont typeface="Wingdings" panose="05000000000000000000" pitchFamily="2" charset="2"/>
              <a:buChar char="Ø"/>
            </a:pPr>
            <a:r>
              <a:rPr lang="fr-FR" sz="1600" dirty="0" err="1"/>
              <a:t>Margin_up</a:t>
            </a:r>
            <a:r>
              <a:rPr lang="fr-FR" sz="1600" dirty="0"/>
              <a:t> : 3.05mm.</a:t>
            </a:r>
          </a:p>
          <a:p>
            <a:pPr>
              <a:buFont typeface="Wingdings" panose="05000000000000000000" pitchFamily="2" charset="2"/>
              <a:buChar char="Ø"/>
            </a:pPr>
            <a:r>
              <a:rPr lang="fr-FR" sz="1600" dirty="0" err="1"/>
              <a:t>Length</a:t>
            </a:r>
            <a:r>
              <a:rPr lang="fr-FR" sz="1600" dirty="0"/>
              <a:t> : 113.20 </a:t>
            </a:r>
            <a:r>
              <a:rPr lang="fr-FR" sz="1600" dirty="0" err="1"/>
              <a:t>mm.</a:t>
            </a:r>
            <a:endParaRPr lang="fr-FR" sz="1600" dirty="0"/>
          </a:p>
          <a:p>
            <a:pPr>
              <a:buFont typeface="Wingdings" panose="05000000000000000000" pitchFamily="2" charset="2"/>
              <a:buChar char="Ø"/>
            </a:pPr>
            <a:r>
              <a:rPr lang="fr-FR" sz="1600" dirty="0"/>
              <a:t>Diagonal : 171.98 </a:t>
            </a:r>
            <a:r>
              <a:rPr lang="fr-FR" sz="1600" dirty="0" err="1"/>
              <a:t>mm.</a:t>
            </a:r>
            <a:endParaRPr lang="fr-FR" sz="1600" dirty="0"/>
          </a:p>
          <a:p>
            <a:pPr marL="457200" lvl="1" indent="0">
              <a:buNone/>
            </a:pPr>
            <a:endParaRPr lang="fr-FR" dirty="0"/>
          </a:p>
        </p:txBody>
      </p:sp>
      <p:sp>
        <p:nvSpPr>
          <p:cNvPr id="17" name="Espace réservé du contenu 2">
            <a:extLst>
              <a:ext uri="{FF2B5EF4-FFF2-40B4-BE49-F238E27FC236}">
                <a16:creationId xmlns:a16="http://schemas.microsoft.com/office/drawing/2014/main" id="{54801ED4-90D3-4D18-B35D-145561FEA72B}"/>
              </a:ext>
            </a:extLst>
          </p:cNvPr>
          <p:cNvSpPr txBox="1">
            <a:spLocks/>
          </p:cNvSpPr>
          <p:nvPr/>
        </p:nvSpPr>
        <p:spPr>
          <a:xfrm>
            <a:off x="4814024" y="1841681"/>
            <a:ext cx="3207026" cy="4230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b="1" dirty="0"/>
              <a:t>Portrait rebot des vrai billets </a:t>
            </a:r>
            <a:r>
              <a:rPr lang="fr-FR" sz="1600" dirty="0"/>
              <a:t>:</a:t>
            </a:r>
          </a:p>
        </p:txBody>
      </p:sp>
      <p:sp>
        <p:nvSpPr>
          <p:cNvPr id="20" name="Espace réservé du contenu 2">
            <a:extLst>
              <a:ext uri="{FF2B5EF4-FFF2-40B4-BE49-F238E27FC236}">
                <a16:creationId xmlns:a16="http://schemas.microsoft.com/office/drawing/2014/main" id="{5424DA16-1379-4C1B-B7F5-F970F080C67A}"/>
              </a:ext>
            </a:extLst>
          </p:cNvPr>
          <p:cNvSpPr txBox="1">
            <a:spLocks/>
          </p:cNvSpPr>
          <p:nvPr/>
        </p:nvSpPr>
        <p:spPr>
          <a:xfrm>
            <a:off x="8701685" y="1894714"/>
            <a:ext cx="3207026" cy="4230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b="1" dirty="0"/>
              <a:t>Portrait rebot des faux billets </a:t>
            </a:r>
            <a:r>
              <a:rPr lang="fr-FR" sz="1600" dirty="0"/>
              <a:t>:</a:t>
            </a:r>
          </a:p>
        </p:txBody>
      </p:sp>
      <p:sp>
        <p:nvSpPr>
          <p:cNvPr id="22" name="Espace réservé du contenu 2">
            <a:extLst>
              <a:ext uri="{FF2B5EF4-FFF2-40B4-BE49-F238E27FC236}">
                <a16:creationId xmlns:a16="http://schemas.microsoft.com/office/drawing/2014/main" id="{70F15FED-5511-40B0-A02F-DC4537BB4350}"/>
              </a:ext>
            </a:extLst>
          </p:cNvPr>
          <p:cNvSpPr txBox="1">
            <a:spLocks/>
          </p:cNvSpPr>
          <p:nvPr/>
        </p:nvSpPr>
        <p:spPr>
          <a:xfrm>
            <a:off x="8882224" y="2317292"/>
            <a:ext cx="3026487" cy="2448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fr-FR" sz="1600" dirty="0" err="1"/>
              <a:t>Height_left</a:t>
            </a:r>
            <a:r>
              <a:rPr lang="fr-FR" sz="1600" dirty="0"/>
              <a:t> : 104.19 </a:t>
            </a:r>
            <a:r>
              <a:rPr lang="fr-FR" sz="1600" dirty="0" err="1"/>
              <a:t>mm.</a:t>
            </a:r>
            <a:endParaRPr lang="fr-FR" sz="1600" dirty="0"/>
          </a:p>
          <a:p>
            <a:pPr>
              <a:buFont typeface="Wingdings" panose="05000000000000000000" pitchFamily="2" charset="2"/>
              <a:buChar char="Ø"/>
            </a:pPr>
            <a:r>
              <a:rPr lang="fr-FR" sz="1600" dirty="0" err="1"/>
              <a:t>Height_right</a:t>
            </a:r>
            <a:r>
              <a:rPr lang="fr-FR" sz="1600" dirty="0"/>
              <a:t> : 104.14 </a:t>
            </a:r>
            <a:r>
              <a:rPr lang="fr-FR" sz="1600" dirty="0" err="1"/>
              <a:t>mm.</a:t>
            </a:r>
            <a:endParaRPr lang="fr-FR" sz="1600" dirty="0"/>
          </a:p>
          <a:p>
            <a:pPr>
              <a:buFont typeface="Wingdings" panose="05000000000000000000" pitchFamily="2" charset="2"/>
              <a:buChar char="Ø"/>
            </a:pPr>
            <a:r>
              <a:rPr lang="fr-FR" sz="1600" dirty="0" err="1"/>
              <a:t>Margin_low</a:t>
            </a:r>
            <a:r>
              <a:rPr lang="fr-FR" sz="1600" dirty="0"/>
              <a:t> : 5.21 </a:t>
            </a:r>
            <a:r>
              <a:rPr lang="fr-FR" sz="1600" dirty="0" err="1"/>
              <a:t>mm.</a:t>
            </a:r>
            <a:endParaRPr lang="fr-FR" sz="1600" dirty="0"/>
          </a:p>
          <a:p>
            <a:pPr>
              <a:buFont typeface="Wingdings" panose="05000000000000000000" pitchFamily="2" charset="2"/>
              <a:buChar char="Ø"/>
            </a:pPr>
            <a:r>
              <a:rPr lang="fr-FR" sz="1600" dirty="0" err="1"/>
              <a:t>Margin_up</a:t>
            </a:r>
            <a:r>
              <a:rPr lang="fr-FR" sz="1600" dirty="0"/>
              <a:t>: 3.35mm.</a:t>
            </a:r>
          </a:p>
          <a:p>
            <a:pPr>
              <a:buFont typeface="Wingdings" panose="05000000000000000000" pitchFamily="2" charset="2"/>
              <a:buChar char="Ø"/>
            </a:pPr>
            <a:r>
              <a:rPr lang="fr-FR" sz="1600" dirty="0" err="1"/>
              <a:t>Length</a:t>
            </a:r>
            <a:r>
              <a:rPr lang="fr-FR" sz="1600" dirty="0"/>
              <a:t> : 111.63 </a:t>
            </a:r>
            <a:r>
              <a:rPr lang="fr-FR" sz="1600" dirty="0" err="1"/>
              <a:t>mm.</a:t>
            </a:r>
            <a:endParaRPr lang="fr-FR" sz="1600" dirty="0"/>
          </a:p>
          <a:p>
            <a:pPr>
              <a:buFont typeface="Wingdings" panose="05000000000000000000" pitchFamily="2" charset="2"/>
              <a:buChar char="Ø"/>
            </a:pPr>
            <a:r>
              <a:rPr lang="fr-FR" sz="1600" dirty="0"/>
              <a:t>Diagonal : 171.90 </a:t>
            </a:r>
            <a:r>
              <a:rPr lang="fr-FR" sz="1600" dirty="0" err="1"/>
              <a:t>mm.</a:t>
            </a:r>
            <a:endParaRPr lang="fr-FR" sz="1600" dirty="0"/>
          </a:p>
          <a:p>
            <a:pPr marL="457200" lvl="1" indent="0">
              <a:buNone/>
            </a:pPr>
            <a:endParaRPr lang="fr-FR" dirty="0"/>
          </a:p>
        </p:txBody>
      </p:sp>
    </p:spTree>
    <p:extLst>
      <p:ext uri="{BB962C8B-B14F-4D97-AF65-F5344CB8AC3E}">
        <p14:creationId xmlns:p14="http://schemas.microsoft.com/office/powerpoint/2010/main" val="3643094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Sous-titre 2">
            <a:extLst>
              <a:ext uri="{FF2B5EF4-FFF2-40B4-BE49-F238E27FC236}">
                <a16:creationId xmlns:a16="http://schemas.microsoft.com/office/drawing/2014/main" id="{F8B735E2-1FEF-4CA6-968F-3F47D54AA9BC}"/>
              </a:ext>
            </a:extLst>
          </p:cNvPr>
          <p:cNvSpPr txBox="1">
            <a:spLocks/>
          </p:cNvSpPr>
          <p:nvPr/>
        </p:nvSpPr>
        <p:spPr>
          <a:xfrm>
            <a:off x="11728173" y="6407743"/>
            <a:ext cx="589721" cy="45044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1600" dirty="0"/>
              <a:t>9</a:t>
            </a:r>
          </a:p>
        </p:txBody>
      </p:sp>
      <p:sp>
        <p:nvSpPr>
          <p:cNvPr id="8" name="Espace réservé du contenu 2">
            <a:extLst>
              <a:ext uri="{FF2B5EF4-FFF2-40B4-BE49-F238E27FC236}">
                <a16:creationId xmlns:a16="http://schemas.microsoft.com/office/drawing/2014/main" id="{F4796BFD-967D-4370-A598-8D33CF63FA3C}"/>
              </a:ext>
            </a:extLst>
          </p:cNvPr>
          <p:cNvSpPr txBox="1">
            <a:spLocks/>
          </p:cNvSpPr>
          <p:nvPr/>
        </p:nvSpPr>
        <p:spPr>
          <a:xfrm>
            <a:off x="13253" y="0"/>
            <a:ext cx="1895061" cy="7011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4000" dirty="0">
                <a:ln w="0"/>
                <a:solidFill>
                  <a:schemeClr val="accent1">
                    <a:lumMod val="75000"/>
                  </a:schemeClr>
                </a:solidFill>
                <a:effectLst>
                  <a:outerShdw blurRad="38100" dist="19050" dir="2700000" algn="tl" rotWithShape="0">
                    <a:schemeClr val="dk1">
                      <a:alpha val="40000"/>
                    </a:schemeClr>
                  </a:outerShdw>
                </a:effectLst>
              </a:rPr>
              <a:t>Partie II</a:t>
            </a:r>
          </a:p>
        </p:txBody>
      </p:sp>
      <p:sp>
        <p:nvSpPr>
          <p:cNvPr id="2" name="Flèche : pentagone 1">
            <a:extLst>
              <a:ext uri="{FF2B5EF4-FFF2-40B4-BE49-F238E27FC236}">
                <a16:creationId xmlns:a16="http://schemas.microsoft.com/office/drawing/2014/main" id="{D699A3BE-F90D-4020-AFEF-C7DF479539BA}"/>
              </a:ext>
            </a:extLst>
          </p:cNvPr>
          <p:cNvSpPr/>
          <p:nvPr/>
        </p:nvSpPr>
        <p:spPr>
          <a:xfrm>
            <a:off x="13253" y="701108"/>
            <a:ext cx="1603512" cy="45044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1">
            <a:extLst>
              <a:ext uri="{FF2B5EF4-FFF2-40B4-BE49-F238E27FC236}">
                <a16:creationId xmlns:a16="http://schemas.microsoft.com/office/drawing/2014/main" id="{562A277D-618C-4BA1-9AAE-F07077D09F63}"/>
              </a:ext>
            </a:extLst>
          </p:cNvPr>
          <p:cNvSpPr txBox="1">
            <a:spLocks/>
          </p:cNvSpPr>
          <p:nvPr/>
        </p:nvSpPr>
        <p:spPr>
          <a:xfrm>
            <a:off x="2544060" y="388278"/>
            <a:ext cx="9434224" cy="85786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5000" b="1" dirty="0"/>
              <a:t>Analyse bivariée</a:t>
            </a:r>
          </a:p>
        </p:txBody>
      </p:sp>
      <p:pic>
        <p:nvPicPr>
          <p:cNvPr id="3" name="Image 2">
            <a:extLst>
              <a:ext uri="{FF2B5EF4-FFF2-40B4-BE49-F238E27FC236}">
                <a16:creationId xmlns:a16="http://schemas.microsoft.com/office/drawing/2014/main" id="{3AD960B3-23C2-4418-B061-2F3D1D90086D}"/>
              </a:ext>
            </a:extLst>
          </p:cNvPr>
          <p:cNvPicPr>
            <a:picLocks noChangeAspect="1"/>
          </p:cNvPicPr>
          <p:nvPr/>
        </p:nvPicPr>
        <p:blipFill>
          <a:blip r:embed="rId2"/>
          <a:stretch>
            <a:fillRect/>
          </a:stretch>
        </p:blipFill>
        <p:spPr>
          <a:xfrm>
            <a:off x="113886" y="1533400"/>
            <a:ext cx="2926246" cy="1907530"/>
          </a:xfrm>
          <a:prstGeom prst="rect">
            <a:avLst/>
          </a:prstGeom>
        </p:spPr>
      </p:pic>
      <p:pic>
        <p:nvPicPr>
          <p:cNvPr id="5" name="Image 4">
            <a:extLst>
              <a:ext uri="{FF2B5EF4-FFF2-40B4-BE49-F238E27FC236}">
                <a16:creationId xmlns:a16="http://schemas.microsoft.com/office/drawing/2014/main" id="{3B90CC74-37B1-49F5-99C9-C5B118D79938}"/>
              </a:ext>
            </a:extLst>
          </p:cNvPr>
          <p:cNvPicPr>
            <a:picLocks noChangeAspect="1"/>
          </p:cNvPicPr>
          <p:nvPr/>
        </p:nvPicPr>
        <p:blipFill>
          <a:blip r:embed="rId3"/>
          <a:stretch>
            <a:fillRect/>
          </a:stretch>
        </p:blipFill>
        <p:spPr>
          <a:xfrm>
            <a:off x="3146982" y="1508247"/>
            <a:ext cx="2926246" cy="1932683"/>
          </a:xfrm>
          <a:prstGeom prst="rect">
            <a:avLst/>
          </a:prstGeom>
        </p:spPr>
      </p:pic>
      <p:pic>
        <p:nvPicPr>
          <p:cNvPr id="6" name="Image 5">
            <a:extLst>
              <a:ext uri="{FF2B5EF4-FFF2-40B4-BE49-F238E27FC236}">
                <a16:creationId xmlns:a16="http://schemas.microsoft.com/office/drawing/2014/main" id="{61CAAF9C-9A63-4290-9E52-3314F4D8DF4F}"/>
              </a:ext>
            </a:extLst>
          </p:cNvPr>
          <p:cNvPicPr>
            <a:picLocks noChangeAspect="1"/>
          </p:cNvPicPr>
          <p:nvPr/>
        </p:nvPicPr>
        <p:blipFill>
          <a:blip r:embed="rId4"/>
          <a:stretch>
            <a:fillRect/>
          </a:stretch>
        </p:blipFill>
        <p:spPr>
          <a:xfrm>
            <a:off x="6174893" y="1533400"/>
            <a:ext cx="2926247" cy="1895029"/>
          </a:xfrm>
          <a:prstGeom prst="rect">
            <a:avLst/>
          </a:prstGeom>
        </p:spPr>
      </p:pic>
      <p:pic>
        <p:nvPicPr>
          <p:cNvPr id="7" name="Image 6">
            <a:extLst>
              <a:ext uri="{FF2B5EF4-FFF2-40B4-BE49-F238E27FC236}">
                <a16:creationId xmlns:a16="http://schemas.microsoft.com/office/drawing/2014/main" id="{DD0B3BDF-0C04-4B4B-897F-D06DDB7EA023}"/>
              </a:ext>
            </a:extLst>
          </p:cNvPr>
          <p:cNvPicPr>
            <a:picLocks noChangeAspect="1"/>
          </p:cNvPicPr>
          <p:nvPr/>
        </p:nvPicPr>
        <p:blipFill>
          <a:blip r:embed="rId5"/>
          <a:stretch>
            <a:fillRect/>
          </a:stretch>
        </p:blipFill>
        <p:spPr>
          <a:xfrm>
            <a:off x="74413" y="3989613"/>
            <a:ext cx="2978687" cy="1932683"/>
          </a:xfrm>
          <a:prstGeom prst="rect">
            <a:avLst/>
          </a:prstGeom>
        </p:spPr>
      </p:pic>
      <p:pic>
        <p:nvPicPr>
          <p:cNvPr id="10" name="Image 9">
            <a:extLst>
              <a:ext uri="{FF2B5EF4-FFF2-40B4-BE49-F238E27FC236}">
                <a16:creationId xmlns:a16="http://schemas.microsoft.com/office/drawing/2014/main" id="{1C7DB639-D184-47F1-BDE5-215DADCDB6A9}"/>
              </a:ext>
            </a:extLst>
          </p:cNvPr>
          <p:cNvPicPr>
            <a:picLocks noChangeAspect="1"/>
          </p:cNvPicPr>
          <p:nvPr/>
        </p:nvPicPr>
        <p:blipFill>
          <a:blip r:embed="rId6"/>
          <a:stretch>
            <a:fillRect/>
          </a:stretch>
        </p:blipFill>
        <p:spPr>
          <a:xfrm>
            <a:off x="3134354" y="4013418"/>
            <a:ext cx="2978687" cy="1932682"/>
          </a:xfrm>
          <a:prstGeom prst="rect">
            <a:avLst/>
          </a:prstGeom>
        </p:spPr>
      </p:pic>
      <p:pic>
        <p:nvPicPr>
          <p:cNvPr id="11" name="Image 10">
            <a:extLst>
              <a:ext uri="{FF2B5EF4-FFF2-40B4-BE49-F238E27FC236}">
                <a16:creationId xmlns:a16="http://schemas.microsoft.com/office/drawing/2014/main" id="{551F3DC1-9DC1-47ED-A66B-D4E4E846B7EC}"/>
              </a:ext>
            </a:extLst>
          </p:cNvPr>
          <p:cNvPicPr>
            <a:picLocks noChangeAspect="1"/>
          </p:cNvPicPr>
          <p:nvPr/>
        </p:nvPicPr>
        <p:blipFill>
          <a:blip r:embed="rId7"/>
          <a:stretch>
            <a:fillRect/>
          </a:stretch>
        </p:blipFill>
        <p:spPr>
          <a:xfrm>
            <a:off x="6203687" y="3989613"/>
            <a:ext cx="2844444" cy="1907530"/>
          </a:xfrm>
          <a:prstGeom prst="rect">
            <a:avLst/>
          </a:prstGeom>
        </p:spPr>
      </p:pic>
      <p:sp>
        <p:nvSpPr>
          <p:cNvPr id="18" name="Espace réservé du contenu 2">
            <a:extLst>
              <a:ext uri="{FF2B5EF4-FFF2-40B4-BE49-F238E27FC236}">
                <a16:creationId xmlns:a16="http://schemas.microsoft.com/office/drawing/2014/main" id="{456E0515-16D7-443F-BB81-F3D364D8D00A}"/>
              </a:ext>
            </a:extLst>
          </p:cNvPr>
          <p:cNvSpPr txBox="1">
            <a:spLocks/>
          </p:cNvSpPr>
          <p:nvPr/>
        </p:nvSpPr>
        <p:spPr>
          <a:xfrm>
            <a:off x="9154150" y="2474588"/>
            <a:ext cx="3207026" cy="2448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1600" dirty="0"/>
              <a:t>Des différences apparaissent particulièrement pour les variables suivantes :</a:t>
            </a:r>
          </a:p>
          <a:p>
            <a:pPr>
              <a:buFont typeface="Wingdings" panose="05000000000000000000" pitchFamily="2" charset="2"/>
              <a:buChar char="Ø"/>
            </a:pPr>
            <a:r>
              <a:rPr lang="fr-FR" sz="1600" dirty="0" err="1"/>
              <a:t>Margin_low</a:t>
            </a:r>
            <a:endParaRPr lang="fr-FR" sz="1600" dirty="0"/>
          </a:p>
          <a:p>
            <a:pPr>
              <a:buFont typeface="Wingdings" panose="05000000000000000000" pitchFamily="2" charset="2"/>
              <a:buChar char="Ø"/>
            </a:pPr>
            <a:r>
              <a:rPr lang="fr-FR" sz="1600" dirty="0" err="1"/>
              <a:t>length</a:t>
            </a:r>
            <a:endParaRPr lang="fr-FR" sz="1600" dirty="0"/>
          </a:p>
          <a:p>
            <a:pPr marL="0" indent="0">
              <a:buNone/>
            </a:pPr>
            <a:r>
              <a:rPr lang="fr-FR" sz="1600" dirty="0"/>
              <a:t>Les vrais billets ont tendance à être plus long que les faux billets</a:t>
            </a:r>
          </a:p>
          <a:p>
            <a:pPr marL="0" indent="0">
              <a:buNone/>
            </a:pPr>
            <a:endParaRPr lang="fr-FR" dirty="0"/>
          </a:p>
        </p:txBody>
      </p:sp>
    </p:spTree>
    <p:extLst>
      <p:ext uri="{BB962C8B-B14F-4D97-AF65-F5344CB8AC3E}">
        <p14:creationId xmlns:p14="http://schemas.microsoft.com/office/powerpoint/2010/main" val="211676129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9888</TotalTime>
  <Words>992</Words>
  <Application>Microsoft Office PowerPoint</Application>
  <PresentationFormat>Grand écran</PresentationFormat>
  <Paragraphs>131</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Arial Black</vt:lpstr>
      <vt:lpstr>Calibri</vt:lpstr>
      <vt:lpstr>Calibri Light</vt:lpstr>
      <vt:lpstr>Wingdings</vt:lpstr>
      <vt:lpstr>Wingdings 3</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DÉTECTION DE FAUX BILLETS</dc:title>
  <dc:creator>ndeye aminata ba</dc:creator>
  <cp:lastModifiedBy>ndeye aminata ba</cp:lastModifiedBy>
  <cp:revision>41</cp:revision>
  <dcterms:created xsi:type="dcterms:W3CDTF">2022-05-04T11:35:41Z</dcterms:created>
  <dcterms:modified xsi:type="dcterms:W3CDTF">2022-05-11T08:23:53Z</dcterms:modified>
</cp:coreProperties>
</file>