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0" r:id="rId2"/>
    <p:sldId id="257" r:id="rId3"/>
    <p:sldId id="258" r:id="rId4"/>
    <p:sldId id="261" r:id="rId5"/>
    <p:sldId id="266" r:id="rId6"/>
    <p:sldId id="268" r:id="rId7"/>
    <p:sldId id="271" r:id="rId8"/>
    <p:sldId id="272" r:id="rId9"/>
    <p:sldId id="273" r:id="rId10"/>
    <p:sldId id="275" r:id="rId11"/>
    <p:sldId id="277" r:id="rId12"/>
    <p:sldId id="292" r:id="rId13"/>
    <p:sldId id="278" r:id="rId14"/>
    <p:sldId id="279" r:id="rId15"/>
    <p:sldId id="280" r:id="rId16"/>
    <p:sldId id="281" r:id="rId17"/>
    <p:sldId id="285" r:id="rId18"/>
    <p:sldId id="284" r:id="rId19"/>
    <p:sldId id="283" r:id="rId20"/>
    <p:sldId id="282" r:id="rId21"/>
    <p:sldId id="286" r:id="rId22"/>
    <p:sldId id="287" r:id="rId23"/>
    <p:sldId id="288" r:id="rId24"/>
    <p:sldId id="289" r:id="rId25"/>
    <p:sldId id="290" r:id="rId26"/>
    <p:sldId id="291" r:id="rId27"/>
    <p:sldId id="294" r:id="rId28"/>
    <p:sldId id="295" r:id="rId29"/>
    <p:sldId id="296" r:id="rId30"/>
    <p:sldId id="297" r:id="rId31"/>
    <p:sldId id="298" r:id="rId32"/>
    <p:sldId id="299" r:id="rId33"/>
    <p:sldId id="300" r:id="rId3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2" autoAdjust="0"/>
  </p:normalViewPr>
  <p:slideViewPr>
    <p:cSldViewPr snapToGrid="0">
      <p:cViewPr>
        <p:scale>
          <a:sx n="66" d="100"/>
          <a:sy n="66" d="100"/>
        </p:scale>
        <p:origin x="2616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B0868-40E5-45EE-ABB9-71B14C427BAE}" type="datetimeFigureOut">
              <a:rPr lang="it-IT" smtClean="0"/>
              <a:t>03/05/2025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FB2F9-639A-44C5-9FB2-CE80C54484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1467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7B4A9-5E25-38CD-3E9B-47B1B8E6F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02B5C05-B8CD-008C-BD9C-5BEE048E8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DCC33C-9DE4-29AA-C6F0-2DC425C7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FE8-3FD2-4F35-8956-E7388879DF81}" type="datetimeFigureOut">
              <a:rPr lang="it-IT" smtClean="0"/>
              <a:t>03/05/2025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86FC92-1F54-51D6-3A32-EC495087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438191-2C75-EE0B-E7FC-5FF5FCE3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A37A-A15F-475E-86EA-781460F09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125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9AEA4C-500A-22A2-FB2A-2995F08A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8DF45C9-058C-667E-9345-DB8E0FB2D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4B5A2E-1040-206D-4B1E-E13D7A95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FE8-3FD2-4F35-8956-E7388879DF81}" type="datetimeFigureOut">
              <a:rPr lang="it-IT" smtClean="0"/>
              <a:t>03/05/2025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FB4DD9-E228-6C99-A5B0-9B6E43829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5E77A9-CBE0-3966-D9BD-2A0F9C06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A37A-A15F-475E-86EA-781460F09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363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8BB6D50-CB91-4B5B-9E43-89B313832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4173A6D-1D61-18C4-BBF7-EEC21C524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87A908-E7FD-793D-AA96-A912D5F0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FE8-3FD2-4F35-8956-E7388879DF81}" type="datetimeFigureOut">
              <a:rPr lang="it-IT" smtClean="0"/>
              <a:t>03/05/2025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39BA31-D639-0362-6595-9E1AB507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04E4B1-91E9-CF1B-48C4-4DB9B473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A37A-A15F-475E-86EA-781460F09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456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7FFCA2-F3B4-A95C-F077-F538E1ED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0DB8F2-65BE-2B1F-C645-603716590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F8B865-C155-1B9E-E5B9-E9F742A5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FE8-3FD2-4F35-8956-E7388879DF81}" type="datetimeFigureOut">
              <a:rPr lang="it-IT" smtClean="0"/>
              <a:t>03/05/2025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4C4A66-705E-4C23-E01A-1AD040C0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5C2EA4-1FB3-2021-F02C-A795481C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A37A-A15F-475E-86EA-781460F09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445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15E255-68C4-5FFA-00D6-4FBF488F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FCE374-C764-82F3-43E7-3E2C036AE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0C1269-1218-3BF8-1E3A-222A6EA3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FE8-3FD2-4F35-8956-E7388879DF81}" type="datetimeFigureOut">
              <a:rPr lang="it-IT" smtClean="0"/>
              <a:t>03/05/2025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0B1FEE-05F4-FC78-A657-7E3828D6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16AD02-F312-BF89-955B-0757CFF2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A37A-A15F-475E-86EA-781460F09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18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75C571-230E-EC07-A142-8C54F556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A07311-5FC7-E58B-B474-C3D3F6085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668E2DF-812A-04D1-33F1-7386303CC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E229FD-3273-5219-24C9-292A75C7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FE8-3FD2-4F35-8956-E7388879DF81}" type="datetimeFigureOut">
              <a:rPr lang="it-IT" smtClean="0"/>
              <a:t>03/05/2025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2559C8-4074-093D-076F-D9BC1A3FC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E9F3B30-4455-470A-8A63-43A2EBB8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A37A-A15F-475E-86EA-781460F09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320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AD93BD-2087-F065-F00F-3A0A3B63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B049517-0590-AB8D-E416-89C768816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FCABE9B-BF68-7115-4D32-34435AB21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BCF9AFC-2B30-ACB7-7F40-9EF2DBD17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818D985-1BC8-89D7-30F1-5FAEFCFAA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A530C4B-E873-1B49-3F13-CF400511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FE8-3FD2-4F35-8956-E7388879DF81}" type="datetimeFigureOut">
              <a:rPr lang="it-IT" smtClean="0"/>
              <a:t>03/05/2025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DB3206E-01C6-A78F-E73F-28C03786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1931593-AA5B-717E-E640-B0A3C974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A37A-A15F-475E-86EA-781460F09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133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8826AF-7CA1-DB48-800B-BF5D81F0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9C6770-1D78-0E91-0FDC-1C286BE1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FE8-3FD2-4F35-8956-E7388879DF81}" type="datetimeFigureOut">
              <a:rPr lang="it-IT" smtClean="0"/>
              <a:t>03/05/2025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9612BB-5B52-6BB8-3634-FED60C6F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53CFC90-AEE3-64B4-1508-86CB2C51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A37A-A15F-475E-86EA-781460F09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106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FB3EFF8-6B10-AC43-6384-CB833E515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FE8-3FD2-4F35-8956-E7388879DF81}" type="datetimeFigureOut">
              <a:rPr lang="it-IT" smtClean="0"/>
              <a:t>03/05/2025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D9A2832-3DD6-306B-689D-C9012F87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E5ED8DC-32A2-F8AD-8014-1A8955FE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A37A-A15F-475E-86EA-781460F09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019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97B0E1-4674-B2F8-201B-3C545478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0D116C-9E16-A3C2-6E0F-D59A56878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1633FA8-526E-086D-9460-86E37EB69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6B2C0C-75BE-A707-0D1E-70570E1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FE8-3FD2-4F35-8956-E7388879DF81}" type="datetimeFigureOut">
              <a:rPr lang="it-IT" smtClean="0"/>
              <a:t>03/05/2025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0D2CE4-45C3-0628-67DD-79AA57DC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D3AF9B-81E1-5578-20F3-0C36386E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A37A-A15F-475E-86EA-781460F09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973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B49B86-7FEF-50C6-1B5A-34A3AA729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949464-1652-2AF6-BF80-6DCF8A433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E7446D-1E5B-85F4-CD9B-69247AC9D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331D254-9AA2-72C4-023F-EAE00766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FE8-3FD2-4F35-8956-E7388879DF81}" type="datetimeFigureOut">
              <a:rPr lang="it-IT" smtClean="0"/>
              <a:t>03/05/2025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CD59A58-355A-585B-9BB8-3EE14215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C2AE64-24FA-23AD-F23B-38C8D428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A37A-A15F-475E-86EA-781460F09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411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48145D-9FC7-57DA-9257-A6270BD20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B19E16-75F1-581B-D15C-B3D76EDE2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7FA28D-350A-BD04-97A7-591E58D92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D66FE8-3FD2-4F35-8956-E7388879DF81}" type="datetimeFigureOut">
              <a:rPr lang="it-IT" smtClean="0"/>
              <a:t>03/05/2025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64FE28-2D86-928E-F5AC-0F5B7910D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6F617B-CB11-8E82-AD2D-AEC8E9C79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61A37A-A15F-475E-86EA-781460F09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045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ereo in un cerchio rosso">
            <a:extLst>
              <a:ext uri="{FF2B5EF4-FFF2-40B4-BE49-F238E27FC236}">
                <a16:creationId xmlns:a16="http://schemas.microsoft.com/office/drawing/2014/main" id="{84549AC0-B2A0-36C2-3887-14E13D6900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3" r="859" b="1"/>
          <a:stretch/>
        </p:blipFill>
        <p:spPr>
          <a:xfrm>
            <a:off x="0" y="10"/>
            <a:ext cx="9669642" cy="6857990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EE05F09F-8028-7AE0-22BC-9161FF61A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1040" y="822960"/>
            <a:ext cx="3870960" cy="3566160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Predictive Aircraft Valuation Using Statistical Learning</a:t>
            </a:r>
            <a:endParaRPr kumimoji="0" lang="it-IT" sz="4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4625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9B04E5-C2CD-121F-D7FA-171BF8258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53">
            <a:extLst>
              <a:ext uri="{FF2B5EF4-FFF2-40B4-BE49-F238E27FC236}">
                <a16:creationId xmlns:a16="http://schemas.microsoft.com/office/drawing/2014/main" id="{0EB197BD-7B4A-03DA-C1D5-051BDD9EE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9CE4AE-44D0-2F3C-E52A-1B2EABCD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it-IT" sz="5400" dirty="0"/>
              <a:t>The dataset</a:t>
            </a:r>
          </a:p>
        </p:txBody>
      </p:sp>
      <p:sp>
        <p:nvSpPr>
          <p:cNvPr id="1056" name="sketch line">
            <a:extLst>
              <a:ext uri="{FF2B5EF4-FFF2-40B4-BE49-F238E27FC236}">
                <a16:creationId xmlns:a16="http://schemas.microsoft.com/office/drawing/2014/main" id="{1DACDA42-53A1-9F50-2A42-3897FD6AB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Dataset - Free technology icons">
            <a:extLst>
              <a:ext uri="{FF2B5EF4-FFF2-40B4-BE49-F238E27FC236}">
                <a16:creationId xmlns:a16="http://schemas.microsoft.com/office/drawing/2014/main" id="{D0B182D5-58EE-975D-2144-F6E7EE102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654" y="640823"/>
            <a:ext cx="5580494" cy="558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46908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B198CC-9235-83E9-3D79-155953AF6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69FB32A-D6DE-FDF7-F624-F691F1389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4AD1D90-544F-824E-4373-798A23DF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Categorical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800B6471-519E-6DB0-AC19-25320FD7F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234AD00-7F5C-A55D-C136-2AED5040C9F6}"/>
              </a:ext>
            </a:extLst>
          </p:cNvPr>
          <p:cNvSpPr txBox="1"/>
          <p:nvPr/>
        </p:nvSpPr>
        <p:spPr>
          <a:xfrm>
            <a:off x="1501815" y="2274838"/>
            <a:ext cx="261298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model_name</a:t>
            </a:r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1800" b="1" dirty="0">
                <a:solidFill>
                  <a:srgbClr val="FF0000"/>
                </a:solidFill>
              </a:rPr>
              <a:t> 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E1443BB-4BF0-41E3-FE0A-6359486FCDB9}"/>
              </a:ext>
            </a:extLst>
          </p:cNvPr>
          <p:cNvSpPr txBox="1"/>
          <p:nvPr/>
        </p:nvSpPr>
        <p:spPr>
          <a:xfrm>
            <a:off x="1283825" y="3018795"/>
            <a:ext cx="3048964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Name of the aircraft model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40E6B49-1F48-89EE-F2CE-FA40D6078561}"/>
              </a:ext>
            </a:extLst>
          </p:cNvPr>
          <p:cNvSpPr txBox="1"/>
          <p:nvPr/>
        </p:nvSpPr>
        <p:spPr>
          <a:xfrm>
            <a:off x="7318093" y="2274838"/>
            <a:ext cx="26129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engine_type</a:t>
            </a:r>
            <a:r>
              <a:rPr lang="en-US" sz="3200" b="1" dirty="0">
                <a:solidFill>
                  <a:srgbClr val="FF0000"/>
                </a:solidFill>
              </a:rPr>
              <a:t>: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E57E488-42C6-50D3-AF48-52280BB6487F}"/>
              </a:ext>
            </a:extLst>
          </p:cNvPr>
          <p:cNvSpPr txBox="1"/>
          <p:nvPr/>
        </p:nvSpPr>
        <p:spPr>
          <a:xfrm>
            <a:off x="7539940" y="2964994"/>
            <a:ext cx="2169289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Type of the engine.</a:t>
            </a:r>
          </a:p>
        </p:txBody>
      </p:sp>
      <p:pic>
        <p:nvPicPr>
          <p:cNvPr id="21" name="Immagine 20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48C38E42-F0F2-7B3E-4352-668760970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7"/>
          <a:stretch/>
        </p:blipFill>
        <p:spPr>
          <a:xfrm>
            <a:off x="1547148" y="3588152"/>
            <a:ext cx="2522317" cy="2981617"/>
          </a:xfrm>
          <a:prstGeom prst="rect">
            <a:avLst/>
          </a:prstGeom>
        </p:spPr>
      </p:pic>
      <p:pic>
        <p:nvPicPr>
          <p:cNvPr id="23" name="Immagine 22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463A46BF-4B53-ABBD-D60A-EFE8261AE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030" y="3549772"/>
            <a:ext cx="2255107" cy="3019997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7695233-1587-D098-4C56-BA30D136A806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pic>
        <p:nvPicPr>
          <p:cNvPr id="31" name="Immagine 30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8EB7A72D-410F-EE46-CB49-6F66BAEDE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" t="-1" r="363" b="672"/>
          <a:stretch/>
        </p:blipFill>
        <p:spPr>
          <a:xfrm>
            <a:off x="2464840" y="7084122"/>
            <a:ext cx="4413980" cy="4463905"/>
          </a:xfrm>
          <a:prstGeom prst="rect">
            <a:avLst/>
          </a:prstGeom>
        </p:spPr>
      </p:pic>
      <p:sp>
        <p:nvSpPr>
          <p:cNvPr id="3072" name="Segnaposto contenuto 16">
            <a:extLst>
              <a:ext uri="{FF2B5EF4-FFF2-40B4-BE49-F238E27FC236}">
                <a16:creationId xmlns:a16="http://schemas.microsoft.com/office/drawing/2014/main" id="{DD026429-27D5-C3AD-CCC0-7F685325F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8480" y="7640198"/>
            <a:ext cx="5366813" cy="423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Our dataset includes 14 numeric variables.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29877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04F7E5-85C5-36E1-DF0B-BA977D353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9D28B8C-1A35-5092-65C4-6DCE1DFF9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A9FE92-3504-C805-E629-E65F8EAA5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2F55BFA3-DC51-9499-AEC9-B30D91BAA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62647F8-E0E9-35D2-19B3-41B64874C1AF}"/>
              </a:ext>
            </a:extLst>
          </p:cNvPr>
          <p:cNvSpPr txBox="1"/>
          <p:nvPr/>
        </p:nvSpPr>
        <p:spPr>
          <a:xfrm>
            <a:off x="-2884990" y="2061912"/>
            <a:ext cx="261298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model_name</a:t>
            </a:r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1800" b="1" dirty="0">
                <a:solidFill>
                  <a:srgbClr val="FF0000"/>
                </a:solidFill>
              </a:rPr>
              <a:t> 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4A704B9-F6C9-F7B6-EA24-BFFF78EB8270}"/>
              </a:ext>
            </a:extLst>
          </p:cNvPr>
          <p:cNvSpPr txBox="1"/>
          <p:nvPr/>
        </p:nvSpPr>
        <p:spPr>
          <a:xfrm>
            <a:off x="-3102980" y="3275380"/>
            <a:ext cx="3048964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Name of the aircraft model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81CAD99-640E-565E-DE5C-AA764759EC46}"/>
              </a:ext>
            </a:extLst>
          </p:cNvPr>
          <p:cNvSpPr txBox="1"/>
          <p:nvPr/>
        </p:nvSpPr>
        <p:spPr>
          <a:xfrm>
            <a:off x="12460958" y="1908024"/>
            <a:ext cx="26129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engine_type</a:t>
            </a:r>
            <a:r>
              <a:rPr lang="en-US" sz="3200" b="1" dirty="0">
                <a:solidFill>
                  <a:srgbClr val="FF0000"/>
                </a:solidFill>
              </a:rPr>
              <a:t>: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7ACE6D0-B011-940E-E3EA-2B589F61EDFE}"/>
              </a:ext>
            </a:extLst>
          </p:cNvPr>
          <p:cNvSpPr txBox="1"/>
          <p:nvPr/>
        </p:nvSpPr>
        <p:spPr>
          <a:xfrm>
            <a:off x="13142087" y="2837672"/>
            <a:ext cx="2169289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Type of the engine.</a:t>
            </a:r>
          </a:p>
        </p:txBody>
      </p:sp>
      <p:pic>
        <p:nvPicPr>
          <p:cNvPr id="21" name="Immagine 20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453C0380-F937-5A42-9BC2-1C64B89A8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7"/>
          <a:stretch/>
        </p:blipFill>
        <p:spPr>
          <a:xfrm>
            <a:off x="-2839657" y="4641448"/>
            <a:ext cx="2522317" cy="2981617"/>
          </a:xfrm>
          <a:prstGeom prst="rect">
            <a:avLst/>
          </a:prstGeom>
        </p:spPr>
      </p:pic>
      <p:pic>
        <p:nvPicPr>
          <p:cNvPr id="23" name="Immagine 22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4BF75C13-FAA8-7A6D-1C02-F6CFEA440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543" y="4116931"/>
            <a:ext cx="2255107" cy="301999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FE649E1-B843-9CA8-3820-D81DFF440E40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pic>
        <p:nvPicPr>
          <p:cNvPr id="12" name="Immagine 11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269FAFCC-A943-3A1C-1531-3820699DA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" t="-1" r="363" b="672"/>
          <a:stretch/>
        </p:blipFill>
        <p:spPr>
          <a:xfrm>
            <a:off x="882250" y="2061912"/>
            <a:ext cx="4413980" cy="4463905"/>
          </a:xfrm>
          <a:prstGeom prst="rect">
            <a:avLst/>
          </a:prstGeom>
        </p:spPr>
      </p:pic>
      <p:sp>
        <p:nvSpPr>
          <p:cNvPr id="3" name="Segnaposto contenuto 16">
            <a:extLst>
              <a:ext uri="{FF2B5EF4-FFF2-40B4-BE49-F238E27FC236}">
                <a16:creationId xmlns:a16="http://schemas.microsoft.com/office/drawing/2014/main" id="{5E053964-6E00-864B-895F-2F16E7217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76" y="4063621"/>
            <a:ext cx="5366813" cy="423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Our dataset includes 14 numeric variables.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5049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C6348D-A1B8-2EC7-D070-CCB2AB398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EED17208-CB18-6AAB-0460-79A871C0F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3C67841-60BA-2BAC-6F3C-854D5B2F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E8DB6A56-DAB0-973A-CFCD-E60429868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EC892A8-1673-A996-CA0B-5DDC62A4D22D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338B231-D9E3-607D-80B1-161821AB366C}"/>
              </a:ext>
            </a:extLst>
          </p:cNvPr>
          <p:cNvSpPr txBox="1"/>
          <p:nvPr/>
        </p:nvSpPr>
        <p:spPr>
          <a:xfrm>
            <a:off x="6249365" y="2338911"/>
            <a:ext cx="30103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engine_power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endParaRPr lang="it-IT" sz="1800" dirty="0">
              <a:solidFill>
                <a:srgbClr val="FF0000"/>
              </a:solidFill>
            </a:endParaRPr>
          </a:p>
        </p:txBody>
      </p:sp>
      <p:pic>
        <p:nvPicPr>
          <p:cNvPr id="12" name="Immagine 11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31493750-D81F-C86C-FA64-744AA96ED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" r="73452" b="75214"/>
          <a:stretch/>
        </p:blipFill>
        <p:spPr>
          <a:xfrm>
            <a:off x="635795" y="1911493"/>
            <a:ext cx="4789178" cy="472378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D52B001-C8E9-A76D-79B7-607E51D40FD9}"/>
              </a:ext>
            </a:extLst>
          </p:cNvPr>
          <p:cNvSpPr txBox="1"/>
          <p:nvPr/>
        </p:nvSpPr>
        <p:spPr>
          <a:xfrm>
            <a:off x="6249365" y="3009289"/>
            <a:ext cx="3596832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Power of the engine.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D7511C0-10E6-FFFC-2995-EA3588415E22}"/>
              </a:ext>
            </a:extLst>
          </p:cNvPr>
          <p:cNvSpPr txBox="1"/>
          <p:nvPr/>
        </p:nvSpPr>
        <p:spPr>
          <a:xfrm>
            <a:off x="6249365" y="3853478"/>
            <a:ext cx="4789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unit of measurement</a:t>
            </a:r>
            <a:endParaRPr lang="it-IT" sz="1800" dirty="0">
              <a:solidFill>
                <a:srgbClr val="00B050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26E1154-A3B6-7623-06B5-939DD78AF0E5}"/>
              </a:ext>
            </a:extLst>
          </p:cNvPr>
          <p:cNvSpPr txBox="1"/>
          <p:nvPr/>
        </p:nvSpPr>
        <p:spPr>
          <a:xfrm>
            <a:off x="6249365" y="4571171"/>
            <a:ext cx="3596832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u="sng" dirty="0" err="1"/>
              <a:t>HorsePower</a:t>
            </a:r>
            <a:r>
              <a:rPr lang="en-US" dirty="0"/>
              <a:t> = 745.7 watts (W)</a:t>
            </a:r>
          </a:p>
        </p:txBody>
      </p:sp>
    </p:spTree>
    <p:extLst>
      <p:ext uri="{BB962C8B-B14F-4D97-AF65-F5344CB8AC3E}">
        <p14:creationId xmlns:p14="http://schemas.microsoft.com/office/powerpoint/2010/main" val="3196075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0A75D5-956E-A2B0-4667-C8D748E3E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42A94EE-1EAB-5174-13F6-309B87E21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18B661-7F60-05B2-7C7D-092B0FDC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FBC101B9-854C-0CF9-A9DE-3791B480B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12A1C4D-36C8-B410-A08B-DE00003C446E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B2E0079-DE60-2219-A80A-2679976A53BC}"/>
              </a:ext>
            </a:extLst>
          </p:cNvPr>
          <p:cNvSpPr txBox="1"/>
          <p:nvPr/>
        </p:nvSpPr>
        <p:spPr>
          <a:xfrm>
            <a:off x="6249365" y="2338911"/>
            <a:ext cx="30103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max_speed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9FCD907-86E7-EA32-BD81-34347105ED21}"/>
              </a:ext>
            </a:extLst>
          </p:cNvPr>
          <p:cNvSpPr txBox="1"/>
          <p:nvPr/>
        </p:nvSpPr>
        <p:spPr>
          <a:xfrm>
            <a:off x="6249365" y="3009289"/>
            <a:ext cx="3596832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Maximum speed of the aircraft.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BAE0B2B-F9B7-9ECB-E0CB-81C30C912ECD}"/>
              </a:ext>
            </a:extLst>
          </p:cNvPr>
          <p:cNvSpPr txBox="1"/>
          <p:nvPr/>
        </p:nvSpPr>
        <p:spPr>
          <a:xfrm>
            <a:off x="6249365" y="3853478"/>
            <a:ext cx="4789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unit of measurement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endParaRPr lang="it-IT" sz="1800" dirty="0">
              <a:solidFill>
                <a:srgbClr val="00B050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5B407DA-F3D4-5F68-0FAA-EBCB2FDA9633}"/>
              </a:ext>
            </a:extLst>
          </p:cNvPr>
          <p:cNvSpPr txBox="1"/>
          <p:nvPr/>
        </p:nvSpPr>
        <p:spPr>
          <a:xfrm>
            <a:off x="6249365" y="4571171"/>
            <a:ext cx="446693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u="sng" dirty="0"/>
              <a:t>Knots</a:t>
            </a:r>
            <a:r>
              <a:rPr lang="en-US" dirty="0"/>
              <a:t> = 1.852 kilometers per hour (km/h)</a:t>
            </a:r>
          </a:p>
        </p:txBody>
      </p:sp>
      <p:pic>
        <p:nvPicPr>
          <p:cNvPr id="24" name="Immagine 23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82ADD1C0-3169-B856-3BBD-A55E9A331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1" r="50070" b="75214"/>
          <a:stretch/>
        </p:blipFill>
        <p:spPr>
          <a:xfrm>
            <a:off x="635795" y="1911493"/>
            <a:ext cx="4789178" cy="47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36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6FAFAD-37E1-AF71-D223-CD5336B5E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4AAC9EB8-793E-C91E-67FE-CF2D9C85E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3C3B55C-CA0D-E98F-87B4-C7A982AD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96F470F3-AEC9-286E-46A3-4D623BACA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8D82CF6-D720-D1BD-2E32-01EF1E02EFE3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BD6DDED-1A8E-2922-DFCF-2379E7332F44}"/>
              </a:ext>
            </a:extLst>
          </p:cNvPr>
          <p:cNvSpPr txBox="1"/>
          <p:nvPr/>
        </p:nvSpPr>
        <p:spPr>
          <a:xfrm>
            <a:off x="6249365" y="2338911"/>
            <a:ext cx="30103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cruise_speed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091770-1B56-EA84-3E95-46ECAAFF8800}"/>
              </a:ext>
            </a:extLst>
          </p:cNvPr>
          <p:cNvSpPr txBox="1"/>
          <p:nvPr/>
        </p:nvSpPr>
        <p:spPr>
          <a:xfrm>
            <a:off x="6249365" y="3009289"/>
            <a:ext cx="3596832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Cruise speed of the aircraft.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DC0F170-8134-8843-4B7B-747F3A0DF721}"/>
              </a:ext>
            </a:extLst>
          </p:cNvPr>
          <p:cNvSpPr txBox="1"/>
          <p:nvPr/>
        </p:nvSpPr>
        <p:spPr>
          <a:xfrm>
            <a:off x="6249365" y="3853478"/>
            <a:ext cx="4789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unit of measurement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endParaRPr lang="it-IT" sz="1800" dirty="0">
              <a:solidFill>
                <a:srgbClr val="00B050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881C5AA-C8D9-5194-0C95-30E3733A89DA}"/>
              </a:ext>
            </a:extLst>
          </p:cNvPr>
          <p:cNvSpPr txBox="1"/>
          <p:nvPr/>
        </p:nvSpPr>
        <p:spPr>
          <a:xfrm>
            <a:off x="6249365" y="4571171"/>
            <a:ext cx="446693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u="sng" dirty="0"/>
              <a:t>Knots</a:t>
            </a:r>
            <a:r>
              <a:rPr lang="en-US" dirty="0"/>
              <a:t> = 1.852 kilometers per hour (km/h)</a:t>
            </a:r>
          </a:p>
        </p:txBody>
      </p:sp>
      <p:pic>
        <p:nvPicPr>
          <p:cNvPr id="4" name="Immagine 3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E15A0D8A-D18D-6FB3-2F94-F1D494BC8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80" r="25291" b="75214"/>
          <a:stretch/>
        </p:blipFill>
        <p:spPr>
          <a:xfrm>
            <a:off x="635795" y="1911493"/>
            <a:ext cx="4789178" cy="47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21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5AD191-57B6-0EB1-E801-0312BE1E7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4B6F447-18F4-D0F4-1059-7761A376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1C25EF-692D-C21E-5FFC-AC0015DBF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358749D2-0404-A26C-6918-700E18870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1AE7D2A-5CD6-4CF9-E771-2BEFB0FC225C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B3BB3E3-5774-2DE0-C3BE-C433558DA918}"/>
              </a:ext>
            </a:extLst>
          </p:cNvPr>
          <p:cNvSpPr txBox="1"/>
          <p:nvPr/>
        </p:nvSpPr>
        <p:spPr>
          <a:xfrm>
            <a:off x="6249365" y="2338911"/>
            <a:ext cx="30103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stall_speed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3280143-7165-7C18-695F-754366AC2BDB}"/>
              </a:ext>
            </a:extLst>
          </p:cNvPr>
          <p:cNvSpPr txBox="1"/>
          <p:nvPr/>
        </p:nvSpPr>
        <p:spPr>
          <a:xfrm>
            <a:off x="6249365" y="3009289"/>
            <a:ext cx="5012802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Minimum speed of the aircraft to prevent stalling.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47CE14B-6504-F6D1-C8F3-33F025ED66C4}"/>
              </a:ext>
            </a:extLst>
          </p:cNvPr>
          <p:cNvSpPr txBox="1"/>
          <p:nvPr/>
        </p:nvSpPr>
        <p:spPr>
          <a:xfrm>
            <a:off x="6249365" y="3853478"/>
            <a:ext cx="4789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unit of measurement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endParaRPr lang="it-IT" sz="1800" dirty="0">
              <a:solidFill>
                <a:srgbClr val="00B050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87B9C42-4F90-50A9-A126-E332318655EF}"/>
              </a:ext>
            </a:extLst>
          </p:cNvPr>
          <p:cNvSpPr txBox="1"/>
          <p:nvPr/>
        </p:nvSpPr>
        <p:spPr>
          <a:xfrm>
            <a:off x="6249365" y="4571171"/>
            <a:ext cx="446693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u="sng" dirty="0"/>
              <a:t>Knots</a:t>
            </a:r>
            <a:r>
              <a:rPr lang="en-US" dirty="0"/>
              <a:t> = 1.852 kilometers per hour (km/h)</a:t>
            </a:r>
          </a:p>
        </p:txBody>
      </p:sp>
      <p:pic>
        <p:nvPicPr>
          <p:cNvPr id="4" name="Immagine 3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9B5DBEC1-5513-80F5-0E22-06B9F8281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84" r="87" b="75214"/>
          <a:stretch/>
        </p:blipFill>
        <p:spPr>
          <a:xfrm>
            <a:off x="635795" y="1911493"/>
            <a:ext cx="4789178" cy="47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909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1C52DB-AB7E-DE91-B40B-2A1B1BD7D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30E6919F-3A0D-3B85-EA7F-371B68A39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F5756CC-DED6-13E3-EC7C-520B4FCA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FA1EB07A-F679-3A8A-9549-DC660A075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CD02489-18A4-3775-A12F-4174A1DF6588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613183-4145-1477-9F97-6FC13F747732}"/>
              </a:ext>
            </a:extLst>
          </p:cNvPr>
          <p:cNvSpPr txBox="1"/>
          <p:nvPr/>
        </p:nvSpPr>
        <p:spPr>
          <a:xfrm>
            <a:off x="6249365" y="2338911"/>
            <a:ext cx="3728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fuel_tank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78415B-4CF9-65EC-5D2E-88515E21AC45}"/>
              </a:ext>
            </a:extLst>
          </p:cNvPr>
          <p:cNvSpPr txBox="1"/>
          <p:nvPr/>
        </p:nvSpPr>
        <p:spPr>
          <a:xfrm>
            <a:off x="6249364" y="3009289"/>
            <a:ext cx="5811455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Fuel tank capacity of the aircraft.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ADC6782-3B8A-1EBA-B6F7-C975015645B1}"/>
              </a:ext>
            </a:extLst>
          </p:cNvPr>
          <p:cNvSpPr txBox="1"/>
          <p:nvPr/>
        </p:nvSpPr>
        <p:spPr>
          <a:xfrm>
            <a:off x="6249365" y="3853478"/>
            <a:ext cx="4789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unit of measurement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endParaRPr lang="it-IT" sz="1800" dirty="0">
              <a:solidFill>
                <a:srgbClr val="00B050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F116D6A-3D20-1736-B3E3-A7A0FE6EB4A5}"/>
              </a:ext>
            </a:extLst>
          </p:cNvPr>
          <p:cNvSpPr txBox="1"/>
          <p:nvPr/>
        </p:nvSpPr>
        <p:spPr>
          <a:xfrm>
            <a:off x="6249365" y="4571171"/>
            <a:ext cx="446693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u="sng" dirty="0"/>
              <a:t>Gallon </a:t>
            </a:r>
            <a:r>
              <a:rPr lang="en-US" dirty="0"/>
              <a:t> =  3.785 liters (L)</a:t>
            </a:r>
          </a:p>
        </p:txBody>
      </p:sp>
      <p:pic>
        <p:nvPicPr>
          <p:cNvPr id="4" name="Immagine 3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C28C2565-0A18-72CA-02D3-29EEAB630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" t="25297" r="74688" b="49917"/>
          <a:stretch/>
        </p:blipFill>
        <p:spPr>
          <a:xfrm>
            <a:off x="635795" y="1911493"/>
            <a:ext cx="4789178" cy="47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51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F31AC7-C57C-CC23-31E4-F5CE1A625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1EA3DEFF-C21F-6E67-278A-AE2185ECC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CFFC9F3-92C7-9BFF-D840-DF76DC27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CB2D5659-EA78-55FC-BB62-C04046854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C054981-815D-7A8E-9BF7-1E2DC14A13B3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48BEDAE-1B9D-E6B9-2A92-DE5AA1CB86BD}"/>
              </a:ext>
            </a:extLst>
          </p:cNvPr>
          <p:cNvSpPr txBox="1"/>
          <p:nvPr/>
        </p:nvSpPr>
        <p:spPr>
          <a:xfrm>
            <a:off x="6249365" y="2338911"/>
            <a:ext cx="3728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all_eng_roc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8690693-1781-5B4A-F231-CE1942E9A892}"/>
              </a:ext>
            </a:extLst>
          </p:cNvPr>
          <p:cNvSpPr txBox="1"/>
          <p:nvPr/>
        </p:nvSpPr>
        <p:spPr>
          <a:xfrm>
            <a:off x="6249364" y="3009289"/>
            <a:ext cx="5811455" cy="592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All Engine Rate of Climb. The maximum altitude of the aircraft at full power.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239AE77-B16F-27F0-7C91-F8D588553CEF}"/>
              </a:ext>
            </a:extLst>
          </p:cNvPr>
          <p:cNvSpPr txBox="1"/>
          <p:nvPr/>
        </p:nvSpPr>
        <p:spPr>
          <a:xfrm>
            <a:off x="6249365" y="3853478"/>
            <a:ext cx="4789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unit of measurement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endParaRPr lang="it-IT" sz="1800" dirty="0">
              <a:solidFill>
                <a:srgbClr val="00B050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972568D-7BCF-D169-C656-CB8F24055300}"/>
              </a:ext>
            </a:extLst>
          </p:cNvPr>
          <p:cNvSpPr txBox="1"/>
          <p:nvPr/>
        </p:nvSpPr>
        <p:spPr>
          <a:xfrm>
            <a:off x="6249365" y="4571171"/>
            <a:ext cx="446693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u="sng" dirty="0"/>
              <a:t>Feet</a:t>
            </a:r>
            <a:r>
              <a:rPr lang="en-US" dirty="0"/>
              <a:t> = 0.3048 meters (m)</a:t>
            </a:r>
          </a:p>
        </p:txBody>
      </p:sp>
      <p:pic>
        <p:nvPicPr>
          <p:cNvPr id="4" name="Immagine 3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9BCBDBCA-F7F2-CAC2-7B91-B1DE5A0C0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7" t="25297" r="49584" b="49917"/>
          <a:stretch/>
        </p:blipFill>
        <p:spPr>
          <a:xfrm>
            <a:off x="635795" y="1911493"/>
            <a:ext cx="4789178" cy="47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015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93010B-713E-E662-6964-F21AC04F4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12C81A86-8D33-6BB4-1BF8-682665A2F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C37D72E-E7F3-1421-0787-0FD2EAC5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59EDDDA0-935D-08CC-D81F-4C3B32D8E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5328011-97E7-DE0E-019C-D02B54EBFDF7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C5279D5-0784-93CE-3BF2-B572E2AC5B4D}"/>
              </a:ext>
            </a:extLst>
          </p:cNvPr>
          <p:cNvSpPr txBox="1"/>
          <p:nvPr/>
        </p:nvSpPr>
        <p:spPr>
          <a:xfrm>
            <a:off x="6249365" y="2338911"/>
            <a:ext cx="3728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out_eng_roc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86922DE-BD4C-64FC-BE2B-49639A61AE86}"/>
              </a:ext>
            </a:extLst>
          </p:cNvPr>
          <p:cNvSpPr txBox="1"/>
          <p:nvPr/>
        </p:nvSpPr>
        <p:spPr>
          <a:xfrm>
            <a:off x="6249364" y="3009289"/>
            <a:ext cx="5811455" cy="592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Out Engine Rate of Climb. The maximum altitude of the aircraft at out power.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2DA1523-2027-C94B-F8C7-5D2982A21889}"/>
              </a:ext>
            </a:extLst>
          </p:cNvPr>
          <p:cNvSpPr txBox="1"/>
          <p:nvPr/>
        </p:nvSpPr>
        <p:spPr>
          <a:xfrm>
            <a:off x="6249365" y="3853478"/>
            <a:ext cx="4789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unit of measurement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endParaRPr lang="it-IT" sz="1800" dirty="0">
              <a:solidFill>
                <a:srgbClr val="00B050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437A56A-232F-5B63-0663-A5D67664CC51}"/>
              </a:ext>
            </a:extLst>
          </p:cNvPr>
          <p:cNvSpPr txBox="1"/>
          <p:nvPr/>
        </p:nvSpPr>
        <p:spPr>
          <a:xfrm>
            <a:off x="6249365" y="4571171"/>
            <a:ext cx="446693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u="sng" dirty="0"/>
              <a:t>Feet</a:t>
            </a:r>
            <a:r>
              <a:rPr lang="en-US" dirty="0"/>
              <a:t> = 0.3048 meters (m)</a:t>
            </a:r>
          </a:p>
        </p:txBody>
      </p:sp>
      <p:pic>
        <p:nvPicPr>
          <p:cNvPr id="4" name="Immagine 3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348FA9BE-2EFF-26BC-2297-45A7816E5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7" t="25297" r="25534" b="49917"/>
          <a:stretch/>
        </p:blipFill>
        <p:spPr>
          <a:xfrm>
            <a:off x="635795" y="1911493"/>
            <a:ext cx="4789178" cy="47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413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53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7299F67-3EFC-E62E-5E97-B5C23F87F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it-IT" sz="5400"/>
              <a:t>Analyzing</a:t>
            </a:r>
            <a:r>
              <a:rPr lang="it-IT" sz="5400" dirty="0"/>
              <a:t> the </a:t>
            </a:r>
            <a:r>
              <a:rPr lang="it-IT" sz="5400"/>
              <a:t>problem</a:t>
            </a:r>
            <a:endParaRPr lang="it-IT" sz="5400" dirty="0"/>
          </a:p>
        </p:txBody>
      </p:sp>
      <p:sp>
        <p:nvSpPr>
          <p:cNvPr id="1056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Graph Growing Images – Browse 397,786 Stock Photos, Vectors, and Video |  Adobe Stock">
            <a:extLst>
              <a:ext uri="{FF2B5EF4-FFF2-40B4-BE49-F238E27FC236}">
                <a16:creationId xmlns:a16="http://schemas.microsoft.com/office/drawing/2014/main" id="{5ADC5A3B-75DF-AF97-67D9-DBFAE0FA8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3565" y="1469310"/>
            <a:ext cx="6836038" cy="391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348062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29B299-12DF-6C91-B6CE-CF7AAD502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CB6C1ACF-F96B-9207-CBE3-E145C49A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64F89F2-F6ED-CCA2-6379-8DE0B4E5B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6581F8E6-86BB-6829-A075-4999D8F8A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0218A2F-4D52-51B6-CB7D-386FAA88AF7F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A153B8-F066-BA6A-EC57-AB5DF12DFE8F}"/>
              </a:ext>
            </a:extLst>
          </p:cNvPr>
          <p:cNvSpPr txBox="1"/>
          <p:nvPr/>
        </p:nvSpPr>
        <p:spPr>
          <a:xfrm>
            <a:off x="6249365" y="2338911"/>
            <a:ext cx="3728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takeoff_distance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C7002C1-F560-446C-4556-19C2AF240CEA}"/>
              </a:ext>
            </a:extLst>
          </p:cNvPr>
          <p:cNvSpPr txBox="1"/>
          <p:nvPr/>
        </p:nvSpPr>
        <p:spPr>
          <a:xfrm>
            <a:off x="6249364" y="3009289"/>
            <a:ext cx="5811455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The minimum distance required for an aircraft to take off.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068786-F2BB-C23C-A3B7-1166E2436B00}"/>
              </a:ext>
            </a:extLst>
          </p:cNvPr>
          <p:cNvSpPr txBox="1"/>
          <p:nvPr/>
        </p:nvSpPr>
        <p:spPr>
          <a:xfrm>
            <a:off x="6249365" y="3853478"/>
            <a:ext cx="4789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unit of measurement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endParaRPr lang="it-IT" sz="1800" dirty="0">
              <a:solidFill>
                <a:srgbClr val="00B050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46E5C16-0105-41AC-7351-7E32EE6A88CA}"/>
              </a:ext>
            </a:extLst>
          </p:cNvPr>
          <p:cNvSpPr txBox="1"/>
          <p:nvPr/>
        </p:nvSpPr>
        <p:spPr>
          <a:xfrm>
            <a:off x="6249365" y="4571171"/>
            <a:ext cx="446693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u="sng" dirty="0"/>
              <a:t>Feet</a:t>
            </a:r>
            <a:r>
              <a:rPr lang="en-US" dirty="0"/>
              <a:t> = 0.3048 meters (m)</a:t>
            </a:r>
          </a:p>
        </p:txBody>
      </p:sp>
      <p:pic>
        <p:nvPicPr>
          <p:cNvPr id="4" name="Immagine 3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905A836C-AB0B-ADCD-BC1D-B911747A1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84" t="25297" r="87" b="49917"/>
          <a:stretch/>
        </p:blipFill>
        <p:spPr>
          <a:xfrm>
            <a:off x="635795" y="1911493"/>
            <a:ext cx="4789178" cy="47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85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A2E73A-6EFC-C71E-EE33-05FB2EA21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E14E0290-322C-DE31-2C96-C5BD1F0D5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6C1B5C-E945-B94C-5897-D531FC32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86D74B15-149C-15F9-9B74-78BBB0680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443905F-4D27-B29B-E687-93989588D4ED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21D8872-9E83-101A-0E02-274A9343996F}"/>
              </a:ext>
            </a:extLst>
          </p:cNvPr>
          <p:cNvSpPr txBox="1"/>
          <p:nvPr/>
        </p:nvSpPr>
        <p:spPr>
          <a:xfrm>
            <a:off x="6249365" y="2338911"/>
            <a:ext cx="3728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landing_distance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CDEFF85-892C-175D-4ADF-8009CFD5716C}"/>
              </a:ext>
            </a:extLst>
          </p:cNvPr>
          <p:cNvSpPr txBox="1"/>
          <p:nvPr/>
        </p:nvSpPr>
        <p:spPr>
          <a:xfrm>
            <a:off x="6249364" y="3009289"/>
            <a:ext cx="5811455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The minimum distance required for an aircraft to landing.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0BA9B6-0D80-D896-D94C-E9644F92AEC9}"/>
              </a:ext>
            </a:extLst>
          </p:cNvPr>
          <p:cNvSpPr txBox="1"/>
          <p:nvPr/>
        </p:nvSpPr>
        <p:spPr>
          <a:xfrm>
            <a:off x="6249365" y="3853478"/>
            <a:ext cx="4789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unit of measurement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endParaRPr lang="it-IT" sz="1800" dirty="0">
              <a:solidFill>
                <a:srgbClr val="00B050"/>
              </a:solidFill>
            </a:endParaRPr>
          </a:p>
        </p:txBody>
      </p:sp>
      <p:pic>
        <p:nvPicPr>
          <p:cNvPr id="4" name="Immagine 3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618E1B9A-88B6-BE3A-F1A9-E2BDA8434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" t="50015" r="74688" b="25199"/>
          <a:stretch/>
        </p:blipFill>
        <p:spPr>
          <a:xfrm>
            <a:off x="635795" y="1911493"/>
            <a:ext cx="4789178" cy="472378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3AD44C7-5BCC-64DD-5244-2DEEBECD1220}"/>
              </a:ext>
            </a:extLst>
          </p:cNvPr>
          <p:cNvSpPr txBox="1"/>
          <p:nvPr/>
        </p:nvSpPr>
        <p:spPr>
          <a:xfrm>
            <a:off x="6249365" y="4571171"/>
            <a:ext cx="446693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u="sng" dirty="0"/>
              <a:t>Feet</a:t>
            </a:r>
            <a:r>
              <a:rPr lang="en-US" dirty="0"/>
              <a:t> = 0.3048 meters (m)</a:t>
            </a:r>
          </a:p>
        </p:txBody>
      </p:sp>
    </p:spTree>
    <p:extLst>
      <p:ext uri="{BB962C8B-B14F-4D97-AF65-F5344CB8AC3E}">
        <p14:creationId xmlns:p14="http://schemas.microsoft.com/office/powerpoint/2010/main" val="9259423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D809ED-FCBE-028F-072C-E20487214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244DF77-2C81-41DC-ED38-A7B855341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0F8B1-170D-E68E-5867-C86D5735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CADB8F8D-5419-0D8D-D337-BBE5E09E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537164-2172-66BE-316A-B67336CF48AC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4CE0F55-0495-84F7-5347-152FB9E82E21}"/>
              </a:ext>
            </a:extLst>
          </p:cNvPr>
          <p:cNvSpPr txBox="1"/>
          <p:nvPr/>
        </p:nvSpPr>
        <p:spPr>
          <a:xfrm>
            <a:off x="6249365" y="2338911"/>
            <a:ext cx="3728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empty_weight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75BDE3-B9AD-32DD-FC6B-E6E40A4B04AB}"/>
              </a:ext>
            </a:extLst>
          </p:cNvPr>
          <p:cNvSpPr txBox="1"/>
          <p:nvPr/>
        </p:nvSpPr>
        <p:spPr>
          <a:xfrm>
            <a:off x="6249364" y="3009289"/>
            <a:ext cx="5811455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Empty weight of the aircraft.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1B3B07A-FDFC-91A5-82F6-6797C1639D49}"/>
              </a:ext>
            </a:extLst>
          </p:cNvPr>
          <p:cNvSpPr txBox="1"/>
          <p:nvPr/>
        </p:nvSpPr>
        <p:spPr>
          <a:xfrm>
            <a:off x="6249365" y="3853478"/>
            <a:ext cx="4789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unit of measurement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endParaRPr lang="it-IT" sz="1800" dirty="0">
              <a:solidFill>
                <a:srgbClr val="00B050"/>
              </a:solidFill>
            </a:endParaRPr>
          </a:p>
        </p:txBody>
      </p:sp>
      <p:pic>
        <p:nvPicPr>
          <p:cNvPr id="4" name="Immagine 3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6167BBD3-889B-7EC8-0C0A-BC66DC9EE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6" t="50015" r="49605" b="25199"/>
          <a:stretch/>
        </p:blipFill>
        <p:spPr>
          <a:xfrm>
            <a:off x="635795" y="1911493"/>
            <a:ext cx="4789178" cy="472378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7DB5EA9-8D99-E40B-B5F5-684FF3FF2132}"/>
              </a:ext>
            </a:extLst>
          </p:cNvPr>
          <p:cNvSpPr txBox="1"/>
          <p:nvPr/>
        </p:nvSpPr>
        <p:spPr>
          <a:xfrm>
            <a:off x="6249365" y="4571171"/>
            <a:ext cx="446693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u="sng" dirty="0"/>
              <a:t>Pound </a:t>
            </a:r>
            <a:r>
              <a:rPr lang="en-US" dirty="0"/>
              <a:t> = 0.4536 kilograms (kg)</a:t>
            </a:r>
          </a:p>
        </p:txBody>
      </p:sp>
    </p:spTree>
    <p:extLst>
      <p:ext uri="{BB962C8B-B14F-4D97-AF65-F5344CB8AC3E}">
        <p14:creationId xmlns:p14="http://schemas.microsoft.com/office/powerpoint/2010/main" val="471899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4BF6E6-6336-EE9E-2D49-353529DD3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378B163-B0FC-726E-D70E-A0812B079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6AF8B66-AC67-4C3A-9B76-D96D5F443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B6D3FD85-C509-374A-D98B-CD5E21007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1906A34-9632-36FF-04A7-BB9A117CFB6F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36E8575-C28E-0D48-8F4A-C023F680A41E}"/>
              </a:ext>
            </a:extLst>
          </p:cNvPr>
          <p:cNvSpPr txBox="1"/>
          <p:nvPr/>
        </p:nvSpPr>
        <p:spPr>
          <a:xfrm>
            <a:off x="6249365" y="2338911"/>
            <a:ext cx="3728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length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E330127-B6DA-612C-58A2-13F4096F5D83}"/>
              </a:ext>
            </a:extLst>
          </p:cNvPr>
          <p:cNvSpPr txBox="1"/>
          <p:nvPr/>
        </p:nvSpPr>
        <p:spPr>
          <a:xfrm>
            <a:off x="6249364" y="3009289"/>
            <a:ext cx="5811455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Length of the aircraft.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E32A88F-4379-6C54-9899-6F7A7CE66C1E}"/>
              </a:ext>
            </a:extLst>
          </p:cNvPr>
          <p:cNvSpPr txBox="1"/>
          <p:nvPr/>
        </p:nvSpPr>
        <p:spPr>
          <a:xfrm>
            <a:off x="6249365" y="3853478"/>
            <a:ext cx="4789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unit of measurement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endParaRPr lang="it-IT" sz="1800" dirty="0">
              <a:solidFill>
                <a:srgbClr val="00B050"/>
              </a:solidFill>
            </a:endParaRPr>
          </a:p>
        </p:txBody>
      </p:sp>
      <p:pic>
        <p:nvPicPr>
          <p:cNvPr id="4" name="Immagine 3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84A0FD55-3890-C420-FE58-FCD6C21D0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3" t="50015" r="24928" b="25199"/>
          <a:stretch/>
        </p:blipFill>
        <p:spPr>
          <a:xfrm>
            <a:off x="635795" y="1911493"/>
            <a:ext cx="4789178" cy="472378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A89A19D-2E12-DB3B-C7AB-325A70197878}"/>
              </a:ext>
            </a:extLst>
          </p:cNvPr>
          <p:cNvSpPr txBox="1"/>
          <p:nvPr/>
        </p:nvSpPr>
        <p:spPr>
          <a:xfrm>
            <a:off x="6249365" y="4571171"/>
            <a:ext cx="446693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u="sng" dirty="0"/>
              <a:t>Inch </a:t>
            </a:r>
            <a:r>
              <a:rPr lang="en-US" dirty="0"/>
              <a:t> = 2.54 centimeters (cm)</a:t>
            </a:r>
          </a:p>
        </p:txBody>
      </p:sp>
    </p:spTree>
    <p:extLst>
      <p:ext uri="{BB962C8B-B14F-4D97-AF65-F5344CB8AC3E}">
        <p14:creationId xmlns:p14="http://schemas.microsoft.com/office/powerpoint/2010/main" val="29219191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F646D3-B72D-D05A-7297-7F0790160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34599DF2-4BC5-BC71-41DE-2FB21D51B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DB42DE4-9182-0336-1651-118B0D79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BD8E08F2-7A5B-EE49-D1E1-E9B55A56D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61619FE-0A2E-F29E-6D51-F0AA2DA76414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C43E8E9-D80C-D579-CA45-13B35C02B9AE}"/>
              </a:ext>
            </a:extLst>
          </p:cNvPr>
          <p:cNvSpPr txBox="1"/>
          <p:nvPr/>
        </p:nvSpPr>
        <p:spPr>
          <a:xfrm>
            <a:off x="6249365" y="2338911"/>
            <a:ext cx="3728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wing_span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940D501-CFA5-15B1-C30B-52ADE9157167}"/>
              </a:ext>
            </a:extLst>
          </p:cNvPr>
          <p:cNvSpPr txBox="1"/>
          <p:nvPr/>
        </p:nvSpPr>
        <p:spPr>
          <a:xfrm>
            <a:off x="6249364" y="3009289"/>
            <a:ext cx="5811455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Wing span of the aircraft.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DC4253E-C50D-8ABB-F996-2D377079647F}"/>
              </a:ext>
            </a:extLst>
          </p:cNvPr>
          <p:cNvSpPr txBox="1"/>
          <p:nvPr/>
        </p:nvSpPr>
        <p:spPr>
          <a:xfrm>
            <a:off x="6249365" y="3853478"/>
            <a:ext cx="4789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unit of measurement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endParaRPr lang="it-IT" sz="1800" dirty="0">
              <a:solidFill>
                <a:srgbClr val="00B050"/>
              </a:solidFill>
            </a:endParaRPr>
          </a:p>
        </p:txBody>
      </p:sp>
      <p:pic>
        <p:nvPicPr>
          <p:cNvPr id="4" name="Immagine 3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32B0A1BE-7CF1-8B56-ADD3-33A0BF4A5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45" t="50015" r="26" b="25199"/>
          <a:stretch/>
        </p:blipFill>
        <p:spPr>
          <a:xfrm>
            <a:off x="635795" y="1911493"/>
            <a:ext cx="4789178" cy="472378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F17CF41-DA01-CD65-8D55-D1FC380DD943}"/>
              </a:ext>
            </a:extLst>
          </p:cNvPr>
          <p:cNvSpPr txBox="1"/>
          <p:nvPr/>
        </p:nvSpPr>
        <p:spPr>
          <a:xfrm>
            <a:off x="6249365" y="4571171"/>
            <a:ext cx="446693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u="sng" dirty="0"/>
              <a:t>Inch </a:t>
            </a:r>
            <a:r>
              <a:rPr lang="en-US" dirty="0"/>
              <a:t> = 2.54 centimeters (cm)</a:t>
            </a:r>
          </a:p>
        </p:txBody>
      </p:sp>
    </p:spTree>
    <p:extLst>
      <p:ext uri="{BB962C8B-B14F-4D97-AF65-F5344CB8AC3E}">
        <p14:creationId xmlns:p14="http://schemas.microsoft.com/office/powerpoint/2010/main" val="145683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ECC133-F481-C248-A6D3-1FFD37F0E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97C0763-4654-E023-02E9-66CB0251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3DAA7-4620-2926-E329-16A7B29B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9E8A2B70-1805-CBA4-14A3-10DF73E93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7AA9669-A753-2F2F-0260-4349E98EF28B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148E423-2446-B886-12DC-47D3788790E1}"/>
              </a:ext>
            </a:extLst>
          </p:cNvPr>
          <p:cNvSpPr txBox="1"/>
          <p:nvPr/>
        </p:nvSpPr>
        <p:spPr>
          <a:xfrm>
            <a:off x="6249365" y="2338911"/>
            <a:ext cx="3728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range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09A6DD7-0339-9241-2EC1-5658E0840725}"/>
              </a:ext>
            </a:extLst>
          </p:cNvPr>
          <p:cNvSpPr txBox="1"/>
          <p:nvPr/>
        </p:nvSpPr>
        <p:spPr>
          <a:xfrm>
            <a:off x="6249364" y="3009289"/>
            <a:ext cx="5811455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Range of the aircraft.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13A9D16-983B-380F-78E3-E5CAF2F2C0AF}"/>
              </a:ext>
            </a:extLst>
          </p:cNvPr>
          <p:cNvSpPr txBox="1"/>
          <p:nvPr/>
        </p:nvSpPr>
        <p:spPr>
          <a:xfrm>
            <a:off x="6249365" y="3853478"/>
            <a:ext cx="4789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unit of measurement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endParaRPr lang="it-IT" sz="1800" dirty="0">
              <a:solidFill>
                <a:srgbClr val="00B050"/>
              </a:solidFill>
            </a:endParaRPr>
          </a:p>
        </p:txBody>
      </p:sp>
      <p:pic>
        <p:nvPicPr>
          <p:cNvPr id="4" name="Immagine 3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A13589CE-A399-B95A-31C2-950F15DAB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" t="75545" r="74539" b="-331"/>
          <a:stretch/>
        </p:blipFill>
        <p:spPr>
          <a:xfrm>
            <a:off x="635795" y="1911493"/>
            <a:ext cx="4789178" cy="472378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B37F5DA-29F1-BF02-48EC-043B9D2C3424}"/>
              </a:ext>
            </a:extLst>
          </p:cNvPr>
          <p:cNvSpPr txBox="1"/>
          <p:nvPr/>
        </p:nvSpPr>
        <p:spPr>
          <a:xfrm>
            <a:off x="6249365" y="4571171"/>
            <a:ext cx="446693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u="sng" dirty="0"/>
              <a:t>Nautical mile </a:t>
            </a:r>
            <a:r>
              <a:rPr lang="en-US" dirty="0"/>
              <a:t> = 1.852 kilometers (km)</a:t>
            </a:r>
          </a:p>
        </p:txBody>
      </p:sp>
    </p:spTree>
    <p:extLst>
      <p:ext uri="{BB962C8B-B14F-4D97-AF65-F5344CB8AC3E}">
        <p14:creationId xmlns:p14="http://schemas.microsoft.com/office/powerpoint/2010/main" val="2678915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0396A6-DD00-22AB-B3FF-784E9C4BF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1002810-3046-93AB-B552-F4E2838A7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A03010E-B289-7E2F-CC5F-85E1112F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BAAD99D5-93AE-7263-3383-6D1C1AE3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16C028-C352-3A04-AA02-602B4BC1807F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5191712-EF80-573A-62B4-7B05747CFC43}"/>
              </a:ext>
            </a:extLst>
          </p:cNvPr>
          <p:cNvSpPr txBox="1"/>
          <p:nvPr/>
        </p:nvSpPr>
        <p:spPr>
          <a:xfrm>
            <a:off x="6249365" y="2338911"/>
            <a:ext cx="3728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price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E9B43AD-A619-1E1D-485E-EE0538F33C3E}"/>
              </a:ext>
            </a:extLst>
          </p:cNvPr>
          <p:cNvSpPr txBox="1"/>
          <p:nvPr/>
        </p:nvSpPr>
        <p:spPr>
          <a:xfrm>
            <a:off x="6249364" y="3009289"/>
            <a:ext cx="5811455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Price of the aircraft.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DA723ED-BBE5-93D1-8F59-7EF4DF3CAD5E}"/>
              </a:ext>
            </a:extLst>
          </p:cNvPr>
          <p:cNvSpPr txBox="1"/>
          <p:nvPr/>
        </p:nvSpPr>
        <p:spPr>
          <a:xfrm>
            <a:off x="6249365" y="3853478"/>
            <a:ext cx="4789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unit of measurement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endParaRPr lang="it-IT" sz="1800" dirty="0">
              <a:solidFill>
                <a:srgbClr val="00B050"/>
              </a:solidFill>
            </a:endParaRPr>
          </a:p>
        </p:txBody>
      </p:sp>
      <p:pic>
        <p:nvPicPr>
          <p:cNvPr id="4" name="Immagine 3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D0FA916C-7480-23DA-2BE2-560C53751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3" t="75545" r="49578" b="-331"/>
          <a:stretch/>
        </p:blipFill>
        <p:spPr>
          <a:xfrm>
            <a:off x="635795" y="1911493"/>
            <a:ext cx="4789178" cy="472378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06CAF55-0840-7722-FD2A-8343BD88E2EC}"/>
              </a:ext>
            </a:extLst>
          </p:cNvPr>
          <p:cNvSpPr txBox="1"/>
          <p:nvPr/>
        </p:nvSpPr>
        <p:spPr>
          <a:xfrm>
            <a:off x="6249365" y="4571171"/>
            <a:ext cx="446693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u="sng" dirty="0"/>
              <a:t>USD dollars </a:t>
            </a:r>
            <a:r>
              <a:rPr lang="en-US" dirty="0"/>
              <a:t>≈ 0.92 EUR</a:t>
            </a:r>
          </a:p>
        </p:txBody>
      </p:sp>
    </p:spTree>
    <p:extLst>
      <p:ext uri="{BB962C8B-B14F-4D97-AF65-F5344CB8AC3E}">
        <p14:creationId xmlns:p14="http://schemas.microsoft.com/office/powerpoint/2010/main" val="40172932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43D696-7540-EC14-DA25-26F37BE76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53">
            <a:extLst>
              <a:ext uri="{FF2B5EF4-FFF2-40B4-BE49-F238E27FC236}">
                <a16:creationId xmlns:a16="http://schemas.microsoft.com/office/drawing/2014/main" id="{EA4862AF-DE79-F59F-4793-CE1FDB27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BE94C4C-B285-F2C3-7F2B-32A24E57E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it-IT" sz="5400" dirty="0"/>
              <a:t>Data </a:t>
            </a:r>
            <a:r>
              <a:rPr lang="it-IT" sz="5400" dirty="0" err="1"/>
              <a:t>preparation</a:t>
            </a:r>
            <a:endParaRPr lang="it-IT" sz="5400" dirty="0"/>
          </a:p>
        </p:txBody>
      </p:sp>
      <p:sp>
        <p:nvSpPr>
          <p:cNvPr id="1056" name="sketch line">
            <a:extLst>
              <a:ext uri="{FF2B5EF4-FFF2-40B4-BE49-F238E27FC236}">
                <a16:creationId xmlns:a16="http://schemas.microsoft.com/office/drawing/2014/main" id="{19AEB54D-A9D8-2EE8-CE76-6AD6FC084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Test Data Preparation Tools: 5 Must-Have Features">
            <a:extLst>
              <a:ext uri="{FF2B5EF4-FFF2-40B4-BE49-F238E27FC236}">
                <a16:creationId xmlns:a16="http://schemas.microsoft.com/office/drawing/2014/main" id="{4D5BB5A9-E644-4FA6-F2BA-23D2E1245F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8" r="5013"/>
          <a:stretch/>
        </p:blipFill>
        <p:spPr bwMode="auto">
          <a:xfrm>
            <a:off x="5169292" y="1605143"/>
            <a:ext cx="6766791" cy="364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894042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9C16EA-F9A1-63BB-C229-0319E3A71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EE378B17-4BEA-6B23-2DAF-BC0F9C8F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ACB7EA25-4972-D1BB-A5BA-6FCFFD568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3BC87D3-E9D2-4E3C-358E-0BE51E2AF7B3}"/>
              </a:ext>
            </a:extLst>
          </p:cNvPr>
          <p:cNvSpPr txBox="1"/>
          <p:nvPr/>
        </p:nvSpPr>
        <p:spPr>
          <a:xfrm>
            <a:off x="572493" y="877030"/>
            <a:ext cx="81432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800" dirty="0" err="1"/>
              <a:t>Searching</a:t>
            </a:r>
            <a:r>
              <a:rPr lang="it-IT" sz="4800" dirty="0"/>
              <a:t> for </a:t>
            </a:r>
            <a:r>
              <a:rPr lang="it-IT" sz="4800" b="1" dirty="0" err="1">
                <a:solidFill>
                  <a:srgbClr val="FF0000"/>
                </a:solidFill>
              </a:rPr>
              <a:t>missing</a:t>
            </a:r>
            <a:r>
              <a:rPr lang="it-IT" sz="4800" b="1" dirty="0">
                <a:solidFill>
                  <a:srgbClr val="FF0000"/>
                </a:solidFill>
              </a:rPr>
              <a:t> data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7" name="Segnaposto contenuto 16">
            <a:extLst>
              <a:ext uri="{FF2B5EF4-FFF2-40B4-BE49-F238E27FC236}">
                <a16:creationId xmlns:a16="http://schemas.microsoft.com/office/drawing/2014/main" id="{6C20149F-038D-0EF6-27CB-BB03AEC1A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206625"/>
            <a:ext cx="7564510" cy="4915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A total of </a:t>
            </a:r>
            <a:r>
              <a:rPr lang="en-US" sz="2200" b="1" dirty="0">
                <a:solidFill>
                  <a:srgbClr val="FFC000"/>
                </a:solidFill>
              </a:rPr>
              <a:t>10 missing </a:t>
            </a:r>
            <a:r>
              <a:rPr lang="en-US" sz="2200" dirty="0"/>
              <a:t>values were found in the </a:t>
            </a:r>
            <a:r>
              <a:rPr lang="en-US" sz="2200" b="1" dirty="0">
                <a:solidFill>
                  <a:srgbClr val="00B050"/>
                </a:solidFill>
              </a:rPr>
              <a:t>'price'</a:t>
            </a:r>
            <a:r>
              <a:rPr lang="en-US" sz="2200" dirty="0"/>
              <a:t> variable.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8" name="Segnaposto contenuto 16">
            <a:extLst>
              <a:ext uri="{FF2B5EF4-FFF2-40B4-BE49-F238E27FC236}">
                <a16:creationId xmlns:a16="http://schemas.microsoft.com/office/drawing/2014/main" id="{17778D08-74A5-3ACD-5E22-7F2B2A743D9B}"/>
              </a:ext>
            </a:extLst>
          </p:cNvPr>
          <p:cNvSpPr txBox="1">
            <a:spLocks/>
          </p:cNvSpPr>
          <p:nvPr/>
        </p:nvSpPr>
        <p:spPr>
          <a:xfrm>
            <a:off x="572493" y="2586358"/>
            <a:ext cx="7564510" cy="4915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This represents a loss of approximately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D3DB657-A517-29FC-CE33-D12A5E9F91A5}"/>
              </a:ext>
            </a:extLst>
          </p:cNvPr>
          <p:cNvSpPr txBox="1"/>
          <p:nvPr/>
        </p:nvSpPr>
        <p:spPr>
          <a:xfrm>
            <a:off x="5466147" y="2738710"/>
            <a:ext cx="363155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800" dirty="0"/>
              <a:t>1.93%</a:t>
            </a:r>
          </a:p>
        </p:txBody>
      </p:sp>
      <p:sp>
        <p:nvSpPr>
          <p:cNvPr id="11" name="Segnaposto contenuto 16">
            <a:extLst>
              <a:ext uri="{FF2B5EF4-FFF2-40B4-BE49-F238E27FC236}">
                <a16:creationId xmlns:a16="http://schemas.microsoft.com/office/drawing/2014/main" id="{FE789040-7FF0-1C91-9CD7-AB53721BB2B5}"/>
              </a:ext>
            </a:extLst>
          </p:cNvPr>
          <p:cNvSpPr txBox="1">
            <a:spLocks/>
          </p:cNvSpPr>
          <p:nvPr/>
        </p:nvSpPr>
        <p:spPr>
          <a:xfrm>
            <a:off x="8715737" y="4033127"/>
            <a:ext cx="3042694" cy="4915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of the dataset's rows.</a:t>
            </a:r>
            <a:endParaRPr lang="en-US" sz="2200" dirty="0">
              <a:solidFill>
                <a:srgbClr val="FF0000"/>
              </a:solidFill>
            </a:endParaRPr>
          </a:p>
        </p:txBody>
      </p:sp>
      <p:pic>
        <p:nvPicPr>
          <p:cNvPr id="12" name="Picture 2" descr="48.300+ Lettera X Foto stock, immagini e fotografie royalty-free - iStock |  Freccia, Croce">
            <a:extLst>
              <a:ext uri="{FF2B5EF4-FFF2-40B4-BE49-F238E27FC236}">
                <a16:creationId xmlns:a16="http://schemas.microsoft.com/office/drawing/2014/main" id="{76F0A14E-980E-2D12-B615-F18542ACB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039" y="4888616"/>
            <a:ext cx="1969384" cy="196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egnaposto contenuto 16">
            <a:extLst>
              <a:ext uri="{FF2B5EF4-FFF2-40B4-BE49-F238E27FC236}">
                <a16:creationId xmlns:a16="http://schemas.microsoft.com/office/drawing/2014/main" id="{9A2F5833-166E-4BA7-0E89-17BBFD755BE3}"/>
              </a:ext>
            </a:extLst>
          </p:cNvPr>
          <p:cNvSpPr txBox="1">
            <a:spLocks/>
          </p:cNvSpPr>
          <p:nvPr/>
        </p:nvSpPr>
        <p:spPr>
          <a:xfrm>
            <a:off x="15014293" y="5722837"/>
            <a:ext cx="5727540" cy="4915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i="1" dirty="0"/>
              <a:t>We decided to </a:t>
            </a:r>
            <a:r>
              <a:rPr lang="en-US" sz="2200" b="1" i="1" dirty="0">
                <a:solidFill>
                  <a:srgbClr val="FF0000"/>
                </a:solidFill>
              </a:rPr>
              <a:t>remove</a:t>
            </a:r>
            <a:r>
              <a:rPr lang="en-US" sz="2200" i="1" dirty="0"/>
              <a:t> those rows.</a:t>
            </a:r>
          </a:p>
        </p:txBody>
      </p:sp>
    </p:spTree>
    <p:extLst>
      <p:ext uri="{BB962C8B-B14F-4D97-AF65-F5344CB8AC3E}">
        <p14:creationId xmlns:p14="http://schemas.microsoft.com/office/powerpoint/2010/main" val="4215874441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E35AAD-6A08-9A3D-54A1-28C2405CE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C420F6A3-111E-41E4-D79D-D33004B06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00208DA3-E692-9B38-FC23-DAC86AE8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60F8842-6CAB-73E9-F6BD-03551489398E}"/>
              </a:ext>
            </a:extLst>
          </p:cNvPr>
          <p:cNvSpPr txBox="1"/>
          <p:nvPr/>
        </p:nvSpPr>
        <p:spPr>
          <a:xfrm>
            <a:off x="572493" y="877030"/>
            <a:ext cx="81432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800" dirty="0" err="1"/>
              <a:t>Searching</a:t>
            </a:r>
            <a:r>
              <a:rPr lang="it-IT" sz="4800" dirty="0"/>
              <a:t> for </a:t>
            </a:r>
            <a:r>
              <a:rPr lang="it-IT" sz="4800" b="1" dirty="0" err="1">
                <a:solidFill>
                  <a:srgbClr val="FF0000"/>
                </a:solidFill>
              </a:rPr>
              <a:t>missing</a:t>
            </a:r>
            <a:r>
              <a:rPr lang="it-IT" sz="4800" b="1" dirty="0">
                <a:solidFill>
                  <a:srgbClr val="FF0000"/>
                </a:solidFill>
              </a:rPr>
              <a:t> data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8" name="Segnaposto contenuto 16">
            <a:extLst>
              <a:ext uri="{FF2B5EF4-FFF2-40B4-BE49-F238E27FC236}">
                <a16:creationId xmlns:a16="http://schemas.microsoft.com/office/drawing/2014/main" id="{ADAC3AA3-41CB-5663-2886-1084380F243D}"/>
              </a:ext>
            </a:extLst>
          </p:cNvPr>
          <p:cNvSpPr txBox="1">
            <a:spLocks/>
          </p:cNvSpPr>
          <p:nvPr/>
        </p:nvSpPr>
        <p:spPr>
          <a:xfrm>
            <a:off x="572493" y="2586358"/>
            <a:ext cx="7564510" cy="4915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This represents a loss of approximately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509A238-2E61-D92E-AC7C-11C60A79C924}"/>
              </a:ext>
            </a:extLst>
          </p:cNvPr>
          <p:cNvSpPr txBox="1"/>
          <p:nvPr/>
        </p:nvSpPr>
        <p:spPr>
          <a:xfrm>
            <a:off x="5466147" y="2738710"/>
            <a:ext cx="363155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800" dirty="0"/>
              <a:t>1.93%</a:t>
            </a:r>
          </a:p>
        </p:txBody>
      </p:sp>
      <p:sp>
        <p:nvSpPr>
          <p:cNvPr id="11" name="Segnaposto contenuto 16">
            <a:extLst>
              <a:ext uri="{FF2B5EF4-FFF2-40B4-BE49-F238E27FC236}">
                <a16:creationId xmlns:a16="http://schemas.microsoft.com/office/drawing/2014/main" id="{5317EA0D-730E-D8D9-7522-524B15BA549E}"/>
              </a:ext>
            </a:extLst>
          </p:cNvPr>
          <p:cNvSpPr txBox="1">
            <a:spLocks/>
          </p:cNvSpPr>
          <p:nvPr/>
        </p:nvSpPr>
        <p:spPr>
          <a:xfrm>
            <a:off x="8715737" y="4033127"/>
            <a:ext cx="3042694" cy="4915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of the dataset's rows.</a:t>
            </a:r>
            <a:endParaRPr lang="en-US" sz="2200" dirty="0">
              <a:solidFill>
                <a:srgbClr val="FF0000"/>
              </a:solidFill>
            </a:endParaRPr>
          </a:p>
        </p:txBody>
      </p:sp>
      <p:pic>
        <p:nvPicPr>
          <p:cNvPr id="12" name="Picture 2" descr="48.300+ Lettera X Foto stock, immagini e fotografie royalty-free - iStock |  Freccia, Croce">
            <a:extLst>
              <a:ext uri="{FF2B5EF4-FFF2-40B4-BE49-F238E27FC236}">
                <a16:creationId xmlns:a16="http://schemas.microsoft.com/office/drawing/2014/main" id="{0C7811F9-C022-5D2A-00A0-B0A78A7E8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3" y="4680291"/>
            <a:ext cx="1969384" cy="196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gnaposto contenuto 16">
            <a:extLst>
              <a:ext uri="{FF2B5EF4-FFF2-40B4-BE49-F238E27FC236}">
                <a16:creationId xmlns:a16="http://schemas.microsoft.com/office/drawing/2014/main" id="{3EA51173-6F84-8E5F-CD42-0103B1B07FCF}"/>
              </a:ext>
            </a:extLst>
          </p:cNvPr>
          <p:cNvSpPr txBox="1">
            <a:spLocks/>
          </p:cNvSpPr>
          <p:nvPr/>
        </p:nvSpPr>
        <p:spPr>
          <a:xfrm>
            <a:off x="3195123" y="5479677"/>
            <a:ext cx="5727540" cy="4915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i="1" dirty="0"/>
              <a:t>We decided to </a:t>
            </a:r>
            <a:r>
              <a:rPr lang="en-US" sz="4000" b="1" i="1" dirty="0">
                <a:solidFill>
                  <a:srgbClr val="FF0000"/>
                </a:solidFill>
              </a:rPr>
              <a:t>remove</a:t>
            </a:r>
            <a:r>
              <a:rPr lang="en-US" sz="2200" i="1" dirty="0"/>
              <a:t> those rows.</a:t>
            </a:r>
          </a:p>
        </p:txBody>
      </p:sp>
      <p:sp>
        <p:nvSpPr>
          <p:cNvPr id="6" name="Segnaposto contenuto 16">
            <a:extLst>
              <a:ext uri="{FF2B5EF4-FFF2-40B4-BE49-F238E27FC236}">
                <a16:creationId xmlns:a16="http://schemas.microsoft.com/office/drawing/2014/main" id="{0BFA51DE-ECEF-3771-E3E2-AF174CEF1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206625"/>
            <a:ext cx="7564510" cy="4915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A total of </a:t>
            </a:r>
            <a:r>
              <a:rPr lang="en-US" sz="2200" b="1" dirty="0">
                <a:solidFill>
                  <a:srgbClr val="FFC000"/>
                </a:solidFill>
              </a:rPr>
              <a:t>10 missing </a:t>
            </a:r>
            <a:r>
              <a:rPr lang="en-US" sz="2200" dirty="0"/>
              <a:t>values were found in the </a:t>
            </a:r>
            <a:r>
              <a:rPr lang="en-US" sz="2200" b="1" dirty="0">
                <a:solidFill>
                  <a:srgbClr val="00B050"/>
                </a:solidFill>
              </a:rPr>
              <a:t>'price'</a:t>
            </a:r>
            <a:r>
              <a:rPr lang="en-US" sz="2200" dirty="0"/>
              <a:t> variable.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47C587-A550-9CEF-7454-64A03279FAF7}"/>
              </a:ext>
            </a:extLst>
          </p:cNvPr>
          <p:cNvSpPr txBox="1"/>
          <p:nvPr/>
        </p:nvSpPr>
        <p:spPr>
          <a:xfrm>
            <a:off x="402092" y="7219927"/>
            <a:ext cx="109410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This helps us identify highly correlated variables and ensure the reliability of our regression coefficients.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33857880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9" name="Rectangle 206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22A3F8-3A95-8222-9708-2BB3D2D4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>
                <a:latin typeface="+mj-lt"/>
                <a:ea typeface="+mj-ea"/>
                <a:cs typeface="+mj-cs"/>
              </a:rPr>
              <a:t>Aircraft as a </a:t>
            </a:r>
            <a:r>
              <a:rPr lang="en-US" sz="3800" dirty="0"/>
              <a:t>g</a:t>
            </a:r>
            <a:r>
              <a:rPr lang="en-US" sz="3800" kern="1200" dirty="0">
                <a:latin typeface="+mj-lt"/>
                <a:ea typeface="+mj-ea"/>
                <a:cs typeface="+mj-cs"/>
              </a:rPr>
              <a:t>rowing </a:t>
            </a:r>
            <a:r>
              <a:rPr lang="en-US" sz="3800" dirty="0"/>
              <a:t>m</a:t>
            </a:r>
            <a:r>
              <a:rPr lang="en-US" sz="3800" kern="1200" dirty="0">
                <a:latin typeface="+mj-lt"/>
                <a:ea typeface="+mj-ea"/>
                <a:cs typeface="+mj-cs"/>
              </a:rPr>
              <a:t>arket</a:t>
            </a:r>
          </a:p>
        </p:txBody>
      </p:sp>
      <p:sp>
        <p:nvSpPr>
          <p:cNvPr id="207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gnaposto contenuto 16">
            <a:extLst>
              <a:ext uri="{FF2B5EF4-FFF2-40B4-BE49-F238E27FC236}">
                <a16:creationId xmlns:a16="http://schemas.microsoft.com/office/drawing/2014/main" id="{5FF334FA-654D-B76F-3738-17F5040C0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The global aircraft market size was estimated at USD </a:t>
            </a:r>
            <a:r>
              <a:rPr lang="en-US" sz="2200" b="1" dirty="0">
                <a:solidFill>
                  <a:srgbClr val="FFC000"/>
                </a:solidFill>
              </a:rPr>
              <a:t>426.42 billion</a:t>
            </a:r>
            <a:r>
              <a:rPr lang="en-US" sz="2200" dirty="0"/>
              <a:t> in </a:t>
            </a:r>
            <a:r>
              <a:rPr lang="en-US" sz="2200" b="1" dirty="0">
                <a:solidFill>
                  <a:srgbClr val="FFC000"/>
                </a:solidFill>
              </a:rPr>
              <a:t>2024</a:t>
            </a:r>
            <a:r>
              <a:rPr lang="en-US" sz="2200" dirty="0"/>
              <a:t> and is </a:t>
            </a:r>
            <a:r>
              <a:rPr lang="en-US" sz="2200" b="1" dirty="0"/>
              <a:t>projected to hit </a:t>
            </a:r>
            <a:r>
              <a:rPr lang="en-US" sz="2200" dirty="0"/>
              <a:t>around USD </a:t>
            </a:r>
            <a:r>
              <a:rPr lang="en-US" sz="2200" b="1" dirty="0">
                <a:solidFill>
                  <a:srgbClr val="FF0000"/>
                </a:solidFill>
              </a:rPr>
              <a:t>601.51 billion</a:t>
            </a:r>
            <a:r>
              <a:rPr lang="en-US" sz="2200" b="1" dirty="0"/>
              <a:t> </a:t>
            </a:r>
            <a:r>
              <a:rPr lang="en-US" sz="2200" dirty="0"/>
              <a:t>by </a:t>
            </a:r>
            <a:r>
              <a:rPr lang="en-US" sz="2200" b="1" dirty="0">
                <a:solidFill>
                  <a:srgbClr val="FF0000"/>
                </a:solidFill>
              </a:rPr>
              <a:t>2034</a:t>
            </a:r>
            <a:endParaRPr lang="en-US" sz="2200" dirty="0">
              <a:solidFill>
                <a:srgbClr val="FF0000"/>
              </a:solidFill>
            </a:endParaRPr>
          </a:p>
        </p:txBody>
      </p:sp>
      <p:pic>
        <p:nvPicPr>
          <p:cNvPr id="27" name="Immagine 26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1FD9086E-C0C0-69A9-AD2D-4A91DA508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" t="2354" r="1719" b="2056"/>
          <a:stretch/>
        </p:blipFill>
        <p:spPr>
          <a:xfrm>
            <a:off x="4654296" y="1526790"/>
            <a:ext cx="6903720" cy="380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75059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21A98A-8C27-9947-9CAD-2E7E34BC2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1B3B9490-792F-8720-2D08-95D0AF371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8CCA4F4A-585E-BEFB-4D4F-A2D29C01A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46133ED-478C-13BA-1E3B-D1BCA16D28FA}"/>
              </a:ext>
            </a:extLst>
          </p:cNvPr>
          <p:cNvSpPr txBox="1"/>
          <p:nvPr/>
        </p:nvSpPr>
        <p:spPr>
          <a:xfrm>
            <a:off x="572493" y="877030"/>
            <a:ext cx="112590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800"/>
              <a:t>Calculating </a:t>
            </a:r>
            <a:r>
              <a:rPr lang="it-IT" sz="4800" b="1">
                <a:solidFill>
                  <a:srgbClr val="FF0000"/>
                </a:solidFill>
              </a:rPr>
              <a:t>Variance Inflation Factor 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548C864-AE9A-6FB3-C645-CF47C9A978D4}"/>
              </a:ext>
            </a:extLst>
          </p:cNvPr>
          <p:cNvSpPr txBox="1"/>
          <p:nvPr/>
        </p:nvSpPr>
        <p:spPr>
          <a:xfrm>
            <a:off x="588344" y="5810925"/>
            <a:ext cx="109410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This helps us identify </a:t>
            </a:r>
            <a:r>
              <a:rPr lang="en-US" sz="2200" b="1" u="sng" dirty="0"/>
              <a:t>highly correlated variables</a:t>
            </a:r>
            <a:r>
              <a:rPr lang="en-US" sz="2200" b="1" dirty="0"/>
              <a:t> </a:t>
            </a:r>
            <a:r>
              <a:rPr lang="en-US" sz="2200" dirty="0"/>
              <a:t>and ensure </a:t>
            </a:r>
            <a:r>
              <a:rPr lang="en-US" sz="2200" b="1" u="sng" dirty="0"/>
              <a:t>the reliability of our regression coefficients.</a:t>
            </a:r>
            <a:endParaRPr lang="it-IT" sz="2200" b="1" u="sng" dirty="0"/>
          </a:p>
        </p:txBody>
      </p:sp>
      <p:graphicFrame>
        <p:nvGraphicFramePr>
          <p:cNvPr id="3083" name="Tabella 3082">
            <a:extLst>
              <a:ext uri="{FF2B5EF4-FFF2-40B4-BE49-F238E27FC236}">
                <a16:creationId xmlns:a16="http://schemas.microsoft.com/office/drawing/2014/main" id="{92363016-BD42-11EA-7590-02E7A0317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704749"/>
              </p:ext>
            </p:extLst>
          </p:nvPr>
        </p:nvGraphicFramePr>
        <p:xfrm>
          <a:off x="772876" y="1979272"/>
          <a:ext cx="4874908" cy="35997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39997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landing_distance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172.36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empty_weight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133.36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const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94.26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fuel_tank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27.04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engine_power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24.51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it-IT" sz="1800" dirty="0" err="1"/>
                        <a:t>length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20.30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97539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cruise_speed</a:t>
                      </a:r>
                      <a:r>
                        <a:rPr lang="it-IT" sz="18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10.60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70582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it-IT" sz="1800" dirty="0"/>
                        <a:t>price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88163"/>
                  </a:ext>
                </a:extLst>
              </a:tr>
            </a:tbl>
          </a:graphicData>
        </a:graphic>
      </p:graphicFrame>
      <p:graphicFrame>
        <p:nvGraphicFramePr>
          <p:cNvPr id="3087" name="Tabella 3086">
            <a:extLst>
              <a:ext uri="{FF2B5EF4-FFF2-40B4-BE49-F238E27FC236}">
                <a16:creationId xmlns:a16="http://schemas.microsoft.com/office/drawing/2014/main" id="{9646EC04-32C3-9342-EEF6-83E8740DD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550150"/>
              </p:ext>
            </p:extLst>
          </p:nvPr>
        </p:nvGraphicFramePr>
        <p:xfrm>
          <a:off x="6480914" y="1979272"/>
          <a:ext cx="4874908" cy="31971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161193214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3914570095"/>
                    </a:ext>
                  </a:extLst>
                </a:gridCol>
              </a:tblGrid>
              <a:tr h="399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2006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wing_span</a:t>
                      </a:r>
                      <a:r>
                        <a:rPr lang="it-IT" sz="18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255697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out_eng_roc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0648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max_speed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691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takeoff_distance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907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69366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stall_speed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06067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all_eng_roc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522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602680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A0F09F-2197-C570-55BA-423F185E9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4244646-5CB6-4B2B-B5E1-E04F2B99A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F8CA223F-7DB2-6461-7D0C-9FFE5A574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14CE406-5B8A-FCE1-4564-081857C711F4}"/>
              </a:ext>
            </a:extLst>
          </p:cNvPr>
          <p:cNvSpPr txBox="1"/>
          <p:nvPr/>
        </p:nvSpPr>
        <p:spPr>
          <a:xfrm>
            <a:off x="572493" y="877030"/>
            <a:ext cx="112590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800"/>
              <a:t>Calculating </a:t>
            </a:r>
            <a:r>
              <a:rPr lang="it-IT" sz="4800" b="1">
                <a:solidFill>
                  <a:srgbClr val="FF0000"/>
                </a:solidFill>
              </a:rPr>
              <a:t>Variance Inflation Factor 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A614689-953B-A7F6-6174-88B665DF39E2}"/>
              </a:ext>
            </a:extLst>
          </p:cNvPr>
          <p:cNvSpPr txBox="1"/>
          <p:nvPr/>
        </p:nvSpPr>
        <p:spPr>
          <a:xfrm>
            <a:off x="588344" y="5810925"/>
            <a:ext cx="109410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This helps us identify </a:t>
            </a:r>
            <a:r>
              <a:rPr lang="en-US" sz="2200" b="1" u="sng" dirty="0"/>
              <a:t>highly correlated variables</a:t>
            </a:r>
            <a:r>
              <a:rPr lang="en-US" sz="2200" b="1" dirty="0"/>
              <a:t> </a:t>
            </a:r>
            <a:r>
              <a:rPr lang="en-US" sz="2200" dirty="0"/>
              <a:t>and ensure </a:t>
            </a:r>
            <a:r>
              <a:rPr lang="en-US" sz="2200" b="1" u="sng" dirty="0"/>
              <a:t>the reliability of our regression coefficients.</a:t>
            </a:r>
            <a:endParaRPr lang="it-IT" sz="2200" b="1" u="sng" dirty="0"/>
          </a:p>
        </p:txBody>
      </p:sp>
      <p:graphicFrame>
        <p:nvGraphicFramePr>
          <p:cNvPr id="3083" name="Tabella 3082">
            <a:extLst>
              <a:ext uri="{FF2B5EF4-FFF2-40B4-BE49-F238E27FC236}">
                <a16:creationId xmlns:a16="http://schemas.microsoft.com/office/drawing/2014/main" id="{02DB787F-D96C-FFA2-CDA3-77B421E36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98289"/>
              </p:ext>
            </p:extLst>
          </p:nvPr>
        </p:nvGraphicFramePr>
        <p:xfrm>
          <a:off x="772876" y="1979272"/>
          <a:ext cx="4874908" cy="35997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39997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landing_distance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172.36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empty_weight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133.36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const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94.26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fuel_tank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27.04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engine_power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24.51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it-IT" sz="1800" dirty="0" err="1"/>
                        <a:t>length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20.30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97539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cruise_speed</a:t>
                      </a:r>
                      <a:r>
                        <a:rPr lang="it-IT" sz="18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10.60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0582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it-IT" sz="1800" dirty="0"/>
                        <a:t>price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88163"/>
                  </a:ext>
                </a:extLst>
              </a:tr>
            </a:tbl>
          </a:graphicData>
        </a:graphic>
      </p:graphicFrame>
      <p:graphicFrame>
        <p:nvGraphicFramePr>
          <p:cNvPr id="3087" name="Tabella 3086">
            <a:extLst>
              <a:ext uri="{FF2B5EF4-FFF2-40B4-BE49-F238E27FC236}">
                <a16:creationId xmlns:a16="http://schemas.microsoft.com/office/drawing/2014/main" id="{E21D9113-37DD-7D38-43A6-12BBFC986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090622"/>
              </p:ext>
            </p:extLst>
          </p:nvPr>
        </p:nvGraphicFramePr>
        <p:xfrm>
          <a:off x="6480914" y="1979272"/>
          <a:ext cx="4874908" cy="31971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161193214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3914570095"/>
                    </a:ext>
                  </a:extLst>
                </a:gridCol>
              </a:tblGrid>
              <a:tr h="399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2006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wing_span</a:t>
                      </a:r>
                      <a:r>
                        <a:rPr lang="it-IT" sz="18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7.25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255697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out_eng_roc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6.51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0648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max_speed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5.30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691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takeoff_distance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5.24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8907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4.65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469366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stall_speed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4.54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06067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all_eng_roc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2.71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522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662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87FE91-112E-832E-55EB-55E89B2F9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AACB1F1-6C39-66A5-7825-2BECD42EE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F28C18B2-40DA-2F0E-381B-9DA691A99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317689A-BF0B-9269-0DBB-632F92E9184B}"/>
              </a:ext>
            </a:extLst>
          </p:cNvPr>
          <p:cNvSpPr txBox="1"/>
          <p:nvPr/>
        </p:nvSpPr>
        <p:spPr>
          <a:xfrm>
            <a:off x="572493" y="877030"/>
            <a:ext cx="112590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800" dirty="0" err="1"/>
              <a:t>Calculating</a:t>
            </a:r>
            <a:r>
              <a:rPr lang="it-IT" sz="4800" dirty="0"/>
              <a:t> the </a:t>
            </a:r>
            <a:r>
              <a:rPr lang="it-IT" sz="4800" b="1" dirty="0" err="1">
                <a:solidFill>
                  <a:srgbClr val="FF0000"/>
                </a:solidFill>
              </a:rPr>
              <a:t>Skewness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68F9D2D-EC7C-10FF-9669-8DC6CC9B6235}"/>
              </a:ext>
            </a:extLst>
          </p:cNvPr>
          <p:cNvSpPr txBox="1"/>
          <p:nvPr/>
        </p:nvSpPr>
        <p:spPr>
          <a:xfrm>
            <a:off x="588344" y="5810925"/>
            <a:ext cx="109410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We </a:t>
            </a:r>
            <a:r>
              <a:rPr lang="en-US" sz="2400" b="1" u="sng" dirty="0"/>
              <a:t>evaluate the symmetry</a:t>
            </a:r>
            <a:r>
              <a:rPr lang="en-US" sz="2400" dirty="0"/>
              <a:t> of the numerical variable distributions. This helps us </a:t>
            </a:r>
            <a:r>
              <a:rPr lang="en-US" sz="2400" b="1" u="sng" dirty="0"/>
              <a:t>detect potential distortions</a:t>
            </a:r>
            <a:r>
              <a:rPr lang="en-US" sz="2400" dirty="0"/>
              <a:t> that might affect model performance…</a:t>
            </a:r>
            <a:endParaRPr lang="it-IT" sz="2200" b="1" u="sng" dirty="0"/>
          </a:p>
        </p:txBody>
      </p:sp>
      <p:graphicFrame>
        <p:nvGraphicFramePr>
          <p:cNvPr id="3083" name="Tabella 3082">
            <a:extLst>
              <a:ext uri="{FF2B5EF4-FFF2-40B4-BE49-F238E27FC236}">
                <a16:creationId xmlns:a16="http://schemas.microsoft.com/office/drawing/2014/main" id="{0A9888D5-708F-9161-B8EB-F65F96833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535347"/>
              </p:ext>
            </p:extLst>
          </p:nvPr>
        </p:nvGraphicFramePr>
        <p:xfrm>
          <a:off x="772876" y="2159597"/>
          <a:ext cx="4874908" cy="3199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39997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Skewness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fuel_tank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5.04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engine_power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landing_distance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empty_weight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all_eng_roc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range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97539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wing_span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705821"/>
                  </a:ext>
                </a:extLst>
              </a:tr>
            </a:tbl>
          </a:graphicData>
        </a:graphic>
      </p:graphicFrame>
      <p:graphicFrame>
        <p:nvGraphicFramePr>
          <p:cNvPr id="3087" name="Tabella 3086">
            <a:extLst>
              <a:ext uri="{FF2B5EF4-FFF2-40B4-BE49-F238E27FC236}">
                <a16:creationId xmlns:a16="http://schemas.microsoft.com/office/drawing/2014/main" id="{A2CD1972-F111-8068-B9DE-8708E3062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261616"/>
              </p:ext>
            </p:extLst>
          </p:nvPr>
        </p:nvGraphicFramePr>
        <p:xfrm>
          <a:off x="6480914" y="2162173"/>
          <a:ext cx="4874908" cy="31971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161193214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3914570095"/>
                    </a:ext>
                  </a:extLst>
                </a:gridCol>
              </a:tblGrid>
              <a:tr h="399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Skewness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2006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length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255697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out_eng_roc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0648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max_speed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691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cruise_speed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1.37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907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takeoff_distance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69366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price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06067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stall_speed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522945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9F2374-21B7-D696-4CFE-6CFCF562A1F1}"/>
              </a:ext>
            </a:extLst>
          </p:cNvPr>
          <p:cNvSpPr txBox="1"/>
          <p:nvPr/>
        </p:nvSpPr>
        <p:spPr>
          <a:xfrm>
            <a:off x="12532226" y="5810924"/>
            <a:ext cx="109410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… And decided to </a:t>
            </a:r>
            <a:r>
              <a:rPr lang="en-US" sz="2400" b="1" u="sng" dirty="0"/>
              <a:t>apply a log transformation </a:t>
            </a:r>
            <a:r>
              <a:rPr lang="en-US" sz="2400" dirty="0"/>
              <a:t>to all variables with </a:t>
            </a:r>
            <a:r>
              <a:rPr lang="en-US" sz="2400" b="1" dirty="0">
                <a:solidFill>
                  <a:srgbClr val="FF0000"/>
                </a:solidFill>
              </a:rPr>
              <a:t>skewness greater than 1</a:t>
            </a:r>
            <a:r>
              <a:rPr lang="en-US" sz="2400" dirty="0"/>
              <a:t>.</a:t>
            </a:r>
            <a:endParaRPr lang="it-IT" sz="2200" b="1" u="sng" dirty="0"/>
          </a:p>
        </p:txBody>
      </p:sp>
    </p:spTree>
    <p:extLst>
      <p:ext uri="{BB962C8B-B14F-4D97-AF65-F5344CB8AC3E}">
        <p14:creationId xmlns:p14="http://schemas.microsoft.com/office/powerpoint/2010/main" val="2712441222"/>
      </p:ext>
    </p:extLst>
  </p:cSld>
  <p:clrMapOvr>
    <a:masterClrMapping/>
  </p:clrMapOvr>
  <p:transition spd="slow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D940BE-A090-D142-C050-C90540A7E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DCC53F39-7830-7959-508C-F237F23A1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4846E445-FDA5-6768-3F16-DC88FC42E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9E0C180-4531-01FC-F7D7-BFADB133C415}"/>
              </a:ext>
            </a:extLst>
          </p:cNvPr>
          <p:cNvSpPr txBox="1"/>
          <p:nvPr/>
        </p:nvSpPr>
        <p:spPr>
          <a:xfrm>
            <a:off x="572493" y="877030"/>
            <a:ext cx="112590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800" dirty="0" err="1"/>
              <a:t>Calculating</a:t>
            </a:r>
            <a:r>
              <a:rPr lang="it-IT" sz="4800" dirty="0"/>
              <a:t> the </a:t>
            </a:r>
            <a:r>
              <a:rPr lang="it-IT" sz="4800" b="1" dirty="0" err="1">
                <a:solidFill>
                  <a:srgbClr val="FF0000"/>
                </a:solidFill>
              </a:rPr>
              <a:t>Skewness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EA9B057-460B-E683-A0AB-CFF515ADB9E9}"/>
              </a:ext>
            </a:extLst>
          </p:cNvPr>
          <p:cNvSpPr txBox="1"/>
          <p:nvPr/>
        </p:nvSpPr>
        <p:spPr>
          <a:xfrm>
            <a:off x="-11117134" y="5693179"/>
            <a:ext cx="109410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We </a:t>
            </a:r>
            <a:r>
              <a:rPr lang="en-US" sz="2400" b="1" u="sng" dirty="0"/>
              <a:t>evaluate the symmetry</a:t>
            </a:r>
            <a:r>
              <a:rPr lang="en-US" sz="2400" dirty="0"/>
              <a:t> of the numerical variable distributions. This helps us </a:t>
            </a:r>
            <a:r>
              <a:rPr lang="en-US" sz="2400" b="1" u="sng" dirty="0"/>
              <a:t>detect potential distortions</a:t>
            </a:r>
            <a:r>
              <a:rPr lang="en-US" sz="2400" dirty="0"/>
              <a:t> that might affect model performance…</a:t>
            </a:r>
            <a:endParaRPr lang="it-IT" sz="2200" b="1" u="sng" dirty="0"/>
          </a:p>
        </p:txBody>
      </p:sp>
      <p:graphicFrame>
        <p:nvGraphicFramePr>
          <p:cNvPr id="3083" name="Tabella 3082">
            <a:extLst>
              <a:ext uri="{FF2B5EF4-FFF2-40B4-BE49-F238E27FC236}">
                <a16:creationId xmlns:a16="http://schemas.microsoft.com/office/drawing/2014/main" id="{34408628-29D6-69B4-2F15-9AA2417DC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305347"/>
              </p:ext>
            </p:extLst>
          </p:nvPr>
        </p:nvGraphicFramePr>
        <p:xfrm>
          <a:off x="772876" y="2159597"/>
          <a:ext cx="4874908" cy="3199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39997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Skewness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fuel_tank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5.04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engine_power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4.69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landing_distance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4.29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empty_weight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4.19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all_eng_roc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range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97539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wing_span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2.19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05821"/>
                  </a:ext>
                </a:extLst>
              </a:tr>
            </a:tbl>
          </a:graphicData>
        </a:graphic>
      </p:graphicFrame>
      <p:graphicFrame>
        <p:nvGraphicFramePr>
          <p:cNvPr id="3087" name="Tabella 3086">
            <a:extLst>
              <a:ext uri="{FF2B5EF4-FFF2-40B4-BE49-F238E27FC236}">
                <a16:creationId xmlns:a16="http://schemas.microsoft.com/office/drawing/2014/main" id="{633EF634-F125-DCC8-4691-36AD774D0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628172"/>
              </p:ext>
            </p:extLst>
          </p:nvPr>
        </p:nvGraphicFramePr>
        <p:xfrm>
          <a:off x="6480914" y="2162173"/>
          <a:ext cx="4874908" cy="31971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161193214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3914570095"/>
                    </a:ext>
                  </a:extLst>
                </a:gridCol>
              </a:tblGrid>
              <a:tr h="399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Skewness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2006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length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2.10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255697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out_eng_roc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1.74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0648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max_speed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1.69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691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cruise_speed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1.37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8907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takeoff_distance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1.05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469366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price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06067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stall_speed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522945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6CDDEDAA-7505-10A3-E2F1-4D40113209B0}"/>
              </a:ext>
            </a:extLst>
          </p:cNvPr>
          <p:cNvSpPr txBox="1"/>
          <p:nvPr/>
        </p:nvSpPr>
        <p:spPr>
          <a:xfrm>
            <a:off x="672734" y="5693180"/>
            <a:ext cx="109410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… And decided to </a:t>
            </a:r>
            <a:r>
              <a:rPr lang="en-US" sz="2400" b="1" u="sng" dirty="0"/>
              <a:t>apply a log transformation </a:t>
            </a:r>
            <a:r>
              <a:rPr lang="en-US" sz="2400" dirty="0"/>
              <a:t>to all variables with </a:t>
            </a:r>
            <a:r>
              <a:rPr lang="en-US" sz="2400" b="1" dirty="0">
                <a:solidFill>
                  <a:srgbClr val="FF0000"/>
                </a:solidFill>
              </a:rPr>
              <a:t>skewness greater than 1</a:t>
            </a:r>
            <a:r>
              <a:rPr lang="en-US" sz="2400" dirty="0"/>
              <a:t>.</a:t>
            </a:r>
            <a:endParaRPr lang="it-IT" sz="2200" b="1" u="sng" dirty="0"/>
          </a:p>
        </p:txBody>
      </p:sp>
    </p:spTree>
    <p:extLst>
      <p:ext uri="{BB962C8B-B14F-4D97-AF65-F5344CB8AC3E}">
        <p14:creationId xmlns:p14="http://schemas.microsoft.com/office/powerpoint/2010/main" val="34734482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F3F8E8-4019-CE85-F2B7-070461AE5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F84E171-8287-E93D-AEE0-4848ECA8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Aircraft as a Complex and Evolving Challenge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F6E2039-AA57-68B3-ABD7-FCB598543C7B}"/>
              </a:ext>
            </a:extLst>
          </p:cNvPr>
          <p:cNvSpPr txBox="1"/>
          <p:nvPr/>
        </p:nvSpPr>
        <p:spPr>
          <a:xfrm>
            <a:off x="572493" y="2666863"/>
            <a:ext cx="6713552" cy="63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(e.g. electric propulsion, lighter materials) makes traditional valuation methods less effective.</a:t>
            </a:r>
          </a:p>
        </p:txBody>
      </p:sp>
      <p:pic>
        <p:nvPicPr>
          <p:cNvPr id="3074" name="Picture 2" descr="Ready kits for electric aircrafts - Electric Motor Engineering">
            <a:extLst>
              <a:ext uri="{FF2B5EF4-FFF2-40B4-BE49-F238E27FC236}">
                <a16:creationId xmlns:a16="http://schemas.microsoft.com/office/drawing/2014/main" id="{DA5231F6-CB9F-E6B9-14E1-52C220AAF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9" r="1" b="2372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EA669D7-29CF-C60B-12DE-EBF9A9530EF7}"/>
              </a:ext>
            </a:extLst>
          </p:cNvPr>
          <p:cNvSpPr txBox="1"/>
          <p:nvPr/>
        </p:nvSpPr>
        <p:spPr>
          <a:xfrm>
            <a:off x="572493" y="2205198"/>
            <a:ext cx="4783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Technological innovation </a:t>
            </a:r>
            <a:endParaRPr lang="it-IT" sz="2400" dirty="0">
              <a:solidFill>
                <a:srgbClr val="FF0000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531EB97-BEFB-A2B6-E04D-DC957EDCF98D}"/>
              </a:ext>
            </a:extLst>
          </p:cNvPr>
          <p:cNvSpPr txBox="1"/>
          <p:nvPr/>
        </p:nvSpPr>
        <p:spPr>
          <a:xfrm>
            <a:off x="-6232499" y="3853284"/>
            <a:ext cx="6713552" cy="63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supply chain issues, and regulatory changes add further uncertainty.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FDFDB57-BE19-7125-8993-38FD89E4CA59}"/>
              </a:ext>
            </a:extLst>
          </p:cNvPr>
          <p:cNvSpPr txBox="1"/>
          <p:nvPr/>
        </p:nvSpPr>
        <p:spPr>
          <a:xfrm>
            <a:off x="-6232499" y="3429000"/>
            <a:ext cx="4783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Market volatility</a:t>
            </a:r>
            <a:endParaRPr lang="it-IT" sz="2400" b="1" dirty="0"/>
          </a:p>
        </p:txBody>
      </p:sp>
      <p:pic>
        <p:nvPicPr>
          <p:cNvPr id="13" name="Picture 6" descr="3 Volatility ETFs to Help You Profit from Market Chaos | Entrepreneur">
            <a:extLst>
              <a:ext uri="{FF2B5EF4-FFF2-40B4-BE49-F238E27FC236}">
                <a16:creationId xmlns:a16="http://schemas.microsoft.com/office/drawing/2014/main" id="{72FCD917-163B-BE95-27CD-8E00FD6E48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r="-482"/>
          <a:stretch/>
        </p:blipFill>
        <p:spPr bwMode="auto">
          <a:xfrm>
            <a:off x="12578565" y="2414452"/>
            <a:ext cx="5262621" cy="340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74414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896043-2645-96CF-B001-E56F0F012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EBCC218F-9FAD-D3EA-D4E6-BEF1C39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43E34-1A4C-24CC-CF38-DC5D34882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Aircraft as a Complex and Evolving Challenge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E66853A1-06CB-2A5F-BE80-65BDF6B1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631E310-94C5-67A8-9816-7D395DF7F24E}"/>
              </a:ext>
            </a:extLst>
          </p:cNvPr>
          <p:cNvSpPr txBox="1"/>
          <p:nvPr/>
        </p:nvSpPr>
        <p:spPr>
          <a:xfrm>
            <a:off x="572493" y="3853284"/>
            <a:ext cx="6713552" cy="63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supply chain issues, and regulatory changes add further uncertainty.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8990266-6142-BD0D-124A-36F529BC8546}"/>
              </a:ext>
            </a:extLst>
          </p:cNvPr>
          <p:cNvSpPr txBox="1"/>
          <p:nvPr/>
        </p:nvSpPr>
        <p:spPr>
          <a:xfrm>
            <a:off x="572493" y="3429000"/>
            <a:ext cx="4783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Market volatility</a:t>
            </a:r>
            <a:endParaRPr lang="it-IT" sz="2400" b="1" dirty="0">
              <a:solidFill>
                <a:srgbClr val="FF0000"/>
              </a:solidFill>
            </a:endParaRPr>
          </a:p>
        </p:txBody>
      </p:sp>
      <p:pic>
        <p:nvPicPr>
          <p:cNvPr id="3" name="Picture 2" descr="Ready kits for electric aircrafts - Electric Motor Engineering">
            <a:extLst>
              <a:ext uri="{FF2B5EF4-FFF2-40B4-BE49-F238E27FC236}">
                <a16:creationId xmlns:a16="http://schemas.microsoft.com/office/drawing/2014/main" id="{D12C92EC-E721-E989-DA3D-41AFBFE01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9" r="1" b="2372"/>
          <a:stretch/>
        </p:blipFill>
        <p:spPr bwMode="auto">
          <a:xfrm>
            <a:off x="4172375" y="1911493"/>
            <a:ext cx="1441347" cy="149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86DBA5D-B8CE-DD9F-07DE-1B6B87A4C648}"/>
              </a:ext>
            </a:extLst>
          </p:cNvPr>
          <p:cNvSpPr txBox="1"/>
          <p:nvPr/>
        </p:nvSpPr>
        <p:spPr>
          <a:xfrm>
            <a:off x="572492" y="2386810"/>
            <a:ext cx="3328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Technological innovation 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2F1089-1519-C50E-8166-9E8C8425D6CD}"/>
              </a:ext>
            </a:extLst>
          </p:cNvPr>
          <p:cNvSpPr txBox="1"/>
          <p:nvPr/>
        </p:nvSpPr>
        <p:spPr>
          <a:xfrm>
            <a:off x="572493" y="2750423"/>
            <a:ext cx="3840887" cy="63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(e.g. electric propulsion, lighter materials) makes traditional valuation methods less effective.</a:t>
            </a:r>
          </a:p>
        </p:txBody>
      </p:sp>
      <p:pic>
        <p:nvPicPr>
          <p:cNvPr id="4102" name="Picture 6" descr="3 Volatility ETFs to Help You Profit from Market Chaos | Entrepreneur">
            <a:extLst>
              <a:ext uri="{FF2B5EF4-FFF2-40B4-BE49-F238E27FC236}">
                <a16:creationId xmlns:a16="http://schemas.microsoft.com/office/drawing/2014/main" id="{09D3154C-187D-343E-A2D8-75DE968A2A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r="-482"/>
          <a:stretch/>
        </p:blipFill>
        <p:spPr bwMode="auto">
          <a:xfrm>
            <a:off x="6582293" y="2750423"/>
            <a:ext cx="5262621" cy="340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EA96729-60FE-0B7A-2ECE-0A23A7479AEE}"/>
              </a:ext>
            </a:extLst>
          </p:cNvPr>
          <p:cNvSpPr txBox="1"/>
          <p:nvPr/>
        </p:nvSpPr>
        <p:spPr>
          <a:xfrm>
            <a:off x="390606" y="7069661"/>
            <a:ext cx="4783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 err="1"/>
              <a:t>Traditional</a:t>
            </a:r>
            <a:r>
              <a:rPr lang="it-IT" sz="2400" b="1" dirty="0"/>
              <a:t> </a:t>
            </a:r>
            <a:r>
              <a:rPr lang="it-IT" sz="2400" b="1" dirty="0" err="1"/>
              <a:t>valuation</a:t>
            </a:r>
            <a:endParaRPr lang="it-IT" sz="2400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67D18C9-3553-A02A-2F11-077B089BD177}"/>
              </a:ext>
            </a:extLst>
          </p:cNvPr>
          <p:cNvSpPr txBox="1"/>
          <p:nvPr/>
        </p:nvSpPr>
        <p:spPr>
          <a:xfrm>
            <a:off x="390606" y="7544978"/>
            <a:ext cx="6713552" cy="63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Aircraft appraisals are often slow, expensive, and subjective.</a:t>
            </a:r>
          </a:p>
        </p:txBody>
      </p:sp>
      <p:pic>
        <p:nvPicPr>
          <p:cNvPr id="13" name="Picture 2" descr="The Subjectivity of Perception: How Our Interpretation of Reality Shapes  Our Experience” | by Guardian Angel | New Writers Welcome | Medium">
            <a:extLst>
              <a:ext uri="{FF2B5EF4-FFF2-40B4-BE49-F238E27FC236}">
                <a16:creationId xmlns:a16="http://schemas.microsoft.com/office/drawing/2014/main" id="{CEA7CD89-D4ED-30A0-812B-442DF78B5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0660" y="2571476"/>
            <a:ext cx="357187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348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525C49-47ED-76A7-639E-CA3AC49AA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AA115D5-DF9A-C623-A25F-5E3EACA53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5ED1DF5-D99D-F47F-3ACB-6C6D75C9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Aircraft as a Complex and Evolving Challenge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F33504D9-BC6D-5579-BEAE-AC3AFDE04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Ready kits for electric aircrafts - Electric Motor Engineering">
            <a:extLst>
              <a:ext uri="{FF2B5EF4-FFF2-40B4-BE49-F238E27FC236}">
                <a16:creationId xmlns:a16="http://schemas.microsoft.com/office/drawing/2014/main" id="{3CDDD233-970B-F879-50D2-37723BCB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9" r="1" b="2372"/>
          <a:stretch/>
        </p:blipFill>
        <p:spPr bwMode="auto">
          <a:xfrm>
            <a:off x="4172375" y="1911493"/>
            <a:ext cx="1441347" cy="149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6187CEA-F189-2965-1FEF-80CFB171918F}"/>
              </a:ext>
            </a:extLst>
          </p:cNvPr>
          <p:cNvSpPr txBox="1"/>
          <p:nvPr/>
        </p:nvSpPr>
        <p:spPr>
          <a:xfrm>
            <a:off x="572492" y="2386810"/>
            <a:ext cx="3328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Technological innovation 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1F01E2B-77F9-38DD-D771-F8EF1A799414}"/>
              </a:ext>
            </a:extLst>
          </p:cNvPr>
          <p:cNvSpPr txBox="1"/>
          <p:nvPr/>
        </p:nvSpPr>
        <p:spPr>
          <a:xfrm>
            <a:off x="572493" y="2750423"/>
            <a:ext cx="3840887" cy="63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(e.g. electric propulsion, lighter materials) makes traditional valuation methods less effective.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58B9C05-5471-0109-D8AA-F8181B020278}"/>
              </a:ext>
            </a:extLst>
          </p:cNvPr>
          <p:cNvSpPr txBox="1"/>
          <p:nvPr/>
        </p:nvSpPr>
        <p:spPr>
          <a:xfrm>
            <a:off x="572492" y="4295669"/>
            <a:ext cx="3599883" cy="63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supply chain issues, and regulatory changes add further uncertainty.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88EAA25-224A-3603-E43D-388A89DA57E1}"/>
              </a:ext>
            </a:extLst>
          </p:cNvPr>
          <p:cNvSpPr txBox="1"/>
          <p:nvPr/>
        </p:nvSpPr>
        <p:spPr>
          <a:xfrm>
            <a:off x="572492" y="3958676"/>
            <a:ext cx="4783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Market volatility</a:t>
            </a:r>
            <a:endParaRPr lang="it-IT" b="1" dirty="0"/>
          </a:p>
        </p:txBody>
      </p:sp>
      <p:pic>
        <p:nvPicPr>
          <p:cNvPr id="12" name="Picture 6" descr="3 Volatility ETFs to Help You Profit from Market Chaos | Entrepreneur">
            <a:extLst>
              <a:ext uri="{FF2B5EF4-FFF2-40B4-BE49-F238E27FC236}">
                <a16:creationId xmlns:a16="http://schemas.microsoft.com/office/drawing/2014/main" id="{F6E5A67C-4EA4-04AB-FFDF-BEF7907DE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r="-482"/>
          <a:stretch/>
        </p:blipFill>
        <p:spPr bwMode="auto">
          <a:xfrm>
            <a:off x="4024406" y="3582934"/>
            <a:ext cx="2298956" cy="148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Punctuation of Life: Question Mark | by Christal Luster | Medium">
            <a:extLst>
              <a:ext uri="{FF2B5EF4-FFF2-40B4-BE49-F238E27FC236}">
                <a16:creationId xmlns:a16="http://schemas.microsoft.com/office/drawing/2014/main" id="{C155E1ED-AD6D-F0F4-C31D-CC4C7BB61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717" y="1541162"/>
            <a:ext cx="4727705" cy="47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CED464B-6109-2219-459E-51BE8E2958DF}"/>
              </a:ext>
            </a:extLst>
          </p:cNvPr>
          <p:cNvSpPr txBox="1"/>
          <p:nvPr/>
        </p:nvSpPr>
        <p:spPr>
          <a:xfrm>
            <a:off x="724891" y="6139043"/>
            <a:ext cx="6395467" cy="63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Aircraft appraisals are often slow, expensive, and subjective.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E128043-353D-763E-4E59-DE84B31BA884}"/>
              </a:ext>
            </a:extLst>
          </p:cNvPr>
          <p:cNvSpPr txBox="1"/>
          <p:nvPr/>
        </p:nvSpPr>
        <p:spPr>
          <a:xfrm>
            <a:off x="724892" y="5598053"/>
            <a:ext cx="4783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 err="1">
                <a:solidFill>
                  <a:srgbClr val="FF0000"/>
                </a:solidFill>
              </a:rPr>
              <a:t>Traditional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valuation</a:t>
            </a:r>
            <a:endParaRPr lang="it-IT" sz="2400" b="1" dirty="0">
              <a:solidFill>
                <a:srgbClr val="FF0000"/>
              </a:solidFill>
            </a:endParaRPr>
          </a:p>
        </p:txBody>
      </p:sp>
      <p:pic>
        <p:nvPicPr>
          <p:cNvPr id="16" name="Picture 2" descr="The Subjectivity of Perception: How Our Interpretation of Reality Shapes  Our Experience” | by Guardian Angel | New Writers Welcome | Medium">
            <a:extLst>
              <a:ext uri="{FF2B5EF4-FFF2-40B4-BE49-F238E27FC236}">
                <a16:creationId xmlns:a16="http://schemas.microsoft.com/office/drawing/2014/main" id="{D06C4FA7-5C6F-3127-E778-7EC266202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347" y="2433480"/>
            <a:ext cx="4594395" cy="372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unctuation of Life: Question Mark | by Christal Luster | Medium">
            <a:extLst>
              <a:ext uri="{FF2B5EF4-FFF2-40B4-BE49-F238E27FC236}">
                <a16:creationId xmlns:a16="http://schemas.microsoft.com/office/drawing/2014/main" id="{11E4F7A0-5D0F-1D21-79D3-ACC7AA961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9117" y="1693562"/>
            <a:ext cx="4727705" cy="47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9388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21BDDF-F965-B855-A9E6-B36E6B179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68C0FC10-8AE3-C660-83D4-6D4F8EEAC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0469432-1C92-DE4F-8B5F-EDDF48CC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Aircraft as a Complex and Evolving Challenge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5888C055-97AC-460D-2C27-A02BFDBE5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Ready kits for electric aircrafts - Electric Motor Engineering">
            <a:extLst>
              <a:ext uri="{FF2B5EF4-FFF2-40B4-BE49-F238E27FC236}">
                <a16:creationId xmlns:a16="http://schemas.microsoft.com/office/drawing/2014/main" id="{23701A9C-BB85-0CBF-A7AD-3561ABB3D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9" r="1" b="2372"/>
          <a:stretch/>
        </p:blipFill>
        <p:spPr bwMode="auto">
          <a:xfrm>
            <a:off x="4172375" y="1911493"/>
            <a:ext cx="1441347" cy="149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A4E090-3CD6-C785-4989-8A03959FBE3F}"/>
              </a:ext>
            </a:extLst>
          </p:cNvPr>
          <p:cNvSpPr txBox="1"/>
          <p:nvPr/>
        </p:nvSpPr>
        <p:spPr>
          <a:xfrm>
            <a:off x="572492" y="2386810"/>
            <a:ext cx="3328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Technological innovation 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B9AB44-2830-7990-EFE2-A41121230089}"/>
              </a:ext>
            </a:extLst>
          </p:cNvPr>
          <p:cNvSpPr txBox="1"/>
          <p:nvPr/>
        </p:nvSpPr>
        <p:spPr>
          <a:xfrm>
            <a:off x="572493" y="2750423"/>
            <a:ext cx="3840887" cy="63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(e.g. electric propulsion, lighter materials) makes traditional valuation methods less effective.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5EDD731-E629-FFA3-DB2E-0C587EB72F68}"/>
              </a:ext>
            </a:extLst>
          </p:cNvPr>
          <p:cNvSpPr txBox="1"/>
          <p:nvPr/>
        </p:nvSpPr>
        <p:spPr>
          <a:xfrm>
            <a:off x="572492" y="4295669"/>
            <a:ext cx="3599883" cy="63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supply chain issues, and regulatory changes add further uncertainty.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C718614-774D-6C3B-B059-EB1125BEBCEC}"/>
              </a:ext>
            </a:extLst>
          </p:cNvPr>
          <p:cNvSpPr txBox="1"/>
          <p:nvPr/>
        </p:nvSpPr>
        <p:spPr>
          <a:xfrm>
            <a:off x="572492" y="3958676"/>
            <a:ext cx="4783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Market volatility</a:t>
            </a:r>
            <a:endParaRPr lang="it-IT" b="1" dirty="0"/>
          </a:p>
        </p:txBody>
      </p:sp>
      <p:pic>
        <p:nvPicPr>
          <p:cNvPr id="12" name="Picture 6" descr="3 Volatility ETFs to Help You Profit from Market Chaos | Entrepreneur">
            <a:extLst>
              <a:ext uri="{FF2B5EF4-FFF2-40B4-BE49-F238E27FC236}">
                <a16:creationId xmlns:a16="http://schemas.microsoft.com/office/drawing/2014/main" id="{2C1143D0-8812-5A06-2702-C01C9C1238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r="-482"/>
          <a:stretch/>
        </p:blipFill>
        <p:spPr bwMode="auto">
          <a:xfrm>
            <a:off x="4024406" y="3582934"/>
            <a:ext cx="2298956" cy="148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BE23ABC-BFB9-C429-26E1-98A68B08B1A5}"/>
              </a:ext>
            </a:extLst>
          </p:cNvPr>
          <p:cNvSpPr txBox="1"/>
          <p:nvPr/>
        </p:nvSpPr>
        <p:spPr>
          <a:xfrm>
            <a:off x="572492" y="6145613"/>
            <a:ext cx="3840888" cy="63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Aircraft appraisals are often slow, expensive, and subjective.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CC7FF86-DF0C-026E-FCDC-E2B66CEBA1A8}"/>
              </a:ext>
            </a:extLst>
          </p:cNvPr>
          <p:cNvSpPr txBox="1"/>
          <p:nvPr/>
        </p:nvSpPr>
        <p:spPr>
          <a:xfrm>
            <a:off x="572492" y="5776281"/>
            <a:ext cx="4783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/>
              <a:t>Traditional</a:t>
            </a:r>
            <a:r>
              <a:rPr lang="it-IT" b="1" dirty="0"/>
              <a:t> </a:t>
            </a:r>
            <a:r>
              <a:rPr lang="it-IT" b="1" dirty="0" err="1"/>
              <a:t>valuation</a:t>
            </a:r>
            <a:endParaRPr lang="it-IT" b="1" dirty="0"/>
          </a:p>
        </p:txBody>
      </p:sp>
      <p:pic>
        <p:nvPicPr>
          <p:cNvPr id="10" name="Picture 2" descr="The Subjectivity of Perception: How Our Interpretation of Reality Shapes  Our Experience” | by Guardian Angel | New Writers Welcome | Medium">
            <a:extLst>
              <a:ext uri="{FF2B5EF4-FFF2-40B4-BE49-F238E27FC236}">
                <a16:creationId xmlns:a16="http://schemas.microsoft.com/office/drawing/2014/main" id="{498418BD-FF1C-DA22-80AE-336756732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623" y="5273886"/>
            <a:ext cx="1834264" cy="148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Curly Bracket&quot; Images – Browse 1,952 Stock Photos, Vectors, and Video |  Adobe Stock">
            <a:extLst>
              <a:ext uri="{FF2B5EF4-FFF2-40B4-BE49-F238E27FC236}">
                <a16:creationId xmlns:a16="http://schemas.microsoft.com/office/drawing/2014/main" id="{B84D4606-2DD3-C44D-89FF-74E96A0F2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7" t="13377" r="13989" b="13381"/>
          <a:stretch/>
        </p:blipFill>
        <p:spPr bwMode="auto">
          <a:xfrm>
            <a:off x="13004160" y="3112416"/>
            <a:ext cx="530191" cy="206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unctuation of Life: Question Mark | by Christal Luster | Medium">
            <a:extLst>
              <a:ext uri="{FF2B5EF4-FFF2-40B4-BE49-F238E27FC236}">
                <a16:creationId xmlns:a16="http://schemas.microsoft.com/office/drawing/2014/main" id="{9B4FDE86-C284-01BF-7C33-52CCCD224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914" y="2018608"/>
            <a:ext cx="4263219" cy="424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Equality (mathematics) - Wikipedia">
            <a:extLst>
              <a:ext uri="{FF2B5EF4-FFF2-40B4-BE49-F238E27FC236}">
                <a16:creationId xmlns:a16="http://schemas.microsoft.com/office/drawing/2014/main" id="{C19A0451-075B-ED40-8233-0EAECA9C8E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7" t="25180" r="19684" b="27758"/>
          <a:stretch/>
        </p:blipFill>
        <p:spPr bwMode="auto">
          <a:xfrm>
            <a:off x="14465907" y="3796495"/>
            <a:ext cx="835124" cy="64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CDC5168-8C39-D140-CD0F-5CBA2A3587F9}"/>
              </a:ext>
            </a:extLst>
          </p:cNvPr>
          <p:cNvSpPr txBox="1"/>
          <p:nvPr/>
        </p:nvSpPr>
        <p:spPr>
          <a:xfrm>
            <a:off x="15742414" y="3660052"/>
            <a:ext cx="48524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Making fast, data-driven valuation models</a:t>
            </a:r>
          </a:p>
        </p:txBody>
      </p:sp>
    </p:spTree>
    <p:extLst>
      <p:ext uri="{BB962C8B-B14F-4D97-AF65-F5344CB8AC3E}">
        <p14:creationId xmlns:p14="http://schemas.microsoft.com/office/powerpoint/2010/main" val="40965601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4AC71B-C6B1-F04E-07C5-EC624A493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D0BD41A1-0F0C-6288-9F9B-FE3F6305A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ECE3E9-1949-4AE1-60BC-D7D39071B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Aircraft as a Complex and Evolving Challenge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503A3F7B-FCDC-3926-0493-5CC8C1845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F1FC6D2-DE8E-10E3-4F3C-9738DA52209F}"/>
              </a:ext>
            </a:extLst>
          </p:cNvPr>
          <p:cNvSpPr txBox="1"/>
          <p:nvPr/>
        </p:nvSpPr>
        <p:spPr>
          <a:xfrm>
            <a:off x="-3559600" y="5707648"/>
            <a:ext cx="4783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/>
              <a:t>Traditional</a:t>
            </a:r>
            <a:r>
              <a:rPr lang="it-IT" b="1" dirty="0"/>
              <a:t> </a:t>
            </a:r>
            <a:r>
              <a:rPr lang="it-IT" b="1" dirty="0" err="1"/>
              <a:t>valuation</a:t>
            </a:r>
            <a:endParaRPr lang="it-IT" b="1" dirty="0"/>
          </a:p>
        </p:txBody>
      </p:sp>
      <p:pic>
        <p:nvPicPr>
          <p:cNvPr id="15" name="Picture 2" descr="Ready kits for electric aircrafts - Electric Motor Engineering">
            <a:extLst>
              <a:ext uri="{FF2B5EF4-FFF2-40B4-BE49-F238E27FC236}">
                <a16:creationId xmlns:a16="http://schemas.microsoft.com/office/drawing/2014/main" id="{32B4E02F-B64B-9D6E-0BF9-73560827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9" r="1" b="2372"/>
          <a:stretch/>
        </p:blipFill>
        <p:spPr bwMode="auto">
          <a:xfrm>
            <a:off x="572493" y="1852266"/>
            <a:ext cx="1441347" cy="149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843A326-98CA-E9EA-36E3-13B84D4B651D}"/>
              </a:ext>
            </a:extLst>
          </p:cNvPr>
          <p:cNvSpPr txBox="1"/>
          <p:nvPr/>
        </p:nvSpPr>
        <p:spPr>
          <a:xfrm>
            <a:off x="-3362733" y="2479998"/>
            <a:ext cx="3328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Technological innovation </a:t>
            </a:r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4599685-5D83-4809-9EBE-E98B570F776D}"/>
              </a:ext>
            </a:extLst>
          </p:cNvPr>
          <p:cNvSpPr txBox="1"/>
          <p:nvPr/>
        </p:nvSpPr>
        <p:spPr>
          <a:xfrm>
            <a:off x="-3498586" y="4396091"/>
            <a:ext cx="3599883" cy="63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supply chain issues, and regulatory changes add further uncertainty.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CD212B3-D857-6266-BA60-C4B32599A3F1}"/>
              </a:ext>
            </a:extLst>
          </p:cNvPr>
          <p:cNvSpPr txBox="1"/>
          <p:nvPr/>
        </p:nvSpPr>
        <p:spPr>
          <a:xfrm>
            <a:off x="-3362733" y="3914008"/>
            <a:ext cx="4783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Market volatility</a:t>
            </a:r>
            <a:endParaRPr lang="it-IT" b="1" dirty="0"/>
          </a:p>
        </p:txBody>
      </p:sp>
      <p:pic>
        <p:nvPicPr>
          <p:cNvPr id="20" name="Picture 6" descr="3 Volatility ETFs to Help You Profit from Market Chaos | Entrepreneur">
            <a:extLst>
              <a:ext uri="{FF2B5EF4-FFF2-40B4-BE49-F238E27FC236}">
                <a16:creationId xmlns:a16="http://schemas.microsoft.com/office/drawing/2014/main" id="{7111E993-2292-E1A8-DB50-58E67F3A9D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r="-482"/>
          <a:stretch/>
        </p:blipFill>
        <p:spPr bwMode="auto">
          <a:xfrm>
            <a:off x="572493" y="3355185"/>
            <a:ext cx="2298956" cy="148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The Subjectivity of Perception: How Our Interpretation of Reality Shapes  Our Experience” | by Guardian Angel | New Writers Welcome | Medium">
            <a:extLst>
              <a:ext uri="{FF2B5EF4-FFF2-40B4-BE49-F238E27FC236}">
                <a16:creationId xmlns:a16="http://schemas.microsoft.com/office/drawing/2014/main" id="{A1F14908-795B-5C46-86A1-34772F340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13" y="5148825"/>
            <a:ext cx="1834264" cy="148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Punctuation of Life: Question Mark | by Christal Luster | Medium">
            <a:extLst>
              <a:ext uri="{FF2B5EF4-FFF2-40B4-BE49-F238E27FC236}">
                <a16:creationId xmlns:a16="http://schemas.microsoft.com/office/drawing/2014/main" id="{BB598672-85AF-F504-DF1F-64BE4A841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439" y="8150729"/>
            <a:ext cx="560895" cy="55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Equality (mathematics) - Wikipedia">
            <a:extLst>
              <a:ext uri="{FF2B5EF4-FFF2-40B4-BE49-F238E27FC236}">
                <a16:creationId xmlns:a16="http://schemas.microsoft.com/office/drawing/2014/main" id="{B52A1486-1FFF-1129-1806-F34C9036EE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7" t="25180" r="19684" b="27758"/>
          <a:stretch/>
        </p:blipFill>
        <p:spPr bwMode="auto">
          <a:xfrm>
            <a:off x="5249526" y="4011304"/>
            <a:ext cx="809367" cy="62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urly Bracket&quot; Images – Browse 1,952 Stock Photos, Vectors, and Video |  Adobe Stock">
            <a:extLst>
              <a:ext uri="{FF2B5EF4-FFF2-40B4-BE49-F238E27FC236}">
                <a16:creationId xmlns:a16="http://schemas.microsoft.com/office/drawing/2014/main" id="{A4A29BF0-6F01-B3C8-B578-D8DE9B11B6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7" t="18810" r="13989" b="19020"/>
          <a:stretch/>
        </p:blipFill>
        <p:spPr bwMode="auto">
          <a:xfrm>
            <a:off x="3231334" y="1787208"/>
            <a:ext cx="1537436" cy="507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72D228A-129D-CDAE-03EB-065DDFA79A29}"/>
              </a:ext>
            </a:extLst>
          </p:cNvPr>
          <p:cNvSpPr txBox="1"/>
          <p:nvPr/>
        </p:nvSpPr>
        <p:spPr>
          <a:xfrm>
            <a:off x="-3692422" y="6221020"/>
            <a:ext cx="3840888" cy="63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Aircraft appraisals are often slow, expensive, and subjective.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4C5D6B0-F895-E1CC-31D8-956CDFF27149}"/>
              </a:ext>
            </a:extLst>
          </p:cNvPr>
          <p:cNvSpPr txBox="1"/>
          <p:nvPr/>
        </p:nvSpPr>
        <p:spPr>
          <a:xfrm>
            <a:off x="-3692422" y="2829614"/>
            <a:ext cx="3840887" cy="63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(e.g. electric propulsion, lighter materials) makes traditional valuation methods less effective.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F1A255F-3774-31D1-E513-D3134D8F3A90}"/>
              </a:ext>
            </a:extLst>
          </p:cNvPr>
          <p:cNvSpPr txBox="1"/>
          <p:nvPr/>
        </p:nvSpPr>
        <p:spPr>
          <a:xfrm>
            <a:off x="6836841" y="3847696"/>
            <a:ext cx="48524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Making fast, data-driven valuation models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8455EF1-60F7-EC36-A676-E571E8BC56B2}"/>
              </a:ext>
            </a:extLst>
          </p:cNvPr>
          <p:cNvSpPr txBox="1"/>
          <p:nvPr/>
        </p:nvSpPr>
        <p:spPr>
          <a:xfrm>
            <a:off x="12896104" y="1699832"/>
            <a:ext cx="84453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“Traditional appraisals often </a:t>
            </a:r>
            <a:r>
              <a:rPr lang="en-US" sz="2400" b="1" i="1" dirty="0"/>
              <a:t>require weeks and involve significant manual inspection</a:t>
            </a:r>
            <a:r>
              <a:rPr lang="en-US" sz="2400" i="1" dirty="0"/>
              <a:t>, which is </a:t>
            </a:r>
            <a:r>
              <a:rPr lang="en-US" sz="2400" b="1" i="1" dirty="0"/>
              <a:t>inefficient </a:t>
            </a:r>
            <a:r>
              <a:rPr lang="en-US" sz="2400" i="1" dirty="0"/>
              <a:t>in fast-moving markets. Having a </a:t>
            </a:r>
            <a:r>
              <a:rPr lang="en-US" sz="2400" b="1" i="1" dirty="0"/>
              <a:t>reliable data-based pricing model would be a game changer</a:t>
            </a:r>
            <a:r>
              <a:rPr lang="en-US" sz="2400" i="1" dirty="0"/>
              <a:t>.”</a:t>
            </a:r>
            <a:endParaRPr lang="it-IT" sz="2400" i="1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734173BF-AE51-10E3-D9F8-73006AEBF556}"/>
              </a:ext>
            </a:extLst>
          </p:cNvPr>
          <p:cNvSpPr txBox="1"/>
          <p:nvPr/>
        </p:nvSpPr>
        <p:spPr>
          <a:xfrm>
            <a:off x="13891527" y="3400040"/>
            <a:ext cx="4645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Source: Interview </a:t>
            </a:r>
            <a:r>
              <a:rPr lang="it-IT" dirty="0" err="1"/>
              <a:t>published</a:t>
            </a:r>
            <a:r>
              <a:rPr lang="it-IT" dirty="0"/>
              <a:t> in </a:t>
            </a:r>
            <a:r>
              <a:rPr lang="it-IT" i="1" dirty="0"/>
              <a:t>Aviation Week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48623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4E8769-3A2E-6C42-6A7E-E13BC1AB5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4A055826-2F49-F2D1-00D9-03F080971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7262114-CE2D-1353-3E38-B044B0EA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Aircraft as a Complex and Evolving Challenge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31D5E655-C492-4A4C-0B4E-780A3B64C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Ready kits for electric aircrafts - Electric Motor Engineering">
            <a:extLst>
              <a:ext uri="{FF2B5EF4-FFF2-40B4-BE49-F238E27FC236}">
                <a16:creationId xmlns:a16="http://schemas.microsoft.com/office/drawing/2014/main" id="{113E9818-59D3-6682-7C9C-9047BB0CF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9" r="1" b="2372"/>
          <a:stretch/>
        </p:blipFill>
        <p:spPr bwMode="auto">
          <a:xfrm>
            <a:off x="-2321177" y="2280530"/>
            <a:ext cx="630810" cy="65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3 Volatility ETFs to Help You Profit from Market Chaos | Entrepreneur">
            <a:extLst>
              <a:ext uri="{FF2B5EF4-FFF2-40B4-BE49-F238E27FC236}">
                <a16:creationId xmlns:a16="http://schemas.microsoft.com/office/drawing/2014/main" id="{8467BBD8-85B9-CB6E-BD94-BFF3309A54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r="-482"/>
          <a:stretch/>
        </p:blipFill>
        <p:spPr bwMode="auto">
          <a:xfrm>
            <a:off x="-2483455" y="4977463"/>
            <a:ext cx="955365" cy="61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The Subjectivity of Perception: How Our Interpretation of Reality Shapes  Our Experience” | by Guardian Angel | New Writers Welcome | Medium">
            <a:extLst>
              <a:ext uri="{FF2B5EF4-FFF2-40B4-BE49-F238E27FC236}">
                <a16:creationId xmlns:a16="http://schemas.microsoft.com/office/drawing/2014/main" id="{839A75E8-D04F-5993-5A99-FECC2D2FE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3838" y="7563999"/>
            <a:ext cx="827676" cy="67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Equality (mathematics) - Wikipedia">
            <a:extLst>
              <a:ext uri="{FF2B5EF4-FFF2-40B4-BE49-F238E27FC236}">
                <a16:creationId xmlns:a16="http://schemas.microsoft.com/office/drawing/2014/main" id="{84925D8C-743F-9557-8441-BC2330A9D4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7" t="25180" r="19684" b="27758"/>
          <a:stretch/>
        </p:blipFill>
        <p:spPr bwMode="auto">
          <a:xfrm>
            <a:off x="6836841" y="8184487"/>
            <a:ext cx="809367" cy="62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urly Bracket&quot; Images – Browse 1,952 Stock Photos, Vectors, and Video |  Adobe Stock">
            <a:extLst>
              <a:ext uri="{FF2B5EF4-FFF2-40B4-BE49-F238E27FC236}">
                <a16:creationId xmlns:a16="http://schemas.microsoft.com/office/drawing/2014/main" id="{7F5C5FFE-0496-BB89-D825-9A40B339C9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7" t="18810" r="13989" b="19020"/>
          <a:stretch/>
        </p:blipFill>
        <p:spPr bwMode="auto">
          <a:xfrm>
            <a:off x="3764488" y="7616142"/>
            <a:ext cx="880884" cy="290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A6915AA2-2C64-2514-2AA2-FF97C5BF09B4}"/>
              </a:ext>
            </a:extLst>
          </p:cNvPr>
          <p:cNvSpPr txBox="1"/>
          <p:nvPr/>
        </p:nvSpPr>
        <p:spPr>
          <a:xfrm>
            <a:off x="9603190" y="7239928"/>
            <a:ext cx="48524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Making fast, data-driven valuation models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77E502C-C813-70C7-2832-C49954D94EBC}"/>
              </a:ext>
            </a:extLst>
          </p:cNvPr>
          <p:cNvSpPr txBox="1"/>
          <p:nvPr/>
        </p:nvSpPr>
        <p:spPr>
          <a:xfrm>
            <a:off x="1871807" y="3160058"/>
            <a:ext cx="84453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“Traditional appraisals often </a:t>
            </a:r>
            <a:r>
              <a:rPr lang="en-US" sz="2400" b="1" i="1" dirty="0"/>
              <a:t>require weeks and involve significant manual inspection</a:t>
            </a:r>
            <a:r>
              <a:rPr lang="en-US" sz="2400" i="1" dirty="0"/>
              <a:t>, which is </a:t>
            </a:r>
            <a:r>
              <a:rPr lang="en-US" sz="2400" b="1" i="1" dirty="0"/>
              <a:t>inefficient </a:t>
            </a:r>
            <a:r>
              <a:rPr lang="en-US" sz="2400" i="1" dirty="0"/>
              <a:t>in fast-moving markets. Having a </a:t>
            </a:r>
            <a:r>
              <a:rPr lang="en-US" sz="2400" b="1" i="1" dirty="0"/>
              <a:t>reliable data-based pricing model would be a game changer</a:t>
            </a:r>
            <a:r>
              <a:rPr lang="en-US" sz="2400" i="1" dirty="0"/>
              <a:t>.”</a:t>
            </a:r>
            <a:endParaRPr lang="it-IT" sz="2400" i="1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BD89BCA-1F8F-C3F7-2AEB-C77A765699A9}"/>
              </a:ext>
            </a:extLst>
          </p:cNvPr>
          <p:cNvSpPr txBox="1"/>
          <p:nvPr/>
        </p:nvSpPr>
        <p:spPr>
          <a:xfrm>
            <a:off x="5914663" y="4807124"/>
            <a:ext cx="4645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Source: Interview </a:t>
            </a:r>
            <a:r>
              <a:rPr lang="it-IT" dirty="0" err="1"/>
              <a:t>published</a:t>
            </a:r>
            <a:r>
              <a:rPr lang="it-IT" dirty="0"/>
              <a:t> in </a:t>
            </a:r>
            <a:r>
              <a:rPr lang="it-IT" i="1" dirty="0"/>
              <a:t>Aviation Week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5073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8455F81-4532-4B66-A8BD-7036B498A111}">
  <we:reference id="wa200005566" version="3.0.0.3" store="it-IT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1394</Words>
  <Application>Microsoft Office PowerPoint</Application>
  <PresentationFormat>Widescreen</PresentationFormat>
  <Paragraphs>302</Paragraphs>
  <Slides>33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7" baseType="lpstr">
      <vt:lpstr>Aptos</vt:lpstr>
      <vt:lpstr>Aptos Display</vt:lpstr>
      <vt:lpstr>Arial</vt:lpstr>
      <vt:lpstr>Tema di Office</vt:lpstr>
      <vt:lpstr>Presentazione standard di PowerPoint</vt:lpstr>
      <vt:lpstr>Analyzing the problem</vt:lpstr>
      <vt:lpstr>Aircraft as a growing market</vt:lpstr>
      <vt:lpstr>Aircraft as a Complex and Evolving Challenge</vt:lpstr>
      <vt:lpstr>Aircraft as a Complex and Evolving Challenge</vt:lpstr>
      <vt:lpstr>Aircraft as a Complex and Evolving Challenge</vt:lpstr>
      <vt:lpstr>Aircraft as a Complex and Evolving Challenge</vt:lpstr>
      <vt:lpstr>Aircraft as a Complex and Evolving Challenge</vt:lpstr>
      <vt:lpstr>Aircraft as a Complex and Evolving Challenge</vt:lpstr>
      <vt:lpstr>The dataset</vt:lpstr>
      <vt:lpstr>           Categorical Variables</vt:lpstr>
      <vt:lpstr>           Numerical Variables</vt:lpstr>
      <vt:lpstr>           Numerical Variables</vt:lpstr>
      <vt:lpstr>           Numerical Variables</vt:lpstr>
      <vt:lpstr>           Numerical Variables</vt:lpstr>
      <vt:lpstr>           Numerical Variables</vt:lpstr>
      <vt:lpstr>           Numerical Variables</vt:lpstr>
      <vt:lpstr>           Numerical Variables</vt:lpstr>
      <vt:lpstr>           Numerical Variables</vt:lpstr>
      <vt:lpstr>           Numerical Variables</vt:lpstr>
      <vt:lpstr>           Numerical Variables</vt:lpstr>
      <vt:lpstr>           Numerical Variables</vt:lpstr>
      <vt:lpstr>           Numerical Variables</vt:lpstr>
      <vt:lpstr>           Numerical Variables</vt:lpstr>
      <vt:lpstr>           Numerical Variables</vt:lpstr>
      <vt:lpstr>           Numerical Variables</vt:lpstr>
      <vt:lpstr>Data preparation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Filippo Bolis</dc:creator>
  <cp:lastModifiedBy>Filippo Bolis</cp:lastModifiedBy>
  <cp:revision>4</cp:revision>
  <dcterms:created xsi:type="dcterms:W3CDTF">2025-05-03T09:13:19Z</dcterms:created>
  <dcterms:modified xsi:type="dcterms:W3CDTF">2025-05-03T14:07:24Z</dcterms:modified>
</cp:coreProperties>
</file>