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0" r:id="rId2"/>
    <p:sldId id="257" r:id="rId3"/>
    <p:sldId id="258" r:id="rId4"/>
    <p:sldId id="261" r:id="rId5"/>
    <p:sldId id="266" r:id="rId6"/>
    <p:sldId id="268" r:id="rId7"/>
    <p:sldId id="271" r:id="rId8"/>
    <p:sldId id="272" r:id="rId9"/>
    <p:sldId id="273" r:id="rId10"/>
    <p:sldId id="275" r:id="rId11"/>
    <p:sldId id="277" r:id="rId12"/>
    <p:sldId id="292" r:id="rId13"/>
    <p:sldId id="278" r:id="rId14"/>
    <p:sldId id="279" r:id="rId15"/>
    <p:sldId id="280" r:id="rId16"/>
    <p:sldId id="281" r:id="rId17"/>
    <p:sldId id="285" r:id="rId18"/>
    <p:sldId id="284" r:id="rId19"/>
    <p:sldId id="283" r:id="rId20"/>
    <p:sldId id="282" r:id="rId21"/>
    <p:sldId id="286" r:id="rId22"/>
    <p:sldId id="287" r:id="rId23"/>
    <p:sldId id="288" r:id="rId24"/>
    <p:sldId id="289" r:id="rId25"/>
    <p:sldId id="290" r:id="rId26"/>
    <p:sldId id="291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5" r:id="rId35"/>
    <p:sldId id="306" r:id="rId36"/>
    <p:sldId id="302" r:id="rId37"/>
    <p:sldId id="303" r:id="rId38"/>
    <p:sldId id="304" r:id="rId39"/>
    <p:sldId id="307" r:id="rId40"/>
    <p:sldId id="308" r:id="rId41"/>
    <p:sldId id="309" r:id="rId42"/>
    <p:sldId id="313" r:id="rId43"/>
    <p:sldId id="315" r:id="rId44"/>
    <p:sldId id="314" r:id="rId45"/>
    <p:sldId id="312" r:id="rId46"/>
    <p:sldId id="316" r:id="rId47"/>
    <p:sldId id="319" r:id="rId48"/>
    <p:sldId id="318" r:id="rId49"/>
    <p:sldId id="317" r:id="rId50"/>
    <p:sldId id="320" r:id="rId51"/>
    <p:sldId id="321" r:id="rId52"/>
    <p:sldId id="322" r:id="rId53"/>
    <p:sldId id="324" r:id="rId54"/>
    <p:sldId id="326" r:id="rId55"/>
    <p:sldId id="327" r:id="rId56"/>
    <p:sldId id="329" r:id="rId57"/>
    <p:sldId id="330" r:id="rId58"/>
    <p:sldId id="331" r:id="rId59"/>
    <p:sldId id="332" r:id="rId60"/>
    <p:sldId id="359" r:id="rId61"/>
    <p:sldId id="357" r:id="rId62"/>
    <p:sldId id="358" r:id="rId63"/>
    <p:sldId id="360" r:id="rId64"/>
    <p:sldId id="361" r:id="rId65"/>
    <p:sldId id="362" r:id="rId66"/>
    <p:sldId id="363" r:id="rId67"/>
    <p:sldId id="364" r:id="rId68"/>
    <p:sldId id="365" r:id="rId69"/>
    <p:sldId id="343" r:id="rId70"/>
    <p:sldId id="348" r:id="rId71"/>
    <p:sldId id="347" r:id="rId72"/>
    <p:sldId id="346" r:id="rId73"/>
    <p:sldId id="350" r:id="rId74"/>
    <p:sldId id="349" r:id="rId75"/>
    <p:sldId id="351" r:id="rId76"/>
    <p:sldId id="352" r:id="rId77"/>
    <p:sldId id="353" r:id="rId78"/>
    <p:sldId id="354" r:id="rId79"/>
    <p:sldId id="355" r:id="rId80"/>
    <p:sldId id="356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4" r:id="rId89"/>
    <p:sldId id="375" r:id="rId90"/>
    <p:sldId id="376" r:id="rId91"/>
    <p:sldId id="379" r:id="rId92"/>
    <p:sldId id="378" r:id="rId9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FEF"/>
    <a:srgbClr val="E1ECF5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>
        <p:scale>
          <a:sx n="66" d="100"/>
          <a:sy n="66" d="100"/>
        </p:scale>
        <p:origin x="4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0868-40E5-45EE-ABB9-71B14C427BAE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B2F9-639A-44C5-9FB2-CE80C5448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46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B2F9-639A-44C5-9FB2-CE80C5448463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28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154A-8B24-C51E-3150-26175B5C3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605105-96CB-7DBE-986D-6164BFE8F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0FE636F-3649-CE61-A34A-03B3E833A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DB6A06-F72A-69F0-07C0-FD01DF296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B2F9-639A-44C5-9FB2-CE80C5448463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23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B2F9-639A-44C5-9FB2-CE80C5448463}" type="slidenum">
              <a:rPr lang="it-IT" smtClean="0"/>
              <a:t>85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32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4058A-C7B6-1A26-55B5-3D9268BE8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B2B188-D02B-CEFF-8E29-5C2CF522C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6E84D00-D491-2A1A-DD19-B7B5D0931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B66E32-6381-6514-C755-84C57EA45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B2F9-639A-44C5-9FB2-CE80C5448463}" type="slidenum">
              <a:rPr lang="it-IT" smtClean="0"/>
              <a:t>86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54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B799A-5413-9B8E-5937-24455F9A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E038EF-EF91-62AA-E2CD-0C245975C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AB5BC8-C51C-A97F-440A-B01894F5E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7026C-BA5E-C2C1-8177-E6C193722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B2F9-639A-44C5-9FB2-CE80C5448463}" type="slidenum">
              <a:rPr lang="it-IT" smtClean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25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7B4A9-5E25-38CD-3E9B-47B1B8E6F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2B5C05-B8CD-008C-BD9C-5BEE048E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DCC33C-9DE4-29AA-C6F0-2DC425C7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6FC92-1F54-51D6-3A32-EC49508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38191-2C75-EE0B-E7FC-5FF5FCE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2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AEA4C-500A-22A2-FB2A-2995F08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DF45C9-058C-667E-9345-DB8E0FB2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4B5A2E-1040-206D-4B1E-E13D7A95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FB4DD9-E228-6C99-A5B0-9B6E4382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5E77A9-CBE0-3966-D9BD-2A0F9C0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BB6D50-CB91-4B5B-9E43-89B31383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173A6D-1D61-18C4-BBF7-EEC21C52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7A908-E7FD-793D-AA96-A912D5F0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9BA31-D639-0362-6595-9E1AB507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04E4B1-91E9-CF1B-48C4-4DB9B47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5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FFCA2-F3B4-A95C-F077-F538E1ED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0DB8F2-65BE-2B1F-C645-60371659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8B865-C155-1B9E-E5B9-E9F742A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C4A66-705E-4C23-E01A-1AD040C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C2EA4-1FB3-2021-F02C-A795481C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5E255-68C4-5FFA-00D6-4FBF488F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CE374-C764-82F3-43E7-3E2C036A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0C1269-1218-3BF8-1E3A-222A6E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0B1FEE-05F4-FC78-A657-7E3828D6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16AD02-F312-BF89-955B-0757CFF2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5C571-230E-EC07-A142-8C54F55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07311-5FC7-E58B-B474-C3D3F608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68E2DF-812A-04D1-33F1-7386303C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E229FD-3273-5219-24C9-292A75C7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2559C8-4074-093D-076F-D9BC1A3F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9F3B30-4455-470A-8A63-43A2EBB8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2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D93BD-2087-F065-F00F-3A0A3B63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049517-0590-AB8D-E416-89C76881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CABE9B-BF68-7115-4D32-34435AB2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CF9AFC-2B30-ACB7-7F40-9EF2DBD1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18D985-1BC8-89D7-30F1-5FAEFCFA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530C4B-E873-1B49-3F13-CF400511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B3206E-01C6-A78F-E73F-28C0378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931593-AA5B-717E-E640-B0A3C97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3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826AF-7CA1-DB48-800B-BF5D81F0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9C6770-1D78-0E91-0FDC-1C286BE1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9612BB-5B52-6BB8-3634-FED60C6F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3CFC90-AEE3-64B4-1508-86CB2C5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0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B3EFF8-6B10-AC43-6384-CB833E51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9A2832-3DD6-306B-689D-C9012F8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5ED8DC-32A2-F8AD-8014-1A8955F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9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7B0E1-4674-B2F8-201B-3C545478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D116C-9E16-A3C2-6E0F-D59A5687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633FA8-526E-086D-9460-86E37EB6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6B2C0C-75BE-A707-0D1E-70570E1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0D2CE4-45C3-0628-67DD-79AA57DC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3AF9B-81E1-5578-20F3-0C36386E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7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49B86-7FEF-50C6-1B5A-34A3AA72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949464-1652-2AF6-BF80-6DCF8A43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E7446D-1E5B-85F4-CD9B-69247AC9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31D254-9AA2-72C4-023F-EAE00766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D59A58-355A-585B-9BB8-3EE1421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C2AE64-24FA-23AD-F23B-38C8D428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48145D-9FC7-57DA-9257-A6270BD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B19E16-75F1-581B-D15C-B3D76EDE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FA28D-350A-BD04-97A7-591E58D92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66FE8-3FD2-4F35-8956-E7388879DF81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4FE28-2D86-928E-F5AC-0F5B7910D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F617B-CB11-8E82-AD2D-AEC8E9C7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4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jpeg"/><Relationship Id="rId7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ereo in un cerchio rosso">
            <a:extLst>
              <a:ext uri="{FF2B5EF4-FFF2-40B4-BE49-F238E27FC236}">
                <a16:creationId xmlns:a16="http://schemas.microsoft.com/office/drawing/2014/main" id="{84549AC0-B2A0-36C2-3887-14E13D69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" r="859" b="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E05F09F-8028-7AE0-22BC-9161FF61A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0" y="822960"/>
            <a:ext cx="3870960" cy="356616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Predictive Aircraft Valuation Using Statistical Learning</a:t>
            </a:r>
            <a:endParaRPr kumimoji="0" lang="it-IT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62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B04E5-C2CD-121F-D7FA-171BF825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0EB197BD-7B4A-03DA-C1D5-051BDD9EE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9CE4AE-44D0-2F3C-E52A-1B2EABCD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dirty="0"/>
              <a:t>The dataset</a:t>
            </a:r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1DACDA42-53A1-9F50-2A42-3897FD6A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Dataset - Free technology icons">
            <a:extLst>
              <a:ext uri="{FF2B5EF4-FFF2-40B4-BE49-F238E27FC236}">
                <a16:creationId xmlns:a16="http://schemas.microsoft.com/office/drawing/2014/main" id="{D0B182D5-58EE-975D-2144-F6E7EE10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54" y="640823"/>
            <a:ext cx="5580494" cy="558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690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198CC-9235-83E9-3D79-155953AF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69FB32A-D6DE-FDF7-F624-F691F138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AD1D90-544F-824E-4373-798A23DF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Categorical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00B6471-519E-6DB0-AC19-25320FD7F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234AD00-7F5C-A55D-C136-2AED5040C9F6}"/>
              </a:ext>
            </a:extLst>
          </p:cNvPr>
          <p:cNvSpPr txBox="1"/>
          <p:nvPr/>
        </p:nvSpPr>
        <p:spPr>
          <a:xfrm>
            <a:off x="1501815" y="2274838"/>
            <a:ext cx="26129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model_name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443BB-4BF0-41E3-FE0A-6359486FCDB9}"/>
              </a:ext>
            </a:extLst>
          </p:cNvPr>
          <p:cNvSpPr txBox="1"/>
          <p:nvPr/>
        </p:nvSpPr>
        <p:spPr>
          <a:xfrm>
            <a:off x="1283825" y="3018795"/>
            <a:ext cx="304896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Name of the aircraft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0E6B49-1F48-89EE-F2CE-FA40D6078561}"/>
              </a:ext>
            </a:extLst>
          </p:cNvPr>
          <p:cNvSpPr txBox="1"/>
          <p:nvPr/>
        </p:nvSpPr>
        <p:spPr>
          <a:xfrm>
            <a:off x="7318093" y="2274838"/>
            <a:ext cx="2612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engine_type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E57E488-42C6-50D3-AF48-52280BB6487F}"/>
              </a:ext>
            </a:extLst>
          </p:cNvPr>
          <p:cNvSpPr txBox="1"/>
          <p:nvPr/>
        </p:nvSpPr>
        <p:spPr>
          <a:xfrm>
            <a:off x="7539940" y="2964994"/>
            <a:ext cx="216928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 of the engine.</a:t>
            </a:r>
          </a:p>
        </p:txBody>
      </p:sp>
      <p:pic>
        <p:nvPicPr>
          <p:cNvPr id="21" name="Immagine 2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8C38E42-F0F2-7B3E-4352-66876097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1547148" y="3588152"/>
            <a:ext cx="2522317" cy="2981617"/>
          </a:xfrm>
          <a:prstGeom prst="rect">
            <a:avLst/>
          </a:prstGeom>
        </p:spPr>
      </p:pic>
      <p:pic>
        <p:nvPicPr>
          <p:cNvPr id="23" name="Immagine 22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3A46BF-4B53-ABBD-D60A-EFE8261A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30" y="3549772"/>
            <a:ext cx="2255107" cy="301999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695233-1587-D098-4C56-BA30D136A806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pic>
        <p:nvPicPr>
          <p:cNvPr id="31" name="Immagine 30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EB7A72D-410F-EE46-CB49-6F66BAEDE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-1" r="363" b="672"/>
          <a:stretch/>
        </p:blipFill>
        <p:spPr>
          <a:xfrm>
            <a:off x="2464840" y="7084122"/>
            <a:ext cx="4413980" cy="4463905"/>
          </a:xfrm>
          <a:prstGeom prst="rect">
            <a:avLst/>
          </a:prstGeom>
        </p:spPr>
      </p:pic>
      <p:sp>
        <p:nvSpPr>
          <p:cNvPr id="3072" name="Segnaposto contenuto 16">
            <a:extLst>
              <a:ext uri="{FF2B5EF4-FFF2-40B4-BE49-F238E27FC236}">
                <a16:creationId xmlns:a16="http://schemas.microsoft.com/office/drawing/2014/main" id="{DD026429-27D5-C3AD-CCC0-7F685325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480" y="7640198"/>
            <a:ext cx="5366813" cy="42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Our dataset includes 14 numeric variables.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987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4F7E5-85C5-36E1-DF0B-BA977D35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9D28B8C-1A35-5092-65C4-6DCE1DFF9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A9FE92-3504-C805-E629-E65F8EAA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2F55BFA3-DC51-9499-AEC9-B30D91BAA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2647F8-E0E9-35D2-19B3-41B64874C1AF}"/>
              </a:ext>
            </a:extLst>
          </p:cNvPr>
          <p:cNvSpPr txBox="1"/>
          <p:nvPr/>
        </p:nvSpPr>
        <p:spPr>
          <a:xfrm>
            <a:off x="-2884990" y="2061912"/>
            <a:ext cx="26129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model_name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A704B9-F6C9-F7B6-EA24-BFFF78EB8270}"/>
              </a:ext>
            </a:extLst>
          </p:cNvPr>
          <p:cNvSpPr txBox="1"/>
          <p:nvPr/>
        </p:nvSpPr>
        <p:spPr>
          <a:xfrm>
            <a:off x="-3102980" y="3275380"/>
            <a:ext cx="304896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Name of the aircraft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1CAD99-640E-565E-DE5C-AA764759EC46}"/>
              </a:ext>
            </a:extLst>
          </p:cNvPr>
          <p:cNvSpPr txBox="1"/>
          <p:nvPr/>
        </p:nvSpPr>
        <p:spPr>
          <a:xfrm>
            <a:off x="12460958" y="1908024"/>
            <a:ext cx="2612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engine_type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7ACE6D0-B011-940E-E3EA-2B589F61EDFE}"/>
              </a:ext>
            </a:extLst>
          </p:cNvPr>
          <p:cNvSpPr txBox="1"/>
          <p:nvPr/>
        </p:nvSpPr>
        <p:spPr>
          <a:xfrm>
            <a:off x="13142087" y="2837672"/>
            <a:ext cx="216928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 of the engine.</a:t>
            </a:r>
          </a:p>
        </p:txBody>
      </p:sp>
      <p:pic>
        <p:nvPicPr>
          <p:cNvPr id="21" name="Immagine 2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53C0380-F937-5A42-9BC2-1C64B89A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-2839657" y="4641448"/>
            <a:ext cx="2522317" cy="2981617"/>
          </a:xfrm>
          <a:prstGeom prst="rect">
            <a:avLst/>
          </a:prstGeom>
        </p:spPr>
      </p:pic>
      <p:pic>
        <p:nvPicPr>
          <p:cNvPr id="23" name="Immagine 22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BF75C13-FAA8-7A6D-1C02-F6CFEA440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543" y="4116931"/>
            <a:ext cx="2255107" cy="30199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E649E1-B843-9CA8-3820-D81DFF440E40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pic>
        <p:nvPicPr>
          <p:cNvPr id="12" name="Immagine 11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269FAFCC-A943-3A1C-1531-3820699DA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-1" r="363" b="672"/>
          <a:stretch/>
        </p:blipFill>
        <p:spPr>
          <a:xfrm>
            <a:off x="882250" y="2061912"/>
            <a:ext cx="4413980" cy="4463905"/>
          </a:xfrm>
          <a:prstGeom prst="rect">
            <a:avLst/>
          </a:prstGeom>
        </p:spPr>
      </p:pic>
      <p:sp>
        <p:nvSpPr>
          <p:cNvPr id="3" name="Segnaposto contenuto 16">
            <a:extLst>
              <a:ext uri="{FF2B5EF4-FFF2-40B4-BE49-F238E27FC236}">
                <a16:creationId xmlns:a16="http://schemas.microsoft.com/office/drawing/2014/main" id="{5E053964-6E00-864B-895F-2F16E721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4063621"/>
            <a:ext cx="5366813" cy="42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Our dataset includes 14 numeric variables.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6348D-A1B8-2EC7-D070-CCB2AB39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D17208-CB18-6AAB-0460-79A871C0F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C67841-60BA-2BAC-6F3C-854D5B2F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E8DB6A56-DAB0-973A-CFCD-E60429868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C892A8-1673-A996-CA0B-5DDC62A4D22D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38B231-D9E3-607D-80B1-161821AB366C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engine_power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pic>
        <p:nvPicPr>
          <p:cNvPr id="12" name="Immagine 11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1493750-D81F-C86C-FA64-744AA96E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r="73452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52B001-C8E9-A76D-79B7-607E51D40FD9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Power of the engine.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7511C0-10E6-FFFC-2995-EA3588415E22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26E1154-A3B6-7623-06B5-939DD78AF0E5}"/>
              </a:ext>
            </a:extLst>
          </p:cNvPr>
          <p:cNvSpPr txBox="1"/>
          <p:nvPr/>
        </p:nvSpPr>
        <p:spPr>
          <a:xfrm>
            <a:off x="6249365" y="4571171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 err="1"/>
              <a:t>HorsePower</a:t>
            </a:r>
            <a:r>
              <a:rPr lang="en-US" dirty="0"/>
              <a:t> = 745.7 watts (W)</a:t>
            </a:r>
          </a:p>
        </p:txBody>
      </p:sp>
    </p:spTree>
    <p:extLst>
      <p:ext uri="{BB962C8B-B14F-4D97-AF65-F5344CB8AC3E}">
        <p14:creationId xmlns:p14="http://schemas.microsoft.com/office/powerpoint/2010/main" val="319607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A75D5-956E-A2B0-4667-C8D748E3E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2A94EE-1EAB-5174-13F6-309B87E2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8B661-7F60-05B2-7C7D-092B0FDC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BC101B9-854C-0CF9-A9DE-3791B480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2A1C4D-36C8-B410-A08B-DE00003C446E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2E0079-DE60-2219-A80A-2679976A53BC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max_speed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FCD907-86E7-EA32-BD81-34347105ED21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Maximum speed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AE0B2B-F9B7-9ECB-E0CB-81C30C912ECD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B407DA-F3D4-5F68-0FAA-EBCB2FDA9633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24" name="Immagine 2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2ADD1C0-3169-B856-3BBD-A55E9A33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r="50070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6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FAFAD-37E1-AF71-D223-CD5336B5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AC9EB8-793E-C91E-67FE-CF2D9C85E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C3B55C-CA0D-E98F-87B4-C7A982AD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6F470F3-AEC9-286E-46A3-4D623BAC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D82CF6-D720-D1BD-2E32-01EF1E02EFE3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D6DDED-1A8E-2922-DFCF-2379E7332F44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cruise_speed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1770-1B56-EA84-3E95-46ECAAFF8800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Cruise speed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C0F170-8134-8843-4B7B-747F3A0DF721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81C5AA-C8D9-5194-0C95-30E3733A89DA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E15A0D8A-D18D-6FB3-2F94-F1D494BC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0" r="25291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AD191-57B6-0EB1-E801-0312BE1E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4B6F447-18F4-D0F4-1059-7761A376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1C25EF-692D-C21E-5FFC-AC0015DB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358749D2-0404-A26C-6918-700E18870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AE7D2A-5CD6-4CF9-E771-2BEFB0FC225C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3BB3E3-5774-2DE0-C3BE-C433558DA918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stall_speed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280143-7165-7C18-695F-754366AC2BDB}"/>
              </a:ext>
            </a:extLst>
          </p:cNvPr>
          <p:cNvSpPr txBox="1"/>
          <p:nvPr/>
        </p:nvSpPr>
        <p:spPr>
          <a:xfrm>
            <a:off x="6249365" y="3009289"/>
            <a:ext cx="501280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Minimum speed of the aircraft to prevent stalling.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7CE14B-6504-F6D1-C8F3-33F025ED66C4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7B9C42-4F90-50A9-A126-E332318655EF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B5DBEC1-5513-80F5-0E22-06B9F828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4" r="87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C52DB-AB7E-DE91-B40B-2A1B1BD7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0E6919F-3A0D-3B85-EA7F-371B68A39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5756CC-DED6-13E3-EC7C-520B4FCA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A1EB07A-F679-3A8A-9549-DC660A075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D02489-18A4-3775-A12F-4174A1DF6588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613183-4145-1477-9F97-6FC13F747732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fuel_tank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78415B-4CF9-65EC-5D2E-88515E21AC45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Fuel tank capacity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C6782-3B8A-1EBA-B6F7-C975015645B1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116D6A-3D20-1736-B3E3-A7A0FE6EB4A5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Gallon </a:t>
            </a:r>
            <a:r>
              <a:rPr lang="en-US" dirty="0"/>
              <a:t> =  3.785 liters (L)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28C2565-0A18-72CA-02D3-29EEAB63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25297" r="74688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31AC7-C57C-CC23-31E4-F5CE1A62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A3DEFF-C21F-6E67-278A-AE2185EC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FFC9F3-92C7-9BFF-D840-DF76DC27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CB2D5659-EA78-55FC-BB62-C0404685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054981-815D-7A8E-9BF7-1E2DC14A13B3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8BEDAE-1B9D-E6B9-2A92-DE5AA1CB86BD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all_eng_roc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690693-1781-5B4A-F231-CE1942E9A892}"/>
              </a:ext>
            </a:extLst>
          </p:cNvPr>
          <p:cNvSpPr txBox="1"/>
          <p:nvPr/>
        </p:nvSpPr>
        <p:spPr>
          <a:xfrm>
            <a:off x="6249364" y="3009289"/>
            <a:ext cx="5811455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All Engine Rate of Climb. The maximum altitude of the aircraft at full power.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39AE77-B16F-27F0-7C91-F8D588553CE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72568D-7BCF-D169-C656-CB8F24055300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BCBDBCA-F7F2-CAC2-7B91-B1DE5A0C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25297" r="49584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3010B-713E-E662-6964-F21AC04F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2C81A86-8D33-6BB4-1BF8-682665A2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7D72E-E7F3-1421-0787-0FD2EAC5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9EDDDA0-935D-08CC-D81F-4C3B32D8E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328011-97E7-DE0E-019C-D02B54EBFDF7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5279D5-0784-93CE-3BF2-B572E2AC5B4D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out_eng_roc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6922DE-BD4C-64FC-BE2B-49639A61AE86}"/>
              </a:ext>
            </a:extLst>
          </p:cNvPr>
          <p:cNvSpPr txBox="1"/>
          <p:nvPr/>
        </p:nvSpPr>
        <p:spPr>
          <a:xfrm>
            <a:off x="6249364" y="3009289"/>
            <a:ext cx="5811455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Out Engine Rate of Climb. The maximum altitude of the aircraft at out power.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DA1523-2027-C94B-F8C7-5D2982A2188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37A56A-232F-5B63-0663-A5D67664CC51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48FA9BE-2EFF-26BC-2297-45A7816E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7" t="25297" r="25534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299F67-3EFC-E62E-5E97-B5C23F87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/>
              <a:t>Analyzing</a:t>
            </a:r>
            <a:r>
              <a:rPr lang="it-IT" sz="5400" dirty="0"/>
              <a:t> the </a:t>
            </a:r>
            <a:r>
              <a:rPr lang="it-IT" sz="5400"/>
              <a:t>problem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Graph Growing Images – Browse 397,786 Stock Photos, Vectors, and Video |  Adobe Stock">
            <a:extLst>
              <a:ext uri="{FF2B5EF4-FFF2-40B4-BE49-F238E27FC236}">
                <a16:creationId xmlns:a16="http://schemas.microsoft.com/office/drawing/2014/main" id="{5ADC5A3B-75DF-AF97-67D9-DBFAE0FA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565" y="1469310"/>
            <a:ext cx="6836038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80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B299-12DF-6C91-B6CE-CF7AAD502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B6C1ACF-F96B-9207-CBE3-E145C49A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4F89F2-F6ED-CCA2-6379-8DE0B4E5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6581F8E6-86BB-6829-A075-4999D8F8A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218A2F-4D52-51B6-CB7D-386FAA88AF7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A153B8-F066-BA6A-EC57-AB5DF12DFE8F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takeoff_distance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002C1-F560-446C-4556-19C2AF240CEA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minimum distance required for an aircraft to take off.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068786-F2BB-C23C-A3B7-1166E2436B00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6E5C16-0105-41AC-7351-7E32EE6A88CA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05A836C-AB0B-ADCD-BC1D-B911747A1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4" t="25297" r="87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2E73A-6EFC-C71E-EE33-05FB2EA2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14E0290-322C-DE31-2C96-C5BD1F0D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6C1B5C-E945-B94C-5897-D531FC32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6D74B15-149C-15F9-9B74-78BBB068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43905F-4D27-B29B-E687-93989588D4ED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1D8872-9E83-101A-0E02-274A9343996F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landing_distance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EFF85-892C-175D-4ADF-8009CFD5716C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minimum distance required for an aircraft to landing.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0BA9B6-0D80-D896-D94C-E9644F92AEC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618E1B9A-88B6-BE3A-F1A9-E2BDA843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50015" r="74688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AD44C7-5BCC-64DD-5244-2DEEBECD1220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</p:spTree>
    <p:extLst>
      <p:ext uri="{BB962C8B-B14F-4D97-AF65-F5344CB8AC3E}">
        <p14:creationId xmlns:p14="http://schemas.microsoft.com/office/powerpoint/2010/main" val="92594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809ED-FCBE-028F-072C-E2048721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244DF77-2C81-41DC-ED38-A7B855341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0F8B1-170D-E68E-5867-C86D5735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CADB8F8D-5419-0D8D-D337-BBE5E09E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537164-2172-66BE-316A-B67336CF48AC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CE0F55-0495-84F7-5347-152FB9E82E21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empty_weight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75BDE3-B9AD-32DD-FC6B-E6E40A4B04AB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Empty weight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3B07A-FDFC-91A5-82F6-6797C1639D4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6167BBD3-889B-7EC8-0C0A-BC66DC9E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t="50015" r="49605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DB5EA9-8D99-E40B-B5F5-684FF3FF2132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Pound </a:t>
            </a:r>
            <a:r>
              <a:rPr lang="en-US" dirty="0"/>
              <a:t> = 0.4536 kilograms (kg)</a:t>
            </a:r>
          </a:p>
        </p:txBody>
      </p:sp>
    </p:spTree>
    <p:extLst>
      <p:ext uri="{BB962C8B-B14F-4D97-AF65-F5344CB8AC3E}">
        <p14:creationId xmlns:p14="http://schemas.microsoft.com/office/powerpoint/2010/main" val="4718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BF6E6-6336-EE9E-2D49-353529DD3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378B163-B0FC-726E-D70E-A0812B079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AF8B66-AC67-4C3A-9B76-D96D5F44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6D3FD85-C509-374A-D98B-CD5E21007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906A34-9632-36FF-04A7-BB9A117CFB6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6E8575-C28E-0D48-8F4A-C023F680A41E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length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330127-B6DA-612C-58A2-13F4096F5D83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Length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2A88F-4379-6C54-9899-6F7A7CE66C1E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4A0FD55-3890-C420-FE58-FCD6C21D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 t="50015" r="24928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89A19D-2E12-DB3B-C7AB-325A70197878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Inch </a:t>
            </a:r>
            <a:r>
              <a:rPr lang="en-US" dirty="0"/>
              <a:t> = 2.54 centimeters (cm)</a:t>
            </a:r>
          </a:p>
        </p:txBody>
      </p:sp>
    </p:spTree>
    <p:extLst>
      <p:ext uri="{BB962C8B-B14F-4D97-AF65-F5344CB8AC3E}">
        <p14:creationId xmlns:p14="http://schemas.microsoft.com/office/powerpoint/2010/main" val="292191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646D3-B72D-D05A-7297-7F079016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4599DF2-4BC5-BC71-41DE-2FB21D51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B42DE4-9182-0336-1651-118B0D79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D8E08F2-7A5B-EE49-D1E1-E9B55A56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1619FE-0A2E-F29E-6D51-F0AA2DA76414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43E8E9-D80C-D579-CA45-13B35C02B9AE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wing_span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40D501-CFA5-15B1-C30B-52ADE9157167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Wing span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C4253E-C50D-8ABB-F996-2D377079647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2B0A1BE-7CF1-8B56-ADD3-33A0BF4A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5" t="50015" r="26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17CF41-DA01-CD65-8D55-D1FC380DD943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Inch </a:t>
            </a:r>
            <a:r>
              <a:rPr lang="en-US" dirty="0"/>
              <a:t> = 2.54 centimeters (cm)</a:t>
            </a:r>
          </a:p>
        </p:txBody>
      </p:sp>
    </p:spTree>
    <p:extLst>
      <p:ext uri="{BB962C8B-B14F-4D97-AF65-F5344CB8AC3E}">
        <p14:creationId xmlns:p14="http://schemas.microsoft.com/office/powerpoint/2010/main" val="14568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C133-F481-C248-A6D3-1FFD37F0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97C0763-4654-E023-02E9-66CB0251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3DAA7-4620-2926-E329-16A7B29B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E8A2B70-1805-CBA4-14A3-10DF73E93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AA9669-A753-2F2F-0260-4349E98EF28B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48E423-2446-B886-12DC-47D3788790E1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range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9A6DD7-0339-9241-2EC1-5658E0840725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Range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A9D16-983B-380F-78E3-E5CAF2F2C0A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A13589CE-A399-B95A-31C2-950F15DA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75545" r="74539" b="-331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37F5DA-29F1-BF02-48EC-043B9D2C3424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Nautical mile </a:t>
            </a:r>
            <a:r>
              <a:rPr lang="en-US" dirty="0"/>
              <a:t> = 1.852 kilometers (km)</a:t>
            </a:r>
          </a:p>
        </p:txBody>
      </p:sp>
    </p:spTree>
    <p:extLst>
      <p:ext uri="{BB962C8B-B14F-4D97-AF65-F5344CB8AC3E}">
        <p14:creationId xmlns:p14="http://schemas.microsoft.com/office/powerpoint/2010/main" val="267891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96A6-DD00-22AB-B3FF-784E9C4B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002810-3046-93AB-B552-F4E2838A7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03010E-B289-7E2F-CC5F-85E1112F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AAD99D5-93AE-7263-3383-6D1C1AE3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16C028-C352-3A04-AA02-602B4BC1807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191712-EF80-573A-62B4-7B05747CFC43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price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B43AD-A619-1E1D-485E-EE0538F33C3E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Price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A723ED-BBE5-93D1-8F59-7EF4DF3CAD5E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D0FA916C-7480-23DA-2BE2-560C5375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5545" r="49578" b="-331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6CAF55-0840-7722-FD2A-8343BD88E2EC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USD dollars </a:t>
            </a:r>
            <a:r>
              <a:rPr lang="en-US" dirty="0"/>
              <a:t>≈ 0.92 EUR</a:t>
            </a:r>
          </a:p>
        </p:txBody>
      </p:sp>
    </p:spTree>
    <p:extLst>
      <p:ext uri="{BB962C8B-B14F-4D97-AF65-F5344CB8AC3E}">
        <p14:creationId xmlns:p14="http://schemas.microsoft.com/office/powerpoint/2010/main" val="401729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3D696-7540-EC14-DA25-26F37BE7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EA4862AF-DE79-F59F-4793-CE1FDB27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E94C4C-B285-F2C3-7F2B-32A24E57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preparation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19AEB54D-A9D8-2EE8-CE76-6AD6FC084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Test Data Preparation Tools: 5 Must-Have Features">
            <a:extLst>
              <a:ext uri="{FF2B5EF4-FFF2-40B4-BE49-F238E27FC236}">
                <a16:creationId xmlns:a16="http://schemas.microsoft.com/office/drawing/2014/main" id="{4D5BB5A9-E644-4FA6-F2BA-23D2E1245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5013"/>
          <a:stretch/>
        </p:blipFill>
        <p:spPr bwMode="auto">
          <a:xfrm>
            <a:off x="5169292" y="1605143"/>
            <a:ext cx="6766791" cy="36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9404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C16EA-F9A1-63BB-C229-0319E3A71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378B17-4BEA-6B23-2DAF-BC0F9C8F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ACB7EA25-4972-D1BB-A5BA-6FCFFD56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BC87D3-E9D2-4E3C-358E-0BE51E2AF7B3}"/>
              </a:ext>
            </a:extLst>
          </p:cNvPr>
          <p:cNvSpPr txBox="1"/>
          <p:nvPr/>
        </p:nvSpPr>
        <p:spPr>
          <a:xfrm>
            <a:off x="572493" y="877030"/>
            <a:ext cx="814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Searching</a:t>
            </a:r>
            <a:r>
              <a:rPr lang="it-IT" sz="4800" dirty="0"/>
              <a:t> for </a:t>
            </a:r>
            <a:r>
              <a:rPr lang="it-IT" sz="4800" b="1" dirty="0" err="1">
                <a:solidFill>
                  <a:srgbClr val="FF0000"/>
                </a:solidFill>
              </a:rPr>
              <a:t>missing</a:t>
            </a:r>
            <a:r>
              <a:rPr lang="it-IT" sz="4800" b="1" dirty="0">
                <a:solidFill>
                  <a:srgbClr val="FF0000"/>
                </a:solidFill>
              </a:rPr>
              <a:t> data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7" name="Segnaposto contenuto 16">
            <a:extLst>
              <a:ext uri="{FF2B5EF4-FFF2-40B4-BE49-F238E27FC236}">
                <a16:creationId xmlns:a16="http://schemas.microsoft.com/office/drawing/2014/main" id="{6C20149F-038D-0EF6-27CB-BB03AEC1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6625"/>
            <a:ext cx="7564510" cy="491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total of </a:t>
            </a:r>
            <a:r>
              <a:rPr lang="en-US" sz="2200" b="1" dirty="0">
                <a:solidFill>
                  <a:srgbClr val="FFC000"/>
                </a:solidFill>
              </a:rPr>
              <a:t>10 missing </a:t>
            </a:r>
            <a:r>
              <a:rPr lang="en-US" sz="2200" dirty="0"/>
              <a:t>values were found in the </a:t>
            </a:r>
            <a:r>
              <a:rPr lang="en-US" sz="2200" b="1" dirty="0">
                <a:solidFill>
                  <a:srgbClr val="00B050"/>
                </a:solidFill>
              </a:rPr>
              <a:t>'price'</a:t>
            </a:r>
            <a:r>
              <a:rPr lang="en-US" sz="2200" dirty="0"/>
              <a:t> variable.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17778D08-74A5-3ACD-5E22-7F2B2A743D9B}"/>
              </a:ext>
            </a:extLst>
          </p:cNvPr>
          <p:cNvSpPr txBox="1">
            <a:spLocks/>
          </p:cNvSpPr>
          <p:nvPr/>
        </p:nvSpPr>
        <p:spPr>
          <a:xfrm>
            <a:off x="572493" y="2586358"/>
            <a:ext cx="756451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This represents a loss of approximately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3DB657-A517-29FC-CE33-D12A5E9F91A5}"/>
              </a:ext>
            </a:extLst>
          </p:cNvPr>
          <p:cNvSpPr txBox="1"/>
          <p:nvPr/>
        </p:nvSpPr>
        <p:spPr>
          <a:xfrm>
            <a:off x="5466147" y="2738710"/>
            <a:ext cx="36315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800" dirty="0"/>
              <a:t>1.93%</a:t>
            </a:r>
          </a:p>
        </p:txBody>
      </p:sp>
      <p:sp>
        <p:nvSpPr>
          <p:cNvPr id="11" name="Segnaposto contenuto 16">
            <a:extLst>
              <a:ext uri="{FF2B5EF4-FFF2-40B4-BE49-F238E27FC236}">
                <a16:creationId xmlns:a16="http://schemas.microsoft.com/office/drawing/2014/main" id="{FE789040-7FF0-1C91-9CD7-AB53721BB2B5}"/>
              </a:ext>
            </a:extLst>
          </p:cNvPr>
          <p:cNvSpPr txBox="1">
            <a:spLocks/>
          </p:cNvSpPr>
          <p:nvPr/>
        </p:nvSpPr>
        <p:spPr>
          <a:xfrm>
            <a:off x="8715737" y="4033127"/>
            <a:ext cx="3042694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of the dataset's rows.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2" name="Picture 2" descr="48.300+ Lettera X Foto stock, immagini e fotografie royalty-free - iStock |  Freccia, Croce">
            <a:extLst>
              <a:ext uri="{FF2B5EF4-FFF2-40B4-BE49-F238E27FC236}">
                <a16:creationId xmlns:a16="http://schemas.microsoft.com/office/drawing/2014/main" id="{76F0A14E-980E-2D12-B615-F18542AC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39" y="4888616"/>
            <a:ext cx="1969384" cy="1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gnaposto contenuto 16">
            <a:extLst>
              <a:ext uri="{FF2B5EF4-FFF2-40B4-BE49-F238E27FC236}">
                <a16:creationId xmlns:a16="http://schemas.microsoft.com/office/drawing/2014/main" id="{9A2F5833-166E-4BA7-0E89-17BBFD755BE3}"/>
              </a:ext>
            </a:extLst>
          </p:cNvPr>
          <p:cNvSpPr txBox="1">
            <a:spLocks/>
          </p:cNvSpPr>
          <p:nvPr/>
        </p:nvSpPr>
        <p:spPr>
          <a:xfrm>
            <a:off x="15014293" y="5722837"/>
            <a:ext cx="572754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We decided to </a:t>
            </a:r>
            <a:r>
              <a:rPr lang="en-US" sz="2200" b="1" i="1" dirty="0">
                <a:solidFill>
                  <a:srgbClr val="FF0000"/>
                </a:solidFill>
              </a:rPr>
              <a:t>remove</a:t>
            </a:r>
            <a:r>
              <a:rPr lang="en-US" sz="2200" i="1" dirty="0"/>
              <a:t> those rows.</a:t>
            </a:r>
          </a:p>
        </p:txBody>
      </p:sp>
    </p:spTree>
    <p:extLst>
      <p:ext uri="{BB962C8B-B14F-4D97-AF65-F5344CB8AC3E}">
        <p14:creationId xmlns:p14="http://schemas.microsoft.com/office/powerpoint/2010/main" val="421587444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35AAD-6A08-9A3D-54A1-28C2405C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20F6A3-111E-41E4-D79D-D33004B06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00208DA3-E692-9B38-FC23-DAC86AE8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0F8842-6CAB-73E9-F6BD-03551489398E}"/>
              </a:ext>
            </a:extLst>
          </p:cNvPr>
          <p:cNvSpPr txBox="1"/>
          <p:nvPr/>
        </p:nvSpPr>
        <p:spPr>
          <a:xfrm>
            <a:off x="572493" y="877030"/>
            <a:ext cx="814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Searching</a:t>
            </a:r>
            <a:r>
              <a:rPr lang="it-IT" sz="4800" dirty="0"/>
              <a:t> for </a:t>
            </a:r>
            <a:r>
              <a:rPr lang="it-IT" sz="4800" b="1" dirty="0" err="1">
                <a:solidFill>
                  <a:srgbClr val="FF0000"/>
                </a:solidFill>
              </a:rPr>
              <a:t>missing</a:t>
            </a:r>
            <a:r>
              <a:rPr lang="it-IT" sz="4800" b="1" dirty="0">
                <a:solidFill>
                  <a:srgbClr val="FF0000"/>
                </a:solidFill>
              </a:rPr>
              <a:t> data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ADAC3AA3-41CB-5663-2886-1084380F243D}"/>
              </a:ext>
            </a:extLst>
          </p:cNvPr>
          <p:cNvSpPr txBox="1">
            <a:spLocks/>
          </p:cNvSpPr>
          <p:nvPr/>
        </p:nvSpPr>
        <p:spPr>
          <a:xfrm>
            <a:off x="572493" y="2586358"/>
            <a:ext cx="756451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This represents a loss of approximately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09A238-2E61-D92E-AC7C-11C60A79C924}"/>
              </a:ext>
            </a:extLst>
          </p:cNvPr>
          <p:cNvSpPr txBox="1"/>
          <p:nvPr/>
        </p:nvSpPr>
        <p:spPr>
          <a:xfrm>
            <a:off x="5466147" y="2738710"/>
            <a:ext cx="36315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800" dirty="0"/>
              <a:t>1.93%</a:t>
            </a:r>
          </a:p>
        </p:txBody>
      </p:sp>
      <p:sp>
        <p:nvSpPr>
          <p:cNvPr id="11" name="Segnaposto contenuto 16">
            <a:extLst>
              <a:ext uri="{FF2B5EF4-FFF2-40B4-BE49-F238E27FC236}">
                <a16:creationId xmlns:a16="http://schemas.microsoft.com/office/drawing/2014/main" id="{5317EA0D-730E-D8D9-7522-524B15BA549E}"/>
              </a:ext>
            </a:extLst>
          </p:cNvPr>
          <p:cNvSpPr txBox="1">
            <a:spLocks/>
          </p:cNvSpPr>
          <p:nvPr/>
        </p:nvSpPr>
        <p:spPr>
          <a:xfrm>
            <a:off x="8715737" y="4033127"/>
            <a:ext cx="3042694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of the dataset's rows.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2" name="Picture 2" descr="48.300+ Lettera X Foto stock, immagini e fotografie royalty-free - iStock |  Freccia, Croce">
            <a:extLst>
              <a:ext uri="{FF2B5EF4-FFF2-40B4-BE49-F238E27FC236}">
                <a16:creationId xmlns:a16="http://schemas.microsoft.com/office/drawing/2014/main" id="{0C7811F9-C022-5D2A-00A0-B0A78A7E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3" y="4680291"/>
            <a:ext cx="1969384" cy="1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16">
            <a:extLst>
              <a:ext uri="{FF2B5EF4-FFF2-40B4-BE49-F238E27FC236}">
                <a16:creationId xmlns:a16="http://schemas.microsoft.com/office/drawing/2014/main" id="{3EA51173-6F84-8E5F-CD42-0103B1B07FCF}"/>
              </a:ext>
            </a:extLst>
          </p:cNvPr>
          <p:cNvSpPr txBox="1">
            <a:spLocks/>
          </p:cNvSpPr>
          <p:nvPr/>
        </p:nvSpPr>
        <p:spPr>
          <a:xfrm>
            <a:off x="3195123" y="5479677"/>
            <a:ext cx="572754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We decided to </a:t>
            </a:r>
            <a:r>
              <a:rPr lang="en-US" sz="4000" b="1" i="1" dirty="0">
                <a:solidFill>
                  <a:srgbClr val="FF0000"/>
                </a:solidFill>
              </a:rPr>
              <a:t>remove</a:t>
            </a:r>
            <a:r>
              <a:rPr lang="en-US" sz="2200" i="1" dirty="0"/>
              <a:t> those rows.</a:t>
            </a:r>
          </a:p>
        </p:txBody>
      </p:sp>
      <p:sp>
        <p:nvSpPr>
          <p:cNvPr id="6" name="Segnaposto contenuto 16">
            <a:extLst>
              <a:ext uri="{FF2B5EF4-FFF2-40B4-BE49-F238E27FC236}">
                <a16:creationId xmlns:a16="http://schemas.microsoft.com/office/drawing/2014/main" id="{0BFA51DE-ECEF-3771-E3E2-AF174CEF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6625"/>
            <a:ext cx="7564510" cy="491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total of </a:t>
            </a:r>
            <a:r>
              <a:rPr lang="en-US" sz="2200" b="1" dirty="0">
                <a:solidFill>
                  <a:srgbClr val="FFC000"/>
                </a:solidFill>
              </a:rPr>
              <a:t>10 missing </a:t>
            </a:r>
            <a:r>
              <a:rPr lang="en-US" sz="2200" dirty="0"/>
              <a:t>values were found in the </a:t>
            </a:r>
            <a:r>
              <a:rPr lang="en-US" sz="2200" b="1" dirty="0">
                <a:solidFill>
                  <a:srgbClr val="00B050"/>
                </a:solidFill>
              </a:rPr>
              <a:t>'price'</a:t>
            </a:r>
            <a:r>
              <a:rPr lang="en-US" sz="2200" dirty="0"/>
              <a:t> variable.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47C587-A550-9CEF-7454-64A03279FAF7}"/>
              </a:ext>
            </a:extLst>
          </p:cNvPr>
          <p:cNvSpPr txBox="1"/>
          <p:nvPr/>
        </p:nvSpPr>
        <p:spPr>
          <a:xfrm>
            <a:off x="402092" y="7219927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highly correlated variables and ensure the reliability of our regression coefficients.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38578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22A3F8-3A95-8222-9708-2BB3D2D4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Aircraft as a </a:t>
            </a:r>
            <a:r>
              <a:rPr lang="en-US" sz="3800" dirty="0"/>
              <a:t>g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rowing </a:t>
            </a:r>
            <a:r>
              <a:rPr lang="en-US" sz="3800" dirty="0"/>
              <a:t>m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arket</a:t>
            </a: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5FF334FA-654D-B76F-3738-17F5040C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global aircraft market size was estimated at USD </a:t>
            </a:r>
            <a:r>
              <a:rPr lang="en-US" sz="2200" b="1" dirty="0">
                <a:solidFill>
                  <a:srgbClr val="FFC000"/>
                </a:solidFill>
              </a:rPr>
              <a:t>426.42 billion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2024</a:t>
            </a:r>
            <a:r>
              <a:rPr lang="en-US" sz="2200" dirty="0"/>
              <a:t> and is </a:t>
            </a:r>
            <a:r>
              <a:rPr lang="en-US" sz="2200" b="1" dirty="0"/>
              <a:t>projected to hit </a:t>
            </a:r>
            <a:r>
              <a:rPr lang="en-US" sz="2200" dirty="0"/>
              <a:t>around USD </a:t>
            </a:r>
            <a:r>
              <a:rPr lang="en-US" sz="2200" b="1" dirty="0">
                <a:solidFill>
                  <a:srgbClr val="FF0000"/>
                </a:solidFill>
              </a:rPr>
              <a:t>601.51 billion</a:t>
            </a:r>
            <a:r>
              <a:rPr lang="en-US" sz="2200" b="1" dirty="0"/>
              <a:t>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FF0000"/>
                </a:solidFill>
              </a:rPr>
              <a:t>2034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7" name="Immagine 2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1FD9086E-C0C0-69A9-AD2D-4A91DA50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2354" r="1719" b="2056"/>
          <a:stretch/>
        </p:blipFill>
        <p:spPr>
          <a:xfrm>
            <a:off x="4654296" y="1526790"/>
            <a:ext cx="6903720" cy="38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505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1A98A-8C27-9947-9CAD-2E7E34BC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B3B9490-792F-8720-2D08-95D0AF371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CCA4F4A-585E-BEFB-4D4F-A2D29C01A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6133ED-478C-13BA-1E3B-D1BCA16D28FA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/>
              <a:t>Calculating </a:t>
            </a:r>
            <a:r>
              <a:rPr lang="it-IT" sz="4800" b="1">
                <a:solidFill>
                  <a:srgbClr val="FF0000"/>
                </a:solidFill>
              </a:rPr>
              <a:t>Variance Inflation Factor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48C864-AE9A-6FB3-C645-CF47C9A978D4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92363016-BD42-11EA-7590-02E7A031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04749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9646EC04-32C3-9342-EEF6-83E8740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50150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60268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0F09F-2197-C570-55BA-423F185E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4244646-5CB6-4B2B-B5E1-E04F2B99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8CA223F-7DB2-6461-7D0C-9FFE5A574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4CE406-5B8A-FCE1-4564-081857C711F4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/>
              <a:t>Calculating </a:t>
            </a:r>
            <a:r>
              <a:rPr lang="it-IT" sz="4800" b="1">
                <a:solidFill>
                  <a:srgbClr val="FF0000"/>
                </a:solidFill>
              </a:rPr>
              <a:t>Variance Inflation Factor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614689-953B-A7F6-6174-88B665DF39E2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02DB787F-D96C-FFA2-CDA3-77B421E36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32600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E21D9113-37DD-7D38-43A6-12BBFC9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90622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6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7FE91-112E-832E-55EB-55E89B2F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CB1F1-6C39-66A5-7825-2BECD42EE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28C18B2-40DA-2F0E-381B-9DA691A9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317689A-BF0B-9269-0DBB-632F92E9184B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Calculating</a:t>
            </a:r>
            <a:r>
              <a:rPr lang="it-IT" sz="4800" dirty="0"/>
              <a:t> the </a:t>
            </a:r>
            <a:r>
              <a:rPr lang="it-IT" sz="4800" b="1" dirty="0" err="1">
                <a:solidFill>
                  <a:srgbClr val="FF0000"/>
                </a:solidFill>
              </a:rPr>
              <a:t>Skewness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8F9D2D-EC7C-10FF-9669-8DC6CC9B6235}"/>
              </a:ext>
            </a:extLst>
          </p:cNvPr>
          <p:cNvSpPr txBox="1"/>
          <p:nvPr/>
        </p:nvSpPr>
        <p:spPr>
          <a:xfrm>
            <a:off x="588344" y="5810925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u="sng" dirty="0"/>
              <a:t>evaluate the symmetry</a:t>
            </a:r>
            <a:r>
              <a:rPr lang="en-US" sz="2400" dirty="0"/>
              <a:t> of the numerical variable distributions. This helps us </a:t>
            </a:r>
            <a:r>
              <a:rPr lang="en-US" sz="2400" b="1" u="sng" dirty="0"/>
              <a:t>detect potential distortions</a:t>
            </a:r>
            <a:r>
              <a:rPr lang="en-US" sz="2400" dirty="0"/>
              <a:t> that might affect model performance…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0A9888D5-708F-9161-B8EB-F65F9683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35347"/>
              </p:ext>
            </p:extLst>
          </p:nvPr>
        </p:nvGraphicFramePr>
        <p:xfrm>
          <a:off x="772876" y="2159597"/>
          <a:ext cx="4874908" cy="319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fuel_tank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landing_distance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empty_weight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A2CD1972-F111-8068-B9DE-8708E306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61616"/>
              </p:ext>
            </p:extLst>
          </p:nvPr>
        </p:nvGraphicFramePr>
        <p:xfrm>
          <a:off x="6480914" y="2162173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length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cruise_speed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9F2374-21B7-D696-4CFE-6CFCF562A1F1}"/>
              </a:ext>
            </a:extLst>
          </p:cNvPr>
          <p:cNvSpPr txBox="1"/>
          <p:nvPr/>
        </p:nvSpPr>
        <p:spPr>
          <a:xfrm>
            <a:off x="12532226" y="5810924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… And decided to </a:t>
            </a:r>
            <a:r>
              <a:rPr lang="en-US" sz="2400" b="1" u="sng" dirty="0"/>
              <a:t>apply a log transformation </a:t>
            </a:r>
            <a:r>
              <a:rPr lang="en-US" sz="2400" dirty="0"/>
              <a:t>to all variables with </a:t>
            </a:r>
            <a:r>
              <a:rPr lang="en-US" sz="2400" b="1" dirty="0">
                <a:solidFill>
                  <a:srgbClr val="FF0000"/>
                </a:solidFill>
              </a:rPr>
              <a:t>skewness greater than 1</a:t>
            </a:r>
            <a:r>
              <a:rPr lang="en-US" sz="2400" dirty="0"/>
              <a:t>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271244122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940BE-A090-D142-C050-C90540A7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CC53F39-7830-7959-508C-F237F23A1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4846E445-FDA5-6768-3F16-DC88FC42E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9E0C180-4531-01FC-F7D7-BFADB133C415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Calculating</a:t>
            </a:r>
            <a:r>
              <a:rPr lang="it-IT" sz="4800" dirty="0"/>
              <a:t> the </a:t>
            </a:r>
            <a:r>
              <a:rPr lang="it-IT" sz="4800" b="1" dirty="0" err="1">
                <a:solidFill>
                  <a:srgbClr val="FF0000"/>
                </a:solidFill>
              </a:rPr>
              <a:t>Skewness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A9B057-460B-E683-A0AB-CFF515ADB9E9}"/>
              </a:ext>
            </a:extLst>
          </p:cNvPr>
          <p:cNvSpPr txBox="1"/>
          <p:nvPr/>
        </p:nvSpPr>
        <p:spPr>
          <a:xfrm>
            <a:off x="-11117134" y="5693179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u="sng" dirty="0"/>
              <a:t>evaluate the symmetry</a:t>
            </a:r>
            <a:r>
              <a:rPr lang="en-US" sz="2400" dirty="0"/>
              <a:t> of the numerical variable distributions. This helps us </a:t>
            </a:r>
            <a:r>
              <a:rPr lang="en-US" sz="2400" b="1" u="sng" dirty="0"/>
              <a:t>detect potential distortions</a:t>
            </a:r>
            <a:r>
              <a:rPr lang="en-US" sz="2400" dirty="0"/>
              <a:t> that might affect model performance…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34408628-29D6-69B4-2F15-9AA2417D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05347"/>
              </p:ext>
            </p:extLst>
          </p:nvPr>
        </p:nvGraphicFramePr>
        <p:xfrm>
          <a:off x="772876" y="2159597"/>
          <a:ext cx="4874908" cy="319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fuel_tank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landing_distance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empty_weight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633EF634-F125-DCC8-4691-36AD774D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28172"/>
              </p:ext>
            </p:extLst>
          </p:nvPr>
        </p:nvGraphicFramePr>
        <p:xfrm>
          <a:off x="6480914" y="2162173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length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cruise_speed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DDEDAA-7505-10A3-E2F1-4D40113209B0}"/>
              </a:ext>
            </a:extLst>
          </p:cNvPr>
          <p:cNvSpPr txBox="1"/>
          <p:nvPr/>
        </p:nvSpPr>
        <p:spPr>
          <a:xfrm>
            <a:off x="672734" y="5693180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… And decided to </a:t>
            </a:r>
            <a:r>
              <a:rPr lang="en-US" sz="2400" b="1" u="sng" dirty="0"/>
              <a:t>apply a log transformation </a:t>
            </a:r>
            <a:r>
              <a:rPr lang="en-US" sz="2400" dirty="0"/>
              <a:t>to all variables with </a:t>
            </a:r>
            <a:r>
              <a:rPr lang="en-US" sz="2400" b="1" dirty="0">
                <a:solidFill>
                  <a:srgbClr val="FF0000"/>
                </a:solidFill>
              </a:rPr>
              <a:t>skewness greater than 1</a:t>
            </a:r>
            <a:r>
              <a:rPr lang="en-US" sz="2400" dirty="0"/>
              <a:t>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347344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55245-EA6B-39F3-CD72-FF13789C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AAED657-09CA-5A41-3944-F21B5EE767B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results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6AF1D7-372F-8C19-D97B-5F179B8A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8288"/>
            <a:ext cx="6841722" cy="68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13400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A738-252B-B618-E7B1-67B6282C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8F8CCA5C-E1E8-C469-0A85-91CD1F651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B223A52-C9F6-B109-2E5B-A052B364AD0B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results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60F6DEC6-B638-41CD-B2ED-70D3D5A4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4AE7C9-DBBA-902D-E1BA-BE54E8C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8288"/>
            <a:ext cx="6841722" cy="684172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4C37783-FB4C-B583-ACC4-9A44CD18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74" y="19532"/>
            <a:ext cx="6856756" cy="68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1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55DFA-C97A-1FD0-45E5-E04F16EE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4C8385C-C6D3-7F3E-427B-39D400148D5B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18987E-AECD-551B-577F-9E72FF95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045" b="74790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549DA86-D5B1-4444-65BC-D5F0EF68A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619" b="75094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D2B7EA-D032-5A6C-D62B-906D78A5C82B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AF319C-A64A-B976-7684-87B593FC5989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68406F7-D0CC-892D-950C-904F9DC85B78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2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415BD-7710-DCA3-DB52-33DEB940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27E1388-28AD-FC3F-989C-AA9C6E507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473772-402F-6BD2-A5DB-7936682A34D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5BAF49B8-58CF-F28C-E7D9-128A0BD7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24A3E0-331D-6CDF-7BDD-1177FFB2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5" t="24790" r="49978" b="50000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F231F4-11D9-3C30-0023-8BB77EFE5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6" t="24918" r="49574" b="50176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54CC2B-37FD-FA24-7B5E-721CC6367496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35946C-BE93-2871-6447-D1A8F15298F8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B9F5231-8BBD-7467-66D0-9561CFC12DFD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37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E40D2-4951-D341-9BCA-46989B26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B43C5352-4777-D704-3DCC-8D2FEECFC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359978-06FD-A421-384D-90F77179C32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4EF26542-63C8-2CAD-2191-D37820364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701358-DB97-4B00-914F-BA326D06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8" r="75043" b="24612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9AA1A95-E123-1696-D274-E0631E42F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50420" r="73187" b="24674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383F04-6779-C54B-E463-FD4971CE9BDC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029911-2242-F015-9D5A-1C43AA95AADB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12D814C-E131-CE0A-9985-AAD3A3175F11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93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CCB32-743C-4C3E-F166-E7071EB4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E69DB61C-632F-F83A-4C7A-4A4132C3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3FB2FB-A725-592C-5A6D-6B40E70EF62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4574AEA1-AED9-1714-5EA7-423038DA6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667161-E372-C9D1-5F82-79AF5EA4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4" t="74887" r="50489" b="-97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72F70B-258D-1E08-DBDF-26C174C34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2" t="75094" r="48968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9904CD-7D7E-3301-C99A-08C0CDF68CE2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8D5A27-9E40-B8C8-41E8-4052B0A284DC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F8268BD-0C75-BCCE-DCC2-BFC2A1E820EF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CAF4AD-EF57-6B41-36D6-0744A1728B91}"/>
              </a:ext>
            </a:extLst>
          </p:cNvPr>
          <p:cNvSpPr txBox="1"/>
          <p:nvPr/>
        </p:nvSpPr>
        <p:spPr>
          <a:xfrm>
            <a:off x="5376828" y="3410421"/>
            <a:ext cx="1247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TARGET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53936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3F8E8-4019-CE85-F2B7-070461AE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84E171-8287-E93D-AEE0-4848ECA8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6E2039-AA57-68B3-ABD7-FCB598543C7B}"/>
              </a:ext>
            </a:extLst>
          </p:cNvPr>
          <p:cNvSpPr txBox="1"/>
          <p:nvPr/>
        </p:nvSpPr>
        <p:spPr>
          <a:xfrm>
            <a:off x="572493" y="2666863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(e.g. electric propulsion, lighter materials) makes traditional valuation methods less effective.</a:t>
            </a:r>
          </a:p>
        </p:txBody>
      </p:sp>
      <p:pic>
        <p:nvPicPr>
          <p:cNvPr id="3074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DA5231F6-CB9F-E6B9-14E1-52C220AA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A669D7-29CF-C60B-12DE-EBF9A9530EF7}"/>
              </a:ext>
            </a:extLst>
          </p:cNvPr>
          <p:cNvSpPr txBox="1"/>
          <p:nvPr/>
        </p:nvSpPr>
        <p:spPr>
          <a:xfrm>
            <a:off x="572493" y="2205198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Technological innovation 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31EB97-BEFB-A2B6-E04D-DC957EDCF98D}"/>
              </a:ext>
            </a:extLst>
          </p:cNvPr>
          <p:cNvSpPr txBox="1"/>
          <p:nvPr/>
        </p:nvSpPr>
        <p:spPr>
          <a:xfrm>
            <a:off x="-6232499" y="3853284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supply chain issues, and regulatory changes add further uncertainty.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DFDB57-BE19-7125-8993-38FD89E4CA59}"/>
              </a:ext>
            </a:extLst>
          </p:cNvPr>
          <p:cNvSpPr txBox="1"/>
          <p:nvPr/>
        </p:nvSpPr>
        <p:spPr>
          <a:xfrm>
            <a:off x="-6232499" y="3429000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Market volatility</a:t>
            </a:r>
            <a:endParaRPr lang="it-IT" sz="2400" b="1" dirty="0"/>
          </a:p>
        </p:txBody>
      </p:sp>
      <p:pic>
        <p:nvPicPr>
          <p:cNvPr id="13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72FCD917-163B-BE95-27CD-8E00FD6E4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12578565" y="2414452"/>
            <a:ext cx="5262621" cy="34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4414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8B80F-5724-FBBB-1EA2-B1C6E01A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AFABAEFB-6275-A686-2E61-1027B50CF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D06CAB0-F06B-3A32-1A3A-BABC6072CB0E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61BEDA73-42FB-E8D6-084A-54989CFD2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854B60-3507-2676-C1DD-6EAC2C26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6" y="0"/>
            <a:ext cx="750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1149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E1968-D3AF-9D4D-90DC-DDAE3E84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4DF4105B-D0EF-5E13-7C76-7DC52839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3C99A45-F975-0CBC-027D-493239579645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E1E124BC-8A6E-8B7D-F18B-CDFB56D95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B2A490-EB32-1C6A-523E-E3052AFB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6" y="0"/>
            <a:ext cx="7500724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58D449A-B0DE-E6C1-6F3D-394EBE73B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6" y="0"/>
            <a:ext cx="750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9A14A-1A1C-8000-54CD-CB886ECE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CEBB6D7-CCD9-03B9-7429-0A359B57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4F97998-572D-C27D-63D0-CE8EDFD98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8BC1EA4-178B-126E-4E39-59EA88FCD473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2D5E50-4AA0-5B27-DF31-5C9942B962D9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ABAB5BF9-2C26-F71A-BB46-2C2D6A8D6432}"/>
              </a:ext>
            </a:extLst>
          </p:cNvPr>
          <p:cNvGraphicFramePr>
            <a:graphicFrameLocks noGrp="1"/>
          </p:cNvGraphicFramePr>
          <p:nvPr/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07BC56D6-02D4-13CC-7DC7-0123B8C9C2FB}"/>
              </a:ext>
            </a:extLst>
          </p:cNvPr>
          <p:cNvGraphicFramePr>
            <a:graphicFrameLocks noGrp="1"/>
          </p:cNvGraphicFramePr>
          <p:nvPr/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20830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E08C7-407A-F7CB-0A4B-A0D89DD6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ED64F0A-E10A-E413-C936-7A3CF58A8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52CFABC-8663-0B62-0FD4-96D15BC6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6A3C8C-0BAA-A8F3-5C68-1462759198A7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50A65F0E-EA72-F11A-1744-02217FD4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68171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9B50E917-3D4C-45FD-6211-2D61C0C6C614}"/>
              </a:ext>
            </a:extLst>
          </p:cNvPr>
          <p:cNvGraphicFramePr>
            <a:graphicFrameLocks noGrp="1"/>
          </p:cNvGraphicFramePr>
          <p:nvPr/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669B93-51DE-7CF2-E0BF-EAA195D49C22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2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7F3680-57BE-1243-0EB1-E4D91A97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5EA89B2-3C4B-0A00-02CE-E1D7AFE2A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6BF30E4C-F38B-5F70-55C3-F2A46FAF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69E5EE-E7C6-11F7-2EAC-040EB9C28651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A31407-31FF-F300-5BBD-5B82E443F737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45165783-9DDA-505F-4242-AE2BE65A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82733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 </a:t>
                      </a: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Variation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- 117.53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- 116.17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- 74.99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- 8.21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- 2.82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- 1.03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+ 2.22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EBD637DD-90D8-895A-C1C9-E1FACC16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34960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 </a:t>
                      </a: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Variation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- 0.92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- 1.28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+ 0.45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+ 0.11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- 0.51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+ 1.01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+ 3.33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22F160-D111-9024-16F1-442EF453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C122F0C-867F-9C54-655F-3BF663E52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69D3901-67B1-186E-5867-016FD252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A63E189-3885-7E1D-0413-762A2CB3C0B5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700E9F-55C5-22B6-6249-B9EEECBFDE6D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9371F067-FC97-48FB-E18A-2FB80B9E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95929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18.83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12.82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8A876D97-3ECB-B010-86B3-3574B52F1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4877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8211C-39B6-5BFD-5381-B65E6685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A359A0-2741-F4F8-7E5D-BE9A3BAE9530}"/>
              </a:ext>
            </a:extLst>
          </p:cNvPr>
          <p:cNvSpPr txBox="1"/>
          <p:nvPr/>
        </p:nvSpPr>
        <p:spPr>
          <a:xfrm>
            <a:off x="2558716" y="955309"/>
            <a:ext cx="7074568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 enough</a:t>
            </a:r>
            <a:endParaRPr lang="en-US" sz="6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1514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8752E-433B-7A23-B177-648A6D5C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1AFB359-E0F8-68B0-71BE-1E4E1A4B8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561B1A6-654A-220A-25F4-CD32F0C5020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87F0742E-858C-32A3-C676-AC262B08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735477-9788-4AE5-BD9A-34883E659883}"/>
              </a:ext>
            </a:extLst>
          </p:cNvPr>
          <p:cNvSpPr txBox="1"/>
          <p:nvPr/>
        </p:nvSpPr>
        <p:spPr>
          <a:xfrm>
            <a:off x="638881" y="3132100"/>
            <a:ext cx="1094109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To address </a:t>
            </a:r>
            <a:r>
              <a:rPr lang="en-US" sz="2200" b="1" dirty="0">
                <a:solidFill>
                  <a:srgbClr val="FF0000"/>
                </a:solidFill>
              </a:rPr>
              <a:t>high VIF values</a:t>
            </a:r>
            <a:r>
              <a:rPr lang="en-US" sz="2200" dirty="0"/>
              <a:t>, </a:t>
            </a:r>
          </a:p>
          <a:p>
            <a:r>
              <a:rPr lang="en-US" sz="2200" dirty="0"/>
              <a:t>we implemented an </a:t>
            </a:r>
            <a:r>
              <a:rPr lang="en-US" sz="2200" b="1" u="sng" dirty="0">
                <a:solidFill>
                  <a:srgbClr val="FF0000"/>
                </a:solidFill>
              </a:rPr>
              <a:t>iterative procedure</a:t>
            </a:r>
            <a:r>
              <a:rPr lang="en-US" sz="2200" dirty="0"/>
              <a:t> that </a:t>
            </a:r>
            <a:r>
              <a:rPr lang="en-US" sz="2200" b="1" u="sng" dirty="0">
                <a:solidFill>
                  <a:srgbClr val="FF0000"/>
                </a:solidFill>
              </a:rPr>
              <a:t>removes one variable at a time</a:t>
            </a:r>
            <a:r>
              <a:rPr lang="en-US" sz="2200" b="1" dirty="0"/>
              <a:t> </a:t>
            </a:r>
            <a:r>
              <a:rPr lang="en-US" sz="2200" dirty="0"/>
              <a:t>based on the highest VIF score. At each step, </a:t>
            </a:r>
            <a:r>
              <a:rPr lang="en-US" sz="2200" b="1" u="sng" dirty="0">
                <a:solidFill>
                  <a:srgbClr val="FF0000"/>
                </a:solidFill>
              </a:rPr>
              <a:t>the VIF is recalculated until all remaining variables have a VIF below a defined threshold of 10</a:t>
            </a:r>
            <a:r>
              <a:rPr lang="en-US" sz="2200" dirty="0"/>
              <a:t>. This approach helps reduce multicollinearity while preserving the most relevant features.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3624696067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A2245-7353-48B9-D4E0-D9894C4E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C44310F7-DE67-1EFF-9786-4F78262D2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4173C2-0E36-FBCE-8484-0DCD13B9066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821F2D6D-A241-185D-8F91-AFA1F94A8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2074835-73A8-0584-9392-E7BB3A213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33902"/>
              </p:ext>
            </p:extLst>
          </p:nvPr>
        </p:nvGraphicFramePr>
        <p:xfrm>
          <a:off x="772876" y="2563620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18.83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12.82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8C4B039-FE26-5C19-1F70-E0481990360F}"/>
              </a:ext>
            </a:extLst>
          </p:cNvPr>
          <p:cNvGraphicFramePr>
            <a:graphicFrameLocks noGrp="1"/>
          </p:cNvGraphicFramePr>
          <p:nvPr/>
        </p:nvGraphicFramePr>
        <p:xfrm>
          <a:off x="6480914" y="2563620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62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031CEA-32EC-CC49-C495-8F0E82B6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813A1B59-1067-737E-40AD-82FC753A8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7E3E27-3BAE-F8AA-625C-FD0A6272738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C09FD34E-E708-499C-1E84-73F31C233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F84C4C1-DA92-9B47-3AC4-C42ACD8A0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61599"/>
              </p:ext>
            </p:extLst>
          </p:nvPr>
        </p:nvGraphicFramePr>
        <p:xfrm>
          <a:off x="772876" y="2563620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landing_distance</a:t>
                      </a:r>
                      <a:r>
                        <a:rPr lang="it-IT" sz="1800" strike="sngStrike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54.83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empty_weight</a:t>
                      </a:r>
                      <a:r>
                        <a:rPr lang="it-IT" sz="1800" strike="sngStrike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fuel_tank</a:t>
                      </a:r>
                      <a:r>
                        <a:rPr lang="it-IT" sz="1800" strike="sngStrike" dirty="0"/>
                        <a:t> 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18.83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strike="sngStrike" dirty="0" err="1"/>
                        <a:t>length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cruise_speed</a:t>
                      </a:r>
                      <a:r>
                        <a:rPr lang="it-IT" sz="1800" strike="sngStrike" dirty="0"/>
                        <a:t>  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12.82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208B0AD-7C42-D123-5420-79737788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5880"/>
              </p:ext>
            </p:extLst>
          </p:nvPr>
        </p:nvGraphicFramePr>
        <p:xfrm>
          <a:off x="6480914" y="2563620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4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6043-2645-96CF-B001-E56F0F01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BCC218F-9FAD-D3EA-D4E6-BEF1C39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43E34-1A4C-24CC-CF38-DC5D3488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E66853A1-06CB-2A5F-BE80-65BDF6B1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1E310-94C5-67A8-9816-7D395DF7F24E}"/>
              </a:ext>
            </a:extLst>
          </p:cNvPr>
          <p:cNvSpPr txBox="1"/>
          <p:nvPr/>
        </p:nvSpPr>
        <p:spPr>
          <a:xfrm>
            <a:off x="572493" y="3853284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supply chain issues, and regulatory changes add further uncertainty.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990266-6142-BD0D-124A-36F529BC8546}"/>
              </a:ext>
            </a:extLst>
          </p:cNvPr>
          <p:cNvSpPr txBox="1"/>
          <p:nvPr/>
        </p:nvSpPr>
        <p:spPr>
          <a:xfrm>
            <a:off x="572493" y="3429000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Market volatility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D12C92EC-E721-E989-DA3D-41AFBFE0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DBA5D-B8CE-DD9F-07DE-1B6B87A4C648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2F1089-1519-C50E-8166-9E8C8425D6CD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pic>
        <p:nvPicPr>
          <p:cNvPr id="410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09D3154C-187D-343E-A2D8-75DE968A2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6582293" y="2750423"/>
            <a:ext cx="5262621" cy="34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A96729-60FE-0B7A-2ECE-0A23A7479AEE}"/>
              </a:ext>
            </a:extLst>
          </p:cNvPr>
          <p:cNvSpPr txBox="1"/>
          <p:nvPr/>
        </p:nvSpPr>
        <p:spPr>
          <a:xfrm>
            <a:off x="390606" y="7069661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/>
              <a:t>Traditional</a:t>
            </a:r>
            <a:r>
              <a:rPr lang="it-IT" sz="2400" b="1" dirty="0"/>
              <a:t> </a:t>
            </a:r>
            <a:r>
              <a:rPr lang="it-IT" sz="2400" b="1" dirty="0" err="1"/>
              <a:t>valuation</a:t>
            </a:r>
            <a:endParaRPr lang="it-IT" sz="2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7D18C9-3553-A02A-2F11-077B089BD177}"/>
              </a:ext>
            </a:extLst>
          </p:cNvPr>
          <p:cNvSpPr txBox="1"/>
          <p:nvPr/>
        </p:nvSpPr>
        <p:spPr>
          <a:xfrm>
            <a:off x="390606" y="7544978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Aircraft appraisals are often slow, expensive, and subjective.</a:t>
            </a:r>
          </a:p>
        </p:txBody>
      </p:sp>
      <p:pic>
        <p:nvPicPr>
          <p:cNvPr id="13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CEA7CD89-D4ED-30A0-812B-442DF78B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660" y="2571476"/>
            <a:ext cx="3571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4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D8D5D-FE4C-4B19-04F6-358BE6A1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57903EE5-3FD7-9E85-39E6-FF1BE1DA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BCCF414-C45A-EFA4-B343-59EDB48F2CB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E366123A-F614-7B53-3091-11F142257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1EBB672-E7DF-78C8-D0A6-343FAE56F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08705"/>
              </p:ext>
            </p:extLst>
          </p:nvPr>
        </p:nvGraphicFramePr>
        <p:xfrm>
          <a:off x="772876" y="3020820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engine_power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takeoff_distance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FF62D7C-419A-1433-7785-0A5B83EEA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7492"/>
              </p:ext>
            </p:extLst>
          </p:nvPr>
        </p:nvGraphicFramePr>
        <p:xfrm>
          <a:off x="6480914" y="3020820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CACB6-407E-902A-E30D-89403415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E61B81BD-A3FB-F87C-903A-D72D7CE3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41F66B-92A2-7AB8-3EFD-D680D2C18F3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D77A532B-0436-BD30-61C5-8CEA158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5C87E5F-6989-8DBB-421A-41FDC7EF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29626"/>
              </p:ext>
            </p:extLst>
          </p:nvPr>
        </p:nvGraphicFramePr>
        <p:xfrm>
          <a:off x="772876" y="3020820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engine_power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7.88</a:t>
                      </a:r>
                      <a:endParaRPr lang="it-IT" strike="sng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5.64</a:t>
                      </a:r>
                      <a:endParaRPr lang="it-IT" strike="sng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takeoff_distance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5.19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5BB2750-3F9C-3011-3948-778C3B68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47118"/>
              </p:ext>
            </p:extLst>
          </p:nvPr>
        </p:nvGraphicFramePr>
        <p:xfrm>
          <a:off x="6480914" y="3020820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4.90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82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6D28C-EA8B-870F-FF84-A912F5AF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B17F7469-212D-C55D-A611-09FF2DEC1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500728F-3BA5-8C9B-ABCD-20C90129A597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D81ED1F7-48AF-9E25-B8E4-068C69AE7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C34873-04A9-0274-74BA-3963FBDE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0"/>
            <a:ext cx="7493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63628"/>
      </p:ext>
    </p:extLst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9A66A-00E7-5AAF-1123-60EA8D02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509D906-C424-7E5C-8242-16225C2D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C96B11-3641-2652-E98E-8CC0FE2CA19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2AD6F61C-F257-DAB9-F0C1-6CE641E7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2185D38-5C84-0CC8-EAEB-AD1319E6A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13026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7745B6D-C193-77C2-B79A-AFC389BC2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07440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58901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0146E-FEBB-22F7-A29A-E714C55F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0D975D5-D119-B241-2745-5DD17D91E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DB2C9CE-A4DE-9BBB-39BE-D68A41A8F3F9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6CC705A3-85CB-0A2E-8E10-FFB284003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FFA1F8C-AF9A-F15C-B3B5-60BAFA37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01381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BCCAB9-8F49-A710-C810-AC776636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3845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EF948E9-E076-E8B4-F3A3-F30AD3D5821F}"/>
                  </a:ext>
                </a:extLst>
              </p:cNvPr>
              <p:cNvSpPr txBox="1"/>
              <p:nvPr/>
            </p:nvSpPr>
            <p:spPr>
              <a:xfrm>
                <a:off x="3019856" y="5403004"/>
                <a:ext cx="5898512" cy="732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𝑟𝑜𝑐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𝑟𝑜𝑐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𝑟𝑜𝑐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200" b="1" u="sng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EF948E9-E076-E8B4-F3A3-F30AD3D58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56" y="5403004"/>
                <a:ext cx="5898512" cy="732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24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930B9-F94E-5374-55ED-D38EFEE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DC4FB150-0AD3-79FD-710D-DDF21C62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DC964B9-FF94-5828-FB81-F88A63AB6FF9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0D5F085B-9B83-A3FD-367A-F7CDB1129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F491D29-E010-3091-F9B5-535F2419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5119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352AAF9-BC7E-30DF-CACB-91F48D367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68594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F8C5776-5CC8-26E0-71E1-2D9B3E6F74EB}"/>
                  </a:ext>
                </a:extLst>
              </p:cNvPr>
              <p:cNvSpPr txBox="1"/>
              <p:nvPr/>
            </p:nvSpPr>
            <p:spPr>
              <a:xfrm>
                <a:off x="3019856" y="5403004"/>
                <a:ext cx="589851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it-IT" sz="2200" b="1" u="sng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F8C5776-5CC8-26E0-71E1-2D9B3E6F7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56" y="5403004"/>
                <a:ext cx="5898512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DCBC9-B5A0-17E9-B2C7-E92690A7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ADC3C008-7111-80D9-9367-6535DE2B2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C284452-302D-35EE-9882-8C7A14D06280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EC4EA406-71AB-347B-EBAA-90CF43D5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557202-985D-2FB6-84B9-4F0A334E6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64667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8955D5D-BF5C-579C-83A2-618680B9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8167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70BAE5E-E2F7-DA58-3FCA-BB587A859DB0}"/>
                  </a:ext>
                </a:extLst>
              </p:cNvPr>
              <p:cNvSpPr txBox="1"/>
              <p:nvPr/>
            </p:nvSpPr>
            <p:spPr>
              <a:xfrm>
                <a:off x="2846238" y="5235053"/>
                <a:ext cx="6494926" cy="783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𝑒𝑛𝑔𝑖𝑛𝑒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𝑡𝑎𝑘𝑒𝑜𝑓𝑓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den>
                      </m:f>
                    </m:oMath>
                  </m:oMathPara>
                </a14:m>
                <a:endParaRPr lang="it-IT" sz="2200" b="1" u="sng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70BAE5E-E2F7-DA58-3FCA-BB587A85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38" y="5235053"/>
                <a:ext cx="6494926" cy="78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2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95077-F6F4-277F-E18B-009130ED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D116B02-A45B-EC0C-FED0-0ABC6351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DE68E6-89CA-01D3-FA44-B8D57E317BC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Result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FF416D6D-CABC-7455-036D-47C321C4A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9CF06CA-AA81-3544-D658-6624BD11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32332"/>
              </p:ext>
            </p:extLst>
          </p:nvPr>
        </p:nvGraphicFramePr>
        <p:xfrm>
          <a:off x="2719798" y="2425763"/>
          <a:ext cx="6747806" cy="3875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73903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3373903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553635"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2327.79</a:t>
                      </a:r>
                      <a:endParaRPr lang="it-IT" sz="25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5.88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500" dirty="0"/>
                        <a:t>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3.14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2.12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dirty="0"/>
                        <a:t>range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dirty="0"/>
                        <a:t>2.90</a:t>
                      </a:r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9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FBFB0-BA92-9C33-2473-0A3F4066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9451FB96-8752-D487-09EE-471C9215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4DD4613-E0F5-E9D6-826E-197226B6DCF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Result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5782C754-D35E-BEC8-121F-749C74B55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88EA05B-489F-0AAE-9D40-D8353BD8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87221"/>
              </p:ext>
            </p:extLst>
          </p:nvPr>
        </p:nvGraphicFramePr>
        <p:xfrm>
          <a:off x="2719798" y="2425763"/>
          <a:ext cx="6747806" cy="3875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73903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3373903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553635"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2327.79</a:t>
                      </a:r>
                      <a:endParaRPr lang="it-IT" sz="25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5.88</a:t>
                      </a:r>
                      <a:endParaRPr lang="it-IT" sz="2500" strike="sngStrike" dirty="0"/>
                    </a:p>
                  </a:txBody>
                  <a:tcPr marL="126570" marR="126570" marT="63285" marB="63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500" dirty="0"/>
                        <a:t>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500" dirty="0"/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3.14</a:t>
                      </a:r>
                      <a:endParaRPr lang="it-IT" sz="2500" strike="sngStrike" dirty="0"/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2.12</a:t>
                      </a:r>
                      <a:endParaRPr lang="it-IT" sz="2500" dirty="0"/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dirty="0"/>
                        <a:t>range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dirty="0"/>
                        <a:t>2.90</a:t>
                      </a:r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63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E1289-3B9F-3777-3FCB-2D3053BB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8B18B70C-339D-5608-B2A9-CB04E6CA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646574-A591-900D-7B02-143D0375CE3F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406523EB-CE18-2B52-ECDD-9D964FD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692E84-EF0B-7BC7-3DC0-28910E6C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5" y="0"/>
            <a:ext cx="770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521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25C49-47ED-76A7-639E-CA3AC49AA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AA115D5-DF9A-C623-A25F-5E3EACA5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ED1DF5-D99D-F47F-3ACB-6C6D75C9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33504D9-BC6D-5579-BEAE-AC3AFDE04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3CDDD233-970B-F879-50D2-37723BCB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187CEA-F189-2965-1FEF-80CFB171918F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F01E2B-77F9-38DD-D771-F8EF1A799414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8B9C05-5471-0109-D8AA-F8181B020278}"/>
              </a:ext>
            </a:extLst>
          </p:cNvPr>
          <p:cNvSpPr txBox="1"/>
          <p:nvPr/>
        </p:nvSpPr>
        <p:spPr>
          <a:xfrm>
            <a:off x="572492" y="4295669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8EAA25-224A-3603-E43D-388A89DA57E1}"/>
              </a:ext>
            </a:extLst>
          </p:cNvPr>
          <p:cNvSpPr txBox="1"/>
          <p:nvPr/>
        </p:nvSpPr>
        <p:spPr>
          <a:xfrm>
            <a:off x="572492" y="3958676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1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F6E5A67C-4EA4-04AB-FFDF-BEF7907D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4024406" y="3582934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C155E1ED-AD6D-F0F4-C31D-CC4C7BB6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17" y="1541162"/>
            <a:ext cx="4727705" cy="4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ED464B-6109-2219-459E-51BE8E2958DF}"/>
              </a:ext>
            </a:extLst>
          </p:cNvPr>
          <p:cNvSpPr txBox="1"/>
          <p:nvPr/>
        </p:nvSpPr>
        <p:spPr>
          <a:xfrm>
            <a:off x="724891" y="6139043"/>
            <a:ext cx="639546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Aircraft appraisals are often slow, expensive, and subjective.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128043-353D-763E-4E59-DE84B31BA884}"/>
              </a:ext>
            </a:extLst>
          </p:cNvPr>
          <p:cNvSpPr txBox="1"/>
          <p:nvPr/>
        </p:nvSpPr>
        <p:spPr>
          <a:xfrm>
            <a:off x="724892" y="5598053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Traditional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valuation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D06C4FA7-5C6F-3127-E778-7EC26620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47" y="2433480"/>
            <a:ext cx="4594395" cy="37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11E4F7A0-5D0F-1D21-79D3-ACC7AA96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117" y="1693562"/>
            <a:ext cx="4727705" cy="4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3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1037C-7B87-AB40-CEC7-8A5E4BF5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75C63DFB-D669-FFA8-7349-FF2CB2581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3AF3A250-AB8C-3A55-015B-D28B23FBF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4F85D085-AFFA-4583-D015-6E0EC509A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5C3EAE-52CE-7169-F718-E7A87D05A42A}"/>
              </a:ext>
            </a:extLst>
          </p:cNvPr>
          <p:cNvSpPr txBox="1"/>
          <p:nvPr/>
        </p:nvSpPr>
        <p:spPr>
          <a:xfrm>
            <a:off x="1822119" y="1176431"/>
            <a:ext cx="8544713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what if we hadn’t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33477130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28DDD-E99B-045D-6136-CC1522C4F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21C71DBE-6DA0-714F-F0F2-C20D6394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98FB690-6147-91C7-1DD8-73585D327254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12FA8F4E-F345-FDB7-DBB4-2C536946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CA1BE0-5D5C-BC3F-1A43-07882989A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5" y="0"/>
            <a:ext cx="7709145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E90168-8DE6-C466-2717-B020EF048B4F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OLD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321187"/>
      </p:ext>
    </p:extLst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1ECB8-762F-D0BF-D0ED-CAC26A7CF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26808C18-D72C-FF2D-843E-FA460251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D25E3DFB-AF78-276E-87D6-FE4A773B5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510F7F-3080-962A-C078-6020F2526F3E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CFC550-87CE-A134-965C-9C2292E957B5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0B96F9-C190-5AAC-5E5D-98275B9F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4" y="0"/>
            <a:ext cx="756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825CB-4B1E-43DE-AA0F-A795D4099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8FAA8A73-9E26-1596-B7C5-A46DDECE1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896C6049-1BD9-4601-B0D9-37034FFEE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0168E9-9AFD-E29D-30AA-14207F94F4A5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What about the VIF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08905F5-15EC-EC06-1754-FAD09F649D22}"/>
              </a:ext>
            </a:extLst>
          </p:cNvPr>
          <p:cNvGraphicFramePr>
            <a:graphicFrameLocks noGrp="1"/>
          </p:cNvGraphicFramePr>
          <p:nvPr/>
        </p:nvGraphicFramePr>
        <p:xfrm>
          <a:off x="6690725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42.8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3.77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3.95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3.41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2.68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3.67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83FAB5-38E5-0F5B-CD70-286C6684BEEB}"/>
              </a:ext>
            </a:extLst>
          </p:cNvPr>
          <p:cNvGraphicFramePr>
            <a:graphicFrameLocks noGrp="1"/>
          </p:cNvGraphicFramePr>
          <p:nvPr/>
        </p:nvGraphicFramePr>
        <p:xfrm>
          <a:off x="638881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2327.79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5.88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3.14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2.12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2.90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0CDD7D-A5CE-4CFB-9B9D-1FC991FF7D1E}"/>
              </a:ext>
            </a:extLst>
          </p:cNvPr>
          <p:cNvSpPr txBox="1"/>
          <p:nvPr/>
        </p:nvSpPr>
        <p:spPr>
          <a:xfrm>
            <a:off x="2753142" y="5856082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OLD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784BFC-A35D-6F0D-930C-2CB1712226C8}"/>
              </a:ext>
            </a:extLst>
          </p:cNvPr>
          <p:cNvSpPr txBox="1"/>
          <p:nvPr/>
        </p:nvSpPr>
        <p:spPr>
          <a:xfrm>
            <a:off x="8839811" y="5798848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465122618"/>
      </p:ext>
    </p:extLst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68673-2AF3-C790-1DF1-75091907C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49CD9622-90E6-6963-22F6-03EB70FEB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DC21D622-6178-835C-B61E-AD6E77E2C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160CDD9B-444D-998E-77E8-EC37C2CB5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C75E7A-E4EA-158A-876A-A4ACAEC0114E}"/>
              </a:ext>
            </a:extLst>
          </p:cNvPr>
          <p:cNvSpPr txBox="1"/>
          <p:nvPr/>
        </p:nvSpPr>
        <p:spPr>
          <a:xfrm>
            <a:off x="1523801" y="1176431"/>
            <a:ext cx="9141350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what if we now log transform only the target?</a:t>
            </a:r>
          </a:p>
        </p:txBody>
      </p:sp>
    </p:spTree>
    <p:extLst>
      <p:ext uri="{BB962C8B-B14F-4D97-AF65-F5344CB8AC3E}">
        <p14:creationId xmlns:p14="http://schemas.microsoft.com/office/powerpoint/2010/main" val="1330497111"/>
      </p:ext>
    </p:extLst>
  </p:cSld>
  <p:clrMapOvr>
    <a:masterClrMapping/>
  </p:clrMapOvr>
  <p:transition spd="slow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8481-E040-57CD-C6A2-2A0602B3E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B5CA66B5-C5F6-59AF-8556-56A267AA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92A676-58FE-5466-0AAA-D9AB696D4681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35C65693-C577-7A09-5863-9577304C0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B40EBB-52ED-3C40-4FAD-D18003BD1CFA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OLD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4EAED61-7A19-D842-93F6-F9501984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4" y="0"/>
            <a:ext cx="756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7710"/>
      </p:ext>
    </p:extLst>
  </p:cSld>
  <p:clrMapOvr>
    <a:masterClrMapping/>
  </p:clrMapOvr>
  <p:transition spd="med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E62F6-773C-E327-2B00-B3A3D8B9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0CE0E9AC-2131-7C22-9B42-08A6613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E9887A5-0B71-593C-00E5-FACF3EB7B2F6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69C553A5-5936-3759-301F-A4FC95806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31B6C8-214A-E1E1-DCC1-7E0D67AD3868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0B5FDD-4C7D-3AD2-726E-0D458775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3" y="0"/>
            <a:ext cx="756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922FC-C68C-02CD-946D-FE7C1502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51BDDDD3-ADAE-51BC-D91E-1F4DF8415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82C5973C-812D-32B8-B508-910434203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57EEE0-C2CE-2B66-A60A-32852F717FCB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What about the VIF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1D5C501-FD6F-5620-9BFF-AB7A3664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88671"/>
              </p:ext>
            </p:extLst>
          </p:nvPr>
        </p:nvGraphicFramePr>
        <p:xfrm>
          <a:off x="6690725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3885.36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3.37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2.71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3.70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D12EE2-6270-4AC8-63A2-00FF9F0A0DCC}"/>
              </a:ext>
            </a:extLst>
          </p:cNvPr>
          <p:cNvSpPr txBox="1"/>
          <p:nvPr/>
        </p:nvSpPr>
        <p:spPr>
          <a:xfrm>
            <a:off x="2753142" y="5856082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OLD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86AB5E-320A-6D33-FFB6-D4416B46710B}"/>
              </a:ext>
            </a:extLst>
          </p:cNvPr>
          <p:cNvSpPr txBox="1"/>
          <p:nvPr/>
        </p:nvSpPr>
        <p:spPr>
          <a:xfrm>
            <a:off x="8839811" y="5798848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NEW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8D18143A-5687-38B8-F167-5DE6C2A9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10090"/>
              </p:ext>
            </p:extLst>
          </p:nvPr>
        </p:nvGraphicFramePr>
        <p:xfrm>
          <a:off x="704496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42.8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3.77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3.95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3.41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2.68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3.67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150025"/>
      </p:ext>
    </p:extLst>
  </p:cSld>
  <p:clrMapOvr>
    <a:masterClrMapping/>
  </p:clrMapOvr>
  <p:transition spd="slow">
    <p:cov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00A6F-F636-39BD-0EC2-8306C79B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BA358B96-9817-4484-401F-ED736B72D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5C967A44-77CD-84D2-6818-3DD51293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7EEEB4DA-520A-BACF-2955-3FBD7702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D16173-B606-CD52-FB1E-0DF474F411B5}"/>
              </a:ext>
            </a:extLst>
          </p:cNvPr>
          <p:cNvSpPr txBox="1"/>
          <p:nvPr/>
        </p:nvSpPr>
        <p:spPr>
          <a:xfrm>
            <a:off x="1822119" y="1176431"/>
            <a:ext cx="8544713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decided that applying a log transformation only to the target variable results in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3697495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E2E23-CE3E-5211-461E-14B07A4B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BA5AF847-0F78-5335-9A15-EE351BC5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DDF9B0-4BE7-5A9C-351B-5F27DB75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Linear Regression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B3857DDD-66A9-7200-EA90-FF9BEF4DA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IAS Science Cartoons - Regression Analysis">
            <a:extLst>
              <a:ext uri="{FF2B5EF4-FFF2-40B4-BE49-F238E27FC236}">
                <a16:creationId xmlns:a16="http://schemas.microsoft.com/office/drawing/2014/main" id="{24FF3460-5603-2734-5A28-4399625D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" r="2" b="655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080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1BDDF-F965-B855-A9E6-B36E6B17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8C0FC10-8AE3-C660-83D4-6D4F8EEA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469432-1C92-DE4F-8B5F-EDDF48CC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888C055-97AC-460D-2C27-A02BFDBE5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23701A9C-BB85-0CBF-A7AD-3561ABB3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A4E090-3CD6-C785-4989-8A03959FBE3F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B9AB44-2830-7990-EFE2-A41121230089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EDD731-E629-FFA3-DB2E-0C587EB72F68}"/>
              </a:ext>
            </a:extLst>
          </p:cNvPr>
          <p:cNvSpPr txBox="1"/>
          <p:nvPr/>
        </p:nvSpPr>
        <p:spPr>
          <a:xfrm>
            <a:off x="572492" y="4295669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718614-774D-6C3B-B059-EB1125BEBCEC}"/>
              </a:ext>
            </a:extLst>
          </p:cNvPr>
          <p:cNvSpPr txBox="1"/>
          <p:nvPr/>
        </p:nvSpPr>
        <p:spPr>
          <a:xfrm>
            <a:off x="572492" y="3958676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1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2C1143D0-8812-5A06-2702-C01C9C123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4024406" y="3582934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23ABC-BFB9-C429-26E1-98A68B08B1A5}"/>
              </a:ext>
            </a:extLst>
          </p:cNvPr>
          <p:cNvSpPr txBox="1"/>
          <p:nvPr/>
        </p:nvSpPr>
        <p:spPr>
          <a:xfrm>
            <a:off x="572492" y="6145613"/>
            <a:ext cx="3840888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Aircraft appraisals are often slow, expensive, and subjective.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C7FF86-DF0C-026E-FCDC-E2B66CEBA1A8}"/>
              </a:ext>
            </a:extLst>
          </p:cNvPr>
          <p:cNvSpPr txBox="1"/>
          <p:nvPr/>
        </p:nvSpPr>
        <p:spPr>
          <a:xfrm>
            <a:off x="572492" y="5776281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Traditional</a:t>
            </a:r>
            <a:r>
              <a:rPr lang="it-IT" b="1" dirty="0"/>
              <a:t> </a:t>
            </a:r>
            <a:r>
              <a:rPr lang="it-IT" b="1" dirty="0" err="1"/>
              <a:t>valuation</a:t>
            </a:r>
            <a:endParaRPr lang="it-IT" b="1" dirty="0"/>
          </a:p>
        </p:txBody>
      </p:sp>
      <p:pic>
        <p:nvPicPr>
          <p:cNvPr id="10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498418BD-FF1C-DA22-80AE-33675673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23" y="5273886"/>
            <a:ext cx="1834264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B84D4606-2DD3-C44D-89FF-74E96A0F2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3377" r="13989" b="13381"/>
          <a:stretch/>
        </p:blipFill>
        <p:spPr bwMode="auto">
          <a:xfrm>
            <a:off x="13004160" y="3112416"/>
            <a:ext cx="530191" cy="20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9B4FDE86-C284-01BF-7C33-52CCCD22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14" y="2018608"/>
            <a:ext cx="4263219" cy="424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quality (mathematics) - Wikipedia">
            <a:extLst>
              <a:ext uri="{FF2B5EF4-FFF2-40B4-BE49-F238E27FC236}">
                <a16:creationId xmlns:a16="http://schemas.microsoft.com/office/drawing/2014/main" id="{C19A0451-075B-ED40-8233-0EAECA9C8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14465907" y="3796495"/>
            <a:ext cx="835124" cy="64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DC5168-8C39-D140-CD0F-5CBA2A3587F9}"/>
              </a:ext>
            </a:extLst>
          </p:cNvPr>
          <p:cNvSpPr txBox="1"/>
          <p:nvPr/>
        </p:nvSpPr>
        <p:spPr>
          <a:xfrm>
            <a:off x="15742414" y="3660052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</p:spTree>
    <p:extLst>
      <p:ext uri="{BB962C8B-B14F-4D97-AF65-F5344CB8AC3E}">
        <p14:creationId xmlns:p14="http://schemas.microsoft.com/office/powerpoint/2010/main" val="409656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55BEF-9184-E974-89E8-1D37B6F6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68FAE74B-8476-9301-309A-B0AA7E58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0AB1ED6-D2BB-5117-CCC5-BBEE5BF20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4568DF38-8614-4751-8764-CC82326A2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39062CEB-BEF0-D99B-1FD5-7C623698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E559B8-4F1D-96A6-2C6D-174A59964F05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Choosing the regressor: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AD781C-2083-1C29-D7E0-5A103B20AB54}"/>
              </a:ext>
            </a:extLst>
          </p:cNvPr>
          <p:cNvSpPr txBox="1"/>
          <p:nvPr/>
        </p:nvSpPr>
        <p:spPr>
          <a:xfrm>
            <a:off x="638881" y="3132100"/>
            <a:ext cx="109410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We developed a piece of code that </a:t>
            </a:r>
            <a:r>
              <a:rPr lang="en-US" sz="2200" b="1" dirty="0">
                <a:solidFill>
                  <a:srgbClr val="FF0000"/>
                </a:solidFill>
              </a:rPr>
              <a:t>allowed us to identify the most promising numerical variables</a:t>
            </a:r>
            <a:r>
              <a:rPr lang="en-US" sz="2200" dirty="0"/>
              <a:t> for predicting the price, </a:t>
            </a:r>
            <a:r>
              <a:rPr lang="en-US" sz="2200" b="1" u="sng" dirty="0">
                <a:solidFill>
                  <a:srgbClr val="FF0000"/>
                </a:solidFill>
              </a:rPr>
              <a:t>selecting those with the lowest p-values and a good coefficient of determination (R²).</a:t>
            </a:r>
            <a:endParaRPr lang="it-IT" sz="22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09A1558-8897-5C97-0D55-D6F700298F16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37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37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37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37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37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37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37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37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37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it-IT" sz="37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37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????????????</m:t>
                    </m:r>
                    <m:r>
                      <a:rPr lang="en-US" sz="37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37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37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09A1558-8897-5C97-0D55-D6F700298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391270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835BC-501A-17F9-51F9-11F148149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DA05492-0063-73AC-5F4E-239CC65742EA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𝒔𝒑𝒆𝒆𝒅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_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𝒎𝒂𝒓𝒈𝒊𝒏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DA05492-0063-73AC-5F4E-239CC6574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CC3E37-F3A1-53EF-D9AB-225115712666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Choosing the regressor: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F40F9B-3AA7-220F-B4FD-CA5D6DB4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596204"/>
            <a:ext cx="9563100" cy="5238750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652F4AB-3633-CF06-15CB-989D4EFA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64984"/>
              </p:ext>
            </p:extLst>
          </p:nvPr>
        </p:nvGraphicFramePr>
        <p:xfrm>
          <a:off x="-3238000" y="2125855"/>
          <a:ext cx="2932205" cy="41768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2205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</a:tblGrid>
              <a:tr h="835367"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7,5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8 </a:t>
                      </a:r>
                      <a:r>
                        <a:rPr lang="it-IT" sz="3300" dirty="0"/>
                        <a:t>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8,5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3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0EFC5-E5CF-006C-6F30-48F5BA90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B82AC0-CBF8-B176-202B-97E12E2E9205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Prediction: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5D85B5D-E8CF-034C-2416-DD9A9B17B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43554"/>
              </p:ext>
            </p:extLst>
          </p:nvPr>
        </p:nvGraphicFramePr>
        <p:xfrm>
          <a:off x="708967" y="2125855"/>
          <a:ext cx="2932205" cy="41768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2205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</a:tblGrid>
              <a:tr h="835367"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70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endParaRPr lang="it-IT" sz="3300" strike="noStrik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150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200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EA4693A-D1F7-41F3-70B1-FCCDF3E59767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𝒔𝒑𝒆𝒆𝒅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_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𝒎𝒂𝒓𝒈𝒊𝒏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EA4693A-D1F7-41F3-70B1-FCCDF3E5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6C4B3AB-9688-DB70-3A36-EB935788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800" y="1596204"/>
            <a:ext cx="95631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8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56B2C-4E37-5D60-00AB-34AF5889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41EB4BB0-F53A-B152-5290-C8B175F90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56DB3392-B2F8-03D2-AECF-F85F5C3B8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E9B0CC12-858A-2099-645A-C412497F1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6586A239-2B08-31DF-8E8D-1ABBA2B4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165E05-B642-24BB-A813-D934B47BD90C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Prediction: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867080F-8FB0-5736-D703-E5D83CA9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39354"/>
              </p:ext>
            </p:extLst>
          </p:nvPr>
        </p:nvGraphicFramePr>
        <p:xfrm>
          <a:off x="708967" y="2125855"/>
          <a:ext cx="7698636" cy="41768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2205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4766431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835367"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 </a:t>
                      </a:r>
                      <a:r>
                        <a:rPr lang="it-IT" sz="3300" b="0" kern="1200" dirty="0" err="1">
                          <a:solidFill>
                            <a:schemeClr val="lt1"/>
                          </a:solidFill>
                          <a:effectLst/>
                        </a:rPr>
                        <a:t>Prediction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70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14.33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0.029)</a:t>
                      </a:r>
                      <a:endParaRPr lang="it-IT" sz="3300" b="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endParaRPr lang="it-IT" sz="3300" strike="no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14.42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0.025)</a:t>
                      </a:r>
                      <a:endParaRPr lang="it-IT" sz="33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150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14.58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0.022)</a:t>
                      </a:r>
                      <a:endParaRPr lang="it-IT" sz="3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200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14.73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0.025)</a:t>
                      </a:r>
                      <a:endParaRPr lang="it-IT" sz="33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8D86369-CE30-1FE6-35FA-F76308357E13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𝒔𝒑𝒆𝒆𝒅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_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𝒎𝒂𝒓𝒈𝒊𝒏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8D86369-CE30-1FE6-35FA-F7630835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3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48A27-D1ED-C654-F3AE-B93B3E8D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13D59679-D2EE-2452-4EFD-94142D6B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5DBFF179-58B5-37CE-BA15-BB3E35841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87AF3BFE-9809-A3F0-BDBA-8F80EC50A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A73229E9-BB23-051A-4DAF-0367B80F0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5F71C9-31A3-1BFB-4A6B-CFABAC238177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Prediction: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24723A7-F43F-1118-8B4E-D929E7856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49890"/>
              </p:ext>
            </p:extLst>
          </p:nvPr>
        </p:nvGraphicFramePr>
        <p:xfrm>
          <a:off x="708967" y="2125855"/>
          <a:ext cx="10774065" cy="41768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2205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4766431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  <a:gridCol w="3075429">
                  <a:extLst>
                    <a:ext uri="{9D8B030D-6E8A-4147-A177-3AD203B41FA5}">
                      <a16:colId xmlns:a16="http://schemas.microsoft.com/office/drawing/2014/main" val="2405431692"/>
                    </a:ext>
                  </a:extLst>
                </a:gridCol>
              </a:tblGrid>
              <a:tr h="835367"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 </a:t>
                      </a:r>
                      <a:r>
                        <a:rPr lang="it-IT" sz="3300" b="0" kern="1200" dirty="0" err="1">
                          <a:solidFill>
                            <a:schemeClr val="lt1"/>
                          </a:solidFill>
                          <a:effectLst/>
                        </a:rPr>
                        <a:t>Prediction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 err="1">
                          <a:solidFill>
                            <a:schemeClr val="lt1"/>
                          </a:solidFill>
                          <a:effectLst/>
                        </a:rPr>
                        <a:t>Prediction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70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14.33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0.029)</a:t>
                      </a:r>
                      <a:endParaRPr lang="it-IT" sz="3300" b="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1 672 784.23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endParaRPr lang="it-IT" sz="3300" strike="no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14.42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0.025)</a:t>
                      </a:r>
                      <a:endParaRPr lang="it-IT" sz="33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strike="noStrike" dirty="0"/>
                        <a:t>1 830 317.48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150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14.58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0.022)</a:t>
                      </a:r>
                      <a:endParaRPr lang="it-IT" sz="3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dirty="0"/>
                        <a:t>2 147 897.46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200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14.73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0.025)</a:t>
                      </a:r>
                      <a:endParaRPr lang="it-IT" sz="33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strike="noStrike" dirty="0"/>
                        <a:t>2 495 500.82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7964028-D45F-B2CA-1395-C166902D0B8C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𝒔𝒑𝒆𝒆𝒅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_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𝒎𝒂𝒓𝒈𝒊𝒏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7964028-D45F-B2CA-1395-C166902D0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7610C68-5487-70EE-ED7B-5C72E645AF72}"/>
                  </a:ext>
                </a:extLst>
              </p:cNvPr>
              <p:cNvSpPr txBox="1"/>
              <p:nvPr/>
            </p:nvSpPr>
            <p:spPr>
              <a:xfrm>
                <a:off x="-3721816" y="2587908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14.1086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7610C68-5487-70EE-ED7B-5C72E645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1816" y="2587908"/>
                <a:ext cx="425659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9D2D6AD-7339-9EF8-9A58-79A06ED01D85}"/>
                  </a:ext>
                </a:extLst>
              </p:cNvPr>
              <p:cNvSpPr txBox="1"/>
              <p:nvPr/>
            </p:nvSpPr>
            <p:spPr>
              <a:xfrm>
                <a:off x="-3721816" y="3771493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it-IT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4000" b="1" i="1" dirty="0">
                    <a:latin typeface="Cambria Math" panose="02040503050406030204" pitchFamily="18" charset="0"/>
                    <a:ea typeface="+mj-ea"/>
                    <a:cs typeface="+mj-cs"/>
                  </a:rPr>
                  <a:t>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0.0031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9D2D6AD-7339-9EF8-9A58-79A06ED0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1816" y="3771493"/>
                <a:ext cx="4256590" cy="707886"/>
              </a:xfrm>
              <a:prstGeom prst="rect">
                <a:avLst/>
              </a:prstGeom>
              <a:blipFill>
                <a:blip r:embed="rId4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C419BCC-08D5-51C7-434C-F6D192E42AC7}"/>
                  </a:ext>
                </a:extLst>
              </p:cNvPr>
              <p:cNvSpPr txBox="1"/>
              <p:nvPr/>
            </p:nvSpPr>
            <p:spPr>
              <a:xfrm>
                <a:off x="-3721816" y="5032615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it-IT" sz="4000" dirty="0"/>
                  <a:t>   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0.0255.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C419BCC-08D5-51C7-434C-F6D192E42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1816" y="5032615"/>
                <a:ext cx="4256590" cy="707886"/>
              </a:xfrm>
              <a:prstGeom prst="rect">
                <a:avLst/>
              </a:prstGeom>
              <a:blipFill>
                <a:blip r:embed="rId5"/>
                <a:stretch>
                  <a:fillRect t="-18103" b="-33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7C157D6-4647-7D8D-BF7D-CE06BB367399}"/>
                  </a:ext>
                </a:extLst>
              </p:cNvPr>
              <p:cNvSpPr txBox="1"/>
              <p:nvPr/>
            </p:nvSpPr>
            <p:spPr>
              <a:xfrm>
                <a:off x="-3465522" y="3295794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0.607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7C157D6-4647-7D8D-BF7D-CE06BB367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5522" y="3295794"/>
                <a:ext cx="4256590" cy="721801"/>
              </a:xfrm>
              <a:prstGeom prst="rect">
                <a:avLst/>
              </a:prstGeom>
              <a:blipFill>
                <a:blip r:embed="rId6"/>
                <a:stretch>
                  <a:fillRect t="-13559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70C4993-AF3E-8127-5565-BEBE62D50FA9}"/>
                  </a:ext>
                </a:extLst>
              </p:cNvPr>
              <p:cNvSpPr txBox="1"/>
              <p:nvPr/>
            </p:nvSpPr>
            <p:spPr>
              <a:xfrm>
                <a:off x="-4512884" y="4344135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𝑨𝒅𝒋</m:t>
                        </m:r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. </m:t>
                        </m:r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0.606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70C4993-AF3E-8127-5565-BEBE62D5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2884" y="4344135"/>
                <a:ext cx="4256590" cy="721801"/>
              </a:xfrm>
              <a:prstGeom prst="rect">
                <a:avLst/>
              </a:prstGeom>
              <a:blipFill>
                <a:blip r:embed="rId7"/>
                <a:stretch>
                  <a:fillRect t="-13559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1B37E-BE52-E379-FF0C-5CE70419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75877C7F-BC25-5E50-7EC0-B75E422A8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B4053AE8-418A-E7D6-48DA-9C3B555FA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F3DC608F-90B8-F168-629F-81F3CB127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6E42F2B1-8D69-54B6-F301-45CEAF50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987169-37FC-264D-9CB7-4CADEC04C53F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Formula: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9A51FA3-0701-DCDB-DF3B-62A876D53FA3}"/>
                  </a:ext>
                </a:extLst>
              </p:cNvPr>
              <p:cNvSpPr txBox="1"/>
              <p:nvPr/>
            </p:nvSpPr>
            <p:spPr>
              <a:xfrm>
                <a:off x="699713" y="2587908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14.1086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9A51FA3-0701-DCDB-DF3B-62A876D5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587908"/>
                <a:ext cx="425659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709FE29-78D9-1DD9-470F-FF0118083238}"/>
                  </a:ext>
                </a:extLst>
              </p:cNvPr>
              <p:cNvSpPr txBox="1"/>
              <p:nvPr/>
            </p:nvSpPr>
            <p:spPr>
              <a:xfrm>
                <a:off x="699713" y="3771493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it-IT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4000" b="1" i="1" dirty="0">
                    <a:latin typeface="Cambria Math" panose="02040503050406030204" pitchFamily="18" charset="0"/>
                    <a:ea typeface="+mj-ea"/>
                    <a:cs typeface="+mj-cs"/>
                  </a:rPr>
                  <a:t>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0.0031 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709FE29-78D9-1DD9-470F-FF011808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3771493"/>
                <a:ext cx="425659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C617CA3-2F8F-D78C-608D-5EB711836A1C}"/>
                  </a:ext>
                </a:extLst>
              </p:cNvPr>
              <p:cNvSpPr txBox="1"/>
              <p:nvPr/>
            </p:nvSpPr>
            <p:spPr>
              <a:xfrm>
                <a:off x="699713" y="5032615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it-IT" sz="4000" dirty="0"/>
                  <a:t>   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0.0255.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C617CA3-2F8F-D78C-608D-5EB71183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5032615"/>
                <a:ext cx="4256590" cy="707886"/>
              </a:xfrm>
              <a:prstGeom prst="rect">
                <a:avLst/>
              </a:prstGeom>
              <a:blipFill>
                <a:blip r:embed="rId4"/>
                <a:stretch>
                  <a:fillRect t="-18103" b="-33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D9527FEF-0365-3ED7-7240-B1D05BC32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12741848" y="1678610"/>
            <a:ext cx="1537436" cy="50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557D1C3-3C26-D7BE-843B-BA7CD5C71588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𝒔𝒑𝒆𝒆𝒅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_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𝒎𝒂𝒓𝒈𝒊𝒏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557D1C3-3C26-D7BE-843B-BA7CD5C71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DFFEEBD-6965-A115-B0CA-BBFA2E47B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9484"/>
              </p:ext>
            </p:extLst>
          </p:nvPr>
        </p:nvGraphicFramePr>
        <p:xfrm>
          <a:off x="15555002" y="2125855"/>
          <a:ext cx="10774065" cy="41768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2205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4766431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  <a:gridCol w="3075429">
                  <a:extLst>
                    <a:ext uri="{9D8B030D-6E8A-4147-A177-3AD203B41FA5}">
                      <a16:colId xmlns:a16="http://schemas.microsoft.com/office/drawing/2014/main" val="2405431692"/>
                    </a:ext>
                  </a:extLst>
                </a:gridCol>
              </a:tblGrid>
              <a:tr h="835367"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>
                          <a:solidFill>
                            <a:schemeClr val="lt1"/>
                          </a:solidFill>
                          <a:effectLst/>
                        </a:rPr>
                        <a:t>Log-Value </a:t>
                      </a:r>
                      <a:r>
                        <a:rPr lang="it-IT" sz="3300" b="0" kern="1200" dirty="0" err="1">
                          <a:solidFill>
                            <a:schemeClr val="lt1"/>
                          </a:solidFill>
                          <a:effectLst/>
                        </a:rPr>
                        <a:t>Prediction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 b="0" kern="1200" dirty="0" err="1">
                          <a:solidFill>
                            <a:schemeClr val="lt1"/>
                          </a:solidFill>
                          <a:effectLst/>
                        </a:rPr>
                        <a:t>Prediction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70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14.33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0.029)</a:t>
                      </a:r>
                      <a:endParaRPr lang="it-IT" sz="3300" b="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1 672 784.23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endParaRPr lang="it-IT" sz="3300" strike="no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14.42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0.025)</a:t>
                      </a:r>
                      <a:endParaRPr lang="it-IT" sz="33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strike="noStrike" dirty="0"/>
                        <a:t>1 830 317.48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150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14.58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0.022)</a:t>
                      </a:r>
                      <a:endParaRPr lang="it-IT" sz="3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dirty="0"/>
                        <a:t>2 147 897.46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8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200</a:t>
                      </a:r>
                      <a:endParaRPr lang="it-IT" sz="3300" strike="sngStrike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b="0" kern="1200" dirty="0">
                          <a:solidFill>
                            <a:schemeClr val="dk1"/>
                          </a:solidFill>
                          <a:effectLst/>
                        </a:rPr>
                        <a:t>14.73   </a:t>
                      </a:r>
                      <a:r>
                        <a:rPr lang="it-IT" sz="33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(± 0.025)</a:t>
                      </a:r>
                      <a:endParaRPr lang="it-IT" sz="3300" strike="sng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3300" strike="noStrike" dirty="0"/>
                        <a:t>2 495 500.82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508894-05F0-6722-614A-19D45CB7D9DF}"/>
                  </a:ext>
                </a:extLst>
              </p:cNvPr>
              <p:cNvSpPr txBox="1"/>
              <p:nvPr/>
            </p:nvSpPr>
            <p:spPr>
              <a:xfrm>
                <a:off x="14966200" y="3545836"/>
                <a:ext cx="734178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𝒚</m:t>
                      </m:r>
                      <m:r>
                        <a:rPr lang="en-US" sz="36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m:rPr>
                          <m:nor/>
                        </m:rPr>
                        <a:rPr lang="it-IT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14.1086</m:t>
                      </m:r>
                      <m:r>
                        <a:rPr lang="en-US" sz="360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m:rPr>
                          <m:nor/>
                        </m:rPr>
                        <a:rPr lang="it-IT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0.0031</m:t>
                      </m:r>
                      <m:r>
                        <a:rPr lang="en-US" sz="360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×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𝒔𝒑𝒆𝒆𝒅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_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𝒎𝒂𝒓𝒈𝒊𝒏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±</m:t>
                      </m:r>
                      <m:r>
                        <m:rPr>
                          <m:nor/>
                        </m:rPr>
                        <a:rPr lang="it-IT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0.0255</m:t>
                      </m:r>
                    </m:oMath>
                  </m:oMathPara>
                </a14:m>
                <a:endParaRPr lang="en-US" sz="3600" b="1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508894-05F0-6722-614A-19D45CB7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200" y="3545836"/>
                <a:ext cx="7341781" cy="1159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F4A60D-3F95-BF5B-3FB2-B0FE8A86ACBD}"/>
                  </a:ext>
                </a:extLst>
              </p:cNvPr>
              <p:cNvSpPr txBox="1"/>
              <p:nvPr/>
            </p:nvSpPr>
            <p:spPr>
              <a:xfrm>
                <a:off x="6592467" y="3295794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0.607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F4A60D-3F95-BF5B-3FB2-B0FE8A86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67" y="3295794"/>
                <a:ext cx="4256590" cy="721801"/>
              </a:xfrm>
              <a:prstGeom prst="rect">
                <a:avLst/>
              </a:prstGeom>
              <a:blipFill>
                <a:blip r:embed="rId8"/>
                <a:stretch>
                  <a:fillRect t="-13559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1B751BC-E7E6-84FF-D1A3-88FC04065403}"/>
                  </a:ext>
                </a:extLst>
              </p:cNvPr>
              <p:cNvSpPr txBox="1"/>
              <p:nvPr/>
            </p:nvSpPr>
            <p:spPr>
              <a:xfrm>
                <a:off x="5545105" y="4344135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𝑨𝒅𝒋</m:t>
                        </m:r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. </m:t>
                        </m:r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0.606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1B751BC-E7E6-84FF-D1A3-88FC04065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05" y="4344135"/>
                <a:ext cx="4256590" cy="721801"/>
              </a:xfrm>
              <a:prstGeom prst="rect">
                <a:avLst/>
              </a:prstGeom>
              <a:blipFill>
                <a:blip r:embed="rId9"/>
                <a:stretch>
                  <a:fillRect t="-13559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36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D189B-0304-7F77-95D9-7E9C59695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3C4BB8CF-206E-D6C5-0451-319828564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509F3C00-FAA8-D7F8-C261-51BED5C5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87371E98-BC59-F4CC-A740-5BE66336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B5FED514-85B8-6B90-131A-92FEC80CA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EB2AEE-CA39-6944-B200-CD32ADF0227C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Formula: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A5E2FD6-7684-D5D4-75C8-4F223DA44B83}"/>
                  </a:ext>
                </a:extLst>
              </p:cNvPr>
              <p:cNvSpPr txBox="1"/>
              <p:nvPr/>
            </p:nvSpPr>
            <p:spPr>
              <a:xfrm>
                <a:off x="4896225" y="3545836"/>
                <a:ext cx="734178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𝒚</m:t>
                      </m:r>
                      <m:r>
                        <a:rPr lang="en-US" sz="36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m:rPr>
                          <m:nor/>
                        </m:rPr>
                        <a:rPr lang="it-IT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14.1086</m:t>
                      </m:r>
                      <m:r>
                        <a:rPr lang="en-US" sz="360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m:rPr>
                          <m:nor/>
                        </m:rPr>
                        <a:rPr lang="it-IT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0.0031</m:t>
                      </m:r>
                      <m:r>
                        <a:rPr lang="en-US" sz="360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×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𝒔𝒑𝒆𝒆𝒅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_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𝒎𝒂𝒓𝒈𝒊𝒏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±</m:t>
                      </m:r>
                      <m:r>
                        <m:rPr>
                          <m:nor/>
                        </m:rPr>
                        <a:rPr lang="it-IT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0.0255</m:t>
                      </m:r>
                    </m:oMath>
                  </m:oMathPara>
                </a14:m>
                <a:endParaRPr lang="en-US" sz="3600" b="1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A5E2FD6-7684-D5D4-75C8-4F223DA44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25" y="3545836"/>
                <a:ext cx="734178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738CA621-CB8D-7686-B689-9FA04C81A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418867" y="1655276"/>
            <a:ext cx="1537436" cy="50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1C4886-24E9-B0A0-5407-5671EE403E15}"/>
                  </a:ext>
                </a:extLst>
              </p:cNvPr>
              <p:cNvSpPr txBox="1"/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𝒚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  <m:r>
                      <a:rPr lang="en-US" sz="4000" b="1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×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𝒔𝒑𝒆𝒆𝒅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_</m:t>
                    </m:r>
                    <m:r>
                      <a:rPr lang="en-US" sz="4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𝒎𝒂𝒓𝒈𝒊𝒏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r>
                      <a:rPr lang="en-US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61C4886-24E9-B0A0-5407-5671EE40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" y="248038"/>
                <a:ext cx="8041307" cy="115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DB5173-2BD6-60D7-65D8-ED03CF0362C1}"/>
                  </a:ext>
                </a:extLst>
              </p:cNvPr>
              <p:cNvSpPr txBox="1"/>
              <p:nvPr/>
            </p:nvSpPr>
            <p:spPr>
              <a:xfrm>
                <a:off x="699713" y="2587908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14.1086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DB5173-2BD6-60D7-65D8-ED03CF03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587908"/>
                <a:ext cx="4256590" cy="707886"/>
              </a:xfrm>
              <a:prstGeom prst="rect">
                <a:avLst/>
              </a:prstGeom>
              <a:blipFill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795DB92-0886-A0AD-D2DA-CC3EF0EF40A6}"/>
                  </a:ext>
                </a:extLst>
              </p:cNvPr>
              <p:cNvSpPr txBox="1"/>
              <p:nvPr/>
            </p:nvSpPr>
            <p:spPr>
              <a:xfrm>
                <a:off x="699713" y="3771493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it-IT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4000" b="1" i="1" dirty="0">
                    <a:latin typeface="Cambria Math" panose="02040503050406030204" pitchFamily="18" charset="0"/>
                    <a:ea typeface="+mj-ea"/>
                    <a:cs typeface="+mj-cs"/>
                  </a:rPr>
                  <a:t>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0.0031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795DB92-0886-A0AD-D2DA-CC3EF0EF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3771493"/>
                <a:ext cx="4256590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03B4248-6F75-B268-8A01-FFE14BD30863}"/>
                  </a:ext>
                </a:extLst>
              </p:cNvPr>
              <p:cNvSpPr txBox="1"/>
              <p:nvPr/>
            </p:nvSpPr>
            <p:spPr>
              <a:xfrm>
                <a:off x="699713" y="5032615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it-IT" sz="4000" dirty="0"/>
                  <a:t>   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0.0255.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03B4248-6F75-B268-8A01-FFE14BD3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5032615"/>
                <a:ext cx="4256590" cy="707886"/>
              </a:xfrm>
              <a:prstGeom prst="rect">
                <a:avLst/>
              </a:prstGeom>
              <a:blipFill>
                <a:blip r:embed="rId7"/>
                <a:stretch>
                  <a:fillRect t="-18103" b="-33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DE26F647-655C-863B-5423-208C2003A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1630" y="7022157"/>
            <a:ext cx="8172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C3AA4-EF25-0346-A7CB-AD5987C1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C6237DAC-FB05-9A8D-348A-D47CAE3BB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CFBC748D-5DB8-376B-6F8D-8FE36465B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62B65E57-78F7-CDE6-64ED-79B00E1B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7D04A14A-7618-D19E-8116-B23B9492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C1F7DA-62E1-6C9C-124B-E99C4565E0B8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Plots: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CE11FCF8-E483-F1FC-2F5F-6DF301844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-4537764" y="1655276"/>
            <a:ext cx="1537436" cy="50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BC023E2-63EB-BB61-5DE0-632876D23DC2}"/>
                  </a:ext>
                </a:extLst>
              </p:cNvPr>
              <p:cNvSpPr txBox="1"/>
              <p:nvPr/>
            </p:nvSpPr>
            <p:spPr>
              <a:xfrm>
                <a:off x="51019" y="276991"/>
                <a:ext cx="8093987" cy="12796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𝒚</m:t>
                      </m:r>
                      <m:r>
                        <a:rPr lang="en-US" sz="3600" b="1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m:rPr>
                          <m:nor/>
                        </m:rPr>
                        <a:rPr lang="it-IT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14.1086</m:t>
                      </m:r>
                      <m:r>
                        <a:rPr lang="en-US" sz="36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m:rPr>
                          <m:nor/>
                        </m:rPr>
                        <a:rPr lang="it-IT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0.0031</m:t>
                      </m:r>
                      <m:r>
                        <a:rPr lang="en-US" sz="36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×</m:t>
                      </m:r>
                      <m:r>
                        <a:rPr lang="en-US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𝒔𝒑𝒆𝒆𝒅</m:t>
                      </m:r>
                      <m:r>
                        <a:rPr lang="en-US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_</m:t>
                      </m:r>
                      <m:r>
                        <a:rPr lang="en-US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𝒎𝒂𝒓𝒈𝒊𝒏</m:t>
                      </m:r>
                      <m:r>
                        <a:rPr lang="en-US" sz="3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±</m:t>
                      </m:r>
                      <m:r>
                        <m:rPr>
                          <m:nor/>
                        </m:rPr>
                        <a:rPr lang="it-IT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0.0255</m:t>
                      </m:r>
                    </m:oMath>
                  </m:oMathPara>
                </a14:m>
                <a:endParaRPr lang="en-US" sz="36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BC023E2-63EB-BB61-5DE0-632876D2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" y="276991"/>
                <a:ext cx="8093987" cy="1279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13ABF0-76DC-7398-AB4E-7FC83DA4A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1" y="1612569"/>
            <a:ext cx="8172450" cy="52578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B0E51C7-5406-1104-6085-EEEF34753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6345" y="1717250"/>
            <a:ext cx="5054931" cy="506931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B8F123-F5D2-13A9-7FE1-BAED1A897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9333" y="1717250"/>
            <a:ext cx="5216758" cy="50683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8534F55-E40A-9DCA-82FF-6C3B86DBBB5E}"/>
                  </a:ext>
                </a:extLst>
              </p:cNvPr>
              <p:cNvSpPr txBox="1"/>
              <p:nvPr/>
            </p:nvSpPr>
            <p:spPr>
              <a:xfrm>
                <a:off x="-8057018" y="2587908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en-US" sz="40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14.1086</a:t>
                </a: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8534F55-E40A-9DCA-82FF-6C3B86DB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7018" y="2587908"/>
                <a:ext cx="4256590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A3F63DE-317E-B91A-E968-AAD9235410B4}"/>
                  </a:ext>
                </a:extLst>
              </p:cNvPr>
              <p:cNvSpPr txBox="1"/>
              <p:nvPr/>
            </p:nvSpPr>
            <p:spPr>
              <a:xfrm>
                <a:off x="-8057018" y="3771493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𝜷</m:t>
                        </m:r>
                      </m:e>
                      <m:sub>
                        <m:r>
                          <a:rPr lang="it-IT" sz="4000" b="1" i="1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4000" b="1" i="1" dirty="0">
                    <a:latin typeface="Cambria Math" panose="02040503050406030204" pitchFamily="18" charset="0"/>
                    <a:ea typeface="+mj-ea"/>
                    <a:cs typeface="+mj-cs"/>
                  </a:rPr>
                  <a:t>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0.0031 </a:t>
                </a: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A3F63DE-317E-B91A-E968-AAD92354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7018" y="3771493"/>
                <a:ext cx="4256590" cy="707886"/>
              </a:xfrm>
              <a:prstGeom prst="rect">
                <a:avLst/>
              </a:prstGeom>
              <a:blipFill>
                <a:blip r:embed="rId8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04E276E-A4A7-F4C3-8D55-1F94660C6DE5}"/>
                  </a:ext>
                </a:extLst>
              </p:cNvPr>
              <p:cNvSpPr txBox="1"/>
              <p:nvPr/>
            </p:nvSpPr>
            <p:spPr>
              <a:xfrm>
                <a:off x="-8057018" y="5032615"/>
                <a:ext cx="425659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𝒆</m:t>
                    </m:r>
                  </m:oMath>
                </a14:m>
                <a:r>
                  <a:rPr lang="it-IT" sz="4000" dirty="0"/>
                  <a:t>    </a:t>
                </a:r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0.0255.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04E276E-A4A7-F4C3-8D55-1F94660C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7018" y="5032615"/>
                <a:ext cx="4256590" cy="707886"/>
              </a:xfrm>
              <a:prstGeom prst="rect">
                <a:avLst/>
              </a:prstGeom>
              <a:blipFill>
                <a:blip r:embed="rId9"/>
                <a:stretch>
                  <a:fillRect t="-18103" b="-33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39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67E73-5BD7-75C5-E19B-A2E0EBF2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72118812-26E3-466D-0E41-6310B6276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6206983C-AB9E-AA28-7BC0-23C98717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B42BAC54-AFB5-0388-3955-421595B12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C0F7DC38-0353-1141-8BBB-DC8EE6C1A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7A6464-ADCF-63B1-72D9-EB38A6CA4190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Plots: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53409C3-3402-0171-24E5-40C3BD33B5E8}"/>
                  </a:ext>
                </a:extLst>
              </p:cNvPr>
              <p:cNvSpPr txBox="1"/>
              <p:nvPr/>
            </p:nvSpPr>
            <p:spPr>
              <a:xfrm>
                <a:off x="-183320" y="248038"/>
                <a:ext cx="8533997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𝒚</m:t>
                      </m:r>
                      <m:r>
                        <a:rPr lang="en-US" sz="3200" b="1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m:rPr>
                          <m:nor/>
                        </m:rPr>
                        <a:rPr lang="it-IT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9.3492</m:t>
                      </m:r>
                      <m:r>
                        <a:rPr lang="en-US" sz="32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m:rPr>
                          <m:nor/>
                        </m:rPr>
                        <a:rPr lang="it-IT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0.7114</m:t>
                      </m:r>
                      <m:r>
                        <a:rPr lang="en-US" sz="32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×</m:t>
                      </m:r>
                      <m:r>
                        <a:rPr lang="en-US" sz="32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𝒓𝒐𝒄</m:t>
                      </m:r>
                      <m:r>
                        <a:rPr lang="en-US" sz="32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_</m:t>
                      </m:r>
                      <m:r>
                        <a:rPr lang="en-US" sz="3200" b="1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𝒎𝒆𝒂𝒏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±</m:t>
                      </m:r>
                      <m:r>
                        <m:rPr>
                          <m:nor/>
                        </m:rPr>
                        <a:rPr lang="it-IT" sz="32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0.0305</m:t>
                      </m:r>
                    </m:oMath>
                  </m:oMathPara>
                </a14:m>
                <a:endParaRPr lang="en-US" sz="32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53409C3-3402-0171-24E5-40C3BD33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320" y="248038"/>
                <a:ext cx="8533997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20CC46F-444D-5618-6EE5-7F4CEFA5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4" y="1717250"/>
            <a:ext cx="5054931" cy="50693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3E34B3E-A983-7C22-3361-4FF020BB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752" y="1717250"/>
            <a:ext cx="5216758" cy="506834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817966-7596-6A18-2FD8-43CCB6CD3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81478" y="1612569"/>
            <a:ext cx="8172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8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337B4-D0C6-7935-CCCD-A7BB32818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8A4576E5-3867-0C96-E251-2423D102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40C8A9E8-F985-F120-94C8-0371A2214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632A0BD9-D5D6-F608-EE9D-3F1EB51C0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D35340B0-8475-209E-B292-4152156CE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F6B0FE6-DCBF-B685-2611-EE19BF0B0192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𝑴𝒖𝒍𝒕𝒊𝒑𝒍𝒆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𝑳𝒊𝒏𝒆𝒂𝒓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𝑹𝒆𝒈𝒓𝒆𝒔𝒔𝒊𝒐𝒏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F6B0FE6-DCBF-B685-2611-EE19BF0B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AE76F9-0FD8-22F1-AA32-31D6EB53400C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all the regressors: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FFB2D0E-1843-2B2E-D379-31E38005EF6C}"/>
                  </a:ext>
                </a:extLst>
              </p:cNvPr>
              <p:cNvSpPr txBox="1"/>
              <p:nvPr/>
            </p:nvSpPr>
            <p:spPr>
              <a:xfrm>
                <a:off x="4716128" y="2707199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0.715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FFB2D0E-1843-2B2E-D379-31E38005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128" y="2707199"/>
                <a:ext cx="4256590" cy="721801"/>
              </a:xfrm>
              <a:prstGeom prst="rect">
                <a:avLst/>
              </a:prstGeom>
              <a:blipFill>
                <a:blip r:embed="rId3"/>
                <a:stretch>
                  <a:fillRect t="-13445" b="-344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9BBE638-5DAD-6C32-A347-24195A06E4AD}"/>
                  </a:ext>
                </a:extLst>
              </p:cNvPr>
              <p:cNvSpPr txBox="1"/>
              <p:nvPr/>
            </p:nvSpPr>
            <p:spPr>
              <a:xfrm>
                <a:off x="3666761" y="3653557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𝑨𝒅𝒋</m:t>
                        </m:r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. </m:t>
                        </m:r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0.712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9BBE638-5DAD-6C32-A347-24195A06E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61" y="3653557"/>
                <a:ext cx="4256590" cy="721801"/>
              </a:xfrm>
              <a:prstGeom prst="rect">
                <a:avLst/>
              </a:prstGeom>
              <a:blipFill>
                <a:blip r:embed="rId4"/>
                <a:stretch>
                  <a:fillRect t="-13445" b="-344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D219587-5B72-AE2A-3CFC-7B79D8274788}"/>
                  </a:ext>
                </a:extLst>
              </p:cNvPr>
              <p:cNvSpPr txBox="1"/>
              <p:nvPr/>
            </p:nvSpPr>
            <p:spPr>
              <a:xfrm>
                <a:off x="4315909" y="4599915"/>
                <a:ext cx="4256590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𝑹𝑺𝑬</m:t>
                    </m:r>
                  </m:oMath>
                </a14:m>
                <a:r>
                  <a:rPr lang="it-IT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523 060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D219587-5B72-AE2A-3CFC-7B79D827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09" y="4599915"/>
                <a:ext cx="4256590" cy="721801"/>
              </a:xfrm>
              <a:prstGeom prst="rect">
                <a:avLst/>
              </a:prstGeom>
              <a:blipFill>
                <a:blip r:embed="rId5"/>
                <a:stretch>
                  <a:fillRect t="-15254" b="-338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9116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AC71B-C6B1-F04E-07C5-EC624A493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BD41A1-0F0C-6288-9F9B-FE3F6305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ECE3E9-1949-4AE1-60BC-D7D3907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03A3F7B-FCDC-3926-0493-5CC8C1845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FC6D2-DE8E-10E3-4F3C-9738DA52209F}"/>
              </a:ext>
            </a:extLst>
          </p:cNvPr>
          <p:cNvSpPr txBox="1"/>
          <p:nvPr/>
        </p:nvSpPr>
        <p:spPr>
          <a:xfrm>
            <a:off x="-3559600" y="5707648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Traditional</a:t>
            </a:r>
            <a:r>
              <a:rPr lang="it-IT" b="1" dirty="0"/>
              <a:t> </a:t>
            </a:r>
            <a:r>
              <a:rPr lang="it-IT" b="1" dirty="0" err="1"/>
              <a:t>valuation</a:t>
            </a:r>
            <a:endParaRPr lang="it-IT" b="1" dirty="0"/>
          </a:p>
        </p:txBody>
      </p:sp>
      <p:pic>
        <p:nvPicPr>
          <p:cNvPr id="15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32B4E02F-B64B-9D6E-0BF9-73560827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572493" y="1852266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843A326-98CA-E9EA-36E3-13B84D4B651D}"/>
              </a:ext>
            </a:extLst>
          </p:cNvPr>
          <p:cNvSpPr txBox="1"/>
          <p:nvPr/>
        </p:nvSpPr>
        <p:spPr>
          <a:xfrm>
            <a:off x="-3362733" y="2479998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599685-5D83-4809-9EBE-E98B570F776D}"/>
              </a:ext>
            </a:extLst>
          </p:cNvPr>
          <p:cNvSpPr txBox="1"/>
          <p:nvPr/>
        </p:nvSpPr>
        <p:spPr>
          <a:xfrm>
            <a:off x="-3498586" y="4396091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D212B3-D857-6266-BA60-C4B32599A3F1}"/>
              </a:ext>
            </a:extLst>
          </p:cNvPr>
          <p:cNvSpPr txBox="1"/>
          <p:nvPr/>
        </p:nvSpPr>
        <p:spPr>
          <a:xfrm>
            <a:off x="-3362733" y="3914008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20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7111E993-2292-E1A8-DB50-58E67F3A9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572493" y="3355185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A1F14908-795B-5C46-86A1-34772F34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3" y="5148825"/>
            <a:ext cx="1834264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BB598672-85AF-F504-DF1F-64BE4A84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39" y="8150729"/>
            <a:ext cx="560895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quality (mathematics) - Wikipedia">
            <a:extLst>
              <a:ext uri="{FF2B5EF4-FFF2-40B4-BE49-F238E27FC236}">
                <a16:creationId xmlns:a16="http://schemas.microsoft.com/office/drawing/2014/main" id="{B52A1486-1FFF-1129-1806-F34C9036E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5249526" y="4011304"/>
            <a:ext cx="809367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A4A29BF0-6F01-B3C8-B578-D8DE9B11B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231334" y="1787208"/>
            <a:ext cx="1537436" cy="50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2D228A-129D-CDAE-03EB-065DDFA79A29}"/>
              </a:ext>
            </a:extLst>
          </p:cNvPr>
          <p:cNvSpPr txBox="1"/>
          <p:nvPr/>
        </p:nvSpPr>
        <p:spPr>
          <a:xfrm>
            <a:off x="-3692422" y="6221020"/>
            <a:ext cx="3840888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Aircraft appraisals are often slow, expensive, and subjective.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C5D6B0-F895-E1CC-31D8-956CDFF27149}"/>
              </a:ext>
            </a:extLst>
          </p:cNvPr>
          <p:cNvSpPr txBox="1"/>
          <p:nvPr/>
        </p:nvSpPr>
        <p:spPr>
          <a:xfrm>
            <a:off x="-3692422" y="2829614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F1A255F-3774-31D1-E513-D3134D8F3A90}"/>
              </a:ext>
            </a:extLst>
          </p:cNvPr>
          <p:cNvSpPr txBox="1"/>
          <p:nvPr/>
        </p:nvSpPr>
        <p:spPr>
          <a:xfrm>
            <a:off x="6836841" y="3847696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8455EF1-60F7-EC36-A676-E571E8BC56B2}"/>
              </a:ext>
            </a:extLst>
          </p:cNvPr>
          <p:cNvSpPr txBox="1"/>
          <p:nvPr/>
        </p:nvSpPr>
        <p:spPr>
          <a:xfrm>
            <a:off x="12896104" y="1699832"/>
            <a:ext cx="844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“Traditional appraisals often </a:t>
            </a:r>
            <a:r>
              <a:rPr lang="en-US" sz="2400" b="1" i="1" dirty="0"/>
              <a:t>require weeks and involve significant manual inspection</a:t>
            </a:r>
            <a:r>
              <a:rPr lang="en-US" sz="2400" i="1" dirty="0"/>
              <a:t>, which is </a:t>
            </a:r>
            <a:r>
              <a:rPr lang="en-US" sz="2400" b="1" i="1" dirty="0"/>
              <a:t>inefficient </a:t>
            </a:r>
            <a:r>
              <a:rPr lang="en-US" sz="2400" i="1" dirty="0"/>
              <a:t>in fast-moving markets. Having a </a:t>
            </a:r>
            <a:r>
              <a:rPr lang="en-US" sz="2400" b="1" i="1" dirty="0"/>
              <a:t>reliable data-based pricing model would be a game changer</a:t>
            </a:r>
            <a:r>
              <a:rPr lang="en-US" sz="2400" i="1" dirty="0"/>
              <a:t>.”</a:t>
            </a:r>
            <a:endParaRPr lang="it-IT" sz="2400" i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34173BF-AE51-10E3-D9F8-73006AEBF556}"/>
              </a:ext>
            </a:extLst>
          </p:cNvPr>
          <p:cNvSpPr txBox="1"/>
          <p:nvPr/>
        </p:nvSpPr>
        <p:spPr>
          <a:xfrm>
            <a:off x="13891527" y="3400040"/>
            <a:ext cx="464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Source: Interview </a:t>
            </a:r>
            <a:r>
              <a:rPr lang="it-IT" dirty="0" err="1"/>
              <a:t>published</a:t>
            </a:r>
            <a:r>
              <a:rPr lang="it-IT" dirty="0"/>
              <a:t> in </a:t>
            </a:r>
            <a:r>
              <a:rPr lang="it-IT" i="1" dirty="0"/>
              <a:t>Aviation Week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86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03192-6E8E-61EB-F7EF-915E6393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7EA6B345-6AE1-254E-B384-6AF1CBF0A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803814BC-9F1C-B9C8-C391-4759B325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379BDB77-8E59-DA16-DF50-A08F5040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8A52A6BE-BFBC-9EF3-630F-11205D11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A0DA9BA-24D4-FE27-790B-C4A1ECC9102E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𝑴𝒖𝒍𝒕𝒊𝒑𝒍𝒆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𝑳𝒊𝒏𝒆𝒂𝒓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𝑹𝒆𝒈𝒓𝒆𝒔𝒔𝒊𝒐𝒏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A0DA9BA-24D4-FE27-790B-C4A1ECC9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924F8A-EFFF-4D02-0B10-3702423FE7BB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all the regressors: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38D3873D-B3A7-646D-B47B-C76E6E5AF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202072"/>
                  </p:ext>
                </p:extLst>
              </p:nvPr>
            </p:nvGraphicFramePr>
            <p:xfrm>
              <a:off x="1921398" y="2127162"/>
              <a:ext cx="8495817" cy="402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750324">
                      <a:extLst>
                        <a:ext uri="{9D8B030D-6E8A-4147-A177-3AD203B41FA5}">
                          <a16:colId xmlns:a16="http://schemas.microsoft.com/office/drawing/2014/main" val="3642333281"/>
                        </a:ext>
                      </a:extLst>
                    </a:gridCol>
                    <a:gridCol w="3745493">
                      <a:extLst>
                        <a:ext uri="{9D8B030D-6E8A-4147-A177-3AD203B41FA5}">
                          <a16:colId xmlns:a16="http://schemas.microsoft.com/office/drawing/2014/main" val="4240460571"/>
                        </a:ext>
                      </a:extLst>
                    </a:gridCol>
                  </a:tblGrid>
                  <a:tr h="662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Variable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>
                              <a:solidFill>
                                <a:schemeClr val="lt1"/>
                              </a:solidFill>
                              <a:effectLst/>
                            </a:rPr>
                            <a:t>P-</a:t>
                          </a:r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value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2576971411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roc_mean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9.</m:t>
                                </m:r>
                                <m:r>
                                  <a:rPr lang="it-IT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847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299832157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speed_margin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1.643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789118910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power_per_distance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r>
                            <a:rPr lang="it-IT" sz="3300" dirty="0"/>
                            <a:t>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5.906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5272243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 err="1"/>
                            <a:t>wing_span</a:t>
                          </a:r>
                          <a:r>
                            <a:rPr lang="it-IT" sz="3300" strike="noStrike" dirty="0"/>
                            <a:t> 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4.941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964451820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/>
                            <a:t>range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8.371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874153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38D3873D-B3A7-646D-B47B-C76E6E5AF4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202072"/>
                  </p:ext>
                </p:extLst>
              </p:nvPr>
            </p:nvGraphicFramePr>
            <p:xfrm>
              <a:off x="1921398" y="2127162"/>
              <a:ext cx="8495817" cy="402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750324">
                      <a:extLst>
                        <a:ext uri="{9D8B030D-6E8A-4147-A177-3AD203B41FA5}">
                          <a16:colId xmlns:a16="http://schemas.microsoft.com/office/drawing/2014/main" val="3642333281"/>
                        </a:ext>
                      </a:extLst>
                    </a:gridCol>
                    <a:gridCol w="3745493">
                      <a:extLst>
                        <a:ext uri="{9D8B030D-6E8A-4147-A177-3AD203B41FA5}">
                          <a16:colId xmlns:a16="http://schemas.microsoft.com/office/drawing/2014/main" val="4240460571"/>
                        </a:ext>
                      </a:extLst>
                    </a:gridCol>
                  </a:tblGrid>
                  <a:tr h="67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Variable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>
                              <a:solidFill>
                                <a:schemeClr val="lt1"/>
                              </a:solidFill>
                              <a:effectLst/>
                            </a:rPr>
                            <a:t>P-</a:t>
                          </a:r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value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257697141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roc_mean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107273" r="-813" b="-42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832157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speed_margin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205405" r="-813" b="-3225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11891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power_per_distance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r>
                            <a:rPr lang="it-IT" sz="3300" dirty="0"/>
                            <a:t>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308182" r="-813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272243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 err="1"/>
                            <a:t>wing_span</a:t>
                          </a:r>
                          <a:r>
                            <a:rPr lang="it-IT" sz="3300" strike="noStrike" dirty="0"/>
                            <a:t> 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408182" r="-813" b="-1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45182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/>
                            <a:t>range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508182" r="-813" b="-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4153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B7232D1C-01F5-5EDC-4BDA-D59348B63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13" y="1596204"/>
            <a:ext cx="8048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3C46B-2BCD-B1E7-6AA9-90C7B515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8F8C834F-868B-777D-DC6E-1F4CB0FE3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34DF7866-0B0B-03D5-0D9D-5B7A18B2D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6D246603-8551-0E67-5DDE-A38E388BA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A474B1BE-52A1-1111-8273-41412A3FA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0F9BF1-E9F4-2866-0329-1760E454D5EA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Plots: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3A6FA13-097D-8D42-1082-6896C521C8B3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𝑴𝒖𝒍𝒕𝒊𝒑𝒍𝒆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𝑳𝒊𝒏𝒆𝒂𝒓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𝑹𝒆𝒈𝒓𝒆𝒔𝒔𝒊𝒐𝒏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3A6FA13-097D-8D42-1082-6896C521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8831F278-C547-B104-5F9A-E4EA291D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446288"/>
                  </p:ext>
                </p:extLst>
              </p:nvPr>
            </p:nvGraphicFramePr>
            <p:xfrm>
              <a:off x="-9062977" y="2127162"/>
              <a:ext cx="8495817" cy="402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750324">
                      <a:extLst>
                        <a:ext uri="{9D8B030D-6E8A-4147-A177-3AD203B41FA5}">
                          <a16:colId xmlns:a16="http://schemas.microsoft.com/office/drawing/2014/main" val="3642333281"/>
                        </a:ext>
                      </a:extLst>
                    </a:gridCol>
                    <a:gridCol w="3745493">
                      <a:extLst>
                        <a:ext uri="{9D8B030D-6E8A-4147-A177-3AD203B41FA5}">
                          <a16:colId xmlns:a16="http://schemas.microsoft.com/office/drawing/2014/main" val="4240460571"/>
                        </a:ext>
                      </a:extLst>
                    </a:gridCol>
                  </a:tblGrid>
                  <a:tr h="662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Variable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>
                              <a:solidFill>
                                <a:schemeClr val="lt1"/>
                              </a:solidFill>
                              <a:effectLst/>
                            </a:rPr>
                            <a:t>P-</a:t>
                          </a:r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value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2576971411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roc_mean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9.</m:t>
                                </m:r>
                                <m:r>
                                  <a:rPr lang="it-IT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847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299832157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speed_margin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1.643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789118910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power_per_distance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r>
                            <a:rPr lang="it-IT" sz="3300" dirty="0"/>
                            <a:t>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5.906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5272243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 err="1"/>
                            <a:t>wing_span</a:t>
                          </a:r>
                          <a:r>
                            <a:rPr lang="it-IT" sz="3300" strike="noStrike" dirty="0"/>
                            <a:t> 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4.941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964451820"/>
                      </a:ext>
                    </a:extLst>
                  </a:tr>
                  <a:tr h="6621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/>
                            <a:t>range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8.371</m:t>
                                </m:r>
                                <m:r>
                                  <a:rPr lang="pt-BR" sz="3300" b="0" i="1" strike="no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3300" b="0" i="1" strike="no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3300" b="0" strike="noStrike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874153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8831F278-C547-B104-5F9A-E4EA291DD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446288"/>
                  </p:ext>
                </p:extLst>
              </p:nvPr>
            </p:nvGraphicFramePr>
            <p:xfrm>
              <a:off x="-9062977" y="2127162"/>
              <a:ext cx="8495817" cy="402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750324">
                      <a:extLst>
                        <a:ext uri="{9D8B030D-6E8A-4147-A177-3AD203B41FA5}">
                          <a16:colId xmlns:a16="http://schemas.microsoft.com/office/drawing/2014/main" val="3642333281"/>
                        </a:ext>
                      </a:extLst>
                    </a:gridCol>
                    <a:gridCol w="3745493">
                      <a:extLst>
                        <a:ext uri="{9D8B030D-6E8A-4147-A177-3AD203B41FA5}">
                          <a16:colId xmlns:a16="http://schemas.microsoft.com/office/drawing/2014/main" val="4240460571"/>
                        </a:ext>
                      </a:extLst>
                    </a:gridCol>
                  </a:tblGrid>
                  <a:tr h="67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Variable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3300" b="0" kern="1200" dirty="0">
                              <a:solidFill>
                                <a:schemeClr val="lt1"/>
                              </a:solidFill>
                              <a:effectLst/>
                            </a:rPr>
                            <a:t>P-</a:t>
                          </a:r>
                          <a:r>
                            <a:rPr lang="it-IT" sz="3300" b="0" kern="1200" dirty="0" err="1">
                              <a:solidFill>
                                <a:schemeClr val="lt1"/>
                              </a:solidFill>
                              <a:effectLst/>
                            </a:rPr>
                            <a:t>value</a:t>
                          </a:r>
                          <a:endParaRPr lang="it-IT" sz="3300" dirty="0"/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2576971411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roc_mean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107273" r="-813" b="-42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832157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speed_margin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205405" r="-813" b="-3225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11891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b="0" kern="1200" dirty="0" err="1">
                              <a:solidFill>
                                <a:schemeClr val="dk1"/>
                              </a:solidFill>
                              <a:effectLst/>
                            </a:rPr>
                            <a:t>power_per_distance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r>
                            <a:rPr lang="it-IT" sz="3300" dirty="0"/>
                            <a:t>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308182" r="-813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272243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 err="1"/>
                            <a:t>wing_span</a:t>
                          </a:r>
                          <a:r>
                            <a:rPr lang="it-IT" sz="3300" strike="noStrike" dirty="0"/>
                            <a:t> </a:t>
                          </a:r>
                          <a:r>
                            <a:rPr lang="it-IT" sz="33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  <a:endParaRPr lang="it-IT" sz="3300" strike="sngStrike" dirty="0"/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408182" r="-813" b="-1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45182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3300" strike="noStrike" dirty="0"/>
                            <a:t>range 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67640" marR="167640" marT="83820" marB="83820">
                        <a:blipFill>
                          <a:blip r:embed="rId3"/>
                          <a:stretch>
                            <a:fillRect l="-126829" t="-508182" r="-813" b="-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4153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738132A9-BBFF-1E22-7A8A-FEA0CEE56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1596204"/>
            <a:ext cx="8048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8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C3EF7-182B-6F1E-A99C-AA3C44FD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904C283E-A532-2952-D062-F98A6368A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4719C0A1-3772-D70F-8BE0-AE03391AA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73F1F83C-65D7-A7BD-EEB5-2BAB49E62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D664123C-282B-C1FE-F462-3C63C1FD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1E092C-F098-D200-97C2-4F6ABF0C144D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Plots: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11A8C00-56D2-1EA4-6413-9A7E3BD6C3E2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𝑴𝒖𝒍𝒕𝒊𝒑𝒍𝒆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𝑳𝒊𝒏𝒆𝒂𝒓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𝑹𝒆𝒈𝒓𝒆𝒔𝒔𝒊𝒐𝒏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11A8C00-56D2-1EA4-6413-9A7E3BD6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A1D989A-10FE-7C09-E4D1-AD0F44EA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596204"/>
            <a:ext cx="8048625" cy="52387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B88FE94-05CB-6F51-0BEA-6CF95704E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2" y="1619250"/>
            <a:ext cx="8258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9712"/>
      </p:ext>
    </p:extLst>
  </p:cSld>
  <p:clrMapOvr>
    <a:masterClrMapping/>
  </p:clrMapOvr>
  <p:transition spd="slow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A9AE12-F4D2-87BC-0759-75F69E0DF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841523AF-351E-746D-C41C-B1CE6F3B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67DC85BA-1C92-744C-61C9-E336412C6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05D3CC02-41AB-DFC0-BCB6-681645B8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51DDD27C-F382-CE6F-420E-19D0FE3A7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2A7997-7F92-3BBB-FD37-6864B6C117DE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Plots: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D779A27-D738-F05C-42CD-F5069AE7FE8D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𝑴𝒖𝒍𝒕𝒊𝒑𝒍𝒆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𝑳𝒊𝒏𝒆𝒂𝒓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𝑹𝒆𝒈𝒓𝒆𝒔𝒔𝒊𝒐𝒏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D779A27-D738-F05C-42CD-F5069AE7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3CC761A9-CCEF-CEEB-8E9F-C1C44A5F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66" y="1574310"/>
            <a:ext cx="4982134" cy="50751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476363-F8ED-1BF2-4517-67E302472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884451"/>
            <a:ext cx="7273121" cy="46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1903"/>
      </p:ext>
    </p:extLst>
  </p:cSld>
  <p:clrMapOvr>
    <a:masterClrMapping/>
  </p:clrMapOvr>
  <p:transition spd="slow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4187F-2858-7AE5-A7D7-42974BEC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7F20AF28-2296-948C-91A8-C081433E8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F17BBFF1-31FB-D88C-DF3B-471AD13C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340D1483-1CC0-8E33-5E27-FF50E605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6E3EB44D-4312-F8C4-2C5B-C60D00C1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80BA20A-C0EE-C059-72B9-74723681B927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𝟖𝟎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−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𝟐𝟎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𝑪𝒓𝒐𝒔𝒔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𝑽𝒂𝒍𝒊𝒅𝒂𝒕𝒊𝒐𝒏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80BA20A-C0EE-C059-72B9-74723681B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3B5C31E-F76E-74AA-B9DC-1D24BE5C3851}"/>
                  </a:ext>
                </a:extLst>
              </p:cNvPr>
              <p:cNvSpPr txBox="1"/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0.715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3B5C31E-F76E-74AA-B9DC-1D24BE5C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blipFill>
                <a:blip r:embed="rId3"/>
                <a:stretch>
                  <a:fillRect t="-13559" r="-2428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8C34884-9D3E-F128-AB84-FCB77FDF4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94" y="1621126"/>
            <a:ext cx="9732411" cy="52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71318"/>
      </p:ext>
    </p:extLst>
  </p:cSld>
  <p:clrMapOvr>
    <a:masterClrMapping/>
  </p:clrMapOvr>
  <p:transition spd="slow"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DAE87E-672C-4BEE-1D05-135302564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8DE72FFF-28C8-457A-90B3-93EA1CBF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7D3ED082-135E-E4AE-5818-77892866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721732AE-04A6-E746-F592-CB87E4C86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65395642-61BF-A1B0-2711-7913B6A52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7429BD3-C25E-3EDB-6AB4-9C5F2573B8EE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𝟖𝟎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−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𝟐𝟎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𝑪𝒓𝒐𝒔𝒔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𝑽𝒂𝒍𝒊𝒅𝒂𝒕𝒊𝒐𝒏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7429BD3-C25E-3EDB-6AB4-9C5F2573B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5EFD623-517F-1F40-8307-5352EEC65649}"/>
                  </a:ext>
                </a:extLst>
              </p:cNvPr>
              <p:cNvSpPr txBox="1"/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0.715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5EFD623-517F-1F40-8307-5352EEC6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blipFill>
                <a:blip r:embed="rId4"/>
                <a:stretch>
                  <a:fillRect t="-13559" r="-2428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DD38EAC-F04D-0E15-24E1-578AE4CB8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493" y="1573729"/>
            <a:ext cx="9495010" cy="52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10349"/>
      </p:ext>
    </p:extLst>
  </p:cSld>
  <p:clrMapOvr>
    <a:masterClrMapping/>
  </p:clrMapOvr>
  <p:transition spd="slow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2FE3E-6919-3A42-7C82-9FD223A0D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F71FD835-8FB7-C3EC-E27C-27C18BAEA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BDDC22A3-E975-2DAF-E346-5D4D3328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09C4DFFC-028F-7172-60C5-0CC7D5EA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D3BD6DC8-4CA0-A00E-0661-9D203B9E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008B959-E30C-428D-7FFC-7ADF36D99A95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𝑲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−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𝑭𝒐𝒍𝒅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𝑪𝒓𝒐𝒔𝒔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𝑽𝒂𝒍𝒊𝒅𝒂𝒕𝒊𝒐𝒏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008B959-E30C-428D-7FFC-7ADF36D99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B76A7-AD8E-89DB-467B-9096DE08A265}"/>
                  </a:ext>
                </a:extLst>
              </p:cNvPr>
              <p:cNvSpPr txBox="1"/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0.682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B76A7-AD8E-89DB-467B-9096DE08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blipFill>
                <a:blip r:embed="rId4"/>
                <a:stretch>
                  <a:fillRect t="-13559" r="-2428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C8C74D6E-61E3-B231-0BA0-153BBA107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994" y="1574307"/>
            <a:ext cx="9426012" cy="51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2120"/>
      </p:ext>
    </p:extLst>
  </p:cSld>
  <p:clrMapOvr>
    <a:masterClrMapping/>
  </p:clrMapOvr>
  <p:transition spd="slow">
    <p:cover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51A77-AC15-2605-1BDD-7E643222F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82A18FE0-BCE0-C893-780C-881F85239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21D01C61-28BA-57CC-E42A-EB5D21D2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445D44B0-08D5-EA76-20C5-CF831BEF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81DDB996-98C2-75E4-4169-4E7951FC3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0B66648-4D93-797E-110E-B3B477C592DE}"/>
                  </a:ext>
                </a:extLst>
              </p:cNvPr>
              <p:cNvSpPr txBox="1"/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𝑲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−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𝑭𝒐𝒍𝒅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𝑪𝒓𝒐𝒔𝒔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it-IT" sz="4000" b="1" i="1" kern="1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𝑽𝒂𝒍𝒊𝒅𝒂𝒕𝒊𝒐𝒏</m:t>
                    </m:r>
                  </m:oMath>
                </a14:m>
                <a:r>
                  <a:rPr lang="en-US" sz="4000" b="1" kern="1200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0B66648-4D93-797E-110E-B3B477C5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" y="248038"/>
                <a:ext cx="7063721" cy="115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32C14F7-16C8-5E15-4E30-C33DCEC97749}"/>
                  </a:ext>
                </a:extLst>
              </p:cNvPr>
              <p:cNvSpPr txBox="1"/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𝑹</m:t>
                        </m:r>
                      </m:e>
                      <m:sup>
                        <m:r>
                          <a:rPr lang="it-IT" sz="4000" b="1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t-IT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:r>
                  <a:rPr lang="it-IT" sz="4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0.682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32C14F7-16C8-5E15-4E30-C33DCEC97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67" y="426253"/>
                <a:ext cx="2757691" cy="721801"/>
              </a:xfrm>
              <a:prstGeom prst="rect">
                <a:avLst/>
              </a:prstGeom>
              <a:blipFill>
                <a:blip r:embed="rId4"/>
                <a:stretch>
                  <a:fillRect t="-13559" r="-2428" b="-355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EDD0407-E9BA-9C48-0167-5C40B07B5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249" y="1613885"/>
            <a:ext cx="9437501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7658"/>
      </p:ext>
    </p:extLst>
  </p:cSld>
  <p:clrMapOvr>
    <a:masterClrMapping/>
  </p:clrMapOvr>
  <p:transition spd="slow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E7376-6FD9-1571-1EC3-B6F2C06C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1DF47B-651F-330C-5995-8C02EAC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Ridge &amp; Lasso </a:t>
            </a:r>
          </a:p>
        </p:txBody>
      </p:sp>
      <p:sp>
        <p:nvSpPr>
          <p:cNvPr id="10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r. Atakan Ekiz - Understanding Lasso and Ridge Regression">
            <a:extLst>
              <a:ext uri="{FF2B5EF4-FFF2-40B4-BE49-F238E27FC236}">
                <a16:creationId xmlns:a16="http://schemas.microsoft.com/office/drawing/2014/main" id="{9D3F6BDD-35AB-0628-197B-8CBAE065F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8" t="40363" r="54862" b="24607"/>
          <a:stretch/>
        </p:blipFill>
        <p:spPr bwMode="auto">
          <a:xfrm>
            <a:off x="4654296" y="1138459"/>
            <a:ext cx="7214616" cy="45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84211"/>
      </p:ext>
    </p:extLst>
  </p:cSld>
  <p:clrMapOvr>
    <a:masterClrMapping/>
  </p:clrMapOvr>
  <p:transition spd="slow">
    <p:cov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3A2988B-2FF6-B0A3-A241-8E63C8FF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1246"/>
            <a:ext cx="10313042" cy="6889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AFD6B9B-4824-78EA-5E12-D47E31F8883C}"/>
                  </a:ext>
                </a:extLst>
              </p:cNvPr>
              <p:cNvSpPr txBox="1"/>
              <p:nvPr/>
            </p:nvSpPr>
            <p:spPr>
              <a:xfrm>
                <a:off x="9586852" y="3056582"/>
                <a:ext cx="3168449" cy="7448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𝑹𝒊𝒅𝒈𝒆</m:t>
                      </m:r>
                    </m:oMath>
                  </m:oMathPara>
                </a14:m>
                <a:endParaRPr 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AFD6B9B-4824-78EA-5E12-D47E31F88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52" y="3056582"/>
                <a:ext cx="3168449" cy="744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9010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E8769-3A2E-6C42-6A7E-E13BC1AB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055826-2F49-F2D1-00D9-03F080971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262114-CE2D-1353-3E38-B044B0E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31D5E655-C492-4A4C-0B4E-780A3B6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113E9818-59D3-6682-7C9C-9047BB0C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-2321177" y="2280530"/>
            <a:ext cx="630810" cy="6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8467BBD8-85B9-CB6E-BD94-BFF3309A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-2483455" y="4977463"/>
            <a:ext cx="955365" cy="6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839A75E8-D04F-5993-5A99-FECC2D2F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38" y="7563999"/>
            <a:ext cx="827676" cy="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quality (mathematics) - Wikipedia">
            <a:extLst>
              <a:ext uri="{FF2B5EF4-FFF2-40B4-BE49-F238E27FC236}">
                <a16:creationId xmlns:a16="http://schemas.microsoft.com/office/drawing/2014/main" id="{84925D8C-743F-9557-8441-BC2330A9D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6836841" y="8184487"/>
            <a:ext cx="809367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7F5C5FFE-0496-BB89-D825-9A40B339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764488" y="7616142"/>
            <a:ext cx="880884" cy="29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6915AA2-2C64-2514-2AA2-FF97C5BF09B4}"/>
              </a:ext>
            </a:extLst>
          </p:cNvPr>
          <p:cNvSpPr txBox="1"/>
          <p:nvPr/>
        </p:nvSpPr>
        <p:spPr>
          <a:xfrm>
            <a:off x="9603190" y="7239928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7E502C-C813-70C7-2832-C49954D94EBC}"/>
              </a:ext>
            </a:extLst>
          </p:cNvPr>
          <p:cNvSpPr txBox="1"/>
          <p:nvPr/>
        </p:nvSpPr>
        <p:spPr>
          <a:xfrm>
            <a:off x="1871807" y="3160058"/>
            <a:ext cx="844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“Traditional appraisals often </a:t>
            </a:r>
            <a:r>
              <a:rPr lang="en-US" sz="2400" b="1" i="1" dirty="0"/>
              <a:t>require weeks and involve significant manual inspection</a:t>
            </a:r>
            <a:r>
              <a:rPr lang="en-US" sz="2400" i="1" dirty="0"/>
              <a:t>, which is </a:t>
            </a:r>
            <a:r>
              <a:rPr lang="en-US" sz="2400" b="1" i="1" dirty="0"/>
              <a:t>inefficient </a:t>
            </a:r>
            <a:r>
              <a:rPr lang="en-US" sz="2400" i="1" dirty="0"/>
              <a:t>in fast-moving markets. Having a </a:t>
            </a:r>
            <a:r>
              <a:rPr lang="en-US" sz="2400" b="1" i="1" dirty="0"/>
              <a:t>reliable data-based pricing model would be a game changer</a:t>
            </a:r>
            <a:r>
              <a:rPr lang="en-US" sz="2400" i="1" dirty="0"/>
              <a:t>.”</a:t>
            </a:r>
            <a:endParaRPr lang="it-IT" sz="2400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D89BCA-1F8F-C3F7-2AEB-C77A765699A9}"/>
              </a:ext>
            </a:extLst>
          </p:cNvPr>
          <p:cNvSpPr txBox="1"/>
          <p:nvPr/>
        </p:nvSpPr>
        <p:spPr>
          <a:xfrm>
            <a:off x="5914663" y="4807124"/>
            <a:ext cx="464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Source: Interview </a:t>
            </a:r>
            <a:r>
              <a:rPr lang="it-IT" dirty="0" err="1"/>
              <a:t>published</a:t>
            </a:r>
            <a:r>
              <a:rPr lang="it-IT" dirty="0"/>
              <a:t> in </a:t>
            </a:r>
            <a:r>
              <a:rPr lang="it-IT" i="1" dirty="0"/>
              <a:t>Aviation Week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7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8B0B6-4762-DC72-8756-A6AA3D5E9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A514511-56B6-0B16-39A4-8C29AFE2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57"/>
            <a:ext cx="10336192" cy="6877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BA4FEA1-EDB3-8372-44A3-60D57FC6A5D0}"/>
                  </a:ext>
                </a:extLst>
              </p:cNvPr>
              <p:cNvSpPr txBox="1"/>
              <p:nvPr/>
            </p:nvSpPr>
            <p:spPr>
              <a:xfrm>
                <a:off x="9586852" y="3056582"/>
                <a:ext cx="3168449" cy="7448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𝑹𝒊𝒅𝒈𝒆</m:t>
                      </m:r>
                    </m:oMath>
                  </m:oMathPara>
                </a14:m>
                <a:endParaRPr 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BA4FEA1-EDB3-8372-44A3-60D57FC6A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52" y="3056582"/>
                <a:ext cx="3168449" cy="744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27589"/>
      </p:ext>
    </p:extLst>
  </p:cSld>
  <p:clrMapOvr>
    <a:masterClrMapping/>
  </p:clrMapOvr>
  <p:transition spd="med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0AF4-C1AE-E1D5-08E2-CDE447A5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0A2E562-F51F-E4F0-E8A6-54D9D812542E}"/>
                  </a:ext>
                </a:extLst>
              </p:cNvPr>
              <p:cNvSpPr txBox="1"/>
              <p:nvPr/>
            </p:nvSpPr>
            <p:spPr>
              <a:xfrm>
                <a:off x="9853070" y="3429000"/>
                <a:ext cx="3168449" cy="7448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𝑳𝒂𝒔𝒔𝒐</m:t>
                      </m:r>
                    </m:oMath>
                  </m:oMathPara>
                </a14:m>
                <a:endParaRPr 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0A2E562-F51F-E4F0-E8A6-54D9D812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070" y="3429000"/>
                <a:ext cx="3168449" cy="744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91B0913-9BB3-660C-E12C-304C1174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1865"/>
            <a:ext cx="10590835" cy="68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277"/>
      </p:ext>
    </p:extLst>
  </p:cSld>
  <p:clrMapOvr>
    <a:masterClrMapping/>
  </p:clrMapOvr>
  <p:transition spd="med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15C8-80DD-D360-1B7F-ABA19896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47352B2-93D0-7BF0-D945-FC53359C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9"/>
            <a:ext cx="10544537" cy="6807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B7149D0-A472-AE55-8EDB-73CB0477F32E}"/>
                  </a:ext>
                </a:extLst>
              </p:cNvPr>
              <p:cNvSpPr txBox="1"/>
              <p:nvPr/>
            </p:nvSpPr>
            <p:spPr>
              <a:xfrm>
                <a:off x="9853070" y="3429000"/>
                <a:ext cx="3168449" cy="7448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𝑳𝒂𝒔𝒔𝒐</m:t>
                      </m:r>
                    </m:oMath>
                  </m:oMathPara>
                </a14:m>
                <a:endParaRPr 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B7149D0-A472-AE55-8EDB-73CB0477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070" y="3429000"/>
                <a:ext cx="3168449" cy="744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0581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455F81-4532-4B66-A8BD-7036B498A111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2933</Words>
  <Application>Microsoft Office PowerPoint</Application>
  <PresentationFormat>Widescreen</PresentationFormat>
  <Paragraphs>938</Paragraphs>
  <Slides>92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92</vt:i4>
      </vt:variant>
    </vt:vector>
  </HeadingPairs>
  <TitlesOfParts>
    <vt:vector size="97" baseType="lpstr">
      <vt:lpstr>Aptos</vt:lpstr>
      <vt:lpstr>Aptos Display</vt:lpstr>
      <vt:lpstr>Arial</vt:lpstr>
      <vt:lpstr>Cambria Math</vt:lpstr>
      <vt:lpstr>Tema di Office</vt:lpstr>
      <vt:lpstr>Presentazione standard di PowerPoint</vt:lpstr>
      <vt:lpstr>Analyzing the problem</vt:lpstr>
      <vt:lpstr>Aircraft as a growing market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The dataset</vt:lpstr>
      <vt:lpstr>           Categorical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Data preparation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Linear Regression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Ridge &amp; Lasso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Bolis</dc:creator>
  <cp:lastModifiedBy>Filippo Bolis</cp:lastModifiedBy>
  <cp:revision>9</cp:revision>
  <dcterms:created xsi:type="dcterms:W3CDTF">2025-05-03T09:13:19Z</dcterms:created>
  <dcterms:modified xsi:type="dcterms:W3CDTF">2025-05-13T12:30:13Z</dcterms:modified>
</cp:coreProperties>
</file>