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60" r:id="rId2"/>
    <p:sldId id="257" r:id="rId3"/>
    <p:sldId id="258" r:id="rId4"/>
    <p:sldId id="261" r:id="rId5"/>
    <p:sldId id="266" r:id="rId6"/>
    <p:sldId id="268" r:id="rId7"/>
    <p:sldId id="271" r:id="rId8"/>
    <p:sldId id="272" r:id="rId9"/>
    <p:sldId id="273" r:id="rId10"/>
    <p:sldId id="275" r:id="rId11"/>
    <p:sldId id="277" r:id="rId12"/>
    <p:sldId id="292" r:id="rId13"/>
    <p:sldId id="278" r:id="rId14"/>
    <p:sldId id="279" r:id="rId15"/>
    <p:sldId id="280" r:id="rId16"/>
    <p:sldId id="281" r:id="rId17"/>
    <p:sldId id="285" r:id="rId18"/>
    <p:sldId id="284" r:id="rId19"/>
    <p:sldId id="283" r:id="rId20"/>
    <p:sldId id="282" r:id="rId21"/>
    <p:sldId id="286" r:id="rId22"/>
    <p:sldId id="287" r:id="rId23"/>
    <p:sldId id="288" r:id="rId24"/>
    <p:sldId id="289" r:id="rId25"/>
    <p:sldId id="290" r:id="rId26"/>
    <p:sldId id="291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5" r:id="rId35"/>
    <p:sldId id="306" r:id="rId36"/>
    <p:sldId id="302" r:id="rId37"/>
    <p:sldId id="303" r:id="rId38"/>
    <p:sldId id="304" r:id="rId39"/>
    <p:sldId id="307" r:id="rId40"/>
    <p:sldId id="308" r:id="rId41"/>
    <p:sldId id="309" r:id="rId42"/>
    <p:sldId id="313" r:id="rId43"/>
    <p:sldId id="315" r:id="rId44"/>
    <p:sldId id="314" r:id="rId45"/>
    <p:sldId id="312" r:id="rId46"/>
    <p:sldId id="316" r:id="rId47"/>
    <p:sldId id="319" r:id="rId48"/>
    <p:sldId id="318" r:id="rId49"/>
    <p:sldId id="317" r:id="rId50"/>
    <p:sldId id="320" r:id="rId51"/>
    <p:sldId id="321" r:id="rId52"/>
    <p:sldId id="322" r:id="rId53"/>
    <p:sldId id="323" r:id="rId54"/>
    <p:sldId id="324" r:id="rId55"/>
    <p:sldId id="326" r:id="rId56"/>
    <p:sldId id="327" r:id="rId57"/>
    <p:sldId id="329" r:id="rId58"/>
    <p:sldId id="330" r:id="rId59"/>
    <p:sldId id="331" r:id="rId60"/>
    <p:sldId id="332" r:id="rId61"/>
    <p:sldId id="333" r:id="rId62"/>
    <p:sldId id="334" r:id="rId63"/>
    <p:sldId id="335" r:id="rId64"/>
    <p:sldId id="336" r:id="rId65"/>
    <p:sldId id="337" r:id="rId66"/>
    <p:sldId id="338" r:id="rId67"/>
    <p:sldId id="339" r:id="rId68"/>
    <p:sldId id="340" r:id="rId69"/>
    <p:sldId id="341" r:id="rId7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DFEF"/>
    <a:srgbClr val="E1ECF5"/>
    <a:srgbClr val="FF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8B0868-40E5-45EE-ABB9-71B14C427BAE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FB2F9-639A-44C5-9FB2-CE80C544846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146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77B4A9-5E25-38CD-3E9B-47B1B8E6F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02B5C05-B8CD-008C-BD9C-5BEE048E8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DCC33C-9DE4-29AA-C6F0-2DC425C7A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86FC92-1F54-51D6-3A32-EC495087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438191-2C75-EE0B-E7FC-5FF5FCE36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125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9AEA4C-500A-22A2-FB2A-2995F08A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8DF45C9-058C-667E-9345-DB8E0FB2D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4B5A2E-1040-206D-4B1E-E13D7A958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FB4DD9-E228-6C99-A5B0-9B6E43829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5E77A9-CBE0-3966-D9BD-2A0F9C06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638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8BB6D50-CB91-4B5B-9E43-89B313832D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4173A6D-1D61-18C4-BBF7-EEC21C524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87A908-E7FD-793D-AA96-A912D5F0C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C39BA31-D639-0362-6595-9E1AB507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04E4B1-91E9-CF1B-48C4-4DB9B4734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44568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7FFCA2-F3B4-A95C-F077-F538E1ED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0DB8F2-65BE-2B1F-C645-603716590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F8B865-C155-1B9E-E5B9-E9F742A5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4C4A66-705E-4C23-E01A-1AD040C02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5C2EA4-1FB3-2021-F02C-A795481C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45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5E255-68C4-5FFA-00D6-4FBF488F4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FCE374-C764-82F3-43E7-3E2C036A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90C1269-1218-3BF8-1E3A-222A6E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0B1FEE-05F4-FC78-A657-7E3828D66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916AD02-F312-BF89-955B-0757CFF2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1180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75C571-230E-EC07-A142-8C54F556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CA07311-5FC7-E58B-B474-C3D3F6085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668E2DF-812A-04D1-33F1-7386303CC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E229FD-3273-5219-24C9-292A75C74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42559C8-4074-093D-076F-D9BC1A3FC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E9F3B30-4455-470A-8A63-43A2EBB8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20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AD93BD-2087-F065-F00F-3A0A3B63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B049517-0590-AB8D-E416-89C768816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FCABE9B-BF68-7115-4D32-34435AB21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BCF9AFC-2B30-ACB7-7F40-9EF2DBD17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818D985-1BC8-89D7-30F1-5FAEFCFAA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A530C4B-E873-1B49-3F13-CF400511A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B3206E-01C6-A78F-E73F-28C037861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1931593-AA5B-717E-E640-B0A3C97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3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8826AF-7CA1-DB48-800B-BF5D81F09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9C6770-1D78-0E91-0FDC-1C286BE15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39612BB-5B52-6BB8-3634-FED60C6FD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3CFC90-AEE3-64B4-1508-86CB2C5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1069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FB3EFF8-6B10-AC43-6384-CB833E51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D9A2832-3DD6-306B-689D-C9012F878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E5ED8DC-32A2-F8AD-8014-1A8955F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0197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97B0E1-4674-B2F8-201B-3C545478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0D116C-9E16-A3C2-6E0F-D59A56878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1633FA8-526E-086D-9460-86E37EB69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16B2C0C-75BE-A707-0D1E-70570E1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0D2CE4-45C3-0628-67DD-79AA57DC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D3AF9B-81E1-5578-20F3-0C36386E5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9731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B49B86-7FEF-50C6-1B5A-34A3AA72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83949464-1652-2AF6-BF80-6DCF8A433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BE7446D-1E5B-85F4-CD9B-69247AC9D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31D254-9AA2-72C4-023F-EAE00766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CD59A58-355A-585B-9BB8-3EE1421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C2AE64-24FA-23AD-F23B-38C8D428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411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648145D-9FC7-57DA-9257-A6270BD20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B19E16-75F1-581B-D15C-B3D76EDE2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7FA28D-350A-BD04-97A7-591E58D92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D66FE8-3FD2-4F35-8956-E7388879DF81}" type="datetimeFigureOut">
              <a:rPr lang="it-IT" smtClean="0"/>
              <a:t>04/05/2025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64FE28-2D86-928E-F5AC-0F5B7910D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6F617B-CB11-8E82-AD2D-AEC8E9C79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1A37A-A15F-475E-86EA-781460F09B8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045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ereo in un cerchio rosso">
            <a:extLst>
              <a:ext uri="{FF2B5EF4-FFF2-40B4-BE49-F238E27FC236}">
                <a16:creationId xmlns:a16="http://schemas.microsoft.com/office/drawing/2014/main" id="{84549AC0-B2A0-36C2-3887-14E13D69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3" r="859" b="1"/>
          <a:stretch/>
        </p:blipFill>
        <p:spPr>
          <a:xfrm>
            <a:off x="0" y="10"/>
            <a:ext cx="9669642" cy="6857990"/>
          </a:xfrm>
          <a:prstGeom prst="rect">
            <a:avLst/>
          </a:prstGeom>
        </p:spPr>
      </p:pic>
      <p:sp>
        <p:nvSpPr>
          <p:cNvPr id="3" name="Sottotitolo 2">
            <a:extLst>
              <a:ext uri="{FF2B5EF4-FFF2-40B4-BE49-F238E27FC236}">
                <a16:creationId xmlns:a16="http://schemas.microsoft.com/office/drawing/2014/main" id="{EE05F09F-8028-7AE0-22BC-9161FF61AB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040" y="822960"/>
            <a:ext cx="3870960" cy="3566160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Predictive Aircraft Valuation Using Statistical Learning</a:t>
            </a:r>
            <a:endParaRPr kumimoji="0" lang="it-IT" sz="40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04625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9B04E5-C2CD-121F-D7FA-171BF8258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0EB197BD-7B4A-03DA-C1D5-051BDD9EE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89CE4AE-44D0-2F3C-E52A-1B2EABCDF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dirty="0"/>
              <a:t>The dataset</a:t>
            </a:r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1DACDA42-53A1-9F50-2A42-3897FD6A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prstGeom prst="rect">
            <a:avLst/>
          </a:pr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custGeom>
                    <a:avLst/>
                    <a:gdLst>
                      <a:gd name="connsiteX0" fmla="*/ 0 w 18288"/>
                      <a:gd name="connsiteY0" fmla="*/ 0 h 5590381"/>
                      <a:gd name="connsiteX1" fmla="*/ 18288 w 18288"/>
                      <a:gd name="connsiteY1" fmla="*/ 0 h 5590381"/>
                      <a:gd name="connsiteX2" fmla="*/ 18288 w 18288"/>
                      <a:gd name="connsiteY2" fmla="*/ 754701 h 5590381"/>
                      <a:gd name="connsiteX3" fmla="*/ 18288 w 18288"/>
                      <a:gd name="connsiteY3" fmla="*/ 1565307 h 5590381"/>
                      <a:gd name="connsiteX4" fmla="*/ 18288 w 18288"/>
                      <a:gd name="connsiteY4" fmla="*/ 2152297 h 5590381"/>
                      <a:gd name="connsiteX5" fmla="*/ 18288 w 18288"/>
                      <a:gd name="connsiteY5" fmla="*/ 2906998 h 5590381"/>
                      <a:gd name="connsiteX6" fmla="*/ 18288 w 18288"/>
                      <a:gd name="connsiteY6" fmla="*/ 3549892 h 5590381"/>
                      <a:gd name="connsiteX7" fmla="*/ 18288 w 18288"/>
                      <a:gd name="connsiteY7" fmla="*/ 4080978 h 5590381"/>
                      <a:gd name="connsiteX8" fmla="*/ 18288 w 18288"/>
                      <a:gd name="connsiteY8" fmla="*/ 4835680 h 5590381"/>
                      <a:gd name="connsiteX9" fmla="*/ 18288 w 18288"/>
                      <a:gd name="connsiteY9" fmla="*/ 5590381 h 5590381"/>
                      <a:gd name="connsiteX10" fmla="*/ 0 w 18288"/>
                      <a:gd name="connsiteY10" fmla="*/ 5590381 h 5590381"/>
                      <a:gd name="connsiteX11" fmla="*/ 0 w 18288"/>
                      <a:gd name="connsiteY11" fmla="*/ 4835680 h 5590381"/>
                      <a:gd name="connsiteX12" fmla="*/ 0 w 18288"/>
                      <a:gd name="connsiteY12" fmla="*/ 4304593 h 5590381"/>
                      <a:gd name="connsiteX13" fmla="*/ 0 w 18288"/>
                      <a:gd name="connsiteY13" fmla="*/ 3773507 h 5590381"/>
                      <a:gd name="connsiteX14" fmla="*/ 0 w 18288"/>
                      <a:gd name="connsiteY14" fmla="*/ 3186517 h 5590381"/>
                      <a:gd name="connsiteX15" fmla="*/ 0 w 18288"/>
                      <a:gd name="connsiteY15" fmla="*/ 2487720 h 5590381"/>
                      <a:gd name="connsiteX16" fmla="*/ 0 w 18288"/>
                      <a:gd name="connsiteY16" fmla="*/ 1956633 h 5590381"/>
                      <a:gd name="connsiteX17" fmla="*/ 0 w 18288"/>
                      <a:gd name="connsiteY17" fmla="*/ 1425547 h 5590381"/>
                      <a:gd name="connsiteX18" fmla="*/ 0 w 18288"/>
                      <a:gd name="connsiteY18" fmla="*/ 614942 h 5590381"/>
                      <a:gd name="connsiteX19" fmla="*/ 0 w 18288"/>
                      <a:gd name="connsiteY19" fmla="*/ 0 h 55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8288" h="5590381" fill="none" extrusionOk="0">
                        <a:moveTo>
                          <a:pt x="0" y="0"/>
                        </a:moveTo>
                        <a:cubicBezTo>
                          <a:pt x="7726" y="-435"/>
                          <a:pt x="14198" y="437"/>
                          <a:pt x="18288" y="0"/>
                        </a:cubicBezTo>
                        <a:cubicBezTo>
                          <a:pt x="-5226" y="225076"/>
                          <a:pt x="46275" y="562283"/>
                          <a:pt x="18288" y="754701"/>
                        </a:cubicBezTo>
                        <a:cubicBezTo>
                          <a:pt x="-9699" y="947119"/>
                          <a:pt x="30081" y="1239251"/>
                          <a:pt x="18288" y="1565307"/>
                        </a:cubicBezTo>
                        <a:cubicBezTo>
                          <a:pt x="6495" y="1891363"/>
                          <a:pt x="7160" y="1999140"/>
                          <a:pt x="18288" y="2152297"/>
                        </a:cubicBezTo>
                        <a:cubicBezTo>
                          <a:pt x="29417" y="2305454"/>
                          <a:pt x="28705" y="2598333"/>
                          <a:pt x="18288" y="2906998"/>
                        </a:cubicBezTo>
                        <a:cubicBezTo>
                          <a:pt x="7871" y="3215663"/>
                          <a:pt x="35263" y="3327412"/>
                          <a:pt x="18288" y="3549892"/>
                        </a:cubicBezTo>
                        <a:cubicBezTo>
                          <a:pt x="1313" y="3772372"/>
                          <a:pt x="38561" y="3843836"/>
                          <a:pt x="18288" y="4080978"/>
                        </a:cubicBezTo>
                        <a:cubicBezTo>
                          <a:pt x="-1985" y="4318120"/>
                          <a:pt x="-3806" y="4511166"/>
                          <a:pt x="18288" y="4835680"/>
                        </a:cubicBezTo>
                        <a:cubicBezTo>
                          <a:pt x="40382" y="5160194"/>
                          <a:pt x="-13070" y="5401748"/>
                          <a:pt x="18288" y="5590381"/>
                        </a:cubicBezTo>
                        <a:cubicBezTo>
                          <a:pt x="12010" y="5589863"/>
                          <a:pt x="6799" y="5589982"/>
                          <a:pt x="0" y="5590381"/>
                        </a:cubicBezTo>
                        <a:cubicBezTo>
                          <a:pt x="-6480" y="5250523"/>
                          <a:pt x="-32148" y="5052531"/>
                          <a:pt x="0" y="4835680"/>
                        </a:cubicBezTo>
                        <a:cubicBezTo>
                          <a:pt x="32148" y="4618829"/>
                          <a:pt x="5352" y="4496374"/>
                          <a:pt x="0" y="4304593"/>
                        </a:cubicBezTo>
                        <a:cubicBezTo>
                          <a:pt x="-5352" y="4112812"/>
                          <a:pt x="9645" y="3919423"/>
                          <a:pt x="0" y="3773507"/>
                        </a:cubicBezTo>
                        <a:cubicBezTo>
                          <a:pt x="-9645" y="3627591"/>
                          <a:pt x="-10654" y="3330687"/>
                          <a:pt x="0" y="3186517"/>
                        </a:cubicBezTo>
                        <a:cubicBezTo>
                          <a:pt x="10654" y="3042347"/>
                          <a:pt x="18181" y="2635923"/>
                          <a:pt x="0" y="2487720"/>
                        </a:cubicBezTo>
                        <a:cubicBezTo>
                          <a:pt x="-18181" y="2339517"/>
                          <a:pt x="-7947" y="2113537"/>
                          <a:pt x="0" y="1956633"/>
                        </a:cubicBezTo>
                        <a:cubicBezTo>
                          <a:pt x="7947" y="1799729"/>
                          <a:pt x="-15145" y="1657735"/>
                          <a:pt x="0" y="1425547"/>
                        </a:cubicBezTo>
                        <a:cubicBezTo>
                          <a:pt x="15145" y="1193359"/>
                          <a:pt x="-23832" y="948054"/>
                          <a:pt x="0" y="614942"/>
                        </a:cubicBezTo>
                        <a:cubicBezTo>
                          <a:pt x="23832" y="281831"/>
                          <a:pt x="2816" y="129878"/>
                          <a:pt x="0" y="0"/>
                        </a:cubicBezTo>
                        <a:close/>
                      </a:path>
                      <a:path w="18288" h="5590381" stroke="0" extrusionOk="0">
                        <a:moveTo>
                          <a:pt x="0" y="0"/>
                        </a:moveTo>
                        <a:cubicBezTo>
                          <a:pt x="5871" y="848"/>
                          <a:pt x="11713" y="-200"/>
                          <a:pt x="18288" y="0"/>
                        </a:cubicBezTo>
                        <a:cubicBezTo>
                          <a:pt x="41141" y="165299"/>
                          <a:pt x="3613" y="427555"/>
                          <a:pt x="18288" y="698798"/>
                        </a:cubicBezTo>
                        <a:cubicBezTo>
                          <a:pt x="32963" y="970041"/>
                          <a:pt x="19680" y="1226199"/>
                          <a:pt x="18288" y="1397595"/>
                        </a:cubicBezTo>
                        <a:cubicBezTo>
                          <a:pt x="16896" y="1568991"/>
                          <a:pt x="38798" y="1794517"/>
                          <a:pt x="18288" y="2152297"/>
                        </a:cubicBezTo>
                        <a:cubicBezTo>
                          <a:pt x="-2222" y="2510077"/>
                          <a:pt x="40846" y="2594424"/>
                          <a:pt x="18288" y="2739287"/>
                        </a:cubicBezTo>
                        <a:cubicBezTo>
                          <a:pt x="-4270" y="2884150"/>
                          <a:pt x="27117" y="3129706"/>
                          <a:pt x="18288" y="3493988"/>
                        </a:cubicBezTo>
                        <a:cubicBezTo>
                          <a:pt x="9459" y="3858270"/>
                          <a:pt x="54201" y="4041447"/>
                          <a:pt x="18288" y="4304593"/>
                        </a:cubicBezTo>
                        <a:cubicBezTo>
                          <a:pt x="-17625" y="4567740"/>
                          <a:pt x="49627" y="5149125"/>
                          <a:pt x="18288" y="5590381"/>
                        </a:cubicBezTo>
                        <a:cubicBezTo>
                          <a:pt x="10860" y="5590744"/>
                          <a:pt x="7568" y="5590157"/>
                          <a:pt x="0" y="5590381"/>
                        </a:cubicBezTo>
                        <a:cubicBezTo>
                          <a:pt x="36767" y="5266821"/>
                          <a:pt x="-16223" y="5116146"/>
                          <a:pt x="0" y="4835680"/>
                        </a:cubicBezTo>
                        <a:cubicBezTo>
                          <a:pt x="16223" y="4555214"/>
                          <a:pt x="-16316" y="4356490"/>
                          <a:pt x="0" y="4136882"/>
                        </a:cubicBezTo>
                        <a:cubicBezTo>
                          <a:pt x="16316" y="3917274"/>
                          <a:pt x="8005" y="3773465"/>
                          <a:pt x="0" y="3549892"/>
                        </a:cubicBezTo>
                        <a:cubicBezTo>
                          <a:pt x="-8005" y="3326319"/>
                          <a:pt x="27623" y="3052456"/>
                          <a:pt x="0" y="2851094"/>
                        </a:cubicBezTo>
                        <a:cubicBezTo>
                          <a:pt x="-27623" y="2649732"/>
                          <a:pt x="5614" y="2455815"/>
                          <a:pt x="0" y="2264104"/>
                        </a:cubicBezTo>
                        <a:cubicBezTo>
                          <a:pt x="-5614" y="2072393"/>
                          <a:pt x="22598" y="1990723"/>
                          <a:pt x="0" y="1733018"/>
                        </a:cubicBezTo>
                        <a:cubicBezTo>
                          <a:pt x="-22598" y="1475313"/>
                          <a:pt x="-6965" y="1369123"/>
                          <a:pt x="0" y="1090124"/>
                        </a:cubicBezTo>
                        <a:cubicBezTo>
                          <a:pt x="6965" y="811125"/>
                          <a:pt x="-19273" y="507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Dataset - Free technology icons">
            <a:extLst>
              <a:ext uri="{FF2B5EF4-FFF2-40B4-BE49-F238E27FC236}">
                <a16:creationId xmlns:a16="http://schemas.microsoft.com/office/drawing/2014/main" id="{D0B182D5-58EE-975D-2144-F6E7EE10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654" y="640823"/>
            <a:ext cx="5580494" cy="5580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69088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198CC-9235-83E9-3D79-155953AF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69FB32A-D6DE-FDF7-F624-F691F138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4AD1D90-544F-824E-4373-798A23DF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Categorical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00B6471-519E-6DB0-AC19-25320FD7F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234AD00-7F5C-A55D-C136-2AED5040C9F6}"/>
              </a:ext>
            </a:extLst>
          </p:cNvPr>
          <p:cNvSpPr txBox="1"/>
          <p:nvPr/>
        </p:nvSpPr>
        <p:spPr>
          <a:xfrm>
            <a:off x="1501815" y="2274838"/>
            <a:ext cx="26129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model_name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E1443BB-4BF0-41E3-FE0A-6359486FCDB9}"/>
              </a:ext>
            </a:extLst>
          </p:cNvPr>
          <p:cNvSpPr txBox="1"/>
          <p:nvPr/>
        </p:nvSpPr>
        <p:spPr>
          <a:xfrm>
            <a:off x="1283825" y="3018795"/>
            <a:ext cx="304896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Name of the aircraft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540E6B49-1F48-89EE-F2CE-FA40D6078561}"/>
              </a:ext>
            </a:extLst>
          </p:cNvPr>
          <p:cNvSpPr txBox="1"/>
          <p:nvPr/>
        </p:nvSpPr>
        <p:spPr>
          <a:xfrm>
            <a:off x="7318093" y="2274838"/>
            <a:ext cx="2612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engine_type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E57E488-42C6-50D3-AF48-52280BB6487F}"/>
              </a:ext>
            </a:extLst>
          </p:cNvPr>
          <p:cNvSpPr txBox="1"/>
          <p:nvPr/>
        </p:nvSpPr>
        <p:spPr>
          <a:xfrm>
            <a:off x="7539940" y="2964994"/>
            <a:ext cx="216928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 of the engine.</a:t>
            </a:r>
          </a:p>
        </p:txBody>
      </p:sp>
      <p:pic>
        <p:nvPicPr>
          <p:cNvPr id="21" name="Immagine 2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8C38E42-F0F2-7B3E-4352-668760970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1547148" y="3588152"/>
            <a:ext cx="2522317" cy="2981617"/>
          </a:xfrm>
          <a:prstGeom prst="rect">
            <a:avLst/>
          </a:prstGeom>
        </p:spPr>
      </p:pic>
      <p:pic>
        <p:nvPicPr>
          <p:cNvPr id="23" name="Immagine 22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3A46BF-4B53-ABBD-D60A-EFE8261AE7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7030" y="3549772"/>
            <a:ext cx="2255107" cy="3019997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7695233-1587-D098-4C56-BA30D136A806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pic>
        <p:nvPicPr>
          <p:cNvPr id="31" name="Immagine 30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EB7A72D-410F-EE46-CB49-6F66BAEDE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-1" r="363" b="672"/>
          <a:stretch/>
        </p:blipFill>
        <p:spPr>
          <a:xfrm>
            <a:off x="2464840" y="7084122"/>
            <a:ext cx="4413980" cy="4463905"/>
          </a:xfrm>
          <a:prstGeom prst="rect">
            <a:avLst/>
          </a:prstGeom>
        </p:spPr>
      </p:pic>
      <p:sp>
        <p:nvSpPr>
          <p:cNvPr id="3072" name="Segnaposto contenuto 16">
            <a:extLst>
              <a:ext uri="{FF2B5EF4-FFF2-40B4-BE49-F238E27FC236}">
                <a16:creationId xmlns:a16="http://schemas.microsoft.com/office/drawing/2014/main" id="{DD026429-27D5-C3AD-CCC0-7F685325F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8480" y="7640198"/>
            <a:ext cx="5366813" cy="42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Our dataset includes 14 numeric variables.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298770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04F7E5-85C5-36E1-DF0B-BA977D353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9D28B8C-1A35-5092-65C4-6DCE1DFF9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4A9FE92-3504-C805-E629-E65F8EAA5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2F55BFA3-DC51-9499-AEC9-B30D91BAA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62647F8-E0E9-35D2-19B3-41B64874C1AF}"/>
              </a:ext>
            </a:extLst>
          </p:cNvPr>
          <p:cNvSpPr txBox="1"/>
          <p:nvPr/>
        </p:nvSpPr>
        <p:spPr>
          <a:xfrm>
            <a:off x="-2884990" y="2061912"/>
            <a:ext cx="261298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model_name</a:t>
            </a:r>
            <a:endParaRPr lang="en-US" sz="3200" b="1" dirty="0">
              <a:solidFill>
                <a:srgbClr val="FF0000"/>
              </a:solidFill>
            </a:endParaRPr>
          </a:p>
          <a:p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4A704B9-F6C9-F7B6-EA24-BFFF78EB8270}"/>
              </a:ext>
            </a:extLst>
          </p:cNvPr>
          <p:cNvSpPr txBox="1"/>
          <p:nvPr/>
        </p:nvSpPr>
        <p:spPr>
          <a:xfrm>
            <a:off x="-3102980" y="3275380"/>
            <a:ext cx="3048964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Name of the aircraft model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81CAD99-640E-565E-DE5C-AA764759EC46}"/>
              </a:ext>
            </a:extLst>
          </p:cNvPr>
          <p:cNvSpPr txBox="1"/>
          <p:nvPr/>
        </p:nvSpPr>
        <p:spPr>
          <a:xfrm>
            <a:off x="12460958" y="1908024"/>
            <a:ext cx="26129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engine_type</a:t>
            </a:r>
            <a:r>
              <a:rPr lang="en-US" sz="3200" b="1" dirty="0">
                <a:solidFill>
                  <a:srgbClr val="FF0000"/>
                </a:solidFill>
              </a:rPr>
              <a:t>: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7ACE6D0-B011-940E-E3EA-2B589F61EDFE}"/>
              </a:ext>
            </a:extLst>
          </p:cNvPr>
          <p:cNvSpPr txBox="1"/>
          <p:nvPr/>
        </p:nvSpPr>
        <p:spPr>
          <a:xfrm>
            <a:off x="13142087" y="2837672"/>
            <a:ext cx="2169289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Type of the engine.</a:t>
            </a:r>
          </a:p>
        </p:txBody>
      </p:sp>
      <p:pic>
        <p:nvPicPr>
          <p:cNvPr id="21" name="Immagine 20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453C0380-F937-5A42-9BC2-1C64B89A84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7"/>
          <a:stretch/>
        </p:blipFill>
        <p:spPr>
          <a:xfrm>
            <a:off x="-2839657" y="4641448"/>
            <a:ext cx="2522317" cy="2981617"/>
          </a:xfrm>
          <a:prstGeom prst="rect">
            <a:avLst/>
          </a:prstGeom>
        </p:spPr>
      </p:pic>
      <p:pic>
        <p:nvPicPr>
          <p:cNvPr id="23" name="Immagine 22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BF75C13-FAA8-7A6D-1C02-F6CFEA440F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543" y="4116931"/>
            <a:ext cx="2255107" cy="301999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E649E1-B843-9CA8-3820-D81DFF440E40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pic>
        <p:nvPicPr>
          <p:cNvPr id="12" name="Immagine 11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269FAFCC-A943-3A1C-1531-3820699DA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" t="-1" r="363" b="672"/>
          <a:stretch/>
        </p:blipFill>
        <p:spPr>
          <a:xfrm>
            <a:off x="882250" y="2061912"/>
            <a:ext cx="4413980" cy="4463905"/>
          </a:xfrm>
          <a:prstGeom prst="rect">
            <a:avLst/>
          </a:prstGeom>
        </p:spPr>
      </p:pic>
      <p:sp>
        <p:nvSpPr>
          <p:cNvPr id="3" name="Segnaposto contenuto 16">
            <a:extLst>
              <a:ext uri="{FF2B5EF4-FFF2-40B4-BE49-F238E27FC236}">
                <a16:creationId xmlns:a16="http://schemas.microsoft.com/office/drawing/2014/main" id="{5E053964-6E00-864B-895F-2F16E7217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76" y="4063621"/>
            <a:ext cx="5366813" cy="42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Our dataset includes 14 numeric variables.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504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C6348D-A1B8-2EC7-D070-CCB2AB39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D17208-CB18-6AAB-0460-79A871C0F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3C67841-60BA-2BAC-6F3C-854D5B2F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E8DB6A56-DAB0-973A-CFCD-E60429868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EC892A8-1673-A996-CA0B-5DDC62A4D22D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338B231-D9E3-607D-80B1-161821AB366C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engine_power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endParaRPr lang="it-IT" sz="1800" dirty="0">
              <a:solidFill>
                <a:srgbClr val="FF0000"/>
              </a:solidFill>
            </a:endParaRPr>
          </a:p>
        </p:txBody>
      </p:sp>
      <p:pic>
        <p:nvPicPr>
          <p:cNvPr id="12" name="Immagine 11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1493750-D81F-C86C-FA64-744AA96ED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9" r="73452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D52B001-C8E9-A76D-79B7-607E51D40FD9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Power of the engine. 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D7511C0-10E6-FFFC-2995-EA3588415E22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26E1154-A3B6-7623-06B5-939DD78AF0E5}"/>
              </a:ext>
            </a:extLst>
          </p:cNvPr>
          <p:cNvSpPr txBox="1"/>
          <p:nvPr/>
        </p:nvSpPr>
        <p:spPr>
          <a:xfrm>
            <a:off x="6249365" y="4571171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 err="1"/>
              <a:t>HorsePower</a:t>
            </a:r>
            <a:r>
              <a:rPr lang="en-US" dirty="0"/>
              <a:t> = 745.7 watts (W)</a:t>
            </a:r>
          </a:p>
        </p:txBody>
      </p:sp>
    </p:spTree>
    <p:extLst>
      <p:ext uri="{BB962C8B-B14F-4D97-AF65-F5344CB8AC3E}">
        <p14:creationId xmlns:p14="http://schemas.microsoft.com/office/powerpoint/2010/main" val="3196075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0A75D5-956E-A2B0-4667-C8D748E3E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742A94EE-1EAB-5174-13F6-309B87E21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18B661-7F60-05B2-7C7D-092B0FDC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BC101B9-854C-0CF9-A9DE-3791B480B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12A1C4D-36C8-B410-A08B-DE00003C446E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B2E0079-DE60-2219-A80A-2679976A53BC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max_speed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9FCD907-86E7-EA32-BD81-34347105ED21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 Maximum speed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BAE0B2B-F9B7-9ECB-E0CB-81C30C912ECD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5B407DA-F3D4-5F68-0FAA-EBCB2FDA9633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24" name="Immagine 2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2ADD1C0-3169-B856-3BBD-A55E9A331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r="50070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36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FAFAD-37E1-AF71-D223-CD5336B5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AC9EB8-793E-C91E-67FE-CF2D9C85E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3C3B55C-CA0D-E98F-87B4-C7A982AD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6F470F3-AEC9-286E-46A3-4D623BACA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D82CF6-D720-D1BD-2E32-01EF1E02EFE3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BD6DDED-1A8E-2922-DFCF-2379E7332F44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cruise_speed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091770-1B56-EA84-3E95-46ECAAFF8800}"/>
              </a:ext>
            </a:extLst>
          </p:cNvPr>
          <p:cNvSpPr txBox="1"/>
          <p:nvPr/>
        </p:nvSpPr>
        <p:spPr>
          <a:xfrm>
            <a:off x="6249365" y="3009289"/>
            <a:ext cx="359683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Cruise speed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DC0F170-8134-8843-4B7B-747F3A0DF721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881C5AA-C8D9-5194-0C95-30E3733A89DA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E15A0D8A-D18D-6FB3-2F94-F1D494BC8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80" r="25291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21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AD191-57B6-0EB1-E801-0312BE1E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4B6F447-18F4-D0F4-1059-7761A376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21C25EF-692D-C21E-5FFC-AC0015DB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358749D2-0404-A26C-6918-700E18870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1AE7D2A-5CD6-4CF9-E771-2BEFB0FC225C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B3BB3E3-5774-2DE0-C3BE-C433558DA918}"/>
              </a:ext>
            </a:extLst>
          </p:cNvPr>
          <p:cNvSpPr txBox="1"/>
          <p:nvPr/>
        </p:nvSpPr>
        <p:spPr>
          <a:xfrm>
            <a:off x="6249365" y="2338911"/>
            <a:ext cx="301038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stall_speed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3280143-7165-7C18-695F-754366AC2BDB}"/>
              </a:ext>
            </a:extLst>
          </p:cNvPr>
          <p:cNvSpPr txBox="1"/>
          <p:nvPr/>
        </p:nvSpPr>
        <p:spPr>
          <a:xfrm>
            <a:off x="6249365" y="3009289"/>
            <a:ext cx="5012802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Minimum speed of the aircraft to prevent stalling.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47CE14B-6504-F6D1-C8F3-33F025ED66C4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87B9C42-4F90-50A9-A126-E332318655EF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Knots</a:t>
            </a:r>
            <a:r>
              <a:rPr lang="en-US" dirty="0"/>
              <a:t> = 1.852 kilometers per hour (km/h)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B5DBEC1-5513-80F5-0E22-06B9F8281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4" r="87" b="75214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90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1C52DB-AB7E-DE91-B40B-2A1B1BD7D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0E6919F-3A0D-3B85-EA7F-371B68A39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F5756CC-DED6-13E3-EC7C-520B4FCA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A1EB07A-F679-3A8A-9549-DC660A075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D02489-18A4-3775-A12F-4174A1DF6588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613183-4145-1477-9F97-6FC13F747732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fuel_tank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78415B-4CF9-65EC-5D2E-88515E21AC45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Fuel tank capacity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C6782-3B8A-1EBA-B6F7-C975015645B1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F116D6A-3D20-1736-B3E3-A7A0FE6EB4A5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Gallon </a:t>
            </a:r>
            <a:r>
              <a:rPr lang="en-US" dirty="0"/>
              <a:t> =  3.785 liters (L)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C28C2565-0A18-72CA-02D3-29EEAB630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25297" r="74688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65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31AC7-C57C-CC23-31E4-F5CE1A62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A3DEFF-C21F-6E67-278A-AE2185ECC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CFFC9F3-92C7-9BFF-D840-DF76DC27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CB2D5659-EA78-55FC-BB62-C0404685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C054981-815D-7A8E-9BF7-1E2DC14A13B3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48BEDAE-1B9D-E6B9-2A92-DE5AA1CB86BD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all_eng_roc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8690693-1781-5B4A-F231-CE1942E9A892}"/>
              </a:ext>
            </a:extLst>
          </p:cNvPr>
          <p:cNvSpPr txBox="1"/>
          <p:nvPr/>
        </p:nvSpPr>
        <p:spPr>
          <a:xfrm>
            <a:off x="6249364" y="3009289"/>
            <a:ext cx="5811455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All Engine Rate of Climb. The maximum altitude of the aircraft at full power.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239AE77-B16F-27F0-7C91-F8D588553CE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972568D-7BCF-D169-C656-CB8F24055300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BCBDBCA-F7F2-CAC2-7B91-B1DE5A0C03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7" t="25297" r="49584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301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93010B-713E-E662-6964-F21AC04F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2C81A86-8D33-6BB4-1BF8-682665A2F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C37D72E-E7F3-1421-0787-0FD2EAC53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9EDDDA0-935D-08CC-D81F-4C3B32D8E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5328011-97E7-DE0E-019C-D02B54EBFDF7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C5279D5-0784-93CE-3BF2-B572E2AC5B4D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out_eng_roc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486922DE-BD4C-64FC-BE2B-49639A61AE86}"/>
              </a:ext>
            </a:extLst>
          </p:cNvPr>
          <p:cNvSpPr txBox="1"/>
          <p:nvPr/>
        </p:nvSpPr>
        <p:spPr>
          <a:xfrm>
            <a:off x="6249364" y="3009289"/>
            <a:ext cx="5811455" cy="592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Out Engine Rate of Climb. The maximum altitude of the aircraft at out power.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2DA1523-2027-C94B-F8C7-5D2982A2188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437A56A-232F-5B63-0663-A5D67664CC51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48FA9BE-2EFF-26BC-2297-45A7816E5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37" t="25297" r="25534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41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299F67-3EFC-E62E-5E97-B5C23F87F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/>
              <a:t>Analyzing</a:t>
            </a:r>
            <a:r>
              <a:rPr lang="it-IT" sz="5400" dirty="0"/>
              <a:t> the </a:t>
            </a:r>
            <a:r>
              <a:rPr lang="it-IT" sz="5400"/>
              <a:t>problem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prstGeom prst="rect">
            <a:avLst/>
          </a:pr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custGeom>
                    <a:avLst/>
                    <a:gdLst>
                      <a:gd name="connsiteX0" fmla="*/ 0 w 18288"/>
                      <a:gd name="connsiteY0" fmla="*/ 0 h 5590381"/>
                      <a:gd name="connsiteX1" fmla="*/ 18288 w 18288"/>
                      <a:gd name="connsiteY1" fmla="*/ 0 h 5590381"/>
                      <a:gd name="connsiteX2" fmla="*/ 18288 w 18288"/>
                      <a:gd name="connsiteY2" fmla="*/ 754701 h 5590381"/>
                      <a:gd name="connsiteX3" fmla="*/ 18288 w 18288"/>
                      <a:gd name="connsiteY3" fmla="*/ 1565307 h 5590381"/>
                      <a:gd name="connsiteX4" fmla="*/ 18288 w 18288"/>
                      <a:gd name="connsiteY4" fmla="*/ 2152297 h 5590381"/>
                      <a:gd name="connsiteX5" fmla="*/ 18288 w 18288"/>
                      <a:gd name="connsiteY5" fmla="*/ 2906998 h 5590381"/>
                      <a:gd name="connsiteX6" fmla="*/ 18288 w 18288"/>
                      <a:gd name="connsiteY6" fmla="*/ 3549892 h 5590381"/>
                      <a:gd name="connsiteX7" fmla="*/ 18288 w 18288"/>
                      <a:gd name="connsiteY7" fmla="*/ 4080978 h 5590381"/>
                      <a:gd name="connsiteX8" fmla="*/ 18288 w 18288"/>
                      <a:gd name="connsiteY8" fmla="*/ 4835680 h 5590381"/>
                      <a:gd name="connsiteX9" fmla="*/ 18288 w 18288"/>
                      <a:gd name="connsiteY9" fmla="*/ 5590381 h 5590381"/>
                      <a:gd name="connsiteX10" fmla="*/ 0 w 18288"/>
                      <a:gd name="connsiteY10" fmla="*/ 5590381 h 5590381"/>
                      <a:gd name="connsiteX11" fmla="*/ 0 w 18288"/>
                      <a:gd name="connsiteY11" fmla="*/ 4835680 h 5590381"/>
                      <a:gd name="connsiteX12" fmla="*/ 0 w 18288"/>
                      <a:gd name="connsiteY12" fmla="*/ 4304593 h 5590381"/>
                      <a:gd name="connsiteX13" fmla="*/ 0 w 18288"/>
                      <a:gd name="connsiteY13" fmla="*/ 3773507 h 5590381"/>
                      <a:gd name="connsiteX14" fmla="*/ 0 w 18288"/>
                      <a:gd name="connsiteY14" fmla="*/ 3186517 h 5590381"/>
                      <a:gd name="connsiteX15" fmla="*/ 0 w 18288"/>
                      <a:gd name="connsiteY15" fmla="*/ 2487720 h 5590381"/>
                      <a:gd name="connsiteX16" fmla="*/ 0 w 18288"/>
                      <a:gd name="connsiteY16" fmla="*/ 1956633 h 5590381"/>
                      <a:gd name="connsiteX17" fmla="*/ 0 w 18288"/>
                      <a:gd name="connsiteY17" fmla="*/ 1425547 h 5590381"/>
                      <a:gd name="connsiteX18" fmla="*/ 0 w 18288"/>
                      <a:gd name="connsiteY18" fmla="*/ 614942 h 5590381"/>
                      <a:gd name="connsiteX19" fmla="*/ 0 w 18288"/>
                      <a:gd name="connsiteY19" fmla="*/ 0 h 55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8288" h="5590381" fill="none" extrusionOk="0">
                        <a:moveTo>
                          <a:pt x="0" y="0"/>
                        </a:moveTo>
                        <a:cubicBezTo>
                          <a:pt x="7726" y="-435"/>
                          <a:pt x="14198" y="437"/>
                          <a:pt x="18288" y="0"/>
                        </a:cubicBezTo>
                        <a:cubicBezTo>
                          <a:pt x="-5226" y="225076"/>
                          <a:pt x="46275" y="562283"/>
                          <a:pt x="18288" y="754701"/>
                        </a:cubicBezTo>
                        <a:cubicBezTo>
                          <a:pt x="-9699" y="947119"/>
                          <a:pt x="30081" y="1239251"/>
                          <a:pt x="18288" y="1565307"/>
                        </a:cubicBezTo>
                        <a:cubicBezTo>
                          <a:pt x="6495" y="1891363"/>
                          <a:pt x="7160" y="1999140"/>
                          <a:pt x="18288" y="2152297"/>
                        </a:cubicBezTo>
                        <a:cubicBezTo>
                          <a:pt x="29417" y="2305454"/>
                          <a:pt x="28705" y="2598333"/>
                          <a:pt x="18288" y="2906998"/>
                        </a:cubicBezTo>
                        <a:cubicBezTo>
                          <a:pt x="7871" y="3215663"/>
                          <a:pt x="35263" y="3327412"/>
                          <a:pt x="18288" y="3549892"/>
                        </a:cubicBezTo>
                        <a:cubicBezTo>
                          <a:pt x="1313" y="3772372"/>
                          <a:pt x="38561" y="3843836"/>
                          <a:pt x="18288" y="4080978"/>
                        </a:cubicBezTo>
                        <a:cubicBezTo>
                          <a:pt x="-1985" y="4318120"/>
                          <a:pt x="-3806" y="4511166"/>
                          <a:pt x="18288" y="4835680"/>
                        </a:cubicBezTo>
                        <a:cubicBezTo>
                          <a:pt x="40382" y="5160194"/>
                          <a:pt x="-13070" y="5401748"/>
                          <a:pt x="18288" y="5590381"/>
                        </a:cubicBezTo>
                        <a:cubicBezTo>
                          <a:pt x="12010" y="5589863"/>
                          <a:pt x="6799" y="5589982"/>
                          <a:pt x="0" y="5590381"/>
                        </a:cubicBezTo>
                        <a:cubicBezTo>
                          <a:pt x="-6480" y="5250523"/>
                          <a:pt x="-32148" y="5052531"/>
                          <a:pt x="0" y="4835680"/>
                        </a:cubicBezTo>
                        <a:cubicBezTo>
                          <a:pt x="32148" y="4618829"/>
                          <a:pt x="5352" y="4496374"/>
                          <a:pt x="0" y="4304593"/>
                        </a:cubicBezTo>
                        <a:cubicBezTo>
                          <a:pt x="-5352" y="4112812"/>
                          <a:pt x="9645" y="3919423"/>
                          <a:pt x="0" y="3773507"/>
                        </a:cubicBezTo>
                        <a:cubicBezTo>
                          <a:pt x="-9645" y="3627591"/>
                          <a:pt x="-10654" y="3330687"/>
                          <a:pt x="0" y="3186517"/>
                        </a:cubicBezTo>
                        <a:cubicBezTo>
                          <a:pt x="10654" y="3042347"/>
                          <a:pt x="18181" y="2635923"/>
                          <a:pt x="0" y="2487720"/>
                        </a:cubicBezTo>
                        <a:cubicBezTo>
                          <a:pt x="-18181" y="2339517"/>
                          <a:pt x="-7947" y="2113537"/>
                          <a:pt x="0" y="1956633"/>
                        </a:cubicBezTo>
                        <a:cubicBezTo>
                          <a:pt x="7947" y="1799729"/>
                          <a:pt x="-15145" y="1657735"/>
                          <a:pt x="0" y="1425547"/>
                        </a:cubicBezTo>
                        <a:cubicBezTo>
                          <a:pt x="15145" y="1193359"/>
                          <a:pt x="-23832" y="948054"/>
                          <a:pt x="0" y="614942"/>
                        </a:cubicBezTo>
                        <a:cubicBezTo>
                          <a:pt x="23832" y="281831"/>
                          <a:pt x="2816" y="129878"/>
                          <a:pt x="0" y="0"/>
                        </a:cubicBezTo>
                        <a:close/>
                      </a:path>
                      <a:path w="18288" h="5590381" stroke="0" extrusionOk="0">
                        <a:moveTo>
                          <a:pt x="0" y="0"/>
                        </a:moveTo>
                        <a:cubicBezTo>
                          <a:pt x="5871" y="848"/>
                          <a:pt x="11713" y="-200"/>
                          <a:pt x="18288" y="0"/>
                        </a:cubicBezTo>
                        <a:cubicBezTo>
                          <a:pt x="41141" y="165299"/>
                          <a:pt x="3613" y="427555"/>
                          <a:pt x="18288" y="698798"/>
                        </a:cubicBezTo>
                        <a:cubicBezTo>
                          <a:pt x="32963" y="970041"/>
                          <a:pt x="19680" y="1226199"/>
                          <a:pt x="18288" y="1397595"/>
                        </a:cubicBezTo>
                        <a:cubicBezTo>
                          <a:pt x="16896" y="1568991"/>
                          <a:pt x="38798" y="1794517"/>
                          <a:pt x="18288" y="2152297"/>
                        </a:cubicBezTo>
                        <a:cubicBezTo>
                          <a:pt x="-2222" y="2510077"/>
                          <a:pt x="40846" y="2594424"/>
                          <a:pt x="18288" y="2739287"/>
                        </a:cubicBezTo>
                        <a:cubicBezTo>
                          <a:pt x="-4270" y="2884150"/>
                          <a:pt x="27117" y="3129706"/>
                          <a:pt x="18288" y="3493988"/>
                        </a:cubicBezTo>
                        <a:cubicBezTo>
                          <a:pt x="9459" y="3858270"/>
                          <a:pt x="54201" y="4041447"/>
                          <a:pt x="18288" y="4304593"/>
                        </a:cubicBezTo>
                        <a:cubicBezTo>
                          <a:pt x="-17625" y="4567740"/>
                          <a:pt x="49627" y="5149125"/>
                          <a:pt x="18288" y="5590381"/>
                        </a:cubicBezTo>
                        <a:cubicBezTo>
                          <a:pt x="10860" y="5590744"/>
                          <a:pt x="7568" y="5590157"/>
                          <a:pt x="0" y="5590381"/>
                        </a:cubicBezTo>
                        <a:cubicBezTo>
                          <a:pt x="36767" y="5266821"/>
                          <a:pt x="-16223" y="5116146"/>
                          <a:pt x="0" y="4835680"/>
                        </a:cubicBezTo>
                        <a:cubicBezTo>
                          <a:pt x="16223" y="4555214"/>
                          <a:pt x="-16316" y="4356490"/>
                          <a:pt x="0" y="4136882"/>
                        </a:cubicBezTo>
                        <a:cubicBezTo>
                          <a:pt x="16316" y="3917274"/>
                          <a:pt x="8005" y="3773465"/>
                          <a:pt x="0" y="3549892"/>
                        </a:cubicBezTo>
                        <a:cubicBezTo>
                          <a:pt x="-8005" y="3326319"/>
                          <a:pt x="27623" y="3052456"/>
                          <a:pt x="0" y="2851094"/>
                        </a:cubicBezTo>
                        <a:cubicBezTo>
                          <a:pt x="-27623" y="2649732"/>
                          <a:pt x="5614" y="2455815"/>
                          <a:pt x="0" y="2264104"/>
                        </a:cubicBezTo>
                        <a:cubicBezTo>
                          <a:pt x="-5614" y="2072393"/>
                          <a:pt x="22598" y="1990723"/>
                          <a:pt x="0" y="1733018"/>
                        </a:cubicBezTo>
                        <a:cubicBezTo>
                          <a:pt x="-22598" y="1475313"/>
                          <a:pt x="-6965" y="1369123"/>
                          <a:pt x="0" y="1090124"/>
                        </a:cubicBezTo>
                        <a:cubicBezTo>
                          <a:pt x="6965" y="811125"/>
                          <a:pt x="-19273" y="507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Graph Growing Images – Browse 397,786 Stock Photos, Vectors, and Video |  Adobe Stock">
            <a:extLst>
              <a:ext uri="{FF2B5EF4-FFF2-40B4-BE49-F238E27FC236}">
                <a16:creationId xmlns:a16="http://schemas.microsoft.com/office/drawing/2014/main" id="{5ADC5A3B-75DF-AF97-67D9-DBFAE0FA8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83565" y="1469310"/>
            <a:ext cx="6836038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348062"/>
      </p:ext>
    </p:extLst>
  </p:cSld>
  <p:clrMapOvr>
    <a:masterClrMapping/>
  </p:clrMapOvr>
  <p:transition spd="slow">
    <p:cover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B299-12DF-6C91-B6CE-CF7AAD502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B6C1ACF-F96B-9207-CBE3-E145C49A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64F89F2-F6ED-CCA2-6379-8DE0B4E5B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6581F8E6-86BB-6829-A075-4999D8F8A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0218A2F-4D52-51B6-CB7D-386FAA88AF7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6A153B8-F066-BA6A-EC57-AB5DF12DFE8F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takeoff_distance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C7002C1-F560-446C-4556-19C2AF240CEA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minimum distance required for an aircraft to take off.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C068786-F2BB-C23C-A3B7-1166E2436B00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46E5C16-0105-41AC-7351-7E32EE6A88CA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905A836C-AB0B-ADCD-BC1D-B911747A1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84" t="25297" r="87" b="49917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8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2E73A-6EFC-C71E-EE33-05FB2EA21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14E0290-322C-DE31-2C96-C5BD1F0D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86C1B5C-E945-B94C-5897-D531FC32E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6D74B15-149C-15F9-9B74-78BBB068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443905F-4D27-B29B-E687-93989588D4ED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1D8872-9E83-101A-0E02-274A9343996F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landing_distance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CDEFF85-892C-175D-4ADF-8009CFD5716C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minimum distance required for an aircraft to landing.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0BA9B6-0D80-D896-D94C-E9644F92AEC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618E1B9A-88B6-BE3A-F1A9-E2BDA8434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" t="50015" r="74688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3AD44C7-5BCC-64DD-5244-2DEEBECD1220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Feet</a:t>
            </a:r>
            <a:r>
              <a:rPr lang="en-US" dirty="0"/>
              <a:t> = 0.3048 meters (m)</a:t>
            </a:r>
          </a:p>
        </p:txBody>
      </p:sp>
    </p:spTree>
    <p:extLst>
      <p:ext uri="{BB962C8B-B14F-4D97-AF65-F5344CB8AC3E}">
        <p14:creationId xmlns:p14="http://schemas.microsoft.com/office/powerpoint/2010/main" val="9259423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D809ED-FCBE-028F-072C-E2048721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5244DF77-2C81-41DC-ED38-A7B855341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B10F8B1-170D-E68E-5867-C86D57350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CADB8F8D-5419-0D8D-D337-BBE5E09E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C537164-2172-66BE-316A-B67336CF48AC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4CE0F55-0495-84F7-5347-152FB9E82E21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empty_weight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475BDE3-B9AD-32DD-FC6B-E6E40A4B04AB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Empty weight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1B3B07A-FDFC-91A5-82F6-6797C1639D49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6167BBD3-889B-7EC8-0C0A-BC66DC9E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66" t="50015" r="49605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7DB5EA9-8D99-E40B-B5F5-684FF3FF2132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Pound </a:t>
            </a:r>
            <a:r>
              <a:rPr lang="en-US" dirty="0"/>
              <a:t> = 0.4536 kilograms (kg)</a:t>
            </a:r>
          </a:p>
        </p:txBody>
      </p:sp>
    </p:spTree>
    <p:extLst>
      <p:ext uri="{BB962C8B-B14F-4D97-AF65-F5344CB8AC3E}">
        <p14:creationId xmlns:p14="http://schemas.microsoft.com/office/powerpoint/2010/main" val="4718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BF6E6-6336-EE9E-2D49-353529DD3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378B163-B0FC-726E-D70E-A0812B079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6AF8B66-AC67-4C3A-9B76-D96D5F443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6D3FD85-C509-374A-D98B-CD5E21007F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1906A34-9632-36FF-04A7-BB9A117CFB6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36E8575-C28E-0D48-8F4A-C023F680A41E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length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E330127-B6DA-612C-58A2-13F4096F5D83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Length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E32A88F-4379-6C54-9899-6F7A7CE66C1E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84A0FD55-3890-C420-FE58-FCD6C21D0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43" t="50015" r="24928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89A19D-2E12-DB3B-C7AB-325A70197878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Inch </a:t>
            </a:r>
            <a:r>
              <a:rPr lang="en-US" dirty="0"/>
              <a:t> = 2.54 centimeters (cm)</a:t>
            </a:r>
          </a:p>
        </p:txBody>
      </p:sp>
    </p:spTree>
    <p:extLst>
      <p:ext uri="{BB962C8B-B14F-4D97-AF65-F5344CB8AC3E}">
        <p14:creationId xmlns:p14="http://schemas.microsoft.com/office/powerpoint/2010/main" val="2921919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646D3-B72D-D05A-7297-7F079016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4599DF2-4BC5-BC71-41DE-2FB21D51B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DB42DE4-9182-0336-1651-118B0D79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D8E08F2-7A5B-EE49-D1E1-E9B55A56D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1619FE-0A2E-F29E-6D51-F0AA2DA76414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43E8E9-D80C-D579-CA45-13B35C02B9AE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rgbClr val="FF0000"/>
                </a:solidFill>
              </a:rPr>
              <a:t>wing_span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940D501-CFA5-15B1-C30B-52ADE9157167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Wing span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DC4253E-C50D-8ABB-F996-2D377079647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32B0A1BE-7CF1-8B56-ADD3-33A0BF4A5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45" t="50015" r="26" b="25199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AF17CF41-DA01-CD65-8D55-D1FC380DD943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Inch </a:t>
            </a:r>
            <a:r>
              <a:rPr lang="en-US" dirty="0"/>
              <a:t> = 2.54 centimeters (cm)</a:t>
            </a:r>
          </a:p>
        </p:txBody>
      </p:sp>
    </p:spTree>
    <p:extLst>
      <p:ext uri="{BB962C8B-B14F-4D97-AF65-F5344CB8AC3E}">
        <p14:creationId xmlns:p14="http://schemas.microsoft.com/office/powerpoint/2010/main" val="145683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C133-F481-C248-A6D3-1FFD37F0E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97C0763-4654-E023-02E9-66CB0251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E33DAA7-4620-2926-E329-16A7B29B5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9E8A2B70-1805-CBA4-14A3-10DF73E93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AA9669-A753-2F2F-0260-4349E98EF28B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48E423-2446-B886-12DC-47D3788790E1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range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09A6DD7-0339-9241-2EC1-5658E0840725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Range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13A9D16-983B-380F-78E3-E5CAF2F2C0AF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A13589CE-A399-B95A-31C2-950F15DAB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" t="75545" r="74539" b="-331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37F5DA-29F1-BF02-48EC-043B9D2C3424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Nautical mile </a:t>
            </a:r>
            <a:r>
              <a:rPr lang="en-US" dirty="0"/>
              <a:t> = 1.852 kilometers (km)</a:t>
            </a:r>
          </a:p>
        </p:txBody>
      </p:sp>
    </p:spTree>
    <p:extLst>
      <p:ext uri="{BB962C8B-B14F-4D97-AF65-F5344CB8AC3E}">
        <p14:creationId xmlns:p14="http://schemas.microsoft.com/office/powerpoint/2010/main" val="267891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0396A6-DD00-22AB-B3FF-784E9C4BF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1002810-3046-93AB-B552-F4E2838A78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A03010E-B289-7E2F-CC5F-85E1112FC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					      </a:t>
            </a:r>
            <a:r>
              <a:rPr lang="en-US" sz="4600" dirty="0">
                <a:solidFill>
                  <a:srgbClr val="FFC000"/>
                </a:solidFill>
              </a:rPr>
              <a:t>Numerical</a:t>
            </a:r>
            <a:r>
              <a:rPr lang="en-US" sz="4600" dirty="0"/>
              <a:t> Variables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AAD99D5-93AE-7263-3383-6D1C1AE3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16C028-C352-3A04-AA02-602B4BC1807F}"/>
              </a:ext>
            </a:extLst>
          </p:cNvPr>
          <p:cNvSpPr txBox="1"/>
          <p:nvPr/>
        </p:nvSpPr>
        <p:spPr>
          <a:xfrm>
            <a:off x="572493" y="877030"/>
            <a:ext cx="609407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Exploring the Dataset: 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05191712-EF80-573A-62B4-7B05747CFC43}"/>
              </a:ext>
            </a:extLst>
          </p:cNvPr>
          <p:cNvSpPr txBox="1"/>
          <p:nvPr/>
        </p:nvSpPr>
        <p:spPr>
          <a:xfrm>
            <a:off x="6249365" y="2338911"/>
            <a:ext cx="37280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price</a:t>
            </a:r>
            <a:endParaRPr lang="it-IT" sz="1800" dirty="0">
              <a:solidFill>
                <a:srgbClr val="FF0000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E9B43AD-A619-1E1D-485E-EE0538F33C3E}"/>
              </a:ext>
            </a:extLst>
          </p:cNvPr>
          <p:cNvSpPr txBox="1"/>
          <p:nvPr/>
        </p:nvSpPr>
        <p:spPr>
          <a:xfrm>
            <a:off x="6249364" y="3009289"/>
            <a:ext cx="5811455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Price of the aircraft.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DA723ED-BBE5-93D1-8F59-7EF4DF3CAD5E}"/>
              </a:ext>
            </a:extLst>
          </p:cNvPr>
          <p:cNvSpPr txBox="1"/>
          <p:nvPr/>
        </p:nvSpPr>
        <p:spPr>
          <a:xfrm>
            <a:off x="6249365" y="3853478"/>
            <a:ext cx="47891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unit of measurement</a:t>
            </a:r>
            <a:r>
              <a:rPr lang="en-US" sz="1800" b="1" dirty="0">
                <a:solidFill>
                  <a:srgbClr val="00B050"/>
                </a:solidFill>
              </a:rPr>
              <a:t> </a:t>
            </a:r>
            <a:endParaRPr lang="it-IT" sz="1800" dirty="0">
              <a:solidFill>
                <a:srgbClr val="00B050"/>
              </a:solidFill>
            </a:endParaRPr>
          </a:p>
        </p:txBody>
      </p:sp>
      <p:pic>
        <p:nvPicPr>
          <p:cNvPr id="4" name="Immagine 3" descr="Immagine che contiene testo, diagramma&#10;&#10;Il contenuto generato dall'IA potrebbe non essere corretto.">
            <a:extLst>
              <a:ext uri="{FF2B5EF4-FFF2-40B4-BE49-F238E27FC236}">
                <a16:creationId xmlns:a16="http://schemas.microsoft.com/office/drawing/2014/main" id="{D0FA916C-7480-23DA-2BE2-560C537512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3" t="75545" r="49578" b="-331"/>
          <a:stretch/>
        </p:blipFill>
        <p:spPr>
          <a:xfrm>
            <a:off x="635795" y="1911493"/>
            <a:ext cx="4789178" cy="4723783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706CAF55-0840-7722-FD2A-8343BD88E2EC}"/>
              </a:ext>
            </a:extLst>
          </p:cNvPr>
          <p:cNvSpPr txBox="1"/>
          <p:nvPr/>
        </p:nvSpPr>
        <p:spPr>
          <a:xfrm>
            <a:off x="6249365" y="4571171"/>
            <a:ext cx="4466938" cy="34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u="sng" dirty="0"/>
              <a:t>USD dollars </a:t>
            </a:r>
            <a:r>
              <a:rPr lang="en-US" dirty="0"/>
              <a:t>≈ 0.92 EUR</a:t>
            </a:r>
          </a:p>
        </p:txBody>
      </p:sp>
    </p:spTree>
    <p:extLst>
      <p:ext uri="{BB962C8B-B14F-4D97-AF65-F5344CB8AC3E}">
        <p14:creationId xmlns:p14="http://schemas.microsoft.com/office/powerpoint/2010/main" val="401729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3D696-7540-EC14-DA25-26F37BE76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EA4862AF-DE79-F59F-4793-CE1FDB27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BE94C4C-B285-F2C3-7F2B-32A24E57E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it-IT" sz="5400" dirty="0"/>
              <a:t>Data </a:t>
            </a:r>
            <a:r>
              <a:rPr lang="it-IT" sz="5400" dirty="0" err="1"/>
              <a:t>preparation</a:t>
            </a:r>
            <a:endParaRPr lang="it-IT" sz="5400" dirty="0"/>
          </a:p>
        </p:txBody>
      </p:sp>
      <p:sp>
        <p:nvSpPr>
          <p:cNvPr id="1056" name="sketch line">
            <a:extLst>
              <a:ext uri="{FF2B5EF4-FFF2-40B4-BE49-F238E27FC236}">
                <a16:creationId xmlns:a16="http://schemas.microsoft.com/office/drawing/2014/main" id="{19AEB54D-A9D8-2EE8-CE76-6AD6FC084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prstGeom prst="rect">
            <a:avLst/>
          </a:pr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custGeom>
                    <a:avLst/>
                    <a:gdLst>
                      <a:gd name="connsiteX0" fmla="*/ 0 w 18288"/>
                      <a:gd name="connsiteY0" fmla="*/ 0 h 5590381"/>
                      <a:gd name="connsiteX1" fmla="*/ 18288 w 18288"/>
                      <a:gd name="connsiteY1" fmla="*/ 0 h 5590381"/>
                      <a:gd name="connsiteX2" fmla="*/ 18288 w 18288"/>
                      <a:gd name="connsiteY2" fmla="*/ 754701 h 5590381"/>
                      <a:gd name="connsiteX3" fmla="*/ 18288 w 18288"/>
                      <a:gd name="connsiteY3" fmla="*/ 1565307 h 5590381"/>
                      <a:gd name="connsiteX4" fmla="*/ 18288 w 18288"/>
                      <a:gd name="connsiteY4" fmla="*/ 2152297 h 5590381"/>
                      <a:gd name="connsiteX5" fmla="*/ 18288 w 18288"/>
                      <a:gd name="connsiteY5" fmla="*/ 2906998 h 5590381"/>
                      <a:gd name="connsiteX6" fmla="*/ 18288 w 18288"/>
                      <a:gd name="connsiteY6" fmla="*/ 3549892 h 5590381"/>
                      <a:gd name="connsiteX7" fmla="*/ 18288 w 18288"/>
                      <a:gd name="connsiteY7" fmla="*/ 4080978 h 5590381"/>
                      <a:gd name="connsiteX8" fmla="*/ 18288 w 18288"/>
                      <a:gd name="connsiteY8" fmla="*/ 4835680 h 5590381"/>
                      <a:gd name="connsiteX9" fmla="*/ 18288 w 18288"/>
                      <a:gd name="connsiteY9" fmla="*/ 5590381 h 5590381"/>
                      <a:gd name="connsiteX10" fmla="*/ 0 w 18288"/>
                      <a:gd name="connsiteY10" fmla="*/ 5590381 h 5590381"/>
                      <a:gd name="connsiteX11" fmla="*/ 0 w 18288"/>
                      <a:gd name="connsiteY11" fmla="*/ 4835680 h 5590381"/>
                      <a:gd name="connsiteX12" fmla="*/ 0 w 18288"/>
                      <a:gd name="connsiteY12" fmla="*/ 4304593 h 5590381"/>
                      <a:gd name="connsiteX13" fmla="*/ 0 w 18288"/>
                      <a:gd name="connsiteY13" fmla="*/ 3773507 h 5590381"/>
                      <a:gd name="connsiteX14" fmla="*/ 0 w 18288"/>
                      <a:gd name="connsiteY14" fmla="*/ 3186517 h 5590381"/>
                      <a:gd name="connsiteX15" fmla="*/ 0 w 18288"/>
                      <a:gd name="connsiteY15" fmla="*/ 2487720 h 5590381"/>
                      <a:gd name="connsiteX16" fmla="*/ 0 w 18288"/>
                      <a:gd name="connsiteY16" fmla="*/ 1956633 h 5590381"/>
                      <a:gd name="connsiteX17" fmla="*/ 0 w 18288"/>
                      <a:gd name="connsiteY17" fmla="*/ 1425547 h 5590381"/>
                      <a:gd name="connsiteX18" fmla="*/ 0 w 18288"/>
                      <a:gd name="connsiteY18" fmla="*/ 614942 h 5590381"/>
                      <a:gd name="connsiteX19" fmla="*/ 0 w 18288"/>
                      <a:gd name="connsiteY19" fmla="*/ 0 h 5590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18288" h="5590381" fill="none" extrusionOk="0">
                        <a:moveTo>
                          <a:pt x="0" y="0"/>
                        </a:moveTo>
                        <a:cubicBezTo>
                          <a:pt x="7726" y="-435"/>
                          <a:pt x="14198" y="437"/>
                          <a:pt x="18288" y="0"/>
                        </a:cubicBezTo>
                        <a:cubicBezTo>
                          <a:pt x="-5226" y="225076"/>
                          <a:pt x="46275" y="562283"/>
                          <a:pt x="18288" y="754701"/>
                        </a:cubicBezTo>
                        <a:cubicBezTo>
                          <a:pt x="-9699" y="947119"/>
                          <a:pt x="30081" y="1239251"/>
                          <a:pt x="18288" y="1565307"/>
                        </a:cubicBezTo>
                        <a:cubicBezTo>
                          <a:pt x="6495" y="1891363"/>
                          <a:pt x="7160" y="1999140"/>
                          <a:pt x="18288" y="2152297"/>
                        </a:cubicBezTo>
                        <a:cubicBezTo>
                          <a:pt x="29417" y="2305454"/>
                          <a:pt x="28705" y="2598333"/>
                          <a:pt x="18288" y="2906998"/>
                        </a:cubicBezTo>
                        <a:cubicBezTo>
                          <a:pt x="7871" y="3215663"/>
                          <a:pt x="35263" y="3327412"/>
                          <a:pt x="18288" y="3549892"/>
                        </a:cubicBezTo>
                        <a:cubicBezTo>
                          <a:pt x="1313" y="3772372"/>
                          <a:pt x="38561" y="3843836"/>
                          <a:pt x="18288" y="4080978"/>
                        </a:cubicBezTo>
                        <a:cubicBezTo>
                          <a:pt x="-1985" y="4318120"/>
                          <a:pt x="-3806" y="4511166"/>
                          <a:pt x="18288" y="4835680"/>
                        </a:cubicBezTo>
                        <a:cubicBezTo>
                          <a:pt x="40382" y="5160194"/>
                          <a:pt x="-13070" y="5401748"/>
                          <a:pt x="18288" y="5590381"/>
                        </a:cubicBezTo>
                        <a:cubicBezTo>
                          <a:pt x="12010" y="5589863"/>
                          <a:pt x="6799" y="5589982"/>
                          <a:pt x="0" y="5590381"/>
                        </a:cubicBezTo>
                        <a:cubicBezTo>
                          <a:pt x="-6480" y="5250523"/>
                          <a:pt x="-32148" y="5052531"/>
                          <a:pt x="0" y="4835680"/>
                        </a:cubicBezTo>
                        <a:cubicBezTo>
                          <a:pt x="32148" y="4618829"/>
                          <a:pt x="5352" y="4496374"/>
                          <a:pt x="0" y="4304593"/>
                        </a:cubicBezTo>
                        <a:cubicBezTo>
                          <a:pt x="-5352" y="4112812"/>
                          <a:pt x="9645" y="3919423"/>
                          <a:pt x="0" y="3773507"/>
                        </a:cubicBezTo>
                        <a:cubicBezTo>
                          <a:pt x="-9645" y="3627591"/>
                          <a:pt x="-10654" y="3330687"/>
                          <a:pt x="0" y="3186517"/>
                        </a:cubicBezTo>
                        <a:cubicBezTo>
                          <a:pt x="10654" y="3042347"/>
                          <a:pt x="18181" y="2635923"/>
                          <a:pt x="0" y="2487720"/>
                        </a:cubicBezTo>
                        <a:cubicBezTo>
                          <a:pt x="-18181" y="2339517"/>
                          <a:pt x="-7947" y="2113537"/>
                          <a:pt x="0" y="1956633"/>
                        </a:cubicBezTo>
                        <a:cubicBezTo>
                          <a:pt x="7947" y="1799729"/>
                          <a:pt x="-15145" y="1657735"/>
                          <a:pt x="0" y="1425547"/>
                        </a:cubicBezTo>
                        <a:cubicBezTo>
                          <a:pt x="15145" y="1193359"/>
                          <a:pt x="-23832" y="948054"/>
                          <a:pt x="0" y="614942"/>
                        </a:cubicBezTo>
                        <a:cubicBezTo>
                          <a:pt x="23832" y="281831"/>
                          <a:pt x="2816" y="129878"/>
                          <a:pt x="0" y="0"/>
                        </a:cubicBezTo>
                        <a:close/>
                      </a:path>
                      <a:path w="18288" h="5590381" stroke="0" extrusionOk="0">
                        <a:moveTo>
                          <a:pt x="0" y="0"/>
                        </a:moveTo>
                        <a:cubicBezTo>
                          <a:pt x="5871" y="848"/>
                          <a:pt x="11713" y="-200"/>
                          <a:pt x="18288" y="0"/>
                        </a:cubicBezTo>
                        <a:cubicBezTo>
                          <a:pt x="41141" y="165299"/>
                          <a:pt x="3613" y="427555"/>
                          <a:pt x="18288" y="698798"/>
                        </a:cubicBezTo>
                        <a:cubicBezTo>
                          <a:pt x="32963" y="970041"/>
                          <a:pt x="19680" y="1226199"/>
                          <a:pt x="18288" y="1397595"/>
                        </a:cubicBezTo>
                        <a:cubicBezTo>
                          <a:pt x="16896" y="1568991"/>
                          <a:pt x="38798" y="1794517"/>
                          <a:pt x="18288" y="2152297"/>
                        </a:cubicBezTo>
                        <a:cubicBezTo>
                          <a:pt x="-2222" y="2510077"/>
                          <a:pt x="40846" y="2594424"/>
                          <a:pt x="18288" y="2739287"/>
                        </a:cubicBezTo>
                        <a:cubicBezTo>
                          <a:pt x="-4270" y="2884150"/>
                          <a:pt x="27117" y="3129706"/>
                          <a:pt x="18288" y="3493988"/>
                        </a:cubicBezTo>
                        <a:cubicBezTo>
                          <a:pt x="9459" y="3858270"/>
                          <a:pt x="54201" y="4041447"/>
                          <a:pt x="18288" y="4304593"/>
                        </a:cubicBezTo>
                        <a:cubicBezTo>
                          <a:pt x="-17625" y="4567740"/>
                          <a:pt x="49627" y="5149125"/>
                          <a:pt x="18288" y="5590381"/>
                        </a:cubicBezTo>
                        <a:cubicBezTo>
                          <a:pt x="10860" y="5590744"/>
                          <a:pt x="7568" y="5590157"/>
                          <a:pt x="0" y="5590381"/>
                        </a:cubicBezTo>
                        <a:cubicBezTo>
                          <a:pt x="36767" y="5266821"/>
                          <a:pt x="-16223" y="5116146"/>
                          <a:pt x="0" y="4835680"/>
                        </a:cubicBezTo>
                        <a:cubicBezTo>
                          <a:pt x="16223" y="4555214"/>
                          <a:pt x="-16316" y="4356490"/>
                          <a:pt x="0" y="4136882"/>
                        </a:cubicBezTo>
                        <a:cubicBezTo>
                          <a:pt x="16316" y="3917274"/>
                          <a:pt x="8005" y="3773465"/>
                          <a:pt x="0" y="3549892"/>
                        </a:cubicBezTo>
                        <a:cubicBezTo>
                          <a:pt x="-8005" y="3326319"/>
                          <a:pt x="27623" y="3052456"/>
                          <a:pt x="0" y="2851094"/>
                        </a:cubicBezTo>
                        <a:cubicBezTo>
                          <a:pt x="-27623" y="2649732"/>
                          <a:pt x="5614" y="2455815"/>
                          <a:pt x="0" y="2264104"/>
                        </a:cubicBezTo>
                        <a:cubicBezTo>
                          <a:pt x="-5614" y="2072393"/>
                          <a:pt x="22598" y="1990723"/>
                          <a:pt x="0" y="1733018"/>
                        </a:cubicBezTo>
                        <a:cubicBezTo>
                          <a:pt x="-22598" y="1475313"/>
                          <a:pt x="-6965" y="1369123"/>
                          <a:pt x="0" y="1090124"/>
                        </a:cubicBezTo>
                        <a:cubicBezTo>
                          <a:pt x="6965" y="811125"/>
                          <a:pt x="-19273" y="507044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38" name="Picture 2" descr="Test Data Preparation Tools: 5 Must-Have Features">
            <a:extLst>
              <a:ext uri="{FF2B5EF4-FFF2-40B4-BE49-F238E27FC236}">
                <a16:creationId xmlns:a16="http://schemas.microsoft.com/office/drawing/2014/main" id="{4D5BB5A9-E644-4FA6-F2BA-23D2E1245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48" r="5013"/>
          <a:stretch/>
        </p:blipFill>
        <p:spPr bwMode="auto">
          <a:xfrm>
            <a:off x="5169292" y="1605143"/>
            <a:ext cx="6766791" cy="3647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894042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C16EA-F9A1-63BB-C229-0319E3A71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E378B17-4BEA-6B23-2DAF-BC0F9C8F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ACB7EA25-4972-D1BB-A5BA-6FCFFD568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3BC87D3-E9D2-4E3C-358E-0BE51E2AF7B3}"/>
              </a:ext>
            </a:extLst>
          </p:cNvPr>
          <p:cNvSpPr txBox="1"/>
          <p:nvPr/>
        </p:nvSpPr>
        <p:spPr>
          <a:xfrm>
            <a:off x="572493" y="877030"/>
            <a:ext cx="814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Searching</a:t>
            </a:r>
            <a:r>
              <a:rPr lang="it-IT" sz="4800" dirty="0"/>
              <a:t> for </a:t>
            </a:r>
            <a:r>
              <a:rPr lang="it-IT" sz="4800" b="1" dirty="0" err="1">
                <a:solidFill>
                  <a:srgbClr val="FF0000"/>
                </a:solidFill>
              </a:rPr>
              <a:t>missing</a:t>
            </a:r>
            <a:r>
              <a:rPr lang="it-IT" sz="4800" b="1" dirty="0">
                <a:solidFill>
                  <a:srgbClr val="FF0000"/>
                </a:solidFill>
              </a:rPr>
              <a:t> data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7" name="Segnaposto contenuto 16">
            <a:extLst>
              <a:ext uri="{FF2B5EF4-FFF2-40B4-BE49-F238E27FC236}">
                <a16:creationId xmlns:a16="http://schemas.microsoft.com/office/drawing/2014/main" id="{6C20149F-038D-0EF6-27CB-BB03AEC1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6625"/>
            <a:ext cx="7564510" cy="491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total of </a:t>
            </a:r>
            <a:r>
              <a:rPr lang="en-US" sz="2200" b="1" dirty="0">
                <a:solidFill>
                  <a:srgbClr val="FFC000"/>
                </a:solidFill>
              </a:rPr>
              <a:t>10 missing </a:t>
            </a:r>
            <a:r>
              <a:rPr lang="en-US" sz="2200" dirty="0"/>
              <a:t>values were found in the </a:t>
            </a:r>
            <a:r>
              <a:rPr lang="en-US" sz="2200" b="1" dirty="0">
                <a:solidFill>
                  <a:srgbClr val="00B050"/>
                </a:solidFill>
              </a:rPr>
              <a:t>'price'</a:t>
            </a:r>
            <a:r>
              <a:rPr lang="en-US" sz="2200" dirty="0"/>
              <a:t> variable.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17778D08-74A5-3ACD-5E22-7F2B2A743D9B}"/>
              </a:ext>
            </a:extLst>
          </p:cNvPr>
          <p:cNvSpPr txBox="1">
            <a:spLocks/>
          </p:cNvSpPr>
          <p:nvPr/>
        </p:nvSpPr>
        <p:spPr>
          <a:xfrm>
            <a:off x="572493" y="2586358"/>
            <a:ext cx="756451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This represents a loss of approximately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D3DB657-A517-29FC-CE33-D12A5E9F91A5}"/>
              </a:ext>
            </a:extLst>
          </p:cNvPr>
          <p:cNvSpPr txBox="1"/>
          <p:nvPr/>
        </p:nvSpPr>
        <p:spPr>
          <a:xfrm>
            <a:off x="5466147" y="2738710"/>
            <a:ext cx="36315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800" dirty="0"/>
              <a:t>1.93%</a:t>
            </a:r>
          </a:p>
        </p:txBody>
      </p:sp>
      <p:sp>
        <p:nvSpPr>
          <p:cNvPr id="11" name="Segnaposto contenuto 16">
            <a:extLst>
              <a:ext uri="{FF2B5EF4-FFF2-40B4-BE49-F238E27FC236}">
                <a16:creationId xmlns:a16="http://schemas.microsoft.com/office/drawing/2014/main" id="{FE789040-7FF0-1C91-9CD7-AB53721BB2B5}"/>
              </a:ext>
            </a:extLst>
          </p:cNvPr>
          <p:cNvSpPr txBox="1">
            <a:spLocks/>
          </p:cNvSpPr>
          <p:nvPr/>
        </p:nvSpPr>
        <p:spPr>
          <a:xfrm>
            <a:off x="8715737" y="4033127"/>
            <a:ext cx="3042694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of the dataset's rows.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2" name="Picture 2" descr="48.300+ Lettera X Foto stock, immagini e fotografie royalty-free - iStock |  Freccia, Croce">
            <a:extLst>
              <a:ext uri="{FF2B5EF4-FFF2-40B4-BE49-F238E27FC236}">
                <a16:creationId xmlns:a16="http://schemas.microsoft.com/office/drawing/2014/main" id="{76F0A14E-980E-2D12-B615-F18542ACB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2039" y="4888616"/>
            <a:ext cx="1969384" cy="1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egnaposto contenuto 16">
            <a:extLst>
              <a:ext uri="{FF2B5EF4-FFF2-40B4-BE49-F238E27FC236}">
                <a16:creationId xmlns:a16="http://schemas.microsoft.com/office/drawing/2014/main" id="{9A2F5833-166E-4BA7-0E89-17BBFD755BE3}"/>
              </a:ext>
            </a:extLst>
          </p:cNvPr>
          <p:cNvSpPr txBox="1">
            <a:spLocks/>
          </p:cNvSpPr>
          <p:nvPr/>
        </p:nvSpPr>
        <p:spPr>
          <a:xfrm>
            <a:off x="15014293" y="5722837"/>
            <a:ext cx="572754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We decided to </a:t>
            </a:r>
            <a:r>
              <a:rPr lang="en-US" sz="2200" b="1" i="1" dirty="0">
                <a:solidFill>
                  <a:srgbClr val="FF0000"/>
                </a:solidFill>
              </a:rPr>
              <a:t>remove</a:t>
            </a:r>
            <a:r>
              <a:rPr lang="en-US" sz="2200" i="1" dirty="0"/>
              <a:t> those rows.</a:t>
            </a:r>
          </a:p>
        </p:txBody>
      </p:sp>
    </p:spTree>
    <p:extLst>
      <p:ext uri="{BB962C8B-B14F-4D97-AF65-F5344CB8AC3E}">
        <p14:creationId xmlns:p14="http://schemas.microsoft.com/office/powerpoint/2010/main" val="4215874441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35AAD-6A08-9A3D-54A1-28C2405CE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420F6A3-111E-41E4-D79D-D33004B06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00208DA3-E692-9B38-FC23-DAC86AE8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0F8842-6CAB-73E9-F6BD-03551489398E}"/>
              </a:ext>
            </a:extLst>
          </p:cNvPr>
          <p:cNvSpPr txBox="1"/>
          <p:nvPr/>
        </p:nvSpPr>
        <p:spPr>
          <a:xfrm>
            <a:off x="572493" y="877030"/>
            <a:ext cx="81432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Searching</a:t>
            </a:r>
            <a:r>
              <a:rPr lang="it-IT" sz="4800" dirty="0"/>
              <a:t> for </a:t>
            </a:r>
            <a:r>
              <a:rPr lang="it-IT" sz="4800" b="1" dirty="0" err="1">
                <a:solidFill>
                  <a:srgbClr val="FF0000"/>
                </a:solidFill>
              </a:rPr>
              <a:t>missing</a:t>
            </a:r>
            <a:r>
              <a:rPr lang="it-IT" sz="4800" b="1" dirty="0">
                <a:solidFill>
                  <a:srgbClr val="FF0000"/>
                </a:solidFill>
              </a:rPr>
              <a:t> data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8" name="Segnaposto contenuto 16">
            <a:extLst>
              <a:ext uri="{FF2B5EF4-FFF2-40B4-BE49-F238E27FC236}">
                <a16:creationId xmlns:a16="http://schemas.microsoft.com/office/drawing/2014/main" id="{ADAC3AA3-41CB-5663-2886-1084380F243D}"/>
              </a:ext>
            </a:extLst>
          </p:cNvPr>
          <p:cNvSpPr txBox="1">
            <a:spLocks/>
          </p:cNvSpPr>
          <p:nvPr/>
        </p:nvSpPr>
        <p:spPr>
          <a:xfrm>
            <a:off x="572493" y="2586358"/>
            <a:ext cx="756451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This represents a loss of approximately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509A238-2E61-D92E-AC7C-11C60A79C924}"/>
              </a:ext>
            </a:extLst>
          </p:cNvPr>
          <p:cNvSpPr txBox="1"/>
          <p:nvPr/>
        </p:nvSpPr>
        <p:spPr>
          <a:xfrm>
            <a:off x="5466147" y="2738710"/>
            <a:ext cx="363155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8800" dirty="0"/>
              <a:t>1.93%</a:t>
            </a:r>
          </a:p>
        </p:txBody>
      </p:sp>
      <p:sp>
        <p:nvSpPr>
          <p:cNvPr id="11" name="Segnaposto contenuto 16">
            <a:extLst>
              <a:ext uri="{FF2B5EF4-FFF2-40B4-BE49-F238E27FC236}">
                <a16:creationId xmlns:a16="http://schemas.microsoft.com/office/drawing/2014/main" id="{5317EA0D-730E-D8D9-7522-524B15BA549E}"/>
              </a:ext>
            </a:extLst>
          </p:cNvPr>
          <p:cNvSpPr txBox="1">
            <a:spLocks/>
          </p:cNvSpPr>
          <p:nvPr/>
        </p:nvSpPr>
        <p:spPr>
          <a:xfrm>
            <a:off x="8715737" y="4033127"/>
            <a:ext cx="3042694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dirty="0"/>
              <a:t>of the dataset's rows.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12" name="Picture 2" descr="48.300+ Lettera X Foto stock, immagini e fotografie royalty-free - iStock |  Freccia, Croce">
            <a:extLst>
              <a:ext uri="{FF2B5EF4-FFF2-40B4-BE49-F238E27FC236}">
                <a16:creationId xmlns:a16="http://schemas.microsoft.com/office/drawing/2014/main" id="{0C7811F9-C022-5D2A-00A0-B0A78A7E8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833" y="4680291"/>
            <a:ext cx="1969384" cy="19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gnaposto contenuto 16">
            <a:extLst>
              <a:ext uri="{FF2B5EF4-FFF2-40B4-BE49-F238E27FC236}">
                <a16:creationId xmlns:a16="http://schemas.microsoft.com/office/drawing/2014/main" id="{3EA51173-6F84-8E5F-CD42-0103B1B07FCF}"/>
              </a:ext>
            </a:extLst>
          </p:cNvPr>
          <p:cNvSpPr txBox="1">
            <a:spLocks/>
          </p:cNvSpPr>
          <p:nvPr/>
        </p:nvSpPr>
        <p:spPr>
          <a:xfrm>
            <a:off x="3195123" y="5479677"/>
            <a:ext cx="5727540" cy="49157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i="1" dirty="0"/>
              <a:t>We decided to </a:t>
            </a:r>
            <a:r>
              <a:rPr lang="en-US" sz="4000" b="1" i="1" dirty="0">
                <a:solidFill>
                  <a:srgbClr val="FF0000"/>
                </a:solidFill>
              </a:rPr>
              <a:t>remove</a:t>
            </a:r>
            <a:r>
              <a:rPr lang="en-US" sz="2200" i="1" dirty="0"/>
              <a:t> those rows.</a:t>
            </a:r>
          </a:p>
        </p:txBody>
      </p:sp>
      <p:sp>
        <p:nvSpPr>
          <p:cNvPr id="6" name="Segnaposto contenuto 16">
            <a:extLst>
              <a:ext uri="{FF2B5EF4-FFF2-40B4-BE49-F238E27FC236}">
                <a16:creationId xmlns:a16="http://schemas.microsoft.com/office/drawing/2014/main" id="{0BFA51DE-ECEF-3771-E3E2-AF174CEF1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206625"/>
            <a:ext cx="7564510" cy="4915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A total of </a:t>
            </a:r>
            <a:r>
              <a:rPr lang="en-US" sz="2200" b="1" dirty="0">
                <a:solidFill>
                  <a:srgbClr val="FFC000"/>
                </a:solidFill>
              </a:rPr>
              <a:t>10 missing </a:t>
            </a:r>
            <a:r>
              <a:rPr lang="en-US" sz="2200" dirty="0"/>
              <a:t>values were found in the </a:t>
            </a:r>
            <a:r>
              <a:rPr lang="en-US" sz="2200" b="1" dirty="0">
                <a:solidFill>
                  <a:srgbClr val="00B050"/>
                </a:solidFill>
              </a:rPr>
              <a:t>'price'</a:t>
            </a:r>
            <a:r>
              <a:rPr lang="en-US" sz="2200" dirty="0"/>
              <a:t> variable.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647C587-A550-9CEF-7454-64A03279FAF7}"/>
              </a:ext>
            </a:extLst>
          </p:cNvPr>
          <p:cNvSpPr txBox="1"/>
          <p:nvPr/>
        </p:nvSpPr>
        <p:spPr>
          <a:xfrm>
            <a:off x="402092" y="7219927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highly correlated variables and ensure the reliability of our regression coefficients.</a:t>
            </a:r>
            <a:endParaRPr lang="it-IT" sz="2200" dirty="0"/>
          </a:p>
        </p:txBody>
      </p:sp>
    </p:spTree>
    <p:extLst>
      <p:ext uri="{BB962C8B-B14F-4D97-AF65-F5344CB8AC3E}">
        <p14:creationId xmlns:p14="http://schemas.microsoft.com/office/powerpoint/2010/main" val="33857880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22A3F8-3A95-8222-9708-2BB3D2D4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latin typeface="+mj-lt"/>
                <a:ea typeface="+mj-ea"/>
                <a:cs typeface="+mj-cs"/>
              </a:rPr>
              <a:t>Aircraft as a </a:t>
            </a:r>
            <a:r>
              <a:rPr lang="en-US" sz="3800" dirty="0"/>
              <a:t>g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rowing </a:t>
            </a:r>
            <a:r>
              <a:rPr lang="en-US" sz="3800" dirty="0"/>
              <a:t>m</a:t>
            </a:r>
            <a:r>
              <a:rPr lang="en-US" sz="3800" kern="1200" dirty="0">
                <a:latin typeface="+mj-lt"/>
                <a:ea typeface="+mj-ea"/>
                <a:cs typeface="+mj-cs"/>
              </a:rPr>
              <a:t>arket</a:t>
            </a:r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prstGeom prst="rect">
            <a:avLst/>
          </a:pr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255095"/>
                      <a:gd name="connsiteY0" fmla="*/ 0 h 18288"/>
                      <a:gd name="connsiteX1" fmla="*/ 618468 w 3255095"/>
                      <a:gd name="connsiteY1" fmla="*/ 0 h 18288"/>
                      <a:gd name="connsiteX2" fmla="*/ 1269487 w 3255095"/>
                      <a:gd name="connsiteY2" fmla="*/ 0 h 18288"/>
                      <a:gd name="connsiteX3" fmla="*/ 1953057 w 3255095"/>
                      <a:gd name="connsiteY3" fmla="*/ 0 h 18288"/>
                      <a:gd name="connsiteX4" fmla="*/ 2636627 w 3255095"/>
                      <a:gd name="connsiteY4" fmla="*/ 0 h 18288"/>
                      <a:gd name="connsiteX5" fmla="*/ 3255095 w 3255095"/>
                      <a:gd name="connsiteY5" fmla="*/ 0 h 18288"/>
                      <a:gd name="connsiteX6" fmla="*/ 3255095 w 3255095"/>
                      <a:gd name="connsiteY6" fmla="*/ 18288 h 18288"/>
                      <a:gd name="connsiteX7" fmla="*/ 2538974 w 3255095"/>
                      <a:gd name="connsiteY7" fmla="*/ 18288 h 18288"/>
                      <a:gd name="connsiteX8" fmla="*/ 1822853 w 3255095"/>
                      <a:gd name="connsiteY8" fmla="*/ 18288 h 18288"/>
                      <a:gd name="connsiteX9" fmla="*/ 1171834 w 3255095"/>
                      <a:gd name="connsiteY9" fmla="*/ 18288 h 18288"/>
                      <a:gd name="connsiteX10" fmla="*/ 0 w 3255095"/>
                      <a:gd name="connsiteY10" fmla="*/ 18288 h 18288"/>
                      <a:gd name="connsiteX11" fmla="*/ 0 w 3255095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255095" h="18288" fill="none" extrusionOk="0">
                        <a:moveTo>
                          <a:pt x="0" y="0"/>
                        </a:moveTo>
                        <a:cubicBezTo>
                          <a:pt x="240201" y="-22123"/>
                          <a:pt x="462021" y="-19623"/>
                          <a:pt x="618468" y="0"/>
                        </a:cubicBezTo>
                        <a:cubicBezTo>
                          <a:pt x="774915" y="19623"/>
                          <a:pt x="974734" y="2035"/>
                          <a:pt x="1269487" y="0"/>
                        </a:cubicBezTo>
                        <a:cubicBezTo>
                          <a:pt x="1564240" y="-2035"/>
                          <a:pt x="1733579" y="10639"/>
                          <a:pt x="1953057" y="0"/>
                        </a:cubicBezTo>
                        <a:cubicBezTo>
                          <a:pt x="2172535" y="-10639"/>
                          <a:pt x="2453962" y="14018"/>
                          <a:pt x="2636627" y="0"/>
                        </a:cubicBezTo>
                        <a:cubicBezTo>
                          <a:pt x="2819292" y="-14018"/>
                          <a:pt x="3121375" y="5399"/>
                          <a:pt x="3255095" y="0"/>
                        </a:cubicBezTo>
                        <a:cubicBezTo>
                          <a:pt x="3254386" y="8157"/>
                          <a:pt x="3254682" y="12125"/>
                          <a:pt x="3255095" y="18288"/>
                        </a:cubicBezTo>
                        <a:cubicBezTo>
                          <a:pt x="3088545" y="23203"/>
                          <a:pt x="2687475" y="7419"/>
                          <a:pt x="2538974" y="18288"/>
                        </a:cubicBezTo>
                        <a:cubicBezTo>
                          <a:pt x="2390473" y="29157"/>
                          <a:pt x="2137381" y="-8959"/>
                          <a:pt x="1822853" y="18288"/>
                        </a:cubicBezTo>
                        <a:cubicBezTo>
                          <a:pt x="1508325" y="45535"/>
                          <a:pt x="1466437" y="20385"/>
                          <a:pt x="1171834" y="18288"/>
                        </a:cubicBezTo>
                        <a:cubicBezTo>
                          <a:pt x="877231" y="16191"/>
                          <a:pt x="561097" y="37643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255095" h="18288" stroke="0" extrusionOk="0">
                        <a:moveTo>
                          <a:pt x="0" y="0"/>
                        </a:moveTo>
                        <a:cubicBezTo>
                          <a:pt x="291965" y="19429"/>
                          <a:pt x="363155" y="8568"/>
                          <a:pt x="618468" y="0"/>
                        </a:cubicBezTo>
                        <a:cubicBezTo>
                          <a:pt x="873781" y="-8568"/>
                          <a:pt x="904459" y="-19505"/>
                          <a:pt x="1171834" y="0"/>
                        </a:cubicBezTo>
                        <a:cubicBezTo>
                          <a:pt x="1439209" y="19505"/>
                          <a:pt x="1744369" y="9790"/>
                          <a:pt x="1887955" y="0"/>
                        </a:cubicBezTo>
                        <a:cubicBezTo>
                          <a:pt x="2031541" y="-9790"/>
                          <a:pt x="2346378" y="21240"/>
                          <a:pt x="2506423" y="0"/>
                        </a:cubicBezTo>
                        <a:cubicBezTo>
                          <a:pt x="2666468" y="-21240"/>
                          <a:pt x="2990257" y="30414"/>
                          <a:pt x="3255095" y="0"/>
                        </a:cubicBezTo>
                        <a:cubicBezTo>
                          <a:pt x="3254831" y="4493"/>
                          <a:pt x="3255479" y="9472"/>
                          <a:pt x="3255095" y="18288"/>
                        </a:cubicBezTo>
                        <a:cubicBezTo>
                          <a:pt x="3120743" y="16690"/>
                          <a:pt x="2759628" y="42462"/>
                          <a:pt x="2604076" y="18288"/>
                        </a:cubicBezTo>
                        <a:cubicBezTo>
                          <a:pt x="2448524" y="-5886"/>
                          <a:pt x="2184336" y="19599"/>
                          <a:pt x="1887955" y="18288"/>
                        </a:cubicBezTo>
                        <a:cubicBezTo>
                          <a:pt x="1591574" y="16977"/>
                          <a:pt x="1548845" y="6870"/>
                          <a:pt x="1334589" y="18288"/>
                        </a:cubicBezTo>
                        <a:cubicBezTo>
                          <a:pt x="1120333" y="29706"/>
                          <a:pt x="996014" y="9662"/>
                          <a:pt x="683570" y="18288"/>
                        </a:cubicBezTo>
                        <a:cubicBezTo>
                          <a:pt x="371126" y="26914"/>
                          <a:pt x="198687" y="16167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egnaposto contenuto 16">
            <a:extLst>
              <a:ext uri="{FF2B5EF4-FFF2-40B4-BE49-F238E27FC236}">
                <a16:creationId xmlns:a16="http://schemas.microsoft.com/office/drawing/2014/main" id="{5FF334FA-654D-B76F-3738-17F5040C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The global aircraft market size was estimated at USD </a:t>
            </a:r>
            <a:r>
              <a:rPr lang="en-US" sz="2200" b="1" dirty="0">
                <a:solidFill>
                  <a:srgbClr val="FFC000"/>
                </a:solidFill>
              </a:rPr>
              <a:t>426.42 billion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rgbClr val="FFC000"/>
                </a:solidFill>
              </a:rPr>
              <a:t>2024</a:t>
            </a:r>
            <a:r>
              <a:rPr lang="en-US" sz="2200" dirty="0"/>
              <a:t> and is </a:t>
            </a:r>
            <a:r>
              <a:rPr lang="en-US" sz="2200" b="1" dirty="0"/>
              <a:t>projected to hit </a:t>
            </a:r>
            <a:r>
              <a:rPr lang="en-US" sz="2200" dirty="0"/>
              <a:t>around USD </a:t>
            </a:r>
            <a:r>
              <a:rPr lang="en-US" sz="2200" b="1" dirty="0">
                <a:solidFill>
                  <a:srgbClr val="FF0000"/>
                </a:solidFill>
              </a:rPr>
              <a:t>601.51 billion</a:t>
            </a:r>
            <a:r>
              <a:rPr lang="en-US" sz="2200" b="1" dirty="0"/>
              <a:t>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FF0000"/>
                </a:solidFill>
              </a:rPr>
              <a:t>2034</a:t>
            </a:r>
            <a:endParaRPr lang="en-US" sz="2200" dirty="0">
              <a:solidFill>
                <a:srgbClr val="FF0000"/>
              </a:solidFill>
            </a:endParaRPr>
          </a:p>
        </p:txBody>
      </p:sp>
      <p:pic>
        <p:nvPicPr>
          <p:cNvPr id="27" name="Immagine 26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1FD9086E-C0C0-69A9-AD2D-4A91DA508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" t="2354" r="1719" b="2056"/>
          <a:stretch/>
        </p:blipFill>
        <p:spPr>
          <a:xfrm>
            <a:off x="4654296" y="1526790"/>
            <a:ext cx="6903720" cy="380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67505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1A98A-8C27-9947-9CAD-2E7E34BC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B3B9490-792F-8720-2D08-95D0AF371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CCA4F4A-585E-BEFB-4D4F-A2D29C01A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46133ED-478C-13BA-1E3B-D1BCA16D28FA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/>
              <a:t>Calculating </a:t>
            </a:r>
            <a:r>
              <a:rPr lang="it-IT" sz="4800" b="1">
                <a:solidFill>
                  <a:srgbClr val="FF0000"/>
                </a:solidFill>
              </a:rPr>
              <a:t>Variance Inflation Factor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548C864-AE9A-6FB3-C645-CF47C9A978D4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92363016-BD42-11EA-7590-02E7A031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704749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9646EC04-32C3-9342-EEF6-83E8740DD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50150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9602680"/>
      </p:ext>
    </p:extLst>
  </p:cSld>
  <p:clrMapOvr>
    <a:masterClrMapping/>
  </p:clrMapOvr>
  <p:transition spd="slow">
    <p:cover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0F09F-2197-C570-55BA-423F185E9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4244646-5CB6-4B2B-B5E1-E04F2B99A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8CA223F-7DB2-6461-7D0C-9FFE5A574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14CE406-5B8A-FCE1-4564-081857C711F4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/>
              <a:t>Calculating </a:t>
            </a:r>
            <a:r>
              <a:rPr lang="it-IT" sz="4800" b="1">
                <a:solidFill>
                  <a:srgbClr val="FF0000"/>
                </a:solidFill>
              </a:rPr>
              <a:t>Variance Inflation Factor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614689-953B-A7F6-6174-88B665DF39E2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02DB787F-D96C-FFA2-CDA3-77B421E36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332600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E21D9113-37DD-7D38-43A6-12BBFC986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090622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66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7FE91-112E-832E-55EB-55E89B2F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CB1F1-6C39-66A5-7825-2BECD42EE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28C18B2-40DA-2F0E-381B-9DA691A9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317689A-BF0B-9269-0DBB-632F92E9184B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Calculating</a:t>
            </a:r>
            <a:r>
              <a:rPr lang="it-IT" sz="4800" dirty="0"/>
              <a:t> the </a:t>
            </a:r>
            <a:r>
              <a:rPr lang="it-IT" sz="4800" b="1" dirty="0" err="1">
                <a:solidFill>
                  <a:srgbClr val="FF0000"/>
                </a:solidFill>
              </a:rPr>
              <a:t>Skewness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8F9D2D-EC7C-10FF-9669-8DC6CC9B6235}"/>
              </a:ext>
            </a:extLst>
          </p:cNvPr>
          <p:cNvSpPr txBox="1"/>
          <p:nvPr/>
        </p:nvSpPr>
        <p:spPr>
          <a:xfrm>
            <a:off x="588344" y="5810925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u="sng" dirty="0"/>
              <a:t>evaluate the symmetry</a:t>
            </a:r>
            <a:r>
              <a:rPr lang="en-US" sz="2400" dirty="0"/>
              <a:t> of the numerical variable distributions. This helps us </a:t>
            </a:r>
            <a:r>
              <a:rPr lang="en-US" sz="2400" b="1" u="sng" dirty="0"/>
              <a:t>detect potential distortions</a:t>
            </a:r>
            <a:r>
              <a:rPr lang="en-US" sz="2400" dirty="0"/>
              <a:t> that might affect model performance…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0A9888D5-708F-9161-B8EB-F65F96833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535347"/>
              </p:ext>
            </p:extLst>
          </p:nvPr>
        </p:nvGraphicFramePr>
        <p:xfrm>
          <a:off x="772876" y="2159597"/>
          <a:ext cx="4874908" cy="319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fuel_tank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landing_distance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empty_weight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A2CD1972-F111-8068-B9DE-8708E3062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261616"/>
              </p:ext>
            </p:extLst>
          </p:nvPr>
        </p:nvGraphicFramePr>
        <p:xfrm>
          <a:off x="6480914" y="2162173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length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cruise_speed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C19F2374-21B7-D696-4CFE-6CFCF562A1F1}"/>
              </a:ext>
            </a:extLst>
          </p:cNvPr>
          <p:cNvSpPr txBox="1"/>
          <p:nvPr/>
        </p:nvSpPr>
        <p:spPr>
          <a:xfrm>
            <a:off x="12532226" y="5810924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… And decided to </a:t>
            </a:r>
            <a:r>
              <a:rPr lang="en-US" sz="2400" b="1" u="sng" dirty="0"/>
              <a:t>apply a log transformation </a:t>
            </a:r>
            <a:r>
              <a:rPr lang="en-US" sz="2400" dirty="0"/>
              <a:t>to all variables with </a:t>
            </a:r>
            <a:r>
              <a:rPr lang="en-US" sz="2400" b="1" dirty="0">
                <a:solidFill>
                  <a:srgbClr val="FF0000"/>
                </a:solidFill>
              </a:rPr>
              <a:t>skewness greater than 1</a:t>
            </a:r>
            <a:r>
              <a:rPr lang="en-US" sz="2400" dirty="0"/>
              <a:t>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2712441222"/>
      </p:ext>
    </p:extLst>
  </p:cSld>
  <p:clrMapOvr>
    <a:masterClrMapping/>
  </p:clrMapOvr>
  <p:transition spd="slow">
    <p:cover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940BE-A090-D142-C050-C90540A7E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CC53F39-7830-7959-508C-F237F23A1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4846E445-FDA5-6768-3F16-DC88FC42E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9E0C180-4531-01FC-F7D7-BFADB133C415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Calculating</a:t>
            </a:r>
            <a:r>
              <a:rPr lang="it-IT" sz="4800" dirty="0"/>
              <a:t> the </a:t>
            </a:r>
            <a:r>
              <a:rPr lang="it-IT" sz="4800" b="1" dirty="0" err="1">
                <a:solidFill>
                  <a:srgbClr val="FF0000"/>
                </a:solidFill>
              </a:rPr>
              <a:t>Skewness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EA9B057-460B-E683-A0AB-CFF515ADB9E9}"/>
              </a:ext>
            </a:extLst>
          </p:cNvPr>
          <p:cNvSpPr txBox="1"/>
          <p:nvPr/>
        </p:nvSpPr>
        <p:spPr>
          <a:xfrm>
            <a:off x="-11117134" y="5693179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</a:t>
            </a:r>
            <a:r>
              <a:rPr lang="en-US" sz="2400" b="1" u="sng" dirty="0"/>
              <a:t>evaluate the symmetry</a:t>
            </a:r>
            <a:r>
              <a:rPr lang="en-US" sz="2400" dirty="0"/>
              <a:t> of the numerical variable distributions. This helps us </a:t>
            </a:r>
            <a:r>
              <a:rPr lang="en-US" sz="2400" b="1" u="sng" dirty="0"/>
              <a:t>detect potential distortions</a:t>
            </a:r>
            <a:r>
              <a:rPr lang="en-US" sz="2400" dirty="0"/>
              <a:t> that might affect model performance…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34408628-29D6-69B4-2F15-9AA2417DC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05347"/>
              </p:ext>
            </p:extLst>
          </p:nvPr>
        </p:nvGraphicFramePr>
        <p:xfrm>
          <a:off x="772876" y="2159597"/>
          <a:ext cx="4874908" cy="3199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fuel_tank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landing_distance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empty_weight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633EF634-F125-DCC8-4691-36AD774D0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28172"/>
              </p:ext>
            </p:extLst>
          </p:nvPr>
        </p:nvGraphicFramePr>
        <p:xfrm>
          <a:off x="6480914" y="2162173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Skewness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length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2.10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1.74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cruise_speed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1.37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6CDDEDAA-7505-10A3-E2F1-4D40113209B0}"/>
              </a:ext>
            </a:extLst>
          </p:cNvPr>
          <p:cNvSpPr txBox="1"/>
          <p:nvPr/>
        </p:nvSpPr>
        <p:spPr>
          <a:xfrm>
            <a:off x="672734" y="5693180"/>
            <a:ext cx="1094109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… And decided to </a:t>
            </a:r>
            <a:r>
              <a:rPr lang="en-US" sz="2400" b="1" u="sng" dirty="0"/>
              <a:t>apply a log transformation </a:t>
            </a:r>
            <a:r>
              <a:rPr lang="en-US" sz="2400" dirty="0"/>
              <a:t>to all variables with </a:t>
            </a:r>
            <a:r>
              <a:rPr lang="en-US" sz="2400" b="1" dirty="0">
                <a:solidFill>
                  <a:srgbClr val="FF0000"/>
                </a:solidFill>
              </a:rPr>
              <a:t>skewness greater than 1</a:t>
            </a:r>
            <a:r>
              <a:rPr lang="en-US" sz="2400" dirty="0"/>
              <a:t>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3473448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55245-EA6B-39F3-CD72-FF13789C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AAED657-09CA-5A41-3944-F21B5EE767B8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results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46AF1D7-372F-8C19-D97B-5F179B8A9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8288"/>
            <a:ext cx="6841722" cy="6841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013400"/>
      </p:ext>
    </p:extLst>
  </p:cSld>
  <p:clrMapOvr>
    <a:masterClrMapping/>
  </p:clrMapOvr>
  <p:transition spd="slow">
    <p:cover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07A738-252B-B618-E7B1-67B6282C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8F8CCA5C-E1E8-C469-0A85-91CD1F651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B223A52-C9F6-B109-2E5B-A052B364AD0B}"/>
              </a:ext>
            </a:extLst>
          </p:cNvPr>
          <p:cNvSpPr txBox="1"/>
          <p:nvPr/>
        </p:nvSpPr>
        <p:spPr>
          <a:xfrm>
            <a:off x="638882" y="639193"/>
            <a:ext cx="3571810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Overall results</a:t>
            </a:r>
            <a:endParaRPr lang="en-US" sz="66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60F6DEC6-B638-41CD-B2ED-70D3D5A4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44AE7C9-DBBA-902D-E1BA-BE54E8CEC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608" y="18288"/>
            <a:ext cx="6841722" cy="6841722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44C37783-FB4C-B583-ACC4-9A44CD184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574" y="19532"/>
            <a:ext cx="6856756" cy="685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195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055DFA-C97A-1FD0-45E5-E04F16EE6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F4C8385C-C6D3-7F3E-427B-39D400148D5B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918987E-AECD-551B-577F-9E72FF957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75045" b="74790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549DA86-D5B1-4444-65BC-D5F0EF68A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74619" b="75094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5D2B7EA-D032-5A6C-D62B-906D78A5C82B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DAF319C-A64A-B976-7684-87B593FC5989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68406F7-D0CC-892D-950C-904F9DC85B78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2724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415BD-7710-DCA3-DB52-33DEB940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27E1388-28AD-FC3F-989C-AA9C6E507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473772-402F-6BD2-A5DB-7936682A34D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5BAF49B8-58CF-F28C-E7D9-128A0BD7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24A3E0-331D-6CDF-7BDD-1177FFB27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5" t="24790" r="49978" b="50000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3F231F4-11D9-3C30-0023-8BB77EFE5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46" t="24918" r="49574" b="50176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354CC2B-37FD-FA24-7B5E-721CC6367496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0835946C-BE93-2871-6447-D1A8F15298F8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6B9F5231-8BBD-7467-66D0-9561CFC12DFD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93750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2E40D2-4951-D341-9BCA-46989B262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B43C5352-4777-D704-3DCC-8D2FEECFC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6359978-06FD-A421-384D-90F77179C32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4EF26542-63C8-2CAD-2191-D37820364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A701358-DB97-4B00-914F-BA326D065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178" r="75043" b="24612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9AA1A95-E123-1696-D274-E0631E42F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3" t="50420" r="73187" b="24674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27383F04-6779-C54B-E463-FD4971CE9BDC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029911-2242-F015-9D5A-1C43AA95AADB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C12D814C-E131-CE0A-9985-AAD3A3175F11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46937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CCB32-743C-4C3E-F166-E7071EB44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E69DB61C-632F-F83A-4C7A-4A4132C35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F3FB2FB-A725-592C-5A6D-6B40E70EF62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latin typeface="+mj-lt"/>
                <a:ea typeface="+mj-ea"/>
                <a:cs typeface="+mj-cs"/>
              </a:rPr>
              <a:t>Some results</a:t>
            </a:r>
            <a:endParaRPr lang="en-US" sz="6600" b="1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4574AEA1-AED9-1714-5EA7-423038DA6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667161-E372-C9D1-5F82-79AF5EA4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54" t="74887" r="50489" b="-97"/>
          <a:stretch/>
        </p:blipFill>
        <p:spPr>
          <a:xfrm>
            <a:off x="638881" y="1972166"/>
            <a:ext cx="4291259" cy="429125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772F70B-258D-1E08-DBDF-26C174C34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2" t="75094" r="48968"/>
          <a:stretch/>
        </p:blipFill>
        <p:spPr>
          <a:xfrm>
            <a:off x="7261862" y="1941913"/>
            <a:ext cx="4565646" cy="43215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F9904CD-7D7E-3301-C99A-08C0CDF68CE2}"/>
              </a:ext>
            </a:extLst>
          </p:cNvPr>
          <p:cNvSpPr txBox="1"/>
          <p:nvPr/>
        </p:nvSpPr>
        <p:spPr>
          <a:xfrm>
            <a:off x="2248481" y="6293985"/>
            <a:ext cx="15881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Original</a:t>
            </a:r>
            <a:endParaRPr lang="it-IT" sz="2200" b="1" u="sng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8D5A27-9E40-B8C8-41E8-4052B0A284DC}"/>
              </a:ext>
            </a:extLst>
          </p:cNvPr>
          <p:cNvSpPr txBox="1"/>
          <p:nvPr/>
        </p:nvSpPr>
        <p:spPr>
          <a:xfrm>
            <a:off x="8591609" y="6293986"/>
            <a:ext cx="25218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Log-Transformed</a:t>
            </a:r>
            <a:endParaRPr lang="it-IT" sz="2200" b="1" u="sng" dirty="0"/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F8268BD-0C75-BCCE-DCC2-BFC2A1E820EF}"/>
              </a:ext>
            </a:extLst>
          </p:cNvPr>
          <p:cNvSpPr/>
          <p:nvPr/>
        </p:nvSpPr>
        <p:spPr>
          <a:xfrm>
            <a:off x="5376827" y="3872086"/>
            <a:ext cx="1379655" cy="44824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6CAF4AD-EF57-6B41-36D6-0744A1728B91}"/>
              </a:ext>
            </a:extLst>
          </p:cNvPr>
          <p:cNvSpPr txBox="1"/>
          <p:nvPr/>
        </p:nvSpPr>
        <p:spPr>
          <a:xfrm>
            <a:off x="5376828" y="3410421"/>
            <a:ext cx="1247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TARGET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5393699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F3F8E8-4019-CE85-F2B7-070461AE5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F84E171-8287-E93D-AEE0-4848ECA80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6E2039-AA57-68B3-ABD7-FCB598543C7B}"/>
              </a:ext>
            </a:extLst>
          </p:cNvPr>
          <p:cNvSpPr txBox="1"/>
          <p:nvPr/>
        </p:nvSpPr>
        <p:spPr>
          <a:xfrm>
            <a:off x="572493" y="2666863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(e.g. electric propulsion, lighter materials) makes traditional valuation methods less effective.</a:t>
            </a:r>
          </a:p>
        </p:txBody>
      </p:sp>
      <p:pic>
        <p:nvPicPr>
          <p:cNvPr id="3074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DA5231F6-CB9F-E6B9-14E1-52C220AAF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EA669D7-29CF-C60B-12DE-EBF9A9530EF7}"/>
              </a:ext>
            </a:extLst>
          </p:cNvPr>
          <p:cNvSpPr txBox="1"/>
          <p:nvPr/>
        </p:nvSpPr>
        <p:spPr>
          <a:xfrm>
            <a:off x="572493" y="2205198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Technological innovation </a:t>
            </a:r>
            <a:endParaRPr lang="it-IT" sz="2400" dirty="0">
              <a:solidFill>
                <a:srgbClr val="FF0000"/>
              </a:solidFill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531EB97-BEFB-A2B6-E04D-DC957EDCF98D}"/>
              </a:ext>
            </a:extLst>
          </p:cNvPr>
          <p:cNvSpPr txBox="1"/>
          <p:nvPr/>
        </p:nvSpPr>
        <p:spPr>
          <a:xfrm>
            <a:off x="-6232499" y="3853284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supply chain issues, and regulatory changes add further uncertainty.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DFDB57-BE19-7125-8993-38FD89E4CA59}"/>
              </a:ext>
            </a:extLst>
          </p:cNvPr>
          <p:cNvSpPr txBox="1"/>
          <p:nvPr/>
        </p:nvSpPr>
        <p:spPr>
          <a:xfrm>
            <a:off x="-6232499" y="3429000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Market volatility</a:t>
            </a:r>
            <a:endParaRPr lang="it-IT" sz="2400" b="1" dirty="0"/>
          </a:p>
        </p:txBody>
      </p:sp>
      <p:pic>
        <p:nvPicPr>
          <p:cNvPr id="13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72FCD917-163B-BE95-27CD-8E00FD6E4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12578565" y="2414452"/>
            <a:ext cx="5262621" cy="34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74414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48B80F-5724-FBBB-1EA2-B1C6E01A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AFABAEFB-6275-A686-2E61-1027B50CF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D06CAB0-F06B-3A32-1A3A-BABC6072CB0E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61BEDA73-42FB-E8D6-084A-54989CFD2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854B60-3507-2676-C1DD-6EAC2C262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6" y="0"/>
            <a:ext cx="750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51149"/>
      </p:ext>
    </p:extLst>
  </p:cSld>
  <p:clrMapOvr>
    <a:masterClrMapping/>
  </p:clrMapOvr>
  <p:transition spd="slow">
    <p:cover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0E1968-D3AF-9D4D-90DC-DDAE3E84E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4DF4105B-D0EF-5E13-7C76-7DC52839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3C99A45-F975-0CBC-027D-493239579645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E1E124BC-8A6E-8B7D-F18B-CDFB56D95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EB2A490-EB32-1C6A-523E-E3052AFB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6" y="0"/>
            <a:ext cx="7500724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58D449A-B0DE-E6C1-6F3D-394EBE73B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276" y="0"/>
            <a:ext cx="7500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7898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9A14A-1A1C-8000-54CD-CB886ECE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CEBB6D7-CCD9-03B9-7429-0A359B576B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4F97998-572D-C27D-63D0-CE8EDFD98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8BC1EA4-178B-126E-4E39-59EA88FCD473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42D5E50-4AA0-5B27-DF31-5C9942B962D9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ABAB5BF9-2C26-F71A-BB46-2C2D6A8D6432}"/>
              </a:ext>
            </a:extLst>
          </p:cNvPr>
          <p:cNvGraphicFramePr>
            <a:graphicFrameLocks noGrp="1"/>
          </p:cNvGraphicFramePr>
          <p:nvPr/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07BC56D6-02D4-13CC-7DC7-0123B8C9C2FB}"/>
              </a:ext>
            </a:extLst>
          </p:cNvPr>
          <p:cNvGraphicFramePr>
            <a:graphicFrameLocks noGrp="1"/>
          </p:cNvGraphicFramePr>
          <p:nvPr/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20830"/>
      </p:ext>
    </p:extLst>
  </p:cSld>
  <p:clrMapOvr>
    <a:masterClrMapping/>
  </p:clrMapOvr>
  <p:transition spd="slow">
    <p:cover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E08C7-407A-F7CB-0A4B-A0D89DD6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ED64F0A-E10A-E413-C936-7A3CF58A8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B52CFABC-8663-0B62-0FD4-96D15BC6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776A3C8C-0BAA-A8F3-5C68-1462759198A7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50A65F0E-EA72-F11A-1744-02217FD41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768171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172.36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133.36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94.26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24.51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20.30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10.60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9B50E917-3D4C-45FD-6211-2D61C0C6C614}"/>
              </a:ext>
            </a:extLst>
          </p:cNvPr>
          <p:cNvGraphicFramePr>
            <a:graphicFrameLocks noGrp="1"/>
          </p:cNvGraphicFramePr>
          <p:nvPr/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5.30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  <p:sp>
        <p:nvSpPr>
          <p:cNvPr id="2" name="CasellaDiTesto 1">
            <a:extLst>
              <a:ext uri="{FF2B5EF4-FFF2-40B4-BE49-F238E27FC236}">
                <a16:creationId xmlns:a16="http://schemas.microsoft.com/office/drawing/2014/main" id="{DA669B93-51DE-7CF2-E0BF-EAA195D49C22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242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7F3680-57BE-1243-0EB1-E4D91A97E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5EA89B2-3C4B-0A00-02CE-E1D7AFE2A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6BF30E4C-F38B-5F70-55C3-F2A46FAFD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069E5EE-E7C6-11F7-2EAC-040EB9C28651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A31407-31FF-F300-5BBD-5B82E443F737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45165783-9DDA-505F-4242-AE2BE65A3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482733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 </a:t>
                      </a: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Variation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- 117.53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- 116.17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- 74.99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- 8.21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- 2.82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- 1.03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+ 2.22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- 1.22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EBD637DD-90D8-895A-C1C9-E1FACC1650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634960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 </a:t>
                      </a: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Variation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- 0.92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- 1.28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+ 0.45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+ 0.11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- 0.51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+ 1.01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+ 3.33</a:t>
                      </a:r>
                      <a:endParaRPr lang="it-IT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5747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22F160-D111-9024-16F1-442EF4536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AC122F0C-867F-9C54-655F-3BF663E52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869D3901-67B1-186E-5867-016FD2529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A63E189-3885-7E1D-0413-762A2CB3C0B5}"/>
              </a:ext>
            </a:extLst>
          </p:cNvPr>
          <p:cNvSpPr txBox="1"/>
          <p:nvPr/>
        </p:nvSpPr>
        <p:spPr>
          <a:xfrm>
            <a:off x="572493" y="877030"/>
            <a:ext cx="112590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4800" dirty="0" err="1"/>
              <a:t>Old</a:t>
            </a:r>
            <a:r>
              <a:rPr lang="it-IT" sz="4800" dirty="0"/>
              <a:t> vs New </a:t>
            </a:r>
            <a:r>
              <a:rPr lang="it-IT" sz="4800" b="1" dirty="0" err="1">
                <a:solidFill>
                  <a:srgbClr val="FF0000"/>
                </a:solidFill>
              </a:rPr>
              <a:t>Variance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Inflation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r>
              <a:rPr lang="it-IT" sz="4800" b="1" dirty="0" err="1">
                <a:solidFill>
                  <a:srgbClr val="FF0000"/>
                </a:solidFill>
              </a:rPr>
              <a:t>Factor</a:t>
            </a:r>
            <a:r>
              <a:rPr lang="it-IT" sz="4800" b="1" dirty="0">
                <a:solidFill>
                  <a:srgbClr val="FF0000"/>
                </a:solidFill>
              </a:rPr>
              <a:t> </a:t>
            </a:r>
            <a:endParaRPr lang="it-IT" b="1" dirty="0">
              <a:solidFill>
                <a:srgbClr val="FF0000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700E9F-55C5-22B6-6249-B9EEECBFDE6D}"/>
              </a:ext>
            </a:extLst>
          </p:cNvPr>
          <p:cNvSpPr txBox="1"/>
          <p:nvPr/>
        </p:nvSpPr>
        <p:spPr>
          <a:xfrm>
            <a:off x="588344" y="5810925"/>
            <a:ext cx="1094109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This helps us identify </a:t>
            </a:r>
            <a:r>
              <a:rPr lang="en-US" sz="2200" b="1" u="sng" dirty="0"/>
              <a:t>highly correlated variables</a:t>
            </a:r>
            <a:r>
              <a:rPr lang="en-US" sz="2200" b="1" dirty="0"/>
              <a:t> </a:t>
            </a:r>
            <a:r>
              <a:rPr lang="en-US" sz="2200" dirty="0"/>
              <a:t>and ensure </a:t>
            </a:r>
            <a:r>
              <a:rPr lang="en-US" sz="2200" b="1" u="sng" dirty="0"/>
              <a:t>the reliability of our regression coefficients.</a:t>
            </a:r>
            <a:endParaRPr lang="it-IT" sz="2200" b="1" u="sng" dirty="0"/>
          </a:p>
        </p:txBody>
      </p:sp>
      <p:graphicFrame>
        <p:nvGraphicFramePr>
          <p:cNvPr id="3083" name="Tabella 3082">
            <a:extLst>
              <a:ext uri="{FF2B5EF4-FFF2-40B4-BE49-F238E27FC236}">
                <a16:creationId xmlns:a16="http://schemas.microsoft.com/office/drawing/2014/main" id="{9371F067-FC97-48FB-E18A-2FB80B9E09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95929"/>
              </p:ext>
            </p:extLst>
          </p:nvPr>
        </p:nvGraphicFramePr>
        <p:xfrm>
          <a:off x="772876" y="1979272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18.83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12.82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3087" name="Tabella 3086">
            <a:extLst>
              <a:ext uri="{FF2B5EF4-FFF2-40B4-BE49-F238E27FC236}">
                <a16:creationId xmlns:a16="http://schemas.microsoft.com/office/drawing/2014/main" id="{8A876D97-3ECB-B010-86B3-3574B52F1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564877"/>
              </p:ext>
            </p:extLst>
          </p:nvPr>
        </p:nvGraphicFramePr>
        <p:xfrm>
          <a:off x="6480914" y="1979272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230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8211C-39B6-5BFD-5381-B65E6685D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CA359A0-2741-F4F8-7E5D-BE9A3BAE9530}"/>
              </a:ext>
            </a:extLst>
          </p:cNvPr>
          <p:cNvSpPr txBox="1"/>
          <p:nvPr/>
        </p:nvSpPr>
        <p:spPr>
          <a:xfrm>
            <a:off x="2558716" y="955309"/>
            <a:ext cx="7074568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Not enough</a:t>
            </a:r>
            <a:endParaRPr lang="en-US" sz="6600" b="1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31514"/>
      </p:ext>
    </p:extLst>
  </p:cSld>
  <p:clrMapOvr>
    <a:masterClrMapping/>
  </p:clrMapOvr>
  <p:transition spd="slow">
    <p:cover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58752E-433B-7A23-B177-648A6D5C4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1AFB359-E0F8-68B0-71BE-1E4E1A4B8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561B1A6-654A-220A-25F4-CD32F0C5020F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87F0742E-858C-32A3-C676-AC262B08B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735477-9788-4AE5-BD9A-34883E659883}"/>
              </a:ext>
            </a:extLst>
          </p:cNvPr>
          <p:cNvSpPr txBox="1"/>
          <p:nvPr/>
        </p:nvSpPr>
        <p:spPr>
          <a:xfrm>
            <a:off x="638881" y="3132100"/>
            <a:ext cx="1094109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To address </a:t>
            </a:r>
            <a:r>
              <a:rPr lang="en-US" sz="2200" b="1" dirty="0">
                <a:solidFill>
                  <a:srgbClr val="FF0000"/>
                </a:solidFill>
              </a:rPr>
              <a:t>high VIF values</a:t>
            </a:r>
            <a:r>
              <a:rPr lang="en-US" sz="2200" dirty="0"/>
              <a:t>, </a:t>
            </a:r>
          </a:p>
          <a:p>
            <a:r>
              <a:rPr lang="en-US" sz="2200" dirty="0"/>
              <a:t>we implemented an </a:t>
            </a:r>
            <a:r>
              <a:rPr lang="en-US" sz="2200" b="1" u="sng" dirty="0">
                <a:solidFill>
                  <a:srgbClr val="FF0000"/>
                </a:solidFill>
              </a:rPr>
              <a:t>iterative procedure</a:t>
            </a:r>
            <a:r>
              <a:rPr lang="en-US" sz="2200" dirty="0"/>
              <a:t> that </a:t>
            </a:r>
            <a:r>
              <a:rPr lang="en-US" sz="2200" b="1" u="sng" dirty="0">
                <a:solidFill>
                  <a:srgbClr val="FF0000"/>
                </a:solidFill>
              </a:rPr>
              <a:t>removes one variable at a time</a:t>
            </a:r>
            <a:r>
              <a:rPr lang="en-US" sz="2200" b="1" dirty="0"/>
              <a:t> </a:t>
            </a:r>
            <a:r>
              <a:rPr lang="en-US" sz="2200" dirty="0"/>
              <a:t>based on the highest VIF score. At each step, </a:t>
            </a:r>
            <a:r>
              <a:rPr lang="en-US" sz="2200" b="1" u="sng" dirty="0">
                <a:solidFill>
                  <a:srgbClr val="FF0000"/>
                </a:solidFill>
              </a:rPr>
              <a:t>the VIF is recalculated until all remaining variables have a VIF below a defined threshold of 10</a:t>
            </a:r>
            <a:r>
              <a:rPr lang="en-US" sz="2200" dirty="0"/>
              <a:t>. This approach helps reduce multicollinearity while preserving the most relevant features.</a:t>
            </a:r>
            <a:endParaRPr lang="it-IT" sz="2200" b="1" u="sng" dirty="0"/>
          </a:p>
        </p:txBody>
      </p:sp>
    </p:spTree>
    <p:extLst>
      <p:ext uri="{BB962C8B-B14F-4D97-AF65-F5344CB8AC3E}">
        <p14:creationId xmlns:p14="http://schemas.microsoft.com/office/powerpoint/2010/main" val="3624696067"/>
      </p:ext>
    </p:extLst>
  </p:cSld>
  <p:clrMapOvr>
    <a:masterClrMapping/>
  </p:clrMapOvr>
  <p:transition spd="slow">
    <p:cover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3A2245-7353-48B9-D4E0-D9894C4E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C44310F7-DE67-1EFF-9786-4F78262D2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94173C2-0E36-FBCE-8484-0DCD13B9066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821F2D6D-A241-185D-8F91-AFA1F94A8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2074835-73A8-0584-9392-E7BB3A213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433902"/>
              </p:ext>
            </p:extLst>
          </p:nvPr>
        </p:nvGraphicFramePr>
        <p:xfrm>
          <a:off x="772876" y="2563620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landing_distance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54.83</a:t>
                      </a:r>
                      <a:endParaRPr lang="it-IT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empty_weight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fuel_tank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18.83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 err="1"/>
                        <a:t>length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cruise_speed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12.82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8C4B039-FE26-5C19-1F70-E0481990360F}"/>
              </a:ext>
            </a:extLst>
          </p:cNvPr>
          <p:cNvGraphicFramePr>
            <a:graphicFrameLocks noGrp="1"/>
          </p:cNvGraphicFramePr>
          <p:nvPr/>
        </p:nvGraphicFramePr>
        <p:xfrm>
          <a:off x="6480914" y="2563620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5623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031CEA-32EC-CC49-C495-8F0E82B6F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813A1B59-1067-737E-40AD-82FC753A8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7E3E27-3BAE-F8AA-625C-FD0A6272738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C09FD34E-E708-499C-1E84-73F31C233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8F84C4C1-DA92-9B47-3AC4-C42ACD8A0B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161599"/>
              </p:ext>
            </p:extLst>
          </p:nvPr>
        </p:nvGraphicFramePr>
        <p:xfrm>
          <a:off x="772876" y="2563620"/>
          <a:ext cx="4874908" cy="359973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landing_distance</a:t>
                      </a:r>
                      <a:r>
                        <a:rPr lang="it-IT" sz="1800" strike="sngStrike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54.83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empty_weight</a:t>
                      </a:r>
                      <a:r>
                        <a:rPr lang="it-IT" sz="1800" strike="sngStrike" dirty="0"/>
                        <a:t>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17.19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const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dirty="0"/>
                    </a:p>
                  </a:txBody>
                  <a:tcPr>
                    <a:solidFill>
                      <a:srgbClr val="CCD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fuel_tank</a:t>
                      </a:r>
                      <a:r>
                        <a:rPr lang="it-IT" sz="1800" strike="sngStrike" dirty="0"/>
                        <a:t> 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18.83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engine_power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21.69</a:t>
                      </a:r>
                      <a:endParaRPr lang="it-IT" dirty="0"/>
                    </a:p>
                  </a:txBody>
                  <a:tcPr>
                    <a:solidFill>
                      <a:srgbClr val="FF29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strike="sngStrike" dirty="0" err="1"/>
                        <a:t>length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19.27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97539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strike="sngStrike" dirty="0" err="1"/>
                        <a:t>cruise_speed</a:t>
                      </a:r>
                      <a:r>
                        <a:rPr lang="it-IT" sz="1800" strike="sngStrike" dirty="0"/>
                        <a:t>  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i="0" strike="sng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12.82</a:t>
                      </a:r>
                      <a:endParaRPr lang="it-IT" strike="sngStrike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70582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r>
                        <a:rPr lang="it-IT" sz="1800" dirty="0"/>
                        <a:t>price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7.40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88163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4208B0AD-7C42-D123-5420-79737788E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25880"/>
              </p:ext>
            </p:extLst>
          </p:nvPr>
        </p:nvGraphicFramePr>
        <p:xfrm>
          <a:off x="6480914" y="2563620"/>
          <a:ext cx="4874908" cy="31971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wing_span</a:t>
                      </a:r>
                      <a:r>
                        <a:rPr lang="it-IT" sz="1800" dirty="0"/>
                        <a:t>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out_eng_roc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max_speed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takeoff_distance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5.35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stall_speed</a:t>
                      </a:r>
                      <a:r>
                        <a:rPr lang="it-IT" sz="1800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06067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err="1"/>
                        <a:t>all_eng_roc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522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843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896043-2645-96CF-B001-E56F0F012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BCC218F-9FAD-D3EA-D4E6-BEF1C39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43E34-1A4C-24CC-CF38-DC5D3488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E66853A1-06CB-2A5F-BE80-65BDF6B1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631E310-94C5-67A8-9816-7D395DF7F24E}"/>
              </a:ext>
            </a:extLst>
          </p:cNvPr>
          <p:cNvSpPr txBox="1"/>
          <p:nvPr/>
        </p:nvSpPr>
        <p:spPr>
          <a:xfrm>
            <a:off x="572493" y="3853284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supply chain issues, and regulatory changes add further uncertainty.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8990266-6142-BD0D-124A-36F529BC8546}"/>
              </a:ext>
            </a:extLst>
          </p:cNvPr>
          <p:cNvSpPr txBox="1"/>
          <p:nvPr/>
        </p:nvSpPr>
        <p:spPr>
          <a:xfrm>
            <a:off x="572493" y="3429000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Market volatility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D12C92EC-E721-E989-DA3D-41AFBFE0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86DBA5D-B8CE-DD9F-07DE-1B6B87A4C648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72F1089-1519-C50E-8166-9E8C8425D6CD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pic>
        <p:nvPicPr>
          <p:cNvPr id="410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09D3154C-187D-343E-A2D8-75DE968A2A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6582293" y="2750423"/>
            <a:ext cx="5262621" cy="340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A96729-60FE-0B7A-2ECE-0A23A7479AEE}"/>
              </a:ext>
            </a:extLst>
          </p:cNvPr>
          <p:cNvSpPr txBox="1"/>
          <p:nvPr/>
        </p:nvSpPr>
        <p:spPr>
          <a:xfrm>
            <a:off x="390606" y="7069661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/>
              <a:t>Traditional</a:t>
            </a:r>
            <a:r>
              <a:rPr lang="it-IT" sz="2400" b="1" dirty="0"/>
              <a:t> </a:t>
            </a:r>
            <a:r>
              <a:rPr lang="it-IT" sz="2400" b="1" dirty="0" err="1"/>
              <a:t>valuation</a:t>
            </a:r>
            <a:endParaRPr lang="it-IT" sz="2400" b="1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67D18C9-3553-A02A-2F11-077B089BD177}"/>
              </a:ext>
            </a:extLst>
          </p:cNvPr>
          <p:cNvSpPr txBox="1"/>
          <p:nvPr/>
        </p:nvSpPr>
        <p:spPr>
          <a:xfrm>
            <a:off x="390606" y="7544978"/>
            <a:ext cx="6713552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Aircraft appraisals are often slow, expensive, and subjective.</a:t>
            </a:r>
          </a:p>
        </p:txBody>
      </p:sp>
      <p:pic>
        <p:nvPicPr>
          <p:cNvPr id="13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CEA7CD89-D4ED-30A0-812B-442DF78B5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0660" y="2571476"/>
            <a:ext cx="3571875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348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D8D5D-FE4C-4B19-04F6-358BE6A14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57903EE5-3FD7-9E85-39E6-FF1BE1DAD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BCCF414-C45A-EFA4-B343-59EDB48F2CB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E366123A-F614-7B53-3091-11F142257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01EBB672-E7DF-78C8-D0A6-343FAE56FF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008705"/>
              </p:ext>
            </p:extLst>
          </p:nvPr>
        </p:nvGraphicFramePr>
        <p:xfrm>
          <a:off x="772876" y="3020820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engine_power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takeoff_distance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FF62D7C-419A-1433-7785-0A5B83EEA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7492"/>
              </p:ext>
            </p:extLst>
          </p:nvPr>
        </p:nvGraphicFramePr>
        <p:xfrm>
          <a:off x="6480914" y="3020820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1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CACB6-407E-902A-E30D-89403415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E61B81BD-A3FB-F87C-903A-D72D7CE3D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941F66B-92A2-7AB8-3EFD-D680D2C18F33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D77A532B-0436-BD30-61C5-8CEA158C5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E5C87E5F-6989-8DBB-421A-41FDC7EF4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29626"/>
              </p:ext>
            </p:extLst>
          </p:nvPr>
        </p:nvGraphicFramePr>
        <p:xfrm>
          <a:off x="772876" y="3020820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engine_power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7.88</a:t>
                      </a:r>
                      <a:endParaRPr lang="it-IT" strike="sng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5.74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5.64</a:t>
                      </a:r>
                      <a:endParaRPr lang="it-IT" strike="sngStrike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takeoff_distance</a:t>
                      </a: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5.19</a:t>
                      </a:r>
                      <a:endParaRPr lang="it-IT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B5BB2750-3F9C-3011-3948-778C3B68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647118"/>
              </p:ext>
            </p:extLst>
          </p:nvPr>
        </p:nvGraphicFramePr>
        <p:xfrm>
          <a:off x="6480914" y="3020820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4.90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3.52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2.65</a:t>
                      </a:r>
                      <a:endParaRPr lang="it-IT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382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26D28C-EA8B-870F-FF84-A912F5AF0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B17F7469-212D-C55D-A611-09FF2DEC1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500728F-3BA5-8C9B-ABCD-20C90129A597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D81ED1F7-48AF-9E25-B8E4-068C69AE7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1C34873-04A9-0274-74BA-3963FBDE2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0"/>
            <a:ext cx="74938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463628"/>
      </p:ext>
    </p:extLst>
  </p:cSld>
  <p:clrMapOvr>
    <a:masterClrMapping/>
  </p:clrMapOvr>
  <p:transition spd="slow">
    <p:cover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14FB3-C34F-2087-25AD-48D465BE4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A1867D06-F915-7B52-541D-801DACFCC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662377E3-0171-9088-BBF4-5EEC8D28A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C4BA2E4-7C38-55EB-D413-4DD006E0D141}"/>
              </a:ext>
            </a:extLst>
          </p:cNvPr>
          <p:cNvSpPr txBox="1"/>
          <p:nvPr/>
        </p:nvSpPr>
        <p:spPr>
          <a:xfrm>
            <a:off x="2558716" y="955309"/>
            <a:ext cx="7074568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One last step</a:t>
            </a: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735A1D05-78BF-5B94-B7D8-5B19F31A8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5585"/>
      </p:ext>
    </p:extLst>
  </p:cSld>
  <p:clrMapOvr>
    <a:masterClrMapping/>
  </p:clrMapOvr>
  <p:transition spd="slow">
    <p:cover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E9A66A-00E7-5AAF-1123-60EA8D020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509D906-C424-7E5C-8242-16225C2D1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AC96B11-3641-2652-E98E-8CC0FE2CA196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2AD6F61C-F257-DAB9-F0C1-6CE641E72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2185D38-5C84-0CC8-EAEB-AD1319E6A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513026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7745B6D-C193-77C2-B79A-AFC389BC25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907440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358901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0146E-FEBB-22F7-A29A-E714C55FC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F0D975D5-D119-B241-2745-5DD17D91E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DB2C9CE-A4DE-9BBB-39BE-D68A41A8F3F9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6CC705A3-85CB-0A2E-8E10-FFB284003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FFA1F8C-AF9A-F15C-B3B5-60BAFA377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001381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4ABCCAB9-8F49-A710-C810-AC7766363D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63845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EF948E9-E076-E8B4-F3A3-F30AD3D5821F}"/>
                  </a:ext>
                </a:extLst>
              </p:cNvPr>
              <p:cNvSpPr txBox="1"/>
              <p:nvPr/>
            </p:nvSpPr>
            <p:spPr>
              <a:xfrm>
                <a:off x="3019856" y="5403004"/>
                <a:ext cx="5898512" cy="7328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𝑟𝑜𝑐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𝑟𝑜𝑐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𝑒𝑛𝑔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𝑟𝑜𝑐</m:t>
                          </m:r>
                          <m:r>
                            <a:rPr lang="it-IT" sz="2200" i="1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200" b="1" u="sng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EF948E9-E076-E8B4-F3A3-F30AD3D58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56" y="5403004"/>
                <a:ext cx="5898512" cy="7328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2420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2930B9-F94E-5374-55ED-D38EFEEC9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DC4FB150-0AD3-79FD-710D-DDF21C626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DC964B9-FF94-5828-FB81-F88A63AB6FF9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0D5F085B-9B83-A3FD-367A-F7CDB1129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F491D29-E010-3091-F9B5-535F24190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5119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E352AAF9-BC7E-30DF-CACB-91F48D367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068594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F8C5776-5CC8-26E0-71E1-2D9B3E6F74EB}"/>
                  </a:ext>
                </a:extLst>
              </p:cNvPr>
              <p:cNvSpPr txBox="1"/>
              <p:nvPr/>
            </p:nvSpPr>
            <p:spPr>
              <a:xfrm>
                <a:off x="3019856" y="5403004"/>
                <a:ext cx="5898512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𝑚𝑎𝑟𝑔𝑖𝑛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𝑠𝑝𝑒𝑒𝑑</m:t>
                      </m:r>
                      <m:r>
                        <a:rPr lang="it-IT" sz="2200" i="1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𝑠𝑡𝑎𝑙𝑙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𝑠𝑝𝑒𝑒𝑑</m:t>
                      </m:r>
                    </m:oMath>
                  </m:oMathPara>
                </a14:m>
                <a:endParaRPr lang="it-IT" sz="2200" b="1" u="sng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AF8C5776-5CC8-26E0-71E1-2D9B3E6F7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856" y="5403004"/>
                <a:ext cx="5898512" cy="430887"/>
              </a:xfrm>
              <a:prstGeom prst="rect">
                <a:avLst/>
              </a:prstGeom>
              <a:blipFill>
                <a:blip r:embed="rId2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0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DCBC9-B5A0-17E9-B2C7-E92690A74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ADC3C008-7111-80D9-9367-6535DE2B2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5C284452-302D-35EE-9882-8C7A14D06280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Feature engineering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EC4EA406-71AB-347B-EBAA-90CF43D54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557202-985D-2FB6-84B9-4F0A334E6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864667"/>
              </p:ext>
            </p:extLst>
          </p:nvPr>
        </p:nvGraphicFramePr>
        <p:xfrm>
          <a:off x="772876" y="2283014"/>
          <a:ext cx="4874908" cy="23998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399970"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6462.81</a:t>
                      </a:r>
                      <a:endParaRPr lang="it-IT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engine_power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7.88</a:t>
                      </a:r>
                      <a:endParaRPr lang="it-IT" strike="sngStrike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price </a:t>
                      </a:r>
                      <a:r>
                        <a:rPr lang="it-IT" sz="18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5.74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all_eng_roc</a:t>
                      </a:r>
                      <a:endParaRPr lang="it-IT" sz="18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5.64</a:t>
                      </a:r>
                      <a:endParaRPr lang="it-IT" strike="sngStrik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39997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takeoff_distance</a:t>
                      </a: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1800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5.19</a:t>
                      </a:r>
                      <a:endParaRPr lang="it-IT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8955D5D-BF5C-579C-83A2-618680B9A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48167"/>
              </p:ext>
            </p:extLst>
          </p:nvPr>
        </p:nvGraphicFramePr>
        <p:xfrm>
          <a:off x="6480914" y="2283014"/>
          <a:ext cx="4874908" cy="23978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37454">
                  <a:extLst>
                    <a:ext uri="{9D8B030D-6E8A-4147-A177-3AD203B41FA5}">
                      <a16:colId xmlns:a16="http://schemas.microsoft.com/office/drawing/2014/main" val="1611932141"/>
                    </a:ext>
                  </a:extLst>
                </a:gridCol>
                <a:gridCol w="2437454">
                  <a:extLst>
                    <a:ext uri="{9D8B030D-6E8A-4147-A177-3AD203B41FA5}">
                      <a16:colId xmlns:a16="http://schemas.microsoft.com/office/drawing/2014/main" val="3914570095"/>
                    </a:ext>
                  </a:extLst>
                </a:gridCol>
              </a:tblGrid>
              <a:tr h="39964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20062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out_eng_roc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255697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max_speed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4.89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40648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stall_speed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4.34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2691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range 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3.52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890778"/>
                  </a:ext>
                </a:extLst>
              </a:tr>
              <a:tr h="3996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endParaRPr lang="it-IT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</a:rPr>
                        <a:t>2.65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6936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70BAE5E-E2F7-DA58-3FCA-BB587A859DB0}"/>
                  </a:ext>
                </a:extLst>
              </p:cNvPr>
              <p:cNvSpPr txBox="1"/>
              <p:nvPr/>
            </p:nvSpPr>
            <p:spPr>
              <a:xfrm>
                <a:off x="2846238" y="5235053"/>
                <a:ext cx="6494926" cy="7832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𝑝𝑒𝑟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𝑒𝑛𝑔𝑖𝑛𝑒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𝑝𝑜𝑤𝑒𝑟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𝑡𝑎𝑘𝑒𝑜𝑓𝑓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𝑑𝑖𝑠𝑡𝑎𝑛𝑐𝑒</m:t>
                          </m:r>
                        </m:den>
                      </m:f>
                    </m:oMath>
                  </m:oMathPara>
                </a14:m>
                <a:endParaRPr lang="it-IT" sz="2200" b="1" u="sng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B70BAE5E-E2F7-DA58-3FCA-BB587A859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238" y="5235053"/>
                <a:ext cx="6494926" cy="7832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82298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595077-F6F4-277F-E18B-009130EDB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1D116B02-A45B-EC0C-FED0-0ABC6351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3DE68E6-89CA-01D3-FA44-B8D57E317BC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Result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FF416D6D-CABC-7455-036D-47C321C4A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9CF06CA-AA81-3544-D658-6624BD110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432332"/>
              </p:ext>
            </p:extLst>
          </p:nvPr>
        </p:nvGraphicFramePr>
        <p:xfrm>
          <a:off x="2719798" y="2425763"/>
          <a:ext cx="6747806" cy="3875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73903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3373903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553635"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2327.79</a:t>
                      </a:r>
                      <a:endParaRPr lang="it-IT" sz="25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5.88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500" dirty="0"/>
                        <a:t>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3.14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2.12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dirty="0"/>
                        <a:t>range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dirty="0"/>
                        <a:t>2.90</a:t>
                      </a:r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954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4FBFB0-BA92-9C33-2473-0A3F40664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9451FB96-8752-D487-09EE-471C9215D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84DD4613-E0F5-E9D6-826E-197226B6DCF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Result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5782C754-D35E-BEC8-121F-749C74B55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A88EA05B-489F-0AAE-9D40-D8353BD8E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587221"/>
              </p:ext>
            </p:extLst>
          </p:nvPr>
        </p:nvGraphicFramePr>
        <p:xfrm>
          <a:off x="2719798" y="2425763"/>
          <a:ext cx="6747806" cy="387544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373903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3373903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553635"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5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2327.79</a:t>
                      </a:r>
                      <a:endParaRPr lang="it-IT" sz="25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126570" marR="126570" marT="63285" marB="63285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5.88</a:t>
                      </a:r>
                      <a:endParaRPr lang="it-IT" sz="2500" strike="sngStrike" dirty="0"/>
                    </a:p>
                  </a:txBody>
                  <a:tcPr marL="126570" marR="126570" marT="63285" marB="6328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500" dirty="0"/>
                        <a:t>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500" dirty="0"/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strike="sngStrike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3.14</a:t>
                      </a:r>
                      <a:endParaRPr lang="it-IT" sz="2500" strike="sngStrike" dirty="0"/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500" dirty="0"/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b="0" kern="1200" dirty="0">
                          <a:solidFill>
                            <a:schemeClr val="dk1"/>
                          </a:solidFill>
                          <a:effectLst/>
                        </a:rPr>
                        <a:t>2.12</a:t>
                      </a:r>
                      <a:endParaRPr lang="it-IT" sz="2500" dirty="0"/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5536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500" dirty="0"/>
                        <a:t>range </a:t>
                      </a:r>
                    </a:p>
                  </a:txBody>
                  <a:tcPr marL="126570" marR="126570" marT="63285" marB="63285"/>
                </a:tc>
                <a:tc>
                  <a:txBody>
                    <a:bodyPr/>
                    <a:lstStyle/>
                    <a:p>
                      <a:r>
                        <a:rPr lang="it-IT" sz="2500" dirty="0"/>
                        <a:t>2.90</a:t>
                      </a:r>
                    </a:p>
                  </a:txBody>
                  <a:tcPr marL="126570" marR="126570" marT="63285" marB="6328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96325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25C49-47ED-76A7-639E-CA3AC49AA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FAA115D5-DF9A-C623-A25F-5E3EACA53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5ED1DF5-D99D-F47F-3ACB-6C6D75C94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F33504D9-BC6D-5579-BEAE-AC3AFDE044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3CDDD233-970B-F879-50D2-37723BCB3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6187CEA-F189-2965-1FEF-80CFB171918F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1F01E2B-77F9-38DD-D771-F8EF1A799414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8B9C05-5471-0109-D8AA-F8181B020278}"/>
              </a:ext>
            </a:extLst>
          </p:cNvPr>
          <p:cNvSpPr txBox="1"/>
          <p:nvPr/>
        </p:nvSpPr>
        <p:spPr>
          <a:xfrm>
            <a:off x="572492" y="4295669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8EAA25-224A-3603-E43D-388A89DA57E1}"/>
              </a:ext>
            </a:extLst>
          </p:cNvPr>
          <p:cNvSpPr txBox="1"/>
          <p:nvPr/>
        </p:nvSpPr>
        <p:spPr>
          <a:xfrm>
            <a:off x="572492" y="3958676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1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F6E5A67C-4EA4-04AB-FFDF-BEF7907DE6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4024406" y="3582934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C155E1ED-AD6D-F0F4-C31D-CC4C7BB61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6717" y="1541162"/>
            <a:ext cx="4727705" cy="4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CED464B-6109-2219-459E-51BE8E2958DF}"/>
              </a:ext>
            </a:extLst>
          </p:cNvPr>
          <p:cNvSpPr txBox="1"/>
          <p:nvPr/>
        </p:nvSpPr>
        <p:spPr>
          <a:xfrm>
            <a:off x="724891" y="6139043"/>
            <a:ext cx="639546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Aircraft appraisals are often slow, expensive, and subjective.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E128043-353D-763E-4E59-DE84B31BA884}"/>
              </a:ext>
            </a:extLst>
          </p:cNvPr>
          <p:cNvSpPr txBox="1"/>
          <p:nvPr/>
        </p:nvSpPr>
        <p:spPr>
          <a:xfrm>
            <a:off x="724892" y="5598053"/>
            <a:ext cx="4783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b="1" dirty="0" err="1">
                <a:solidFill>
                  <a:srgbClr val="FF0000"/>
                </a:solidFill>
              </a:rPr>
              <a:t>Traditional</a:t>
            </a:r>
            <a:r>
              <a:rPr lang="it-IT" sz="2400" b="1" dirty="0">
                <a:solidFill>
                  <a:srgbClr val="FF0000"/>
                </a:solidFill>
              </a:rPr>
              <a:t> </a:t>
            </a:r>
            <a:r>
              <a:rPr lang="it-IT" sz="2400" b="1" dirty="0" err="1">
                <a:solidFill>
                  <a:srgbClr val="FF0000"/>
                </a:solidFill>
              </a:rPr>
              <a:t>valuation</a:t>
            </a:r>
            <a:endParaRPr lang="it-IT" sz="2400" b="1" dirty="0">
              <a:solidFill>
                <a:srgbClr val="FF0000"/>
              </a:solidFill>
            </a:endParaRPr>
          </a:p>
        </p:txBody>
      </p:sp>
      <p:pic>
        <p:nvPicPr>
          <p:cNvPr id="16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D06C4FA7-5C6F-3127-E778-7EC266202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347" y="2433480"/>
            <a:ext cx="4594395" cy="372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11E4F7A0-5D0F-1D21-79D3-ACC7AA96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9117" y="1693562"/>
            <a:ext cx="4727705" cy="471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993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4E1289-3B9F-3777-3FCB-2D3053BB9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8B18B70C-339D-5608-B2A9-CB04E6CA6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7646574-A591-900D-7B02-143D0375CE3F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406523EB-CE18-2B52-ECDD-9D964FDF4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4692E84-EF0B-7BC7-3DC0-28910E6CE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5" y="0"/>
            <a:ext cx="77091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52163"/>
      </p:ext>
    </p:extLst>
  </p:cSld>
  <p:clrMapOvr>
    <a:masterClrMapping/>
  </p:clrMapOvr>
  <p:transition spd="slow">
    <p:cover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8838F-A933-D14F-16B7-D3D7A4967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ECC49E86-620F-D0E1-142E-42225D327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2ADA8AC9-CC78-FD6C-1652-73A33623B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947E28A2-749B-FECB-B13A-89DF6F8873A8}"/>
              </a:ext>
            </a:extLst>
          </p:cNvPr>
          <p:cNvSpPr txBox="1"/>
          <p:nvPr/>
        </p:nvSpPr>
        <p:spPr>
          <a:xfrm>
            <a:off x="1822119" y="1176431"/>
            <a:ext cx="8544713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But what if we hadn’t log-transformed</a:t>
            </a: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BF546113-A238-96E9-CCAE-947EA17AB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69526"/>
      </p:ext>
    </p:extLst>
  </p:cSld>
  <p:clrMapOvr>
    <a:masterClrMapping/>
  </p:clrMapOvr>
  <p:transition spd="slow">
    <p:cover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4161E-C993-F41E-3A49-D4B5C60D5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48F234D8-7A2C-546D-C59C-9C71E7349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82C25DE-7CCF-4B5D-59C4-665C43D51C31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62DE9430-289E-E32B-E800-80ABF4F0A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66A7FF8-28CB-2AF9-82AC-D504510CD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5" y="0"/>
            <a:ext cx="7709145" cy="685800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4C716E7-4DF7-DBBF-0B1F-3E0076A4095E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OLD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75372928"/>
      </p:ext>
    </p:extLst>
  </p:cSld>
  <p:clrMapOvr>
    <a:masterClrMapping/>
  </p:clrMapOvr>
  <p:transition spd="slow">
    <p:cover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020B10-2F6B-3A8E-9682-88F665CAB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54D044F1-21C5-A8BC-A86B-0E2B1B065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EABAF6A-FCF4-17A6-8DA5-DB3943823273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9D37AF3B-B8FA-E834-05EC-14433D1F0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BC16E6E-45B3-E97B-2DB6-CD2B98F3EDC5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A584BF-ADA6-85FD-5868-6A219E472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4" y="0"/>
            <a:ext cx="756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21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2FA533-35F9-0635-4196-3A80C6EFC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9991D24D-10DD-BF22-5E27-4D1F02A0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1B90E23-2C0B-499A-A666-15A3305DB4DC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What about the VIF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1B5619C1-A768-5733-DB6A-C9AEA0157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8E9C06C5-C2D5-734B-AD64-F13B6FE33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549650"/>
              </p:ext>
            </p:extLst>
          </p:nvPr>
        </p:nvGraphicFramePr>
        <p:xfrm>
          <a:off x="6690725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42.8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3.77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3.95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3.41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2.68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3.67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FDE8D714-BCA8-DC1A-BF2E-F7008AE2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458047"/>
              </p:ext>
            </p:extLst>
          </p:nvPr>
        </p:nvGraphicFramePr>
        <p:xfrm>
          <a:off x="638881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2327.79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5.88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3.14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2.12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2.90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FDD7C3D5-1786-5276-E503-943EAC3B9AD2}"/>
              </a:ext>
            </a:extLst>
          </p:cNvPr>
          <p:cNvSpPr txBox="1"/>
          <p:nvPr/>
        </p:nvSpPr>
        <p:spPr>
          <a:xfrm>
            <a:off x="2753142" y="5856082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OLD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EDDB007-3E74-69FD-5665-8E2AFD1865B0}"/>
              </a:ext>
            </a:extLst>
          </p:cNvPr>
          <p:cNvSpPr txBox="1"/>
          <p:nvPr/>
        </p:nvSpPr>
        <p:spPr>
          <a:xfrm>
            <a:off x="8839811" y="5798848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3548704694"/>
      </p:ext>
    </p:extLst>
  </p:cSld>
  <p:clrMapOvr>
    <a:masterClrMapping/>
  </p:clrMapOvr>
  <p:transition spd="slow">
    <p:cover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6FE55-7444-9AA2-7781-958E908B1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0963D732-96B2-66D6-5FF7-E86C685FE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5528A3A2-5AB4-B6EA-2ABA-1544CE2B1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AA1E546B-8A2F-E43B-4059-29BF0C65F2E3}"/>
              </a:ext>
            </a:extLst>
          </p:cNvPr>
          <p:cNvSpPr txBox="1"/>
          <p:nvPr/>
        </p:nvSpPr>
        <p:spPr>
          <a:xfrm>
            <a:off x="1523801" y="1176431"/>
            <a:ext cx="9141350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And what if we now log transform only the target?</a:t>
            </a: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3BFBAD0A-0E8B-5B80-5F88-FF1BAB258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1943"/>
      </p:ext>
    </p:extLst>
  </p:cSld>
  <p:clrMapOvr>
    <a:masterClrMapping/>
  </p:clrMapOvr>
  <p:transition spd="slow">
    <p:cover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66E40-E04D-1FE4-F1DF-3CEC79022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0A28ED93-5380-3EE6-6300-0DFB4687D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2EE8BF2-C7C5-44E5-A7C1-1ADB866242C7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802CDEB4-FB5D-A4A3-EBCA-F3A5FC8EC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5529A26-E4BA-81D4-74D4-130F57792E24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OLD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69AA5C3-534C-2D78-ECC6-30CD905E8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4" y="0"/>
            <a:ext cx="756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70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DFB1E8-E703-A2DC-2243-310BF253C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3" name="Rectangle 3099">
            <a:extLst>
              <a:ext uri="{FF2B5EF4-FFF2-40B4-BE49-F238E27FC236}">
                <a16:creationId xmlns:a16="http://schemas.microsoft.com/office/drawing/2014/main" id="{9F39B5A8-16F4-6BC6-652F-55E4C07B9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7BD6F73F-F602-79D2-C6C8-DBFE040AB18A}"/>
              </a:ext>
            </a:extLst>
          </p:cNvPr>
          <p:cNvSpPr txBox="1"/>
          <p:nvPr/>
        </p:nvSpPr>
        <p:spPr>
          <a:xfrm>
            <a:off x="429595" y="661975"/>
            <a:ext cx="4005419" cy="357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Correlation matrix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102" name="sketch line">
            <a:extLst>
              <a:ext uri="{FF2B5EF4-FFF2-40B4-BE49-F238E27FC236}">
                <a16:creationId xmlns:a16="http://schemas.microsoft.com/office/drawing/2014/main" id="{E47190E6-682A-1281-9EE6-34BAC47D4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1E72F4C-75D8-EFE0-9A85-ECF090102F86}"/>
              </a:ext>
            </a:extLst>
          </p:cNvPr>
          <p:cNvSpPr txBox="1"/>
          <p:nvPr/>
        </p:nvSpPr>
        <p:spPr>
          <a:xfrm>
            <a:off x="429594" y="1438149"/>
            <a:ext cx="4005419" cy="10105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NEW</a:t>
            </a:r>
            <a:endParaRPr lang="en-US" sz="6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E4ED0C2-0AEF-07E0-AEC0-13C7058E3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4" y="0"/>
            <a:ext cx="7569614" cy="6858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8AB969A-2065-297D-DB3D-A8A3F37B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73" y="0"/>
            <a:ext cx="7569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011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5A21E-0EB5-F200-1D11-695CE587C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42F3AC03-4392-26CF-741C-039612CD7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33E9CBFB-6F1A-A444-8F37-1AE7FD1F5BA7}"/>
              </a:ext>
            </a:extLst>
          </p:cNvPr>
          <p:cNvSpPr txBox="1"/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What about the VIF</a:t>
            </a:r>
            <a:endParaRPr lang="en-US" sz="6600" b="1" dirty="0">
              <a:latin typeface="+mj-lt"/>
              <a:ea typeface="+mj-ea"/>
              <a:cs typeface="+mj-cs"/>
            </a:endParaRPr>
          </a:p>
        </p:txBody>
      </p:sp>
      <p:sp>
        <p:nvSpPr>
          <p:cNvPr id="3088" name="sketch line">
            <a:extLst>
              <a:ext uri="{FF2B5EF4-FFF2-40B4-BE49-F238E27FC236}">
                <a16:creationId xmlns:a16="http://schemas.microsoft.com/office/drawing/2014/main" id="{D49E0EA7-60F4-9CC2-0DAE-D0C34A435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7AA8449-F576-9C1C-FC39-1F4EA3CA6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31801"/>
              </p:ext>
            </p:extLst>
          </p:nvPr>
        </p:nvGraphicFramePr>
        <p:xfrm>
          <a:off x="6690725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3885.36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3.37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3.90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3.63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2.71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3.70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BBE09-A948-916F-619A-222B6DAEABD5}"/>
              </a:ext>
            </a:extLst>
          </p:cNvPr>
          <p:cNvSpPr txBox="1"/>
          <p:nvPr/>
        </p:nvSpPr>
        <p:spPr>
          <a:xfrm>
            <a:off x="2753142" y="5856082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OLD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AA10AA6-D3F0-66BE-5C8E-0BDAF666BBEC}"/>
              </a:ext>
            </a:extLst>
          </p:cNvPr>
          <p:cNvSpPr txBox="1"/>
          <p:nvPr/>
        </p:nvSpPr>
        <p:spPr>
          <a:xfrm>
            <a:off x="8839811" y="5798848"/>
            <a:ext cx="10350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NEW</a:t>
            </a:r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AA70E451-7B0C-6639-9F39-02E931E59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357680"/>
              </p:ext>
            </p:extLst>
          </p:nvPr>
        </p:nvGraphicFramePr>
        <p:xfrm>
          <a:off x="704496" y="2554469"/>
          <a:ext cx="4903504" cy="304700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51752">
                  <a:extLst>
                    <a:ext uri="{9D8B030D-6E8A-4147-A177-3AD203B41FA5}">
                      <a16:colId xmlns:a16="http://schemas.microsoft.com/office/drawing/2014/main" val="3642333281"/>
                    </a:ext>
                  </a:extLst>
                </a:gridCol>
                <a:gridCol w="2451752">
                  <a:extLst>
                    <a:ext uri="{9D8B030D-6E8A-4147-A177-3AD203B41FA5}">
                      <a16:colId xmlns:a16="http://schemas.microsoft.com/office/drawing/2014/main" val="4240460571"/>
                    </a:ext>
                  </a:extLst>
                </a:gridCol>
              </a:tblGrid>
              <a:tr h="435286"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 err="1">
                          <a:solidFill>
                            <a:schemeClr val="lt1"/>
                          </a:solidFill>
                          <a:effectLst/>
                        </a:rPr>
                        <a:t>Regressor</a:t>
                      </a:r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0" kern="1200" dirty="0">
                          <a:solidFill>
                            <a:schemeClr val="lt1"/>
                          </a:solidFill>
                          <a:effectLst/>
                        </a:rPr>
                        <a:t>VIF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2576971411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const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42.8</a:t>
                      </a:r>
                      <a:endParaRPr lang="it-IT" sz="2000" b="0" strike="sngStrike" dirty="0">
                        <a:solidFill>
                          <a:schemeClr val="tx1"/>
                        </a:solidFill>
                      </a:endParaRPr>
                    </a:p>
                  </a:txBody>
                  <a:tcPr marL="99513" marR="99513" marT="49757" marB="49757"/>
                </a:tc>
                <a:extLst>
                  <a:ext uri="{0D108BD9-81ED-4DB2-BD59-A6C34878D82A}">
                    <a16:rowId xmlns:a16="http://schemas.microsoft.com/office/drawing/2014/main" val="1299832157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roc_mean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3.77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11891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speed_margin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r>
                        <a:rPr lang="it-IT" sz="2000" dirty="0"/>
                        <a:t>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3.95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5272243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power_per_distance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strike="sngStrike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3.41</a:t>
                      </a:r>
                      <a:endParaRPr lang="it-IT" sz="2000" strike="sngStrike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51820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b="0" kern="1200" dirty="0" err="1">
                          <a:solidFill>
                            <a:schemeClr val="dk1"/>
                          </a:solidFill>
                          <a:effectLst/>
                        </a:rPr>
                        <a:t>wing_span</a:t>
                      </a:r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 </a:t>
                      </a:r>
                      <a:endParaRPr lang="it-IT" sz="2000" dirty="0"/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b="0" kern="1200" dirty="0">
                          <a:solidFill>
                            <a:schemeClr val="dk1"/>
                          </a:solidFill>
                          <a:effectLst/>
                        </a:rPr>
                        <a:t>2.68</a:t>
                      </a:r>
                      <a:endParaRPr lang="it-IT" sz="2000" dirty="0"/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753505"/>
                  </a:ext>
                </a:extLst>
              </a:tr>
              <a:tr h="4352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2000" dirty="0"/>
                        <a:t>range </a:t>
                      </a:r>
                    </a:p>
                  </a:txBody>
                  <a:tcPr marL="99513" marR="99513" marT="49757" marB="49757"/>
                </a:tc>
                <a:tc>
                  <a:txBody>
                    <a:bodyPr/>
                    <a:lstStyle/>
                    <a:p>
                      <a:r>
                        <a:rPr lang="it-IT" sz="2000" dirty="0"/>
                        <a:t>3.67</a:t>
                      </a:r>
                    </a:p>
                  </a:txBody>
                  <a:tcPr marL="99513" marR="99513" marT="49757" marB="4975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850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655611"/>
      </p:ext>
    </p:extLst>
  </p:cSld>
  <p:clrMapOvr>
    <a:masterClrMapping/>
  </p:clrMapOvr>
  <p:transition spd="slow">
    <p:cover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B8A059-8EC2-601E-17BC-82A0C1CDF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18" name="Rectangle 3117">
            <a:extLst>
              <a:ext uri="{FF2B5EF4-FFF2-40B4-BE49-F238E27FC236}">
                <a16:creationId xmlns:a16="http://schemas.microsoft.com/office/drawing/2014/main" id="{30BBCF00-7ECC-F71A-BD5B-DAC9EC246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0" name="Graphic 33">
            <a:extLst>
              <a:ext uri="{FF2B5EF4-FFF2-40B4-BE49-F238E27FC236}">
                <a16:creationId xmlns:a16="http://schemas.microsoft.com/office/drawing/2014/main" id="{B5CA0DCE-3E89-6454-9813-BDB56047E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CCCFB20-1955-9CE7-86D8-98A6A026D002}"/>
              </a:ext>
            </a:extLst>
          </p:cNvPr>
          <p:cNvSpPr txBox="1"/>
          <p:nvPr/>
        </p:nvSpPr>
        <p:spPr>
          <a:xfrm>
            <a:off x="1822119" y="1176431"/>
            <a:ext cx="8544713" cy="2898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 decided that applying a log transformation only to the target variable results in the best model</a:t>
            </a:r>
          </a:p>
        </p:txBody>
      </p:sp>
      <p:sp>
        <p:nvSpPr>
          <p:cNvPr id="3122" name="sketch line">
            <a:extLst>
              <a:ext uri="{FF2B5EF4-FFF2-40B4-BE49-F238E27FC236}">
                <a16:creationId xmlns:a16="http://schemas.microsoft.com/office/drawing/2014/main" id="{F756C620-BD42-27B1-9147-9AA0C8114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7284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21BDDF-F965-B855-A9E6-B36E6B17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8C0FC10-8AE3-C660-83D4-6D4F8EEAC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469432-1C92-DE4F-8B5F-EDDF48CC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888C055-97AC-460D-2C27-A02BFDBE5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23701A9C-BB85-0CBF-A7AD-3561ABB3D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4172375" y="1911493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A4E090-3CD6-C785-4989-8A03959FBE3F}"/>
              </a:ext>
            </a:extLst>
          </p:cNvPr>
          <p:cNvSpPr txBox="1"/>
          <p:nvPr/>
        </p:nvSpPr>
        <p:spPr>
          <a:xfrm>
            <a:off x="572492" y="2386810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DB9AB44-2830-7990-EFE2-A41121230089}"/>
              </a:ext>
            </a:extLst>
          </p:cNvPr>
          <p:cNvSpPr txBox="1"/>
          <p:nvPr/>
        </p:nvSpPr>
        <p:spPr>
          <a:xfrm>
            <a:off x="572493" y="2750423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5EDD731-E629-FFA3-DB2E-0C587EB72F68}"/>
              </a:ext>
            </a:extLst>
          </p:cNvPr>
          <p:cNvSpPr txBox="1"/>
          <p:nvPr/>
        </p:nvSpPr>
        <p:spPr>
          <a:xfrm>
            <a:off x="572492" y="4295669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C718614-774D-6C3B-B059-EB1125BEBCEC}"/>
              </a:ext>
            </a:extLst>
          </p:cNvPr>
          <p:cNvSpPr txBox="1"/>
          <p:nvPr/>
        </p:nvSpPr>
        <p:spPr>
          <a:xfrm>
            <a:off x="572492" y="3958676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12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2C1143D0-8812-5A06-2702-C01C9C1238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4024406" y="3582934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BE23ABC-BFB9-C429-26E1-98A68B08B1A5}"/>
              </a:ext>
            </a:extLst>
          </p:cNvPr>
          <p:cNvSpPr txBox="1"/>
          <p:nvPr/>
        </p:nvSpPr>
        <p:spPr>
          <a:xfrm>
            <a:off x="572492" y="6145613"/>
            <a:ext cx="3840888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Aircraft appraisals are often slow, expensive, and subjective.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CC7FF86-DF0C-026E-FCDC-E2B66CEBA1A8}"/>
              </a:ext>
            </a:extLst>
          </p:cNvPr>
          <p:cNvSpPr txBox="1"/>
          <p:nvPr/>
        </p:nvSpPr>
        <p:spPr>
          <a:xfrm>
            <a:off x="572492" y="5776281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Traditional</a:t>
            </a:r>
            <a:r>
              <a:rPr lang="it-IT" b="1" dirty="0"/>
              <a:t> </a:t>
            </a:r>
            <a:r>
              <a:rPr lang="it-IT" b="1" dirty="0" err="1"/>
              <a:t>valuation</a:t>
            </a:r>
            <a:endParaRPr lang="it-IT" b="1" dirty="0"/>
          </a:p>
        </p:txBody>
      </p:sp>
      <p:pic>
        <p:nvPicPr>
          <p:cNvPr id="10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498418BD-FF1C-DA22-80AE-336756732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623" y="5273886"/>
            <a:ext cx="1834264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B84D4606-2DD3-C44D-89FF-74E96A0F29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3377" r="13989" b="13381"/>
          <a:stretch/>
        </p:blipFill>
        <p:spPr bwMode="auto">
          <a:xfrm>
            <a:off x="13004160" y="3112416"/>
            <a:ext cx="530191" cy="206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9B4FDE86-C284-01BF-7C33-52CCCD2246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914" y="2018608"/>
            <a:ext cx="4263219" cy="4249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Equality (mathematics) - Wikipedia">
            <a:extLst>
              <a:ext uri="{FF2B5EF4-FFF2-40B4-BE49-F238E27FC236}">
                <a16:creationId xmlns:a16="http://schemas.microsoft.com/office/drawing/2014/main" id="{C19A0451-075B-ED40-8233-0EAECA9C8E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14465907" y="3796495"/>
            <a:ext cx="835124" cy="64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CDC5168-8C39-D140-CD0F-5CBA2A3587F9}"/>
              </a:ext>
            </a:extLst>
          </p:cNvPr>
          <p:cNvSpPr txBox="1"/>
          <p:nvPr/>
        </p:nvSpPr>
        <p:spPr>
          <a:xfrm>
            <a:off x="15742414" y="3660052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</p:spTree>
    <p:extLst>
      <p:ext uri="{BB962C8B-B14F-4D97-AF65-F5344CB8AC3E}">
        <p14:creationId xmlns:p14="http://schemas.microsoft.com/office/powerpoint/2010/main" val="409656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4AC71B-C6B1-F04E-07C5-EC624A493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BD41A1-0F0C-6288-9F9B-FE3F6305A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CECE3E9-1949-4AE1-60BC-D7D39071B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503A3F7B-FCDC-3926-0493-5CC8C1845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F1FC6D2-DE8E-10E3-4F3C-9738DA52209F}"/>
              </a:ext>
            </a:extLst>
          </p:cNvPr>
          <p:cNvSpPr txBox="1"/>
          <p:nvPr/>
        </p:nvSpPr>
        <p:spPr>
          <a:xfrm>
            <a:off x="-3559600" y="5707648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Traditional</a:t>
            </a:r>
            <a:r>
              <a:rPr lang="it-IT" b="1" dirty="0"/>
              <a:t> </a:t>
            </a:r>
            <a:r>
              <a:rPr lang="it-IT" b="1" dirty="0" err="1"/>
              <a:t>valuation</a:t>
            </a:r>
            <a:endParaRPr lang="it-IT" b="1" dirty="0"/>
          </a:p>
        </p:txBody>
      </p:sp>
      <p:pic>
        <p:nvPicPr>
          <p:cNvPr id="15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32B4E02F-B64B-9D6E-0BF9-735608278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572493" y="1852266"/>
            <a:ext cx="1441347" cy="1498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843A326-98CA-E9EA-36E3-13B84D4B651D}"/>
              </a:ext>
            </a:extLst>
          </p:cNvPr>
          <p:cNvSpPr txBox="1"/>
          <p:nvPr/>
        </p:nvSpPr>
        <p:spPr>
          <a:xfrm>
            <a:off x="-3362733" y="2479998"/>
            <a:ext cx="3328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Technological innovation </a:t>
            </a:r>
            <a:endParaRPr lang="it-IT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4599685-5D83-4809-9EBE-E98B570F776D}"/>
              </a:ext>
            </a:extLst>
          </p:cNvPr>
          <p:cNvSpPr txBox="1"/>
          <p:nvPr/>
        </p:nvSpPr>
        <p:spPr>
          <a:xfrm>
            <a:off x="-3498586" y="4396091"/>
            <a:ext cx="3599883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supply chain issues, and regulatory changes add further uncertainty.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CD212B3-D857-6266-BA60-C4B32599A3F1}"/>
              </a:ext>
            </a:extLst>
          </p:cNvPr>
          <p:cNvSpPr txBox="1"/>
          <p:nvPr/>
        </p:nvSpPr>
        <p:spPr>
          <a:xfrm>
            <a:off x="-3362733" y="3914008"/>
            <a:ext cx="4783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Market volatility</a:t>
            </a:r>
            <a:endParaRPr lang="it-IT" b="1" dirty="0"/>
          </a:p>
        </p:txBody>
      </p:sp>
      <p:pic>
        <p:nvPicPr>
          <p:cNvPr id="20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7111E993-2292-E1A8-DB50-58E67F3A9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572493" y="3355185"/>
            <a:ext cx="2298956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A1F14908-795B-5C46-86A1-34772F340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413" y="5148825"/>
            <a:ext cx="1834264" cy="1486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unctuation of Life: Question Mark | by Christal Luster | Medium">
            <a:extLst>
              <a:ext uri="{FF2B5EF4-FFF2-40B4-BE49-F238E27FC236}">
                <a16:creationId xmlns:a16="http://schemas.microsoft.com/office/drawing/2014/main" id="{BB598672-85AF-F504-DF1F-64BE4A8414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0439" y="8150729"/>
            <a:ext cx="560895" cy="55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quality (mathematics) - Wikipedia">
            <a:extLst>
              <a:ext uri="{FF2B5EF4-FFF2-40B4-BE49-F238E27FC236}">
                <a16:creationId xmlns:a16="http://schemas.microsoft.com/office/drawing/2014/main" id="{B52A1486-1FFF-1129-1806-F34C9036EE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5249526" y="4011304"/>
            <a:ext cx="809367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A4A29BF0-6F01-B3C8-B578-D8DE9B11B6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231334" y="1787208"/>
            <a:ext cx="1537436" cy="5075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2D228A-129D-CDAE-03EB-065DDFA79A29}"/>
              </a:ext>
            </a:extLst>
          </p:cNvPr>
          <p:cNvSpPr txBox="1"/>
          <p:nvPr/>
        </p:nvSpPr>
        <p:spPr>
          <a:xfrm>
            <a:off x="-3692422" y="6221020"/>
            <a:ext cx="3840888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Aircraft appraisals are often slow, expensive, and subjective.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4C5D6B0-F895-E1CC-31D8-956CDFF27149}"/>
              </a:ext>
            </a:extLst>
          </p:cNvPr>
          <p:cNvSpPr txBox="1"/>
          <p:nvPr/>
        </p:nvSpPr>
        <p:spPr>
          <a:xfrm>
            <a:off x="-3692422" y="2829614"/>
            <a:ext cx="3840887" cy="636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 dirty="0"/>
              <a:t>(e.g. electric propulsion, lighter materials) makes traditional valuation methods less effective.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F1A255F-3774-31D1-E513-D3134D8F3A90}"/>
              </a:ext>
            </a:extLst>
          </p:cNvPr>
          <p:cNvSpPr txBox="1"/>
          <p:nvPr/>
        </p:nvSpPr>
        <p:spPr>
          <a:xfrm>
            <a:off x="6836841" y="3847696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8455EF1-60F7-EC36-A676-E571E8BC56B2}"/>
              </a:ext>
            </a:extLst>
          </p:cNvPr>
          <p:cNvSpPr txBox="1"/>
          <p:nvPr/>
        </p:nvSpPr>
        <p:spPr>
          <a:xfrm>
            <a:off x="12896104" y="1699832"/>
            <a:ext cx="844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“Traditional appraisals often </a:t>
            </a:r>
            <a:r>
              <a:rPr lang="en-US" sz="2400" b="1" i="1" dirty="0"/>
              <a:t>require weeks and involve significant manual inspection</a:t>
            </a:r>
            <a:r>
              <a:rPr lang="en-US" sz="2400" i="1" dirty="0"/>
              <a:t>, which is </a:t>
            </a:r>
            <a:r>
              <a:rPr lang="en-US" sz="2400" b="1" i="1" dirty="0"/>
              <a:t>inefficient </a:t>
            </a:r>
            <a:r>
              <a:rPr lang="en-US" sz="2400" i="1" dirty="0"/>
              <a:t>in fast-moving markets. Having a </a:t>
            </a:r>
            <a:r>
              <a:rPr lang="en-US" sz="2400" b="1" i="1" dirty="0"/>
              <a:t>reliable data-based pricing model would be a game changer</a:t>
            </a:r>
            <a:r>
              <a:rPr lang="en-US" sz="2400" i="1" dirty="0"/>
              <a:t>.”</a:t>
            </a:r>
            <a:endParaRPr lang="it-IT" sz="2400" i="1" dirty="0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34173BF-AE51-10E3-D9F8-73006AEBF556}"/>
              </a:ext>
            </a:extLst>
          </p:cNvPr>
          <p:cNvSpPr txBox="1"/>
          <p:nvPr/>
        </p:nvSpPr>
        <p:spPr>
          <a:xfrm>
            <a:off x="13891527" y="3400040"/>
            <a:ext cx="464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Source: Interview </a:t>
            </a:r>
            <a:r>
              <a:rPr lang="it-IT" dirty="0" err="1"/>
              <a:t>published</a:t>
            </a:r>
            <a:r>
              <a:rPr lang="it-IT" dirty="0"/>
              <a:t> in </a:t>
            </a:r>
            <a:r>
              <a:rPr lang="it-IT" i="1" dirty="0"/>
              <a:t>Aviation Week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0486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E8769-3A2E-6C42-6A7E-E13BC1AB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4A055826-2F49-F2D1-00D9-03F080971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262114-CE2D-1353-3E38-B044B0EA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Aircraft as a Complex and Evolving Challenge</a:t>
            </a:r>
          </a:p>
        </p:txBody>
      </p:sp>
      <p:sp>
        <p:nvSpPr>
          <p:cNvPr id="3081" name="sketchy line">
            <a:extLst>
              <a:ext uri="{FF2B5EF4-FFF2-40B4-BE49-F238E27FC236}">
                <a16:creationId xmlns:a16="http://schemas.microsoft.com/office/drawing/2014/main" id="{31D5E655-C492-4A4C-0B4E-780A3B6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prstGeom prst="rect">
            <a:avLst/>
          </a:pr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10972800"/>
                      <a:gd name="connsiteY0" fmla="*/ 0 h 18288"/>
                      <a:gd name="connsiteX1" fmla="*/ 356616 w 10972800"/>
                      <a:gd name="connsiteY1" fmla="*/ 0 h 18288"/>
                      <a:gd name="connsiteX2" fmla="*/ 1042416 w 10972800"/>
                      <a:gd name="connsiteY2" fmla="*/ 0 h 18288"/>
                      <a:gd name="connsiteX3" fmla="*/ 1947672 w 10972800"/>
                      <a:gd name="connsiteY3" fmla="*/ 0 h 18288"/>
                      <a:gd name="connsiteX4" fmla="*/ 2633472 w 10972800"/>
                      <a:gd name="connsiteY4" fmla="*/ 0 h 18288"/>
                      <a:gd name="connsiteX5" fmla="*/ 2990088 w 10972800"/>
                      <a:gd name="connsiteY5" fmla="*/ 0 h 18288"/>
                      <a:gd name="connsiteX6" fmla="*/ 3456432 w 10972800"/>
                      <a:gd name="connsiteY6" fmla="*/ 0 h 18288"/>
                      <a:gd name="connsiteX7" fmla="*/ 4361688 w 10972800"/>
                      <a:gd name="connsiteY7" fmla="*/ 0 h 18288"/>
                      <a:gd name="connsiteX8" fmla="*/ 5266944 w 10972800"/>
                      <a:gd name="connsiteY8" fmla="*/ 0 h 18288"/>
                      <a:gd name="connsiteX9" fmla="*/ 6172200 w 10972800"/>
                      <a:gd name="connsiteY9" fmla="*/ 0 h 18288"/>
                      <a:gd name="connsiteX10" fmla="*/ 6528816 w 10972800"/>
                      <a:gd name="connsiteY10" fmla="*/ 0 h 18288"/>
                      <a:gd name="connsiteX11" fmla="*/ 7214616 w 10972800"/>
                      <a:gd name="connsiteY11" fmla="*/ 0 h 18288"/>
                      <a:gd name="connsiteX12" fmla="*/ 7790688 w 10972800"/>
                      <a:gd name="connsiteY12" fmla="*/ 0 h 18288"/>
                      <a:gd name="connsiteX13" fmla="*/ 8147304 w 10972800"/>
                      <a:gd name="connsiteY13" fmla="*/ 0 h 18288"/>
                      <a:gd name="connsiteX14" fmla="*/ 9052560 w 10972800"/>
                      <a:gd name="connsiteY14" fmla="*/ 0 h 18288"/>
                      <a:gd name="connsiteX15" fmla="*/ 9409176 w 10972800"/>
                      <a:gd name="connsiteY15" fmla="*/ 0 h 18288"/>
                      <a:gd name="connsiteX16" fmla="*/ 9765792 w 10972800"/>
                      <a:gd name="connsiteY16" fmla="*/ 0 h 18288"/>
                      <a:gd name="connsiteX17" fmla="*/ 10341864 w 10972800"/>
                      <a:gd name="connsiteY17" fmla="*/ 0 h 18288"/>
                      <a:gd name="connsiteX18" fmla="*/ 10972800 w 10972800"/>
                      <a:gd name="connsiteY18" fmla="*/ 0 h 18288"/>
                      <a:gd name="connsiteX19" fmla="*/ 10972800 w 10972800"/>
                      <a:gd name="connsiteY19" fmla="*/ 18288 h 18288"/>
                      <a:gd name="connsiteX20" fmla="*/ 10177272 w 10972800"/>
                      <a:gd name="connsiteY20" fmla="*/ 18288 h 18288"/>
                      <a:gd name="connsiteX21" fmla="*/ 9820656 w 10972800"/>
                      <a:gd name="connsiteY21" fmla="*/ 18288 h 18288"/>
                      <a:gd name="connsiteX22" fmla="*/ 9464040 w 10972800"/>
                      <a:gd name="connsiteY22" fmla="*/ 18288 h 18288"/>
                      <a:gd name="connsiteX23" fmla="*/ 8778240 w 10972800"/>
                      <a:gd name="connsiteY23" fmla="*/ 18288 h 18288"/>
                      <a:gd name="connsiteX24" fmla="*/ 8421624 w 10972800"/>
                      <a:gd name="connsiteY24" fmla="*/ 18288 h 18288"/>
                      <a:gd name="connsiteX25" fmla="*/ 7735824 w 10972800"/>
                      <a:gd name="connsiteY25" fmla="*/ 18288 h 18288"/>
                      <a:gd name="connsiteX26" fmla="*/ 6940296 w 10972800"/>
                      <a:gd name="connsiteY26" fmla="*/ 18288 h 18288"/>
                      <a:gd name="connsiteX27" fmla="*/ 6254496 w 10972800"/>
                      <a:gd name="connsiteY27" fmla="*/ 18288 h 18288"/>
                      <a:gd name="connsiteX28" fmla="*/ 5458968 w 10972800"/>
                      <a:gd name="connsiteY28" fmla="*/ 18288 h 18288"/>
                      <a:gd name="connsiteX29" fmla="*/ 4663440 w 10972800"/>
                      <a:gd name="connsiteY29" fmla="*/ 18288 h 18288"/>
                      <a:gd name="connsiteX30" fmla="*/ 4306824 w 10972800"/>
                      <a:gd name="connsiteY30" fmla="*/ 18288 h 18288"/>
                      <a:gd name="connsiteX31" fmla="*/ 3840480 w 10972800"/>
                      <a:gd name="connsiteY31" fmla="*/ 18288 h 18288"/>
                      <a:gd name="connsiteX32" fmla="*/ 3264408 w 10972800"/>
                      <a:gd name="connsiteY32" fmla="*/ 18288 h 18288"/>
                      <a:gd name="connsiteX33" fmla="*/ 2578608 w 10972800"/>
                      <a:gd name="connsiteY33" fmla="*/ 18288 h 18288"/>
                      <a:gd name="connsiteX34" fmla="*/ 1673352 w 10972800"/>
                      <a:gd name="connsiteY34" fmla="*/ 18288 h 18288"/>
                      <a:gd name="connsiteX35" fmla="*/ 877824 w 10972800"/>
                      <a:gd name="connsiteY35" fmla="*/ 18288 h 18288"/>
                      <a:gd name="connsiteX36" fmla="*/ 0 w 10972800"/>
                      <a:gd name="connsiteY36" fmla="*/ 18288 h 18288"/>
                      <a:gd name="connsiteX37" fmla="*/ 0 w 10972800"/>
                      <a:gd name="connsiteY37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</a:cxnLst>
                    <a:rect l="l" t="t" r="r" b="b"/>
                    <a:pathLst>
                      <a:path w="10972800" h="18288" fill="none" extrusionOk="0">
                        <a:moveTo>
                          <a:pt x="0" y="0"/>
                        </a:moveTo>
                        <a:cubicBezTo>
                          <a:pt x="165916" y="-1866"/>
                          <a:pt x="188720" y="13756"/>
                          <a:pt x="356616" y="0"/>
                        </a:cubicBezTo>
                        <a:cubicBezTo>
                          <a:pt x="524512" y="-13756"/>
                          <a:pt x="734781" y="8922"/>
                          <a:pt x="1042416" y="0"/>
                        </a:cubicBezTo>
                        <a:cubicBezTo>
                          <a:pt x="1350051" y="-8922"/>
                          <a:pt x="1595982" y="-26315"/>
                          <a:pt x="1947672" y="0"/>
                        </a:cubicBezTo>
                        <a:cubicBezTo>
                          <a:pt x="2299362" y="26315"/>
                          <a:pt x="2292691" y="-19526"/>
                          <a:pt x="2633472" y="0"/>
                        </a:cubicBezTo>
                        <a:cubicBezTo>
                          <a:pt x="2974253" y="19526"/>
                          <a:pt x="2857309" y="10773"/>
                          <a:pt x="2990088" y="0"/>
                        </a:cubicBezTo>
                        <a:cubicBezTo>
                          <a:pt x="3122867" y="-10773"/>
                          <a:pt x="3359343" y="7194"/>
                          <a:pt x="3456432" y="0"/>
                        </a:cubicBezTo>
                        <a:cubicBezTo>
                          <a:pt x="3553521" y="-7194"/>
                          <a:pt x="4136258" y="5108"/>
                          <a:pt x="4361688" y="0"/>
                        </a:cubicBezTo>
                        <a:cubicBezTo>
                          <a:pt x="4587118" y="-5108"/>
                          <a:pt x="4992424" y="-42958"/>
                          <a:pt x="5266944" y="0"/>
                        </a:cubicBezTo>
                        <a:cubicBezTo>
                          <a:pt x="5541464" y="42958"/>
                          <a:pt x="5882966" y="-3430"/>
                          <a:pt x="6172200" y="0"/>
                        </a:cubicBezTo>
                        <a:cubicBezTo>
                          <a:pt x="6461434" y="3430"/>
                          <a:pt x="6432127" y="6688"/>
                          <a:pt x="6528816" y="0"/>
                        </a:cubicBezTo>
                        <a:cubicBezTo>
                          <a:pt x="6625505" y="-6688"/>
                          <a:pt x="6916805" y="-436"/>
                          <a:pt x="7214616" y="0"/>
                        </a:cubicBezTo>
                        <a:cubicBezTo>
                          <a:pt x="7512427" y="436"/>
                          <a:pt x="7626159" y="-6909"/>
                          <a:pt x="7790688" y="0"/>
                        </a:cubicBezTo>
                        <a:cubicBezTo>
                          <a:pt x="7955217" y="6909"/>
                          <a:pt x="8048891" y="15307"/>
                          <a:pt x="8147304" y="0"/>
                        </a:cubicBezTo>
                        <a:cubicBezTo>
                          <a:pt x="8245717" y="-15307"/>
                          <a:pt x="8645618" y="-11734"/>
                          <a:pt x="9052560" y="0"/>
                        </a:cubicBezTo>
                        <a:cubicBezTo>
                          <a:pt x="9459502" y="11734"/>
                          <a:pt x="9320584" y="8388"/>
                          <a:pt x="9409176" y="0"/>
                        </a:cubicBezTo>
                        <a:cubicBezTo>
                          <a:pt x="9497768" y="-8388"/>
                          <a:pt x="9644192" y="8379"/>
                          <a:pt x="9765792" y="0"/>
                        </a:cubicBezTo>
                        <a:cubicBezTo>
                          <a:pt x="9887392" y="-8379"/>
                          <a:pt x="10105220" y="-12663"/>
                          <a:pt x="10341864" y="0"/>
                        </a:cubicBezTo>
                        <a:cubicBezTo>
                          <a:pt x="10578508" y="12663"/>
                          <a:pt x="10773103" y="-5786"/>
                          <a:pt x="10972800" y="0"/>
                        </a:cubicBezTo>
                        <a:cubicBezTo>
                          <a:pt x="10972146" y="8818"/>
                          <a:pt x="10972240" y="13823"/>
                          <a:pt x="10972800" y="18288"/>
                        </a:cubicBezTo>
                        <a:cubicBezTo>
                          <a:pt x="10588778" y="31598"/>
                          <a:pt x="10543381" y="-12698"/>
                          <a:pt x="10177272" y="18288"/>
                        </a:cubicBezTo>
                        <a:cubicBezTo>
                          <a:pt x="9811163" y="49274"/>
                          <a:pt x="9996817" y="25662"/>
                          <a:pt x="9820656" y="18288"/>
                        </a:cubicBezTo>
                        <a:cubicBezTo>
                          <a:pt x="9644495" y="10914"/>
                          <a:pt x="9607007" y="31631"/>
                          <a:pt x="9464040" y="18288"/>
                        </a:cubicBezTo>
                        <a:cubicBezTo>
                          <a:pt x="9321073" y="4945"/>
                          <a:pt x="9114189" y="28940"/>
                          <a:pt x="8778240" y="18288"/>
                        </a:cubicBezTo>
                        <a:cubicBezTo>
                          <a:pt x="8442291" y="7636"/>
                          <a:pt x="8594763" y="987"/>
                          <a:pt x="8421624" y="18288"/>
                        </a:cubicBezTo>
                        <a:cubicBezTo>
                          <a:pt x="8248485" y="35589"/>
                          <a:pt x="7929515" y="37573"/>
                          <a:pt x="7735824" y="18288"/>
                        </a:cubicBezTo>
                        <a:cubicBezTo>
                          <a:pt x="7542133" y="-997"/>
                          <a:pt x="7252504" y="33858"/>
                          <a:pt x="6940296" y="18288"/>
                        </a:cubicBezTo>
                        <a:cubicBezTo>
                          <a:pt x="6628088" y="2718"/>
                          <a:pt x="6528503" y="48389"/>
                          <a:pt x="6254496" y="18288"/>
                        </a:cubicBezTo>
                        <a:cubicBezTo>
                          <a:pt x="5980489" y="-11813"/>
                          <a:pt x="5695784" y="-3740"/>
                          <a:pt x="5458968" y="18288"/>
                        </a:cubicBezTo>
                        <a:cubicBezTo>
                          <a:pt x="5222152" y="40316"/>
                          <a:pt x="5010751" y="19095"/>
                          <a:pt x="4663440" y="18288"/>
                        </a:cubicBezTo>
                        <a:cubicBezTo>
                          <a:pt x="4316129" y="17481"/>
                          <a:pt x="4425552" y="1606"/>
                          <a:pt x="4306824" y="18288"/>
                        </a:cubicBezTo>
                        <a:cubicBezTo>
                          <a:pt x="4188096" y="34970"/>
                          <a:pt x="3941535" y="7481"/>
                          <a:pt x="3840480" y="18288"/>
                        </a:cubicBezTo>
                        <a:cubicBezTo>
                          <a:pt x="3739425" y="29095"/>
                          <a:pt x="3402388" y="17641"/>
                          <a:pt x="3264408" y="18288"/>
                        </a:cubicBezTo>
                        <a:cubicBezTo>
                          <a:pt x="3126428" y="18935"/>
                          <a:pt x="2776779" y="9983"/>
                          <a:pt x="2578608" y="18288"/>
                        </a:cubicBezTo>
                        <a:cubicBezTo>
                          <a:pt x="2380437" y="26593"/>
                          <a:pt x="1909468" y="25818"/>
                          <a:pt x="1673352" y="18288"/>
                        </a:cubicBezTo>
                        <a:cubicBezTo>
                          <a:pt x="1437236" y="10758"/>
                          <a:pt x="1131180" y="49884"/>
                          <a:pt x="877824" y="18288"/>
                        </a:cubicBezTo>
                        <a:cubicBezTo>
                          <a:pt x="624468" y="-13308"/>
                          <a:pt x="206753" y="2195"/>
                          <a:pt x="0" y="18288"/>
                        </a:cubicBezTo>
                        <a:cubicBezTo>
                          <a:pt x="313" y="10654"/>
                          <a:pt x="-263" y="4056"/>
                          <a:pt x="0" y="0"/>
                        </a:cubicBezTo>
                        <a:close/>
                      </a:path>
                      <a:path w="10972800" h="18288" stroke="0" extrusionOk="0">
                        <a:moveTo>
                          <a:pt x="0" y="0"/>
                        </a:moveTo>
                        <a:cubicBezTo>
                          <a:pt x="164017" y="-17675"/>
                          <a:pt x="309425" y="9913"/>
                          <a:pt x="466344" y="0"/>
                        </a:cubicBezTo>
                        <a:cubicBezTo>
                          <a:pt x="623263" y="-9913"/>
                          <a:pt x="659300" y="-14524"/>
                          <a:pt x="822960" y="0"/>
                        </a:cubicBezTo>
                        <a:cubicBezTo>
                          <a:pt x="986620" y="14524"/>
                          <a:pt x="1105222" y="-16481"/>
                          <a:pt x="1289304" y="0"/>
                        </a:cubicBezTo>
                        <a:cubicBezTo>
                          <a:pt x="1473386" y="16481"/>
                          <a:pt x="1693223" y="26161"/>
                          <a:pt x="1975104" y="0"/>
                        </a:cubicBezTo>
                        <a:cubicBezTo>
                          <a:pt x="2256985" y="-26161"/>
                          <a:pt x="2435781" y="23061"/>
                          <a:pt x="2770632" y="0"/>
                        </a:cubicBezTo>
                        <a:cubicBezTo>
                          <a:pt x="3105483" y="-23061"/>
                          <a:pt x="3247479" y="-44011"/>
                          <a:pt x="3675888" y="0"/>
                        </a:cubicBezTo>
                        <a:cubicBezTo>
                          <a:pt x="4104297" y="44011"/>
                          <a:pt x="4280918" y="4017"/>
                          <a:pt x="4581144" y="0"/>
                        </a:cubicBezTo>
                        <a:cubicBezTo>
                          <a:pt x="4881370" y="-4017"/>
                          <a:pt x="5021699" y="-11889"/>
                          <a:pt x="5157216" y="0"/>
                        </a:cubicBezTo>
                        <a:cubicBezTo>
                          <a:pt x="5292733" y="11889"/>
                          <a:pt x="5603398" y="-17698"/>
                          <a:pt x="5952744" y="0"/>
                        </a:cubicBezTo>
                        <a:cubicBezTo>
                          <a:pt x="6302090" y="17698"/>
                          <a:pt x="6353093" y="-11909"/>
                          <a:pt x="6638544" y="0"/>
                        </a:cubicBezTo>
                        <a:cubicBezTo>
                          <a:pt x="6923995" y="11909"/>
                          <a:pt x="7053404" y="21630"/>
                          <a:pt x="7214616" y="0"/>
                        </a:cubicBezTo>
                        <a:cubicBezTo>
                          <a:pt x="7375828" y="-21630"/>
                          <a:pt x="7837963" y="3886"/>
                          <a:pt x="8010144" y="0"/>
                        </a:cubicBezTo>
                        <a:cubicBezTo>
                          <a:pt x="8182325" y="-3886"/>
                          <a:pt x="8224183" y="16009"/>
                          <a:pt x="8366760" y="0"/>
                        </a:cubicBezTo>
                        <a:cubicBezTo>
                          <a:pt x="8509337" y="-16009"/>
                          <a:pt x="8687920" y="-5720"/>
                          <a:pt x="8942832" y="0"/>
                        </a:cubicBezTo>
                        <a:cubicBezTo>
                          <a:pt x="9197744" y="5720"/>
                          <a:pt x="9368437" y="20479"/>
                          <a:pt x="9628632" y="0"/>
                        </a:cubicBezTo>
                        <a:cubicBezTo>
                          <a:pt x="9888827" y="-20479"/>
                          <a:pt x="10560858" y="-20746"/>
                          <a:pt x="10972800" y="0"/>
                        </a:cubicBezTo>
                        <a:cubicBezTo>
                          <a:pt x="10972186" y="5722"/>
                          <a:pt x="10972980" y="12495"/>
                          <a:pt x="10972800" y="18288"/>
                        </a:cubicBezTo>
                        <a:cubicBezTo>
                          <a:pt x="10786146" y="12536"/>
                          <a:pt x="10623717" y="14033"/>
                          <a:pt x="10506456" y="18288"/>
                        </a:cubicBezTo>
                        <a:cubicBezTo>
                          <a:pt x="10389195" y="22543"/>
                          <a:pt x="10296178" y="20107"/>
                          <a:pt x="10149840" y="18288"/>
                        </a:cubicBezTo>
                        <a:cubicBezTo>
                          <a:pt x="10003502" y="16469"/>
                          <a:pt x="9767530" y="28891"/>
                          <a:pt x="9464040" y="18288"/>
                        </a:cubicBezTo>
                        <a:cubicBezTo>
                          <a:pt x="9160550" y="7685"/>
                          <a:pt x="9229050" y="2659"/>
                          <a:pt x="8997696" y="18288"/>
                        </a:cubicBezTo>
                        <a:cubicBezTo>
                          <a:pt x="8766342" y="33917"/>
                          <a:pt x="8340136" y="34864"/>
                          <a:pt x="8092440" y="18288"/>
                        </a:cubicBezTo>
                        <a:cubicBezTo>
                          <a:pt x="7844744" y="1712"/>
                          <a:pt x="7863720" y="27405"/>
                          <a:pt x="7735824" y="18288"/>
                        </a:cubicBezTo>
                        <a:cubicBezTo>
                          <a:pt x="7607928" y="9171"/>
                          <a:pt x="7323619" y="461"/>
                          <a:pt x="7050024" y="18288"/>
                        </a:cubicBezTo>
                        <a:cubicBezTo>
                          <a:pt x="6776429" y="36115"/>
                          <a:pt x="6787899" y="28206"/>
                          <a:pt x="6693408" y="18288"/>
                        </a:cubicBezTo>
                        <a:cubicBezTo>
                          <a:pt x="6598917" y="8370"/>
                          <a:pt x="6395231" y="19114"/>
                          <a:pt x="6227064" y="18288"/>
                        </a:cubicBezTo>
                        <a:cubicBezTo>
                          <a:pt x="6058897" y="17462"/>
                          <a:pt x="5618582" y="1091"/>
                          <a:pt x="5431536" y="18288"/>
                        </a:cubicBezTo>
                        <a:cubicBezTo>
                          <a:pt x="5244490" y="35485"/>
                          <a:pt x="4729797" y="-9650"/>
                          <a:pt x="4526280" y="18288"/>
                        </a:cubicBezTo>
                        <a:cubicBezTo>
                          <a:pt x="4322763" y="46226"/>
                          <a:pt x="4216797" y="756"/>
                          <a:pt x="4059936" y="18288"/>
                        </a:cubicBezTo>
                        <a:cubicBezTo>
                          <a:pt x="3903075" y="35820"/>
                          <a:pt x="3537912" y="42098"/>
                          <a:pt x="3374136" y="18288"/>
                        </a:cubicBezTo>
                        <a:cubicBezTo>
                          <a:pt x="3210360" y="-5522"/>
                          <a:pt x="3126842" y="39135"/>
                          <a:pt x="2907792" y="18288"/>
                        </a:cubicBezTo>
                        <a:cubicBezTo>
                          <a:pt x="2688742" y="-2559"/>
                          <a:pt x="2490436" y="34100"/>
                          <a:pt x="2112264" y="18288"/>
                        </a:cubicBezTo>
                        <a:cubicBezTo>
                          <a:pt x="1734092" y="2476"/>
                          <a:pt x="1744622" y="-7274"/>
                          <a:pt x="1536192" y="18288"/>
                        </a:cubicBezTo>
                        <a:cubicBezTo>
                          <a:pt x="1327762" y="43850"/>
                          <a:pt x="1189025" y="6435"/>
                          <a:pt x="1069848" y="18288"/>
                        </a:cubicBezTo>
                        <a:cubicBezTo>
                          <a:pt x="950671" y="30141"/>
                          <a:pt x="858345" y="33684"/>
                          <a:pt x="713232" y="18288"/>
                        </a:cubicBezTo>
                        <a:cubicBezTo>
                          <a:pt x="568119" y="2892"/>
                          <a:pt x="250292" y="5410"/>
                          <a:pt x="0" y="18288"/>
                        </a:cubicBezTo>
                        <a:cubicBezTo>
                          <a:pt x="465" y="13062"/>
                          <a:pt x="-894" y="9029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Ready kits for electric aircrafts - Electric Motor Engineering">
            <a:extLst>
              <a:ext uri="{FF2B5EF4-FFF2-40B4-BE49-F238E27FC236}">
                <a16:creationId xmlns:a16="http://schemas.microsoft.com/office/drawing/2014/main" id="{113E9818-59D3-6682-7C9C-9047BB0C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9" r="1" b="2372"/>
          <a:stretch/>
        </p:blipFill>
        <p:spPr bwMode="auto">
          <a:xfrm>
            <a:off x="-2321177" y="2280530"/>
            <a:ext cx="630810" cy="6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3 Volatility ETFs to Help You Profit from Market Chaos | Entrepreneur">
            <a:extLst>
              <a:ext uri="{FF2B5EF4-FFF2-40B4-BE49-F238E27FC236}">
                <a16:creationId xmlns:a16="http://schemas.microsoft.com/office/drawing/2014/main" id="{8467BBD8-85B9-CB6E-BD94-BFF3309A54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r="-482"/>
          <a:stretch/>
        </p:blipFill>
        <p:spPr bwMode="auto">
          <a:xfrm>
            <a:off x="-2483455" y="4977463"/>
            <a:ext cx="955365" cy="617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 Subjectivity of Perception: How Our Interpretation of Reality Shapes  Our Experience” | by Guardian Angel | New Writers Welcome | Medium">
            <a:extLst>
              <a:ext uri="{FF2B5EF4-FFF2-40B4-BE49-F238E27FC236}">
                <a16:creationId xmlns:a16="http://schemas.microsoft.com/office/drawing/2014/main" id="{839A75E8-D04F-5993-5A99-FECC2D2FE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3838" y="7563999"/>
            <a:ext cx="827676" cy="670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Equality (mathematics) - Wikipedia">
            <a:extLst>
              <a:ext uri="{FF2B5EF4-FFF2-40B4-BE49-F238E27FC236}">
                <a16:creationId xmlns:a16="http://schemas.microsoft.com/office/drawing/2014/main" id="{84925D8C-743F-9557-8441-BC2330A9D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7" t="25180" r="19684" b="27758"/>
          <a:stretch/>
        </p:blipFill>
        <p:spPr bwMode="auto">
          <a:xfrm>
            <a:off x="6836841" y="8184487"/>
            <a:ext cx="809367" cy="6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 descr="Curly Bracket&quot; Images – Browse 1,952 Stock Photos, Vectors, and Video |  Adobe Stock">
            <a:extLst>
              <a:ext uri="{FF2B5EF4-FFF2-40B4-BE49-F238E27FC236}">
                <a16:creationId xmlns:a16="http://schemas.microsoft.com/office/drawing/2014/main" id="{7F5C5FFE-0496-BB89-D825-9A40B339C9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77" t="18810" r="13989" b="19020"/>
          <a:stretch/>
        </p:blipFill>
        <p:spPr bwMode="auto">
          <a:xfrm>
            <a:off x="3764488" y="7616142"/>
            <a:ext cx="880884" cy="290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6915AA2-2C64-2514-2AA2-FF97C5BF09B4}"/>
              </a:ext>
            </a:extLst>
          </p:cNvPr>
          <p:cNvSpPr txBox="1"/>
          <p:nvPr/>
        </p:nvSpPr>
        <p:spPr>
          <a:xfrm>
            <a:off x="9603190" y="7239928"/>
            <a:ext cx="485240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Making fast, data-driven valuation models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7E502C-C813-70C7-2832-C49954D94EBC}"/>
              </a:ext>
            </a:extLst>
          </p:cNvPr>
          <p:cNvSpPr txBox="1"/>
          <p:nvPr/>
        </p:nvSpPr>
        <p:spPr>
          <a:xfrm>
            <a:off x="1871807" y="3160058"/>
            <a:ext cx="844533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“Traditional appraisals often </a:t>
            </a:r>
            <a:r>
              <a:rPr lang="en-US" sz="2400" b="1" i="1" dirty="0"/>
              <a:t>require weeks and involve significant manual inspection</a:t>
            </a:r>
            <a:r>
              <a:rPr lang="en-US" sz="2400" i="1" dirty="0"/>
              <a:t>, which is </a:t>
            </a:r>
            <a:r>
              <a:rPr lang="en-US" sz="2400" b="1" i="1" dirty="0"/>
              <a:t>inefficient </a:t>
            </a:r>
            <a:r>
              <a:rPr lang="en-US" sz="2400" i="1" dirty="0"/>
              <a:t>in fast-moving markets. Having a </a:t>
            </a:r>
            <a:r>
              <a:rPr lang="en-US" sz="2400" b="1" i="1" dirty="0"/>
              <a:t>reliable data-based pricing model would be a game changer</a:t>
            </a:r>
            <a:r>
              <a:rPr lang="en-US" sz="2400" i="1" dirty="0"/>
              <a:t>.”</a:t>
            </a:r>
            <a:endParaRPr lang="it-IT" sz="2400" i="1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BD89BCA-1F8F-C3F7-2AEB-C77A765699A9}"/>
              </a:ext>
            </a:extLst>
          </p:cNvPr>
          <p:cNvSpPr txBox="1"/>
          <p:nvPr/>
        </p:nvSpPr>
        <p:spPr>
          <a:xfrm>
            <a:off x="5914663" y="4807124"/>
            <a:ext cx="4645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Source: Interview </a:t>
            </a:r>
            <a:r>
              <a:rPr lang="it-IT" dirty="0" err="1"/>
              <a:t>published</a:t>
            </a:r>
            <a:r>
              <a:rPr lang="it-IT" dirty="0"/>
              <a:t> in </a:t>
            </a:r>
            <a:r>
              <a:rPr lang="it-IT" i="1" dirty="0"/>
              <a:t>Aviation Week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25073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8455F81-4532-4B66-A8BD-7036B498A111}">
  <we:reference id="wa200005566" version="3.0.0.3" store="it-IT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2450</Words>
  <Application>Microsoft Office PowerPoint</Application>
  <PresentationFormat>Widescreen</PresentationFormat>
  <Paragraphs>796</Paragraphs>
  <Slides>69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69</vt:i4>
      </vt:variant>
    </vt:vector>
  </HeadingPairs>
  <TitlesOfParts>
    <vt:vector size="74" baseType="lpstr">
      <vt:lpstr>Aptos</vt:lpstr>
      <vt:lpstr>Aptos Display</vt:lpstr>
      <vt:lpstr>Arial</vt:lpstr>
      <vt:lpstr>Cambria Math</vt:lpstr>
      <vt:lpstr>Tema di Office</vt:lpstr>
      <vt:lpstr>Presentazione standard di PowerPoint</vt:lpstr>
      <vt:lpstr>Analyzing the problem</vt:lpstr>
      <vt:lpstr>Aircraft as a growing market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Aircraft as a Complex and Evolving Challenge</vt:lpstr>
      <vt:lpstr>The dataset</vt:lpstr>
      <vt:lpstr>           Categorical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           Numerical Variables</vt:lpstr>
      <vt:lpstr>Data preparation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Filippo Bolis</dc:creator>
  <cp:lastModifiedBy>Filippo Bolis</cp:lastModifiedBy>
  <cp:revision>5</cp:revision>
  <dcterms:created xsi:type="dcterms:W3CDTF">2025-05-03T09:13:19Z</dcterms:created>
  <dcterms:modified xsi:type="dcterms:W3CDTF">2025-05-04T12:10:07Z</dcterms:modified>
</cp:coreProperties>
</file>