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7BC0-C9CC-4E27-958F-6F85146AF66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65DC-A040-49FF-88DB-E20D2813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9CA2-2A91-45E9-B977-813E30FB4FA4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D02D-B2D5-469A-8B47-AD6C3BA844F1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6969-0B35-460B-B7BE-2C17ACDBED97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4A6B-D681-4280-A5EB-D5E38091973A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FD9-4503-4B0B-82F0-6E7B1716502F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EE4-99CE-4AE1-8D1E-A8AEE043C9EC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A44-C6F0-4B05-BC30-93CABC03FAD6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B8DF-0C79-4230-9B73-71EB9AD4FA99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4B25-DD6B-4F69-9169-F78B95B761A4}" type="datetime1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ECA4-4996-40D8-9162-2CBFEA993208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1E9-7D58-4A16-8A5D-E81BADA0DC35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516D-1147-4516-8E56-EB298A6FF3A1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6478-EC8A-409C-A289-2E04D48B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59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Understanding the CDMS detectors:</a:t>
            </a:r>
            <a:br>
              <a:rPr lang="en-US" sz="4800" dirty="0"/>
            </a:br>
            <a:r>
              <a:rPr lang="en-US" sz="4800" dirty="0"/>
              <a:t>Choose a power supply for your 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22" y="2686917"/>
            <a:ext cx="5124890" cy="3843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4" y="2606194"/>
            <a:ext cx="4148154" cy="40051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deposition in CDMS detectors</a:t>
            </a:r>
          </a:p>
          <a:p>
            <a:r>
              <a:rPr lang="en-US" dirty="0"/>
              <a:t>Sensing the energy deposition</a:t>
            </a:r>
          </a:p>
          <a:p>
            <a:pPr lvl="1"/>
            <a:r>
              <a:rPr lang="en-US" dirty="0"/>
              <a:t>Transition Edge Sensor (TES)</a:t>
            </a:r>
          </a:p>
          <a:p>
            <a:pPr lvl="1"/>
            <a:r>
              <a:rPr lang="en-US" dirty="0"/>
              <a:t>Making the TES human-readable: the TES circuit I</a:t>
            </a:r>
          </a:p>
          <a:p>
            <a:pPr lvl="1"/>
            <a:r>
              <a:rPr lang="en-US" dirty="0"/>
              <a:t>Keeping the TES working: the TES circuit II</a:t>
            </a:r>
          </a:p>
          <a:p>
            <a:pPr lvl="1"/>
            <a:r>
              <a:rPr lang="en-US" dirty="0"/>
              <a:t>Requirements on circuit stability: the TES circuit III</a:t>
            </a:r>
          </a:p>
          <a:p>
            <a:pPr lvl="1"/>
            <a:r>
              <a:rPr lang="en-US" dirty="0"/>
              <a:t>Using an off-the-shelf current source: the TES circuit IV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deposition: an energetic particle interacts within the CDMS crystal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8" y="1850065"/>
            <a:ext cx="3975182" cy="3901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97033" y="2190411"/>
            <a:ext cx="616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particle can deposit energy in a CDMS crystal in two ways:</a:t>
            </a:r>
          </a:p>
          <a:p>
            <a:pPr marL="342900" indent="-342900">
              <a:buAutoNum type="arabicPeriod"/>
            </a:pPr>
            <a:r>
              <a:rPr lang="en-US" dirty="0"/>
              <a:t>Create phonons (vibrations in the crystal lattice)</a:t>
            </a:r>
          </a:p>
          <a:p>
            <a:pPr marL="342900" indent="-342900">
              <a:buAutoNum type="arabicPeriod"/>
            </a:pPr>
            <a:r>
              <a:rPr lang="en-US" dirty="0"/>
              <a:t>Create ionization (electron-hole pairs)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7033" y="3684461"/>
            <a:ext cx="619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phonons: if the electrons and holes feel an electric field, they’ll accelerate and produce more phonons via the Luke-</a:t>
            </a:r>
            <a:r>
              <a:rPr lang="en-US" dirty="0" err="1"/>
              <a:t>Neganov</a:t>
            </a:r>
            <a:r>
              <a:rPr lang="en-US" dirty="0"/>
              <a:t> effect.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033" y="1839425"/>
            <a:ext cx="546513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 the moment of the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33" y="3281949"/>
            <a:ext cx="546513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Slightly after the interaction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033" y="5178511"/>
            <a:ext cx="5702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particle interacting with the detector has two options: (1) interact with a nucleus and (2) interact with an electron.  When a particle interacts with a nucleus, the energy preferentially goes into phonon creation; with an electron interaction, the energy preferentially goes to ionization.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7033" y="4809179"/>
            <a:ext cx="546513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lucky break</a:t>
            </a:r>
          </a:p>
        </p:txBody>
      </p:sp>
    </p:spTree>
    <p:extLst>
      <p:ext uri="{BB962C8B-B14F-4D97-AF65-F5344CB8AC3E}">
        <p14:creationId xmlns:p14="http://schemas.microsoft.com/office/powerpoint/2010/main" val="409430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energy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81" y="1947261"/>
            <a:ext cx="4761614" cy="1493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9" y="1947261"/>
            <a:ext cx="5123121" cy="3788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013" y="3645937"/>
            <a:ext cx="2466975" cy="2505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99181" y="3697172"/>
            <a:ext cx="2594345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Deposit energy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Increase TES temperature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Increase TES resistance</a:t>
            </a:r>
          </a:p>
        </p:txBody>
      </p:sp>
    </p:spTree>
    <p:extLst>
      <p:ext uri="{BB962C8B-B14F-4D97-AF65-F5344CB8AC3E}">
        <p14:creationId xmlns:p14="http://schemas.microsoft.com/office/powerpoint/2010/main" val="28301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energy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2" y="1903343"/>
            <a:ext cx="2247014" cy="42410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298114">
            <a:off x="2881425" y="1580178"/>
            <a:ext cx="393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SQUIDS to see magnetic fields with very little added noise</a:t>
            </a:r>
          </a:p>
        </p:txBody>
      </p:sp>
      <p:sp>
        <p:nvSpPr>
          <p:cNvPr id="7" name="Oval 6"/>
          <p:cNvSpPr/>
          <p:nvPr/>
        </p:nvSpPr>
        <p:spPr>
          <a:xfrm>
            <a:off x="2115881" y="4678329"/>
            <a:ext cx="701749" cy="723014"/>
          </a:xfrm>
          <a:prstGeom prst="ellipse">
            <a:avLst/>
          </a:prstGeom>
          <a:solidFill>
            <a:srgbClr val="DEEBF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62178" y="4855170"/>
            <a:ext cx="27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 is on the crystal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71" y="2097741"/>
            <a:ext cx="5018528" cy="31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8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energy </a:t>
            </a:r>
            <a:r>
              <a:rPr lang="en-US" dirty="0">
                <a:solidFill>
                  <a:srgbClr val="FF0000"/>
                </a:solidFill>
              </a:rPr>
              <a:t>for multiple events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15" y="1496549"/>
            <a:ext cx="2565990" cy="48430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02" y="2136672"/>
            <a:ext cx="443927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energy </a:t>
            </a:r>
            <a:r>
              <a:rPr lang="en-US" dirty="0">
                <a:solidFill>
                  <a:srgbClr val="FF0000"/>
                </a:solidFill>
              </a:rPr>
              <a:t>with existing power-supply technology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49" y="1984342"/>
            <a:ext cx="3863164" cy="36548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77" y="2616215"/>
            <a:ext cx="3839111" cy="2391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3676" y="5710019"/>
            <a:ext cx="864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 (one channel = an array of sensors hooked up in parallel) ends up being ~ 2 Ohms.  The shunt resistor is ~ 20 </a:t>
            </a:r>
            <a:r>
              <a:rPr lang="en-US" dirty="0" err="1"/>
              <a:t>milli</a:t>
            </a:r>
            <a:r>
              <a:rPr lang="en-US" dirty="0"/>
              <a:t> Ohms.</a:t>
            </a:r>
          </a:p>
        </p:txBody>
      </p:sp>
    </p:spTree>
    <p:extLst>
      <p:ext uri="{BB962C8B-B14F-4D97-AF65-F5344CB8AC3E}">
        <p14:creationId xmlns:p14="http://schemas.microsoft.com/office/powerpoint/2010/main" val="1999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energy </a:t>
            </a:r>
            <a:r>
              <a:rPr lang="en-US" dirty="0">
                <a:solidFill>
                  <a:srgbClr val="FF0000"/>
                </a:solidFill>
              </a:rPr>
              <a:t>with existing power supply technology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08" y="2180940"/>
            <a:ext cx="3267742" cy="30915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6478-EC8A-409C-A289-2E04D48B694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56" y="2417517"/>
            <a:ext cx="4944165" cy="2448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3676" y="5433020"/>
            <a:ext cx="864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 (one channel = an array of sensors hooked up in parallel) ends up being ~ 2 Ohms.  The shunt resistor is ~ 20 </a:t>
            </a:r>
            <a:r>
              <a:rPr lang="en-US" dirty="0" err="1"/>
              <a:t>milli</a:t>
            </a:r>
            <a:r>
              <a:rPr lang="en-US" dirty="0"/>
              <a:t> Ohms.</a:t>
            </a:r>
          </a:p>
          <a:p>
            <a:r>
              <a:rPr lang="en-US" dirty="0"/>
              <a:t>Heating the TES into its superconducting transition typically requires ~ 20 micro Amps.</a:t>
            </a:r>
          </a:p>
        </p:txBody>
      </p:sp>
    </p:spTree>
    <p:extLst>
      <p:ext uri="{BB962C8B-B14F-4D97-AF65-F5344CB8AC3E}">
        <p14:creationId xmlns:p14="http://schemas.microsoft.com/office/powerpoint/2010/main" val="28325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Understanding the CDMS detectors: Choose a power supply for your TES</vt:lpstr>
      <vt:lpstr>Outline</vt:lpstr>
      <vt:lpstr>Energy deposition: an energetic particle interacts within the CDMS crystal</vt:lpstr>
      <vt:lpstr>See the energy</vt:lpstr>
      <vt:lpstr>See the energy</vt:lpstr>
      <vt:lpstr>See the energy for multiple events</vt:lpstr>
      <vt:lpstr>See the energy with existing power-supply technology</vt:lpstr>
      <vt:lpstr>See the energy with existing power supply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Roberts, Amy L</dc:creator>
  <cp:lastModifiedBy>Roberts, Amy L</cp:lastModifiedBy>
  <cp:revision>12</cp:revision>
  <dcterms:created xsi:type="dcterms:W3CDTF">2016-06-24T15:30:03Z</dcterms:created>
  <dcterms:modified xsi:type="dcterms:W3CDTF">2016-07-06T15:59:26Z</dcterms:modified>
</cp:coreProperties>
</file>