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C3E50"/>
                </a:solidFill>
              </a:defRPr>
            </a:pPr>
            <a:r>
              <a:t>Dholes-Inspired Optimization (DIO)</a:t>
            </a:r>
          </a:p>
          <a:p>
            <a:r>
              <a:t>for Feature Selection &amp; Hyperparameter Tuning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Breast Cancer Classification using Random Forest</a:t>
            </a:r>
          </a:p>
          <a:p/>
          <a:p>
            <a:r>
              <a:t>Your Name | Your University | October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8 Selected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mean compactness</a:t>
            </a:r>
          </a:p>
          <a:p>
            <a:pPr>
              <a:spcAft>
                <a:spcPts val="1200"/>
              </a:spcAft>
              <a:defRPr sz="1800"/>
            </a:pPr>
            <a:r>
              <a:t>area error</a:t>
            </a:r>
          </a:p>
          <a:p>
            <a:pPr>
              <a:spcAft>
                <a:spcPts val="1200"/>
              </a:spcAft>
              <a:defRPr sz="1800"/>
            </a:pPr>
            <a:r>
              <a:t>concavity error</a:t>
            </a:r>
          </a:p>
          <a:p>
            <a:pPr>
              <a:spcAft>
                <a:spcPts val="1200"/>
              </a:spcAft>
              <a:defRPr sz="1800"/>
            </a:pPr>
            <a:r>
              <a:t>concave points error</a:t>
            </a:r>
          </a:p>
          <a:p>
            <a:pPr>
              <a:spcAft>
                <a:spcPts val="1200"/>
              </a:spcAft>
              <a:defRPr sz="1800"/>
            </a:pPr>
            <a:r>
              <a:t>fractal dimension error</a:t>
            </a:r>
          </a:p>
          <a:p>
            <a:pPr>
              <a:spcAft>
                <a:spcPts val="1200"/>
              </a:spcAft>
              <a:defRPr sz="1800"/>
            </a:pPr>
            <a:r>
              <a:t>worst area</a:t>
            </a:r>
          </a:p>
          <a:p>
            <a:pPr>
              <a:spcAft>
                <a:spcPts val="1200"/>
              </a:spcAft>
              <a:defRPr sz="1800"/>
            </a:pPr>
            <a:r>
              <a:t>worst smoothness</a:t>
            </a:r>
          </a:p>
          <a:p>
            <a:pPr>
              <a:spcAft>
                <a:spcPts val="1200"/>
              </a:spcAft>
              <a:defRPr sz="1800"/>
            </a:pPr>
            <a:r>
              <a:t>worst fractal dimension</a:t>
            </a:r>
          </a:p>
          <a:p>
            <a:br/>
            <a:pPr>
              <a:defRPr sz="1800" i="1">
                <a:solidFill>
                  <a:srgbClr val="3498DB"/>
                </a:solidFill>
              </a:defRPr>
            </a:pPr>
            <a:r>
              <a:t>Balanced selection: Mean, Error, and Worst statistics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Model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828800" y="27432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[Image: statistical_comparison_visualization.png]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Performance Rankings (Top 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" y="1828800"/>
            <a:ext cx="768096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/>
            <a:pPr>
              <a:defRPr sz="1600">
                <a:latin typeface="Courier New"/>
              </a:defRPr>
            </a:pPr>
            <a:r>
              <a:t>Rank  Model                    Accuracy    Features</a:t>
            </a:r>
            <a:br/>
            <a:r>
              <a:t>────────────────────────────────────────────────────</a:t>
            </a:r>
            <a:br/>
            <a:r>
              <a:t>1     XGBoost (All)           96.24%      30</a:t>
            </a:r>
            <a:br/>
            <a:r>
              <a:t>2     RF Default (All)        95.87%      30</a:t>
            </a:r>
            <a:br/>
            <a:r>
              <a:t>3     Gradient Boosting       95.75%      30</a:t>
            </a:r>
            <a:br/>
            <a:r>
              <a:t>4     XGBoost (Selected)      95.38%      8</a:t>
            </a:r>
            <a:br/>
            <a:r>
              <a:t>5     Logistic Regression     94.91%      30</a:t>
            </a:r>
            <a:br/>
            <a:r>
              <a:t>6     RF Default (Selected)   94.89%      8</a:t>
            </a:r>
            <a:br/>
            <a:r>
              <a:t>7     DIO-Optimized RF        94.72%      8  ⭐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Key Findings &amp; Critical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Primary Achievement: Feature Selection (73% reduction)</a:t>
            </a:r>
          </a:p>
          <a:p>
            <a:pPr>
              <a:spcAft>
                <a:spcPts val="1200"/>
              </a:spcAft>
              <a:defRPr sz="1800"/>
            </a:pPr>
            <a:r>
              <a:t>✓ 94.72% ± 1.41% accuracy with only 8 features</a:t>
            </a:r>
          </a:p>
          <a:p>
            <a:pPr>
              <a:spcAft>
                <a:spcPts val="1200"/>
              </a:spcAft>
              <a:defRPr sz="1800"/>
            </a:pPr>
            <a:r>
              <a:t>✓ Significantly outperforms SVM (p&lt;0.001) and KNN (p&lt;0.001)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Critical Insight: Optimization Overfitting</a:t>
            </a:r>
          </a:p>
          <a:p>
            <a:pPr>
              <a:spcAft>
                <a:spcPts val="1200"/>
              </a:spcAft>
              <a:defRPr sz="1800"/>
            </a:pPr>
            <a:r>
              <a:t>⚠ Hyperparameters optimized on single split (random_state=42)</a:t>
            </a:r>
          </a:p>
          <a:p>
            <a:pPr>
              <a:spcAft>
                <a:spcPts val="1200"/>
              </a:spcAft>
              <a:defRPr sz="1800"/>
            </a:pPr>
            <a:r>
              <a:t>⚠ DIO-optimized: 94.72% vs RF defaults: 94.89% (p=0.165)</a:t>
            </a:r>
          </a:p>
          <a:p>
            <a:pPr>
              <a:spcAft>
                <a:spcPts val="1200"/>
              </a:spcAft>
              <a:defRPr sz="1800"/>
            </a:pPr>
            <a:r>
              <a:t>⚠ Feature selection was the real value, NOT hyperparameter tuning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Lesson: Single-split optimization ≠ generalizable hyperparameters</a:t>
            </a:r>
          </a:p>
          <a:p>
            <a:pPr>
              <a:spcAft>
                <a:spcPts val="1200"/>
              </a:spcAft>
              <a:defRPr sz="1800"/>
            </a:pPr>
            <a:r>
              <a:t>✓ Pareto-optimal: Best accuracy-complexity trade-off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Statistical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Wilcoxon Signed-Rank Test Results:</a:t>
            </a:r>
          </a:p>
          <a:p>
            <a:pPr>
              <a:spcAft>
                <a:spcPts val="600"/>
              </a:spcAft>
              <a:defRPr sz="1800"/>
            </a:pPr>
          </a:p>
          <a:p>
            <a:pPr>
              <a:spcAft>
                <a:spcPts val="600"/>
              </a:spcAft>
              <a:defRPr sz="1800"/>
            </a:pPr>
            <a:r>
              <a:t>DIO-Optimized RF vs.:</a:t>
            </a:r>
          </a:p>
          <a:p>
            <a:pPr>
              <a:spcAft>
                <a:spcPts val="600"/>
              </a:spcAft>
              <a:defRPr sz="1800"/>
            </a:pPr>
            <a:r>
              <a:t>  • SVM: +3.16% improvement (p &lt; 0.001) ✓✓✓</a:t>
            </a:r>
          </a:p>
          <a:p>
            <a:pPr>
              <a:spcAft>
                <a:spcPts val="600"/>
              </a:spcAft>
              <a:defRPr sz="1800"/>
            </a:pPr>
            <a:r>
              <a:t>  • KNN: +1.70% improvement (p &lt; 0.001) ✓✓✓</a:t>
            </a:r>
          </a:p>
          <a:p>
            <a:pPr>
              <a:spcAft>
                <a:spcPts val="600"/>
              </a:spcAft>
              <a:defRPr sz="1800"/>
            </a:pPr>
            <a:r>
              <a:t>  • RF Default (Selected): -0.17% (p = 0.165) ≈</a:t>
            </a:r>
          </a:p>
          <a:p>
            <a:pPr>
              <a:spcAft>
                <a:spcPts val="600"/>
              </a:spcAft>
              <a:defRPr sz="1800"/>
            </a:pPr>
            <a:r>
              <a:t>  • Naive Bayes: +0.53% (p = 0.089) ≈</a:t>
            </a:r>
          </a:p>
          <a:p>
            <a:pPr>
              <a:spcAft>
                <a:spcPts val="600"/>
              </a:spcAft>
              <a:defRPr sz="1800"/>
            </a:pPr>
          </a:p>
          <a:p>
            <a:pPr>
              <a:spcAft>
                <a:spcPts val="600"/>
              </a:spcAft>
              <a:defRPr sz="1800"/>
            </a:pPr>
            <a:r>
              <a:t>Legend: ✓✓✓ = Highly Significant | ≈ = Not Significant</a:t>
            </a:r>
          </a:p>
          <a:p>
            <a:pPr>
              <a:spcAft>
                <a:spcPts val="600"/>
              </a:spcAft>
              <a:defRPr sz="1800"/>
            </a:pPr>
          </a:p>
          <a:p>
            <a:pPr>
              <a:spcAft>
                <a:spcPts val="600"/>
              </a:spcAft>
              <a:defRPr sz="1800"/>
            </a:pPr>
            <a:r>
              <a:t>30 paired samples provide strong statistical power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Pareto-Optimal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2ECC71"/>
                </a:solidFill>
              </a:defRPr>
            </a:pPr>
            <a:r>
              <a:t>Why Rank 7 is Actually a Success:</a:t>
            </a:r>
          </a:p>
          <a:p>
            <a:pPr>
              <a:spcAft>
                <a:spcPts val="400"/>
              </a:spcAft>
              <a:defRPr sz="1800"/>
            </a:pPr>
          </a:p>
          <a:p>
            <a:pPr>
              <a:spcAft>
                <a:spcPts val="400"/>
              </a:spcAft>
              <a:defRPr sz="1800"/>
            </a:pPr>
            <a:r>
              <a:t>Accuracy Loss: Only 1.5% vs. best model</a:t>
            </a:r>
          </a:p>
          <a:p>
            <a:pPr>
              <a:spcAft>
                <a:spcPts val="400"/>
              </a:spcAft>
              <a:defRPr sz="1800"/>
            </a:pPr>
            <a:r>
              <a:t>Feature Reduction: 73% fewer features</a:t>
            </a:r>
          </a:p>
          <a:p>
            <a:pPr>
              <a:spcAft>
                <a:spcPts val="400"/>
              </a:spcAft>
              <a:defRPr sz="1800"/>
            </a:pPr>
            <a:r>
              <a:t>Trade-off Ratio: 0.02% accuracy per 1% feature reduction</a:t>
            </a:r>
          </a:p>
          <a:p>
            <a:pPr>
              <a:spcAft>
                <a:spcPts val="400"/>
              </a:spcAft>
              <a:defRPr sz="1800"/>
            </a:pPr>
          </a:p>
          <a:p>
            <a:pPr>
              <a:spcAft>
                <a:spcPts val="400"/>
              </a:spcAft>
              <a:defRPr sz="1800"/>
            </a:pPr>
            <a:r>
              <a:t>Practical Benefits:</a:t>
            </a:r>
          </a:p>
          <a:p>
            <a:pPr>
              <a:spcAft>
                <a:spcPts val="400"/>
              </a:spcAft>
              <a:defRPr sz="1800"/>
            </a:pPr>
            <a:r>
              <a:t>  • 73% faster inference time</a:t>
            </a:r>
          </a:p>
          <a:p>
            <a:pPr>
              <a:spcAft>
                <a:spcPts val="400"/>
              </a:spcAft>
              <a:defRPr sz="1800"/>
            </a:pPr>
            <a:r>
              <a:t>  • Lower memory footprint</a:t>
            </a:r>
          </a:p>
          <a:p>
            <a:pPr>
              <a:spcAft>
                <a:spcPts val="400"/>
              </a:spcAft>
              <a:defRPr sz="1800"/>
            </a:pPr>
            <a:r>
              <a:t>  • Better interpretability (8 vs 30 features)</a:t>
            </a:r>
          </a:p>
          <a:p>
            <a:pPr>
              <a:spcAft>
                <a:spcPts val="400"/>
              </a:spcAft>
              <a:defRPr sz="1800"/>
            </a:pPr>
            <a:r>
              <a:t>  • Reduced overfitting risk</a:t>
            </a:r>
          </a:p>
          <a:p>
            <a:pPr>
              <a:spcAft>
                <a:spcPts val="400"/>
              </a:spcAft>
              <a:defRPr sz="1800"/>
            </a:pPr>
            <a:r>
              <a:t>  • Suitable for resource-constrained deployment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Clinical Deployment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Computational Efficiency:</a:t>
            </a:r>
          </a:p>
          <a:p>
            <a:pPr lvl="1">
              <a:defRPr sz="1600"/>
            </a:pPr>
            <a:r>
              <a:t>73% fewer features = proportionally faster processing</a:t>
            </a:r>
          </a:p>
          <a:p>
            <a:pPr lvl="1">
              <a:defRPr sz="1600"/>
            </a:pPr>
            <a:r>
              <a:t>Critical for high-throughput screening facilities</a:t>
            </a:r>
          </a:p>
          <a:p>
            <a:pPr>
              <a:defRPr sz="1800" b="1"/>
            </a:pPr>
            <a:r>
              <a:t>Cost Reduction:</a:t>
            </a:r>
          </a:p>
          <a:p>
            <a:pPr lvl="1">
              <a:defRPr sz="1600"/>
            </a:pPr>
            <a:r>
              <a:t>Fewer features may reduce laboratory measurements</a:t>
            </a:r>
          </a:p>
          <a:p>
            <a:pPr>
              <a:defRPr sz="1800" b="1"/>
            </a:pPr>
            <a:r>
              <a:t>Interpretability:</a:t>
            </a:r>
          </a:p>
          <a:p>
            <a:pPr lvl="1">
              <a:defRPr sz="1600"/>
            </a:pPr>
            <a:r>
              <a:t>Clinicians can understand and validate 8 features easier than 30</a:t>
            </a:r>
          </a:p>
          <a:p>
            <a:pPr>
              <a:defRPr sz="1800" b="1"/>
            </a:pPr>
            <a:r>
              <a:t>Robustness:</a:t>
            </a:r>
          </a:p>
          <a:p>
            <a:pPr lvl="1">
              <a:defRPr sz="1600"/>
            </a:pPr>
            <a:r>
              <a:t>Less susceptible to missing or corrupted data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Implementation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First Python implementation of DIO (original: MATLAB)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Validated on 14 standard benchmark functions (F1-F14):</a:t>
            </a:r>
          </a:p>
          <a:p>
            <a:pPr lvl="1">
              <a:defRPr sz="1600"/>
            </a:pPr>
            <a:r>
              <a:t>Unimodal functions (F1-F7)</a:t>
            </a:r>
          </a:p>
          <a:p>
            <a:pPr lvl="1">
              <a:defRPr sz="1600"/>
            </a:pPr>
            <a:r>
              <a:t>Multimodal functions (F8-F13)</a:t>
            </a:r>
          </a:p>
          <a:p>
            <a:pPr lvl="1">
              <a:defRPr sz="1600"/>
            </a:pPr>
            <a:r>
              <a:t>Fixed-dimension multimodal (F14)</a:t>
            </a:r>
          </a:p>
          <a:p>
            <a:pPr/>
          </a:p>
          <a:p>
            <a:pPr>
              <a:defRPr sz="1800"/>
            </a:pPr>
            <a:r>
              <a:t>Configuration: 30 population, 500 iterations, 30 runs</a:t>
            </a:r>
          </a:p>
          <a:p>
            <a:pPr>
              <a:defRPr sz="1800" b="1">
                <a:solidFill>
                  <a:srgbClr val="2ECC71"/>
                </a:solidFill>
              </a:defRPr>
            </a:pPr>
            <a:r>
              <a:t>Result: Near-zero convergence (F1: 7.6×10⁻²⁶)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⚠ Single-split hyperparameter optimization (random_state=42)</a:t>
            </a:r>
          </a:p>
          <a:p>
            <a:pPr>
              <a:spcAft>
                <a:spcPts val="1200"/>
              </a:spcAft>
              <a:defRPr sz="1800"/>
            </a:pPr>
            <a:r>
              <a:t>  → Led to 'optimization overfitting' - tuned params don't generalize</a:t>
            </a:r>
          </a:p>
          <a:p>
            <a:pPr>
              <a:spcAft>
                <a:spcPts val="1200"/>
              </a:spcAft>
              <a:defRPr sz="1800"/>
            </a:pPr>
            <a:r>
              <a:t>  → Future: Use k-fold CV during DIO optimization, not just evaluation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• Single dataset evaluation (Breast Cancer Wisconsin only)</a:t>
            </a:r>
          </a:p>
          <a:p>
            <a:pPr>
              <a:spcAft>
                <a:spcPts val="1200"/>
              </a:spcAft>
              <a:defRPr sz="1800"/>
            </a:pPr>
            <a:r>
              <a:t>• DIO optimization time not quantified or compared</a:t>
            </a:r>
          </a:p>
          <a:p>
            <a:pPr>
              <a:spcAft>
                <a:spcPts val="1200"/>
              </a:spcAft>
              <a:defRPr sz="1800"/>
            </a:pPr>
            <a:r>
              <a:t>• Feature selection stability not assessed across multiple runs</a:t>
            </a:r>
          </a:p>
          <a:p>
            <a:pPr>
              <a:spcAft>
                <a:spcPts val="1200"/>
              </a:spcAft>
              <a:defRPr sz="1800"/>
            </a:pPr>
            <a:r>
              <a:t>• Limited hyperparameter space (4 RF parameters)</a:t>
            </a:r>
          </a:p>
          <a:p>
            <a:pPr>
              <a:spcAft>
                <a:spcPts val="1200"/>
              </a:spcAft>
              <a:defRPr sz="1800"/>
            </a:pPr>
            <a:r>
              <a:t>• No comparison with other metaheuristics (PSO, GA, ACO)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Future Research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1. Cross-validated hyperparameter optimization (PRIORITY)</a:t>
            </a:r>
          </a:p>
          <a:p>
            <a:pPr>
              <a:spcAft>
                <a:spcPts val="1200"/>
              </a:spcAft>
              <a:defRPr sz="1800"/>
            </a:pPr>
            <a:r>
              <a:t>  → Use k-fold CV within DIO fitness evaluation</a:t>
            </a:r>
          </a:p>
          <a:p>
            <a:pPr>
              <a:spcAft>
                <a:spcPts val="1200"/>
              </a:spcAft>
              <a:defRPr sz="1800"/>
            </a:pPr>
            <a:r>
              <a:t>  → Ensure hyperparameters generalize across data partitions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2. Multi-dataset validation (lung cancer, diabetes, heart disease)</a:t>
            </a:r>
          </a:p>
          <a:p>
            <a:pPr>
              <a:spcAft>
                <a:spcPts val="1200"/>
              </a:spcAft>
              <a:defRPr sz="1800"/>
            </a:pPr>
            <a:r>
              <a:t>3. Benchmark against other metaheuristics (PSO, GA, ACO)</a:t>
            </a:r>
          </a:p>
          <a:p>
            <a:pPr>
              <a:spcAft>
                <a:spcPts val="1200"/>
              </a:spcAft>
              <a:defRPr sz="1800"/>
            </a:pPr>
            <a:r>
              <a:t>4. Extend to other classifiers (XGBoost, neural networks)</a:t>
            </a:r>
          </a:p>
          <a:p>
            <a:pPr>
              <a:spcAft>
                <a:spcPts val="1200"/>
              </a:spcAft>
              <a:defRPr sz="1800"/>
            </a:pPr>
            <a:r>
              <a:t>5. Feature selection stability analysis</a:t>
            </a:r>
          </a:p>
          <a:p>
            <a:pPr>
              <a:spcAft>
                <a:spcPts val="1200"/>
              </a:spcAft>
              <a:defRPr sz="1800"/>
            </a:pPr>
            <a:r>
              <a:t>6. Real-world clinical deployment and prospective validation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Introduction &amp; Motivation</a:t>
            </a:r>
          </a:p>
          <a:p>
            <a:pPr>
              <a:spcAft>
                <a:spcPts val="1200"/>
              </a:spcAft>
              <a:defRPr sz="1800"/>
            </a:pPr>
            <a:r>
              <a:t>DIO Algorithm Overview</a:t>
            </a:r>
          </a:p>
          <a:p>
            <a:pPr>
              <a:spcAft>
                <a:spcPts val="1200"/>
              </a:spcAft>
              <a:defRPr sz="1800"/>
            </a:pPr>
            <a:r>
              <a:t>Methodology: Nested Optimization</a:t>
            </a:r>
          </a:p>
          <a:p>
            <a:pPr>
              <a:spcAft>
                <a:spcPts val="1200"/>
              </a:spcAft>
              <a:defRPr sz="1800"/>
            </a:pPr>
            <a:r>
              <a:t>Experimental Setup</a:t>
            </a:r>
          </a:p>
          <a:p>
            <a:pPr>
              <a:spcAft>
                <a:spcPts val="1200"/>
              </a:spcAft>
              <a:defRPr sz="1800"/>
            </a:pPr>
            <a:r>
              <a:t>Results &amp; Performance Analysis</a:t>
            </a:r>
          </a:p>
          <a:p>
            <a:pPr>
              <a:spcAft>
                <a:spcPts val="1200"/>
              </a:spcAft>
              <a:defRPr sz="1800"/>
            </a:pPr>
            <a:r>
              <a:t>Statistical Validation</a:t>
            </a:r>
          </a:p>
          <a:p>
            <a:pPr>
              <a:spcAft>
                <a:spcPts val="1200"/>
              </a:spcAft>
              <a:defRPr sz="1800"/>
            </a:pPr>
            <a:r>
              <a:t>Practical Implications</a:t>
            </a:r>
          </a:p>
          <a:p>
            <a:pPr>
              <a:spcAft>
                <a:spcPts val="1200"/>
              </a:spcAft>
              <a:defRPr sz="1800"/>
            </a:pPr>
            <a:r>
              <a:t>Limitations &amp; Future Work</a:t>
            </a:r>
          </a:p>
          <a:p>
            <a:pPr>
              <a:spcAft>
                <a:spcPts val="1200"/>
              </a:spcAft>
              <a:defRPr sz="1800"/>
            </a:pPr>
            <a:r>
              <a:t>Conclusions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Key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✓ First Python implementation of DIO algorithm</a:t>
            </a:r>
          </a:p>
          <a:p>
            <a:pPr>
              <a:spcAft>
                <a:spcPts val="1200"/>
              </a:spcAft>
              <a:defRPr sz="1800"/>
            </a:pPr>
            <a:r>
              <a:t>✓ Novel nested optimization framework for simultaneous tuning</a:t>
            </a:r>
          </a:p>
          <a:p>
            <a:pPr>
              <a:spcAft>
                <a:spcPts val="1200"/>
              </a:spcAft>
              <a:defRPr sz="1800"/>
            </a:pPr>
            <a:r>
              <a:t>✓ Rigorous statistical validation (30 independent runs)</a:t>
            </a:r>
          </a:p>
          <a:p>
            <a:pPr>
              <a:spcAft>
                <a:spcPts val="1200"/>
              </a:spcAft>
              <a:defRPr sz="1800"/>
            </a:pPr>
            <a:r>
              <a:t>✓ Pareto analysis emphasizing accuracy-complexity trade-off</a:t>
            </a:r>
          </a:p>
          <a:p>
            <a:pPr>
              <a:spcAft>
                <a:spcPts val="1200"/>
              </a:spcAft>
              <a:defRPr sz="1800"/>
            </a:pPr>
            <a:r>
              <a:t>✓ Comprehensive benchmark validation (14 test functions)</a:t>
            </a:r>
          </a:p>
          <a:p>
            <a:pPr>
              <a:spcAft>
                <a:spcPts val="1200"/>
              </a:spcAft>
              <a:defRPr sz="1800"/>
            </a:pPr>
            <a:r>
              <a:t>✓ Open-source implementation for reproducible research</a:t>
            </a:r>
          </a:p>
          <a:p>
            <a:pPr>
              <a:spcAft>
                <a:spcPts val="1200"/>
              </a:spcAft>
              <a:defRPr sz="1800"/>
            </a:pPr>
            <a:r>
              <a:t>✓ Practical methodology for medical AI deployment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800"/>
              </a:spcAft>
              <a:defRPr sz="2000"/>
            </a:pPr>
            <a:r>
              <a:t>DIO effectively optimizes Random Forest for breast cancer classification</a:t>
            </a:r>
          </a:p>
          <a:p>
            <a:pPr>
              <a:spcAft>
                <a:spcPts val="800"/>
              </a:spcAft>
              <a:defRPr sz="2000"/>
            </a:pPr>
          </a:p>
          <a:p>
            <a:pPr>
              <a:spcAft>
                <a:spcPts val="800"/>
              </a:spcAft>
              <a:defRPr sz="2000"/>
            </a:pPr>
            <a:r>
              <a:t>Achieved Pareto-optimal solution:</a:t>
            </a:r>
          </a:p>
          <a:p>
            <a:pPr>
              <a:spcAft>
                <a:spcPts val="800"/>
              </a:spcAft>
              <a:defRPr sz="2000"/>
            </a:pPr>
            <a:r>
              <a:t>  • 94.72% accuracy with only 8/30 features</a:t>
            </a:r>
          </a:p>
          <a:p>
            <a:pPr>
              <a:spcAft>
                <a:spcPts val="800"/>
              </a:spcAft>
              <a:defRPr sz="2000"/>
            </a:pPr>
            <a:r>
              <a:t>  • 73% reduction in model complexity</a:t>
            </a:r>
          </a:p>
          <a:p>
            <a:pPr>
              <a:spcAft>
                <a:spcPts val="800"/>
              </a:spcAft>
              <a:defRPr sz="2000"/>
            </a:pPr>
            <a:r>
              <a:t>  • Statistically validated across 30 runs</a:t>
            </a:r>
          </a:p>
          <a:p>
            <a:pPr>
              <a:spcAft>
                <a:spcPts val="800"/>
              </a:spcAft>
              <a:defRPr sz="2000"/>
            </a:pPr>
          </a:p>
          <a:p>
            <a:pPr>
              <a:spcAft>
                <a:spcPts val="800"/>
              </a:spcAft>
              <a:defRPr sz="2000"/>
            </a:pPr>
            <a:r>
              <a:t>Demonstrates practical viability for resource-constrained medical applications</a:t>
            </a:r>
          </a:p>
          <a:p>
            <a:pPr>
              <a:spcAft>
                <a:spcPts val="800"/>
              </a:spcAft>
              <a:defRPr sz="2000"/>
            </a:pPr>
          </a:p>
          <a:p>
            <a:pPr>
              <a:spcAft>
                <a:spcPts val="800"/>
              </a:spcAft>
              <a:defRPr sz="2000"/>
            </a:pPr>
            <a:r>
              <a:t>Provides foundation for applying nature-inspired optimization to medical AI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2C3E50"/>
                </a:solidFill>
              </a:defRPr>
            </a:pPr>
            <a:r>
              <a:t>Thank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200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>
                <a:solidFill>
                  <a:srgbClr val="3498DB"/>
                </a:solidFill>
              </a:defRPr>
            </a:pPr>
            <a:r>
              <a:t>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/>
            </a:pPr>
            <a:r>
              <a:t>GitHub: amine-dubs/dio-optimization</a:t>
            </a:r>
          </a:p>
          <a:p>
            <a:pPr algn="ctr">
              <a:defRPr sz="1800"/>
            </a:pPr>
            <a:r>
              <a:t>Email: your.email@university.edu</a:t>
            </a:r>
          </a:p>
          <a:p>
            <a:pPr algn="ctr">
              <a:defRPr sz="1800"/>
            </a:pPr>
            <a:r>
              <a:t>Dataset: UCI Machine Learning Repository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Breast cancer: Leading cause of mortality in women</a:t>
            </a:r>
          </a:p>
          <a:p>
            <a:pPr>
              <a:spcAft>
                <a:spcPts val="1200"/>
              </a:spcAft>
              <a:defRPr sz="1800"/>
            </a:pPr>
            <a:r>
              <a:t>Machine learning for diagnosis: High-dimensional data (30 features)</a:t>
            </a:r>
          </a:p>
          <a:p>
            <a:pPr>
              <a:spcAft>
                <a:spcPts val="1200"/>
              </a:spcAft>
              <a:defRPr sz="1800"/>
            </a:pPr>
            <a:r>
              <a:t>Challenge: Optimal feature selection + hyperparameter tuning</a:t>
            </a:r>
          </a:p>
          <a:p>
            <a:pPr>
              <a:spcAft>
                <a:spcPts val="1200"/>
              </a:spcAft>
              <a:defRPr sz="1800"/>
            </a:pPr>
            <a:r>
              <a:t>Traditional approach: Sequential optimization → Suboptimal results</a:t>
            </a:r>
          </a:p>
          <a:p>
            <a:pPr>
              <a:spcAft>
                <a:spcPts val="1200"/>
              </a:spcAft>
              <a:defRPr sz="1800"/>
            </a:pPr>
            <a:r>
              <a:t>Our solution: Simultaneous optimization using nature-inspired DIO algorithm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Dholes-Inspired Optimization (DIO)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Nature-inspired metaheuristic algorithm</a:t>
            </a:r>
          </a:p>
          <a:p>
            <a:pPr>
              <a:spcAft>
                <a:spcPts val="1200"/>
              </a:spcAft>
              <a:defRPr sz="1800"/>
            </a:pPr>
            <a:r>
              <a:t>Based on pack hunting behavior of dholes (Asiatic wild dogs)</a:t>
            </a:r>
          </a:p>
          <a:p>
            <a:pPr>
              <a:spcAft>
                <a:spcPts val="1200"/>
              </a:spcAft>
              <a:defRPr sz="1800"/>
            </a:pPr>
            <a:r>
              <a:t>Three cooperative hunting strategies:</a:t>
            </a:r>
          </a:p>
          <a:p>
            <a:pPr lvl="1">
              <a:defRPr sz="1600"/>
            </a:pPr>
            <a:r>
              <a:t>Chase Alpha: Follow best hunter (exploitation)</a:t>
            </a:r>
          </a:p>
          <a:p>
            <a:pPr lvl="1">
              <a:defRPr sz="1600"/>
            </a:pPr>
            <a:r>
              <a:t>Random Pursuit: Chase random pack member (exploration)</a:t>
            </a:r>
          </a:p>
          <a:p>
            <a:pPr lvl="1">
              <a:defRPr sz="1600"/>
            </a:pPr>
            <a:r>
              <a:t>Pack Center: Move toward group average (cooperation)</a:t>
            </a:r>
          </a:p>
          <a:p>
            <a:pPr>
              <a:defRPr sz="1800"/>
            </a:pPr>
            <a:r>
              <a:t>Published 2023 by Dehghani et al. in Scientific Reports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DIO Mathematical Formulation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Position update combines three strategies: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X_chase = X_alpha + r₁ × (X_alpha - X_i)</a:t>
            </a:r>
          </a:p>
          <a:p>
            <a:pPr>
              <a:spcAft>
                <a:spcPts val="1200"/>
              </a:spcAft>
              <a:defRPr sz="1800"/>
            </a:pPr>
            <a:r>
              <a:t>X_random = X_r + r₂ × (X_r - X_i)</a:t>
            </a:r>
          </a:p>
          <a:p>
            <a:pPr>
              <a:spcAft>
                <a:spcPts val="1200"/>
              </a:spcAft>
              <a:defRPr sz="1800"/>
            </a:pPr>
            <a:r>
              <a:t>X_scavenge = X_mean + r₃ × (X_mean - X_i)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X_new = (X_chase + X_random + X_scavenge) / 3</a:t>
            </a:r>
          </a:p>
          <a:p>
            <a:pPr>
              <a:spcAft>
                <a:spcPts val="1200"/>
              </a:spcAft>
              <a:defRPr sz="1800"/>
            </a:pPr>
          </a:p>
          <a:p>
            <a:pPr>
              <a:spcAft>
                <a:spcPts val="1200"/>
              </a:spcAft>
              <a:defRPr sz="1800"/>
            </a:pPr>
            <a:r>
              <a:t>Where: r₁, r₂, r₃ ∈ [0,1] are random numbers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Novel Nested Optimization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Two-level hierarchical optimization:</a:t>
            </a:r>
          </a:p>
          <a:p>
            <a:pPr lvl="1">
              <a:defRPr sz="1800" b="1"/>
            </a:pPr>
            <a:r>
              <a:t>Outer Loop: Hyperparameter Tuning</a:t>
            </a:r>
          </a:p>
          <a:p>
            <a:pPr lvl="2">
              <a:defRPr sz="1600"/>
            </a:pPr>
            <a:r>
              <a:t>Population: 3 dholes, 5 iterations</a:t>
            </a:r>
          </a:p>
          <a:p>
            <a:pPr lvl="2">
              <a:defRPr sz="1600"/>
            </a:pPr>
            <a:r>
              <a:t>Parameters: n_estimators, max_depth, min_samples_split, min_samples_leaf</a:t>
            </a:r>
          </a:p>
          <a:p>
            <a:pPr lvl="1">
              <a:defRPr sz="1800" b="1"/>
            </a:pPr>
            <a:r>
              <a:t>Inner Loop: Feature Selection</a:t>
            </a:r>
          </a:p>
          <a:p>
            <a:pPr lvl="2">
              <a:defRPr sz="1600"/>
            </a:pPr>
            <a:r>
              <a:t>Population: 5 dholes, 10 iterations</a:t>
            </a:r>
          </a:p>
          <a:p>
            <a:pPr lvl="2">
              <a:defRPr sz="1600"/>
            </a:pPr>
            <a:r>
              <a:t>Selects optimal feature subset for each hyperparameter set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Multi-Objective Fitness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22860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F = 0.99 × (1 - Accuracy) + 0.01 × (Features/Total)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84048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/>
            </a:pPr>
            <a:r>
              <a:t>Goal: Minimize F (balance accuracy and complexity)</a:t>
            </a:r>
          </a:p>
          <a:p>
            <a:pPr>
              <a:spcAft>
                <a:spcPts val="1200"/>
              </a:spcAft>
              <a:defRPr sz="1800"/>
            </a:pPr>
            <a:r>
              <a:t>99% weight on accuracy, 1% on feature reduction</a:t>
            </a:r>
          </a:p>
          <a:p>
            <a:pPr>
              <a:spcAft>
                <a:spcPts val="1200"/>
              </a:spcAft>
              <a:defRPr sz="1800"/>
            </a:pPr>
            <a:r>
              <a:t>Encourages Pareto-optimal solutions</a:t>
            </a:r>
          </a:p>
          <a:p>
            <a:pPr>
              <a:spcAft>
                <a:spcPts val="1200"/>
              </a:spcAft>
              <a:defRPr sz="1800"/>
            </a:pPr>
            <a:r>
              <a:t>Favors fewer features when accuracy is comparable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Dataset &amp; Experimental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/>
            </a:pPr>
            <a:r>
              <a:t>Dataset: Breast Cancer Wisconsin (Diagnostic)</a:t>
            </a:r>
          </a:p>
          <a:p>
            <a:pPr lvl="1">
              <a:defRPr sz="1600"/>
            </a:pPr>
            <a:r>
              <a:t>569 samples (357 benign, 212 malignant)</a:t>
            </a:r>
          </a:p>
          <a:p>
            <a:pPr lvl="1">
              <a:defRPr sz="1600"/>
            </a:pPr>
            <a:r>
              <a:t>30 features from digitized cell nuclei images</a:t>
            </a:r>
          </a:p>
          <a:p>
            <a:pPr lvl="1">
              <a:defRPr sz="1600"/>
            </a:pPr>
            <a:r>
              <a:t>Standard benchmark in medical ML</a:t>
            </a:r>
          </a:p>
          <a:p>
            <a:pPr>
              <a:defRPr sz="1800" b="1"/>
            </a:pPr>
            <a:r>
              <a:t>Validation Strategy:</a:t>
            </a:r>
          </a:p>
          <a:p>
            <a:pPr lvl="1">
              <a:defRPr sz="1600"/>
            </a:pPr>
            <a:r>
              <a:t>30 independent runs with different train/test splits</a:t>
            </a:r>
          </a:p>
          <a:p>
            <a:pPr lvl="1">
              <a:defRPr sz="1600"/>
            </a:pPr>
            <a:r>
              <a:t>70/30 stratified split (random states: 42-71)</a:t>
            </a:r>
          </a:p>
          <a:p>
            <a:pPr lvl="1">
              <a:defRPr sz="1600"/>
            </a:pPr>
            <a:r>
              <a:t>Ensures statistical robustness and reproducibility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 b="1">
                <a:solidFill>
                  <a:srgbClr val="2C3E50"/>
                </a:solidFill>
              </a:defRPr>
            </a:pPr>
            <a:r>
              <a:t>DIO-Optimized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Optimized Hyperparameters:</a:t>
            </a:r>
          </a:p>
          <a:p>
            <a:pPr>
              <a:spcAft>
                <a:spcPts val="800"/>
              </a:spcAft>
              <a:defRPr sz="2000"/>
            </a:pPr>
            <a:r>
              <a:t>• n_estimators: 193</a:t>
            </a:r>
          </a:p>
          <a:p>
            <a:pPr>
              <a:spcAft>
                <a:spcPts val="800"/>
              </a:spcAft>
              <a:defRPr sz="2000"/>
            </a:pPr>
            <a:r>
              <a:t>• max_depth: 13</a:t>
            </a:r>
          </a:p>
          <a:p>
            <a:pPr>
              <a:spcAft>
                <a:spcPts val="800"/>
              </a:spcAft>
              <a:defRPr sz="2000"/>
            </a:pPr>
            <a:r>
              <a:t>• min_samples_split: 4</a:t>
            </a:r>
          </a:p>
          <a:p>
            <a:pPr>
              <a:spcAft>
                <a:spcPts val="800"/>
              </a:spcAft>
              <a:defRPr sz="2000"/>
            </a:pPr>
            <a:r>
              <a:t>• min_samples_leaf: 1</a:t>
            </a:r>
          </a:p>
          <a:p>
            <a:br/>
            <a:pPr>
              <a:defRPr sz="2200" b="1">
                <a:solidFill>
                  <a:srgbClr val="2ECC71"/>
                </a:solidFill>
              </a:defRPr>
            </a:pPr>
            <a:r>
              <a:t>Selected Features: 8 out of 30 (73% reduction!)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