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A136E65C-14C8-49B5-B369-26A632336DA0}" type="datetimeFigureOut">
              <a:rPr lang="fr-FR" smtClean="0"/>
              <a:t>30/04/2020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B75864D-60D4-4ED0-A520-ACC4A3650DF0}" type="slidenum">
              <a:rPr lang="fr-FR" smtClean="0"/>
              <a:t>‹N°›</a:t>
            </a:fld>
            <a:endParaRPr lang="fr-FR"/>
          </a:p>
        </p:txBody>
      </p:sp>
    </p:spTree>
    <p:extLst>
      <p:ext uri="{BB962C8B-B14F-4D97-AF65-F5344CB8AC3E}">
        <p14:creationId xmlns:p14="http://schemas.microsoft.com/office/powerpoint/2010/main" val="3071003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136E65C-14C8-49B5-B369-26A632336DA0}" type="datetimeFigureOut">
              <a:rPr lang="fr-FR" smtClean="0"/>
              <a:t>30/04/2020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B75864D-60D4-4ED0-A520-ACC4A3650DF0}" type="slidenum">
              <a:rPr lang="fr-FR" smtClean="0"/>
              <a:t>‹N°›</a:t>
            </a:fld>
            <a:endParaRPr lang="fr-FR"/>
          </a:p>
        </p:txBody>
      </p:sp>
    </p:spTree>
    <p:extLst>
      <p:ext uri="{BB962C8B-B14F-4D97-AF65-F5344CB8AC3E}">
        <p14:creationId xmlns:p14="http://schemas.microsoft.com/office/powerpoint/2010/main" val="1027314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136E65C-14C8-49B5-B369-26A632336DA0}" type="datetimeFigureOut">
              <a:rPr lang="fr-FR" smtClean="0"/>
              <a:t>30/04/2020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B75864D-60D4-4ED0-A520-ACC4A3650DF0}" type="slidenum">
              <a:rPr lang="fr-FR" smtClean="0"/>
              <a:t>‹N°›</a:t>
            </a:fld>
            <a:endParaRPr lang="fr-FR"/>
          </a:p>
        </p:txBody>
      </p:sp>
    </p:spTree>
    <p:extLst>
      <p:ext uri="{BB962C8B-B14F-4D97-AF65-F5344CB8AC3E}">
        <p14:creationId xmlns:p14="http://schemas.microsoft.com/office/powerpoint/2010/main" val="3346580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smtClean="0"/>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smtClean="0"/>
              <a:t>Modifiez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136E65C-14C8-49B5-B369-26A632336DA0}" type="datetimeFigureOut">
              <a:rPr lang="fr-FR" smtClean="0"/>
              <a:t>30/04/2020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B75864D-60D4-4ED0-A520-ACC4A3650DF0}" type="slidenum">
              <a:rPr lang="fr-FR" smtClean="0"/>
              <a:t>‹N°›</a:t>
            </a:fld>
            <a:endParaRPr lang="fr-F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48921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136E65C-14C8-49B5-B369-26A632336DA0}" type="datetimeFigureOut">
              <a:rPr lang="fr-FR" smtClean="0"/>
              <a:t>30/04/2020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B75864D-60D4-4ED0-A520-ACC4A3650DF0}" type="slidenum">
              <a:rPr lang="fr-FR" smtClean="0"/>
              <a:t>‹N°›</a:t>
            </a:fld>
            <a:endParaRPr lang="fr-FR"/>
          </a:p>
        </p:txBody>
      </p:sp>
    </p:spTree>
    <p:extLst>
      <p:ext uri="{BB962C8B-B14F-4D97-AF65-F5344CB8AC3E}">
        <p14:creationId xmlns:p14="http://schemas.microsoft.com/office/powerpoint/2010/main" val="2577353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136E65C-14C8-49B5-B369-26A632336DA0}" type="datetimeFigureOut">
              <a:rPr lang="fr-FR" smtClean="0"/>
              <a:t>30/04/2020</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B75864D-60D4-4ED0-A520-ACC4A3650DF0}" type="slidenum">
              <a:rPr lang="fr-FR" smtClean="0"/>
              <a:t>‹N°›</a:t>
            </a:fld>
            <a:endParaRPr lang="fr-FR"/>
          </a:p>
        </p:txBody>
      </p:sp>
    </p:spTree>
    <p:extLst>
      <p:ext uri="{BB962C8B-B14F-4D97-AF65-F5344CB8AC3E}">
        <p14:creationId xmlns:p14="http://schemas.microsoft.com/office/powerpoint/2010/main" val="324609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136E65C-14C8-49B5-B369-26A632336DA0}" type="datetimeFigureOut">
              <a:rPr lang="fr-FR" smtClean="0"/>
              <a:t>30/04/2020</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B75864D-60D4-4ED0-A520-ACC4A3650DF0}" type="slidenum">
              <a:rPr lang="fr-FR" smtClean="0"/>
              <a:t>‹N°›</a:t>
            </a:fld>
            <a:endParaRPr lang="fr-FR"/>
          </a:p>
        </p:txBody>
      </p:sp>
    </p:spTree>
    <p:extLst>
      <p:ext uri="{BB962C8B-B14F-4D97-AF65-F5344CB8AC3E}">
        <p14:creationId xmlns:p14="http://schemas.microsoft.com/office/powerpoint/2010/main" val="653773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136E65C-14C8-49B5-B369-26A632336DA0}" type="datetimeFigureOut">
              <a:rPr lang="fr-FR" smtClean="0"/>
              <a:t>30/04/2020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B75864D-60D4-4ED0-A520-ACC4A3650DF0}" type="slidenum">
              <a:rPr lang="fr-FR" smtClean="0"/>
              <a:t>‹N°›</a:t>
            </a:fld>
            <a:endParaRPr lang="fr-FR"/>
          </a:p>
        </p:txBody>
      </p:sp>
    </p:spTree>
    <p:extLst>
      <p:ext uri="{BB962C8B-B14F-4D97-AF65-F5344CB8AC3E}">
        <p14:creationId xmlns:p14="http://schemas.microsoft.com/office/powerpoint/2010/main" val="2677155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136E65C-14C8-49B5-B369-26A632336DA0}" type="datetimeFigureOut">
              <a:rPr lang="fr-FR" smtClean="0"/>
              <a:t>30/04/2020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B75864D-60D4-4ED0-A520-ACC4A3650DF0}" type="slidenum">
              <a:rPr lang="fr-FR" smtClean="0"/>
              <a:t>‹N°›</a:t>
            </a:fld>
            <a:endParaRPr lang="fr-FR"/>
          </a:p>
        </p:txBody>
      </p:sp>
    </p:spTree>
    <p:extLst>
      <p:ext uri="{BB962C8B-B14F-4D97-AF65-F5344CB8AC3E}">
        <p14:creationId xmlns:p14="http://schemas.microsoft.com/office/powerpoint/2010/main" val="2897111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3"/>
          <p:cNvSpPr>
            <a:spLocks noGrp="1"/>
          </p:cNvSpPr>
          <p:nvPr>
            <p:ph type="dt" sz="half" idx="10"/>
          </p:nvPr>
        </p:nvSpPr>
        <p:spPr/>
        <p:txBody>
          <a:bodyPr/>
          <a:lstStyle/>
          <a:p>
            <a:fld id="{A136E65C-14C8-49B5-B369-26A632336DA0}" type="datetimeFigureOut">
              <a:rPr lang="fr-FR" smtClean="0"/>
              <a:t>30/04/2020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B75864D-60D4-4ED0-A520-ACC4A3650DF0}" type="slidenum">
              <a:rPr lang="fr-FR" smtClean="0"/>
              <a:t>‹N°›</a:t>
            </a:fld>
            <a:endParaRPr lang="fr-FR"/>
          </a:p>
        </p:txBody>
      </p:sp>
    </p:spTree>
    <p:extLst>
      <p:ext uri="{BB962C8B-B14F-4D97-AF65-F5344CB8AC3E}">
        <p14:creationId xmlns:p14="http://schemas.microsoft.com/office/powerpoint/2010/main" val="2894069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A136E65C-14C8-49B5-B369-26A632336DA0}" type="datetimeFigureOut">
              <a:rPr lang="fr-FR" smtClean="0"/>
              <a:t>30/04/2020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B75864D-60D4-4ED0-A520-ACC4A3650DF0}" type="slidenum">
              <a:rPr lang="fr-FR" smtClean="0"/>
              <a:t>‹N°›</a:t>
            </a:fld>
            <a:endParaRPr lang="fr-FR"/>
          </a:p>
        </p:txBody>
      </p:sp>
    </p:spTree>
    <p:extLst>
      <p:ext uri="{BB962C8B-B14F-4D97-AF65-F5344CB8AC3E}">
        <p14:creationId xmlns:p14="http://schemas.microsoft.com/office/powerpoint/2010/main" val="3454722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136E65C-14C8-49B5-B369-26A632336DA0}" type="datetimeFigureOut">
              <a:rPr lang="fr-FR" smtClean="0"/>
              <a:t>30/04/2020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B75864D-60D4-4ED0-A520-ACC4A3650DF0}" type="slidenum">
              <a:rPr lang="fr-FR" smtClean="0"/>
              <a:t>‹N°›</a:t>
            </a:fld>
            <a:endParaRPr lang="fr-FR"/>
          </a:p>
        </p:txBody>
      </p:sp>
    </p:spTree>
    <p:extLst>
      <p:ext uri="{BB962C8B-B14F-4D97-AF65-F5344CB8AC3E}">
        <p14:creationId xmlns:p14="http://schemas.microsoft.com/office/powerpoint/2010/main" val="2692124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136E65C-14C8-49B5-B369-26A632336DA0}" type="datetimeFigureOut">
              <a:rPr lang="fr-FR" smtClean="0"/>
              <a:t>30/04/2020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B75864D-60D4-4ED0-A520-ACC4A3650DF0}" type="slidenum">
              <a:rPr lang="fr-FR" smtClean="0"/>
              <a:t>‹N°›</a:t>
            </a:fld>
            <a:endParaRPr lang="fr-FR"/>
          </a:p>
        </p:txBody>
      </p:sp>
    </p:spTree>
    <p:extLst>
      <p:ext uri="{BB962C8B-B14F-4D97-AF65-F5344CB8AC3E}">
        <p14:creationId xmlns:p14="http://schemas.microsoft.com/office/powerpoint/2010/main" val="3639531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A136E65C-14C8-49B5-B369-26A632336DA0}" type="datetimeFigureOut">
              <a:rPr lang="fr-FR" smtClean="0"/>
              <a:t>30/04/2020</a:t>
            </a:fld>
            <a:endParaRPr lang="fr-FR"/>
          </a:p>
        </p:txBody>
      </p:sp>
      <p:sp>
        <p:nvSpPr>
          <p:cNvPr id="5" name="Footer Placeholder 3"/>
          <p:cNvSpPr>
            <a:spLocks noGrp="1"/>
          </p:cNvSpPr>
          <p:nvPr>
            <p:ph type="ftr" sz="quarter" idx="11"/>
          </p:nvPr>
        </p:nvSpPr>
        <p:spPr/>
        <p:txBody>
          <a:bodyPr/>
          <a:lstStyle/>
          <a:p>
            <a:endParaRPr lang="fr-FR"/>
          </a:p>
        </p:txBody>
      </p:sp>
      <p:sp>
        <p:nvSpPr>
          <p:cNvPr id="6" name="Slide Number Placeholder 4"/>
          <p:cNvSpPr>
            <a:spLocks noGrp="1"/>
          </p:cNvSpPr>
          <p:nvPr>
            <p:ph type="sldNum" sz="quarter" idx="12"/>
          </p:nvPr>
        </p:nvSpPr>
        <p:spPr/>
        <p:txBody>
          <a:bodyPr/>
          <a:lstStyle/>
          <a:p>
            <a:fld id="{9B75864D-60D4-4ED0-A520-ACC4A3650DF0}" type="slidenum">
              <a:rPr lang="fr-FR" smtClean="0"/>
              <a:t>‹N°›</a:t>
            </a:fld>
            <a:endParaRPr lang="fr-FR"/>
          </a:p>
        </p:txBody>
      </p:sp>
    </p:spTree>
    <p:extLst>
      <p:ext uri="{BB962C8B-B14F-4D97-AF65-F5344CB8AC3E}">
        <p14:creationId xmlns:p14="http://schemas.microsoft.com/office/powerpoint/2010/main" val="3625907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136E65C-14C8-49B5-B369-26A632336DA0}" type="datetimeFigureOut">
              <a:rPr lang="fr-FR" smtClean="0"/>
              <a:t>30/04/2020</a:t>
            </a:fld>
            <a:endParaRPr lang="fr-FR"/>
          </a:p>
        </p:txBody>
      </p:sp>
      <p:sp>
        <p:nvSpPr>
          <p:cNvPr id="5" name="Footer Placeholder 2"/>
          <p:cNvSpPr>
            <a:spLocks noGrp="1"/>
          </p:cNvSpPr>
          <p:nvPr>
            <p:ph type="ftr" sz="quarter" idx="11"/>
          </p:nvPr>
        </p:nvSpPr>
        <p:spPr/>
        <p:txBody>
          <a:bodyPr/>
          <a:lstStyle/>
          <a:p>
            <a:endParaRPr lang="fr-FR"/>
          </a:p>
        </p:txBody>
      </p:sp>
      <p:sp>
        <p:nvSpPr>
          <p:cNvPr id="6" name="Slide Number Placeholder 3"/>
          <p:cNvSpPr>
            <a:spLocks noGrp="1"/>
          </p:cNvSpPr>
          <p:nvPr>
            <p:ph type="sldNum" sz="quarter" idx="12"/>
          </p:nvPr>
        </p:nvSpPr>
        <p:spPr/>
        <p:txBody>
          <a:bodyPr/>
          <a:lstStyle/>
          <a:p>
            <a:fld id="{9B75864D-60D4-4ED0-A520-ACC4A3650DF0}" type="slidenum">
              <a:rPr lang="fr-FR" smtClean="0"/>
              <a:t>‹N°›</a:t>
            </a:fld>
            <a:endParaRPr lang="fr-FR"/>
          </a:p>
        </p:txBody>
      </p:sp>
    </p:spTree>
    <p:extLst>
      <p:ext uri="{BB962C8B-B14F-4D97-AF65-F5344CB8AC3E}">
        <p14:creationId xmlns:p14="http://schemas.microsoft.com/office/powerpoint/2010/main" val="2089006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7" name="Date Placeholder 4"/>
          <p:cNvSpPr>
            <a:spLocks noGrp="1"/>
          </p:cNvSpPr>
          <p:nvPr>
            <p:ph type="dt" sz="half" idx="10"/>
          </p:nvPr>
        </p:nvSpPr>
        <p:spPr/>
        <p:txBody>
          <a:bodyPr/>
          <a:lstStyle/>
          <a:p>
            <a:fld id="{A136E65C-14C8-49B5-B369-26A632336DA0}" type="datetimeFigureOut">
              <a:rPr lang="fr-FR" smtClean="0"/>
              <a:t>30/04/2020</a:t>
            </a:fld>
            <a:endParaRPr lang="fr-FR"/>
          </a:p>
        </p:txBody>
      </p:sp>
      <p:sp>
        <p:nvSpPr>
          <p:cNvPr id="5" name="Footer Placeholder 5"/>
          <p:cNvSpPr>
            <a:spLocks noGrp="1"/>
          </p:cNvSpPr>
          <p:nvPr>
            <p:ph type="ftr" sz="quarter" idx="11"/>
          </p:nvPr>
        </p:nvSpPr>
        <p:spPr/>
        <p:txBody>
          <a:bodyPr/>
          <a:lstStyle/>
          <a:p>
            <a:endParaRPr lang="fr-FR"/>
          </a:p>
        </p:txBody>
      </p:sp>
      <p:sp>
        <p:nvSpPr>
          <p:cNvPr id="6" name="Slide Number Placeholder 6"/>
          <p:cNvSpPr>
            <a:spLocks noGrp="1"/>
          </p:cNvSpPr>
          <p:nvPr>
            <p:ph type="sldNum" sz="quarter" idx="12"/>
          </p:nvPr>
        </p:nvSpPr>
        <p:spPr/>
        <p:txBody>
          <a:bodyPr/>
          <a:lstStyle/>
          <a:p>
            <a:fld id="{9B75864D-60D4-4ED0-A520-ACC4A3650DF0}" type="slidenum">
              <a:rPr lang="fr-FR" smtClean="0"/>
              <a:t>‹N°›</a:t>
            </a:fld>
            <a:endParaRPr lang="fr-FR"/>
          </a:p>
        </p:txBody>
      </p:sp>
    </p:spTree>
    <p:extLst>
      <p:ext uri="{BB962C8B-B14F-4D97-AF65-F5344CB8AC3E}">
        <p14:creationId xmlns:p14="http://schemas.microsoft.com/office/powerpoint/2010/main" val="2536015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136E65C-14C8-49B5-B369-26A632336DA0}" type="datetimeFigureOut">
              <a:rPr lang="fr-FR" smtClean="0"/>
              <a:t>30/04/2020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B75864D-60D4-4ED0-A520-ACC4A3650DF0}" type="slidenum">
              <a:rPr lang="fr-FR" smtClean="0"/>
              <a:t>‹N°›</a:t>
            </a:fld>
            <a:endParaRPr lang="fr-FR"/>
          </a:p>
        </p:txBody>
      </p:sp>
    </p:spTree>
    <p:extLst>
      <p:ext uri="{BB962C8B-B14F-4D97-AF65-F5344CB8AC3E}">
        <p14:creationId xmlns:p14="http://schemas.microsoft.com/office/powerpoint/2010/main" val="3134095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136E65C-14C8-49B5-B369-26A632336DA0}" type="datetimeFigureOut">
              <a:rPr lang="fr-FR" smtClean="0"/>
              <a:t>30/04/2020</a:t>
            </a:fld>
            <a:endParaRPr lang="fr-F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75864D-60D4-4ED0-A520-ACC4A3650DF0}" type="slidenum">
              <a:rPr lang="fr-FR" smtClean="0"/>
              <a:t>‹N°›</a:t>
            </a:fld>
            <a:endParaRPr lang="fr-FR"/>
          </a:p>
        </p:txBody>
      </p:sp>
    </p:spTree>
    <p:extLst>
      <p:ext uri="{BB962C8B-B14F-4D97-AF65-F5344CB8AC3E}">
        <p14:creationId xmlns:p14="http://schemas.microsoft.com/office/powerpoint/2010/main" val="121260401"/>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opendata.paris.fr/explore/dataset/arrondissements/table/?dataChar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232338" y="2603412"/>
            <a:ext cx="9144000" cy="2387600"/>
          </a:xfrm>
        </p:spPr>
        <p:txBody>
          <a:bodyPr>
            <a:normAutofit fontScale="90000"/>
          </a:bodyPr>
          <a:lstStyle/>
          <a:p>
            <a:r>
              <a:rPr lang="fr-FR" b="1" dirty="0"/>
              <a:t> </a:t>
            </a:r>
            <a:br>
              <a:rPr lang="fr-FR" b="1" dirty="0"/>
            </a:br>
            <a:r>
              <a:rPr lang="fr-FR" b="1" dirty="0"/>
              <a:t/>
            </a:r>
            <a:br>
              <a:rPr lang="fr-FR" b="1" dirty="0"/>
            </a:br>
            <a:r>
              <a:rPr lang="en-US" b="1" dirty="0"/>
              <a:t>Opening Five Italian Restaurants in Paris</a:t>
            </a:r>
            <a:r>
              <a:rPr lang="fr-FR" b="1" dirty="0"/>
              <a:t/>
            </a:r>
            <a:br>
              <a:rPr lang="fr-FR" b="1" dirty="0"/>
            </a:br>
            <a:endParaRPr lang="fr-FR" dirty="0"/>
          </a:p>
        </p:txBody>
      </p:sp>
      <p:sp>
        <p:nvSpPr>
          <p:cNvPr id="3" name="Sous-titre 2"/>
          <p:cNvSpPr>
            <a:spLocks noGrp="1"/>
          </p:cNvSpPr>
          <p:nvPr>
            <p:ph type="subTitle" idx="1"/>
          </p:nvPr>
        </p:nvSpPr>
        <p:spPr>
          <a:xfrm>
            <a:off x="1923245" y="4507227"/>
            <a:ext cx="9144000" cy="1655762"/>
          </a:xfrm>
        </p:spPr>
        <p:txBody>
          <a:bodyPr/>
          <a:lstStyle/>
          <a:p>
            <a:pPr algn="ctr"/>
            <a:r>
              <a:rPr lang="en-US" b="1" dirty="0" smtClean="0"/>
              <a:t>The Battle of the </a:t>
            </a:r>
            <a:r>
              <a:rPr lang="en-US" b="1" dirty="0" err="1" smtClean="0"/>
              <a:t>neighborghoods</a:t>
            </a:r>
            <a:endParaRPr lang="fr-FR" dirty="0"/>
          </a:p>
        </p:txBody>
      </p:sp>
    </p:spTree>
    <p:extLst>
      <p:ext uri="{BB962C8B-B14F-4D97-AF65-F5344CB8AC3E}">
        <p14:creationId xmlns:p14="http://schemas.microsoft.com/office/powerpoint/2010/main" val="1475264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Introduction</a:t>
            </a:r>
            <a:endParaRPr lang="fr-FR" dirty="0"/>
          </a:p>
        </p:txBody>
      </p:sp>
      <p:sp>
        <p:nvSpPr>
          <p:cNvPr id="3" name="Espace réservé du contenu 2"/>
          <p:cNvSpPr>
            <a:spLocks noGrp="1"/>
          </p:cNvSpPr>
          <p:nvPr>
            <p:ph idx="1"/>
          </p:nvPr>
        </p:nvSpPr>
        <p:spPr>
          <a:xfrm>
            <a:off x="838200" y="1825625"/>
            <a:ext cx="5459569" cy="4351338"/>
          </a:xfrm>
        </p:spPr>
        <p:txBody>
          <a:bodyPr>
            <a:normAutofit/>
          </a:bodyPr>
          <a:lstStyle/>
          <a:p>
            <a:r>
              <a:rPr lang="en-US" sz="1600" dirty="0" smtClean="0"/>
              <a:t>Review Paris for a company</a:t>
            </a:r>
          </a:p>
          <a:p>
            <a:r>
              <a:rPr lang="en-US" sz="1600" dirty="0" smtClean="0"/>
              <a:t>Best Location for opening five new Italian restaurants</a:t>
            </a:r>
          </a:p>
          <a:p>
            <a:pPr>
              <a:buFont typeface="Wingdings" panose="05000000000000000000" pitchFamily="2" charset="2"/>
              <a:buChar char="q"/>
            </a:pPr>
            <a:r>
              <a:rPr lang="en-US" sz="1800" b="1" dirty="0" smtClean="0"/>
              <a:t>Business Problem:</a:t>
            </a:r>
          </a:p>
          <a:p>
            <a:r>
              <a:rPr lang="en-US" sz="1600" dirty="0" smtClean="0"/>
              <a:t>Choose the five most suitable neighborhoods (</a:t>
            </a:r>
            <a:r>
              <a:rPr lang="en-US" sz="1600" dirty="0" err="1" smtClean="0"/>
              <a:t>arrondissements</a:t>
            </a:r>
            <a:r>
              <a:rPr lang="en-US" sz="1600" dirty="0" smtClean="0"/>
              <a:t>) for opening new restaurants in Paris.</a:t>
            </a:r>
          </a:p>
          <a:p>
            <a:r>
              <a:rPr lang="en-US" sz="1600" dirty="0" smtClean="0"/>
              <a:t>Arrondissement with Few other Italian restaurants.</a:t>
            </a:r>
          </a:p>
          <a:p>
            <a:r>
              <a:rPr lang="en-US" sz="1600" dirty="0" smtClean="0"/>
              <a:t>Arrondissement with no successful Italian Restaurants. </a:t>
            </a:r>
          </a:p>
          <a:p>
            <a:pPr>
              <a:buFont typeface="Wingdings" panose="05000000000000000000" pitchFamily="2" charset="2"/>
              <a:buChar char="q"/>
            </a:pPr>
            <a:r>
              <a:rPr lang="en-US" sz="1800" b="1" dirty="0" err="1" smtClean="0"/>
              <a:t>Succes</a:t>
            </a:r>
            <a:r>
              <a:rPr lang="en-US" sz="1800" b="1" dirty="0" smtClean="0"/>
              <a:t> Criteria :</a:t>
            </a:r>
          </a:p>
          <a:p>
            <a:r>
              <a:rPr lang="en-US" sz="1600" dirty="0"/>
              <a:t>	</a:t>
            </a:r>
            <a:r>
              <a:rPr lang="en-US" sz="1600" dirty="0" smtClean="0"/>
              <a:t>Five </a:t>
            </a:r>
            <a:r>
              <a:rPr lang="en-US" sz="1600" dirty="0" err="1" smtClean="0"/>
              <a:t>arrondissements</a:t>
            </a:r>
            <a:r>
              <a:rPr lang="en-US" sz="1600" dirty="0" smtClean="0"/>
              <a:t> </a:t>
            </a:r>
            <a:r>
              <a:rPr lang="en-US" sz="1600" dirty="0" err="1" smtClean="0"/>
              <a:t>wich</a:t>
            </a:r>
            <a:r>
              <a:rPr lang="en-US" sz="1600" dirty="0" smtClean="0"/>
              <a:t> meet the above </a:t>
            </a:r>
            <a:r>
              <a:rPr lang="en-US" sz="1600" dirty="0" err="1" smtClean="0"/>
              <a:t>criterias</a:t>
            </a:r>
            <a:endParaRPr lang="en-US" sz="16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9858" y="1455313"/>
            <a:ext cx="5105400" cy="2339919"/>
          </a:xfrm>
          <a:prstGeom prst="rect">
            <a:avLst/>
          </a:prstGeom>
        </p:spPr>
      </p:pic>
      <p:pic>
        <p:nvPicPr>
          <p:cNvPr id="5" name="Image 4"/>
          <p:cNvPicPr/>
          <p:nvPr/>
        </p:nvPicPr>
        <p:blipFill>
          <a:blip r:embed="rId3"/>
          <a:stretch>
            <a:fillRect/>
          </a:stretch>
        </p:blipFill>
        <p:spPr>
          <a:xfrm>
            <a:off x="6489858" y="4043966"/>
            <a:ext cx="5105400" cy="2479729"/>
          </a:xfrm>
          <a:prstGeom prst="rect">
            <a:avLst/>
          </a:prstGeom>
        </p:spPr>
      </p:pic>
    </p:spTree>
    <p:extLst>
      <p:ext uri="{BB962C8B-B14F-4D97-AF65-F5344CB8AC3E}">
        <p14:creationId xmlns:p14="http://schemas.microsoft.com/office/powerpoint/2010/main" val="2449301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5130" y="169382"/>
            <a:ext cx="9404723" cy="1400530"/>
          </a:xfrm>
        </p:spPr>
        <p:txBody>
          <a:bodyPr/>
          <a:lstStyle/>
          <a:p>
            <a:pPr algn="ctr"/>
            <a:r>
              <a:rPr lang="fr-FR" dirty="0" smtClean="0"/>
              <a:t>Data </a:t>
            </a:r>
            <a:r>
              <a:rPr lang="fr-FR" dirty="0" err="1" smtClean="0"/>
              <a:t>aquisition</a:t>
            </a:r>
            <a:r>
              <a:rPr lang="fr-FR" dirty="0" smtClean="0"/>
              <a:t> and </a:t>
            </a:r>
            <a:r>
              <a:rPr lang="fr-FR" dirty="0" err="1" smtClean="0"/>
              <a:t>cleaning</a:t>
            </a:r>
            <a:endParaRPr lang="fr-FR" dirty="0"/>
          </a:p>
        </p:txBody>
      </p:sp>
      <p:sp>
        <p:nvSpPr>
          <p:cNvPr id="3" name="Espace réservé du contenu 2"/>
          <p:cNvSpPr>
            <a:spLocks noGrp="1"/>
          </p:cNvSpPr>
          <p:nvPr>
            <p:ph idx="1"/>
          </p:nvPr>
        </p:nvSpPr>
        <p:spPr>
          <a:xfrm>
            <a:off x="645130" y="1569912"/>
            <a:ext cx="6554160" cy="4195481"/>
          </a:xfrm>
        </p:spPr>
        <p:txBody>
          <a:bodyPr>
            <a:normAutofit/>
          </a:bodyPr>
          <a:lstStyle/>
          <a:p>
            <a:r>
              <a:rPr lang="en-US" sz="1800" dirty="0"/>
              <a:t>Paris is divided into 20 districts (or administrative districts), shortened to just “</a:t>
            </a:r>
            <a:r>
              <a:rPr lang="en-US" sz="1800" dirty="0" err="1"/>
              <a:t>arrondissements</a:t>
            </a:r>
            <a:r>
              <a:rPr lang="en-US" sz="1800" dirty="0"/>
              <a:t>”. They are referenced by the arrondissement number rather than a name.</a:t>
            </a:r>
            <a:endParaRPr lang="fr-FR" sz="1800" dirty="0"/>
          </a:p>
          <a:p>
            <a:r>
              <a:rPr lang="en-US" sz="1800" dirty="0"/>
              <a:t>Data for the </a:t>
            </a:r>
            <a:r>
              <a:rPr lang="en-US" sz="1800" dirty="0" err="1"/>
              <a:t>arrondissements</a:t>
            </a:r>
            <a:r>
              <a:rPr lang="en-US" sz="1800" dirty="0"/>
              <a:t> was selected  from </a:t>
            </a:r>
            <a:r>
              <a:rPr lang="en-US" sz="1800" dirty="0" err="1"/>
              <a:t>Open|DATA</a:t>
            </a:r>
            <a:r>
              <a:rPr lang="en-US" sz="1800" dirty="0"/>
              <a:t> France: </a:t>
            </a:r>
            <a:r>
              <a:rPr lang="en-US" sz="1800" u="sng" dirty="0">
                <a:hlinkClick r:id="rId2"/>
              </a:rPr>
              <a:t>https://opendata.paris.fr/explore/dataset/arrondissements/table/?</a:t>
            </a:r>
            <a:r>
              <a:rPr lang="en-US" sz="1800" u="sng" dirty="0" smtClean="0">
                <a:hlinkClick r:id="rId2"/>
              </a:rPr>
              <a:t>dataChart</a:t>
            </a:r>
            <a:endParaRPr lang="en-US" sz="1800" u="sng" dirty="0" smtClean="0"/>
          </a:p>
          <a:p>
            <a:r>
              <a:rPr lang="en-US" sz="1800" dirty="0"/>
              <a:t>Data for the </a:t>
            </a:r>
            <a:r>
              <a:rPr lang="en-US" sz="1800" dirty="0" err="1"/>
              <a:t>arrondissements</a:t>
            </a:r>
            <a:r>
              <a:rPr lang="en-US" sz="1800" dirty="0"/>
              <a:t> of </a:t>
            </a:r>
            <a:r>
              <a:rPr lang="en-US" sz="1800" dirty="0" err="1"/>
              <a:t>paris</a:t>
            </a:r>
            <a:r>
              <a:rPr lang="en-US" sz="1800" dirty="0"/>
              <a:t> was selected, reorganized in a </a:t>
            </a:r>
            <a:r>
              <a:rPr lang="en-US" sz="1800" dirty="0" err="1"/>
              <a:t>dataframe</a:t>
            </a:r>
            <a:r>
              <a:rPr lang="en-US" sz="1800" dirty="0"/>
              <a:t> and cleaned.</a:t>
            </a:r>
            <a:endParaRPr lang="fr-FR" sz="1800" dirty="0"/>
          </a:p>
          <a:p>
            <a:endParaRPr lang="fr-FR" sz="1800" dirty="0"/>
          </a:p>
        </p:txBody>
      </p:sp>
      <p:pic>
        <p:nvPicPr>
          <p:cNvPr id="4" name="Image 3"/>
          <p:cNvPicPr/>
          <p:nvPr/>
        </p:nvPicPr>
        <p:blipFill>
          <a:blip r:embed="rId3"/>
          <a:stretch>
            <a:fillRect/>
          </a:stretch>
        </p:blipFill>
        <p:spPr>
          <a:xfrm>
            <a:off x="7320093" y="1569912"/>
            <a:ext cx="4017010" cy="3990975"/>
          </a:xfrm>
          <a:prstGeom prst="rect">
            <a:avLst/>
          </a:prstGeom>
        </p:spPr>
      </p:pic>
    </p:spTree>
    <p:extLst>
      <p:ext uri="{BB962C8B-B14F-4D97-AF65-F5344CB8AC3E}">
        <p14:creationId xmlns:p14="http://schemas.microsoft.com/office/powerpoint/2010/main" val="3630469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953201" cy="1400530"/>
          </a:xfrm>
        </p:spPr>
        <p:txBody>
          <a:bodyPr/>
          <a:lstStyle/>
          <a:p>
            <a:r>
              <a:rPr lang="en-US" sz="3200" dirty="0"/>
              <a:t> </a:t>
            </a:r>
            <a:r>
              <a:rPr lang="en-US" sz="3200" b="1" dirty="0" smtClean="0"/>
              <a:t>Foursquare </a:t>
            </a:r>
            <a:r>
              <a:rPr lang="en-US" sz="3200" b="1" dirty="0"/>
              <a:t>API</a:t>
            </a:r>
            <a:r>
              <a:rPr lang="en-US" sz="3200" dirty="0"/>
              <a:t> </a:t>
            </a:r>
            <a:r>
              <a:rPr lang="en-US" sz="3200" b="1" dirty="0"/>
              <a:t>venues </a:t>
            </a:r>
            <a:r>
              <a:rPr lang="en-US" sz="3200" b="1" dirty="0" smtClean="0"/>
              <a:t>explore :</a:t>
            </a:r>
            <a:r>
              <a:rPr lang="en-US" sz="3200" dirty="0"/>
              <a:t> </a:t>
            </a:r>
            <a:r>
              <a:rPr lang="en-US" sz="3200" dirty="0" err="1" smtClean="0"/>
              <a:t>Geting</a:t>
            </a:r>
            <a:r>
              <a:rPr lang="en-US" sz="3200" dirty="0" smtClean="0"/>
              <a:t> </a:t>
            </a:r>
            <a:r>
              <a:rPr lang="en-US" sz="3200" dirty="0"/>
              <a:t>the venues of given </a:t>
            </a:r>
            <a:r>
              <a:rPr lang="en-US" sz="3200" dirty="0" smtClean="0"/>
              <a:t>neighborhoods </a:t>
            </a:r>
            <a:endParaRPr lang="fr-FR" sz="3200" dirty="0"/>
          </a:p>
        </p:txBody>
      </p:sp>
      <p:sp>
        <p:nvSpPr>
          <p:cNvPr id="3" name="Espace réservé du contenu 2"/>
          <p:cNvSpPr>
            <a:spLocks noGrp="1"/>
          </p:cNvSpPr>
          <p:nvPr>
            <p:ph idx="1"/>
          </p:nvPr>
        </p:nvSpPr>
        <p:spPr>
          <a:xfrm>
            <a:off x="408046" y="1606225"/>
            <a:ext cx="8946541" cy="4195481"/>
          </a:xfrm>
        </p:spPr>
        <p:txBody>
          <a:bodyPr/>
          <a:lstStyle/>
          <a:p>
            <a:r>
              <a:rPr lang="en-US" dirty="0" smtClean="0"/>
              <a:t>- Classified </a:t>
            </a:r>
            <a:r>
              <a:rPr lang="en-US" dirty="0"/>
              <a:t>neighborhoods by using venues distribution and counts. </a:t>
            </a:r>
            <a:endParaRPr lang="fr-FR" dirty="0"/>
          </a:p>
        </p:txBody>
      </p:sp>
      <p:pic>
        <p:nvPicPr>
          <p:cNvPr id="4" name="Image 3"/>
          <p:cNvPicPr/>
          <p:nvPr/>
        </p:nvPicPr>
        <p:blipFill>
          <a:blip r:embed="rId2"/>
          <a:stretch>
            <a:fillRect/>
          </a:stretch>
        </p:blipFill>
        <p:spPr>
          <a:xfrm>
            <a:off x="408046" y="2382592"/>
            <a:ext cx="5477599" cy="4269346"/>
          </a:xfrm>
          <a:prstGeom prst="rect">
            <a:avLst/>
          </a:prstGeom>
        </p:spPr>
      </p:pic>
      <p:pic>
        <p:nvPicPr>
          <p:cNvPr id="5" name="Image 4"/>
          <p:cNvPicPr/>
          <p:nvPr/>
        </p:nvPicPr>
        <p:blipFill>
          <a:blip r:embed="rId3"/>
          <a:stretch>
            <a:fillRect/>
          </a:stretch>
        </p:blipFill>
        <p:spPr>
          <a:xfrm>
            <a:off x="8615966" y="3290820"/>
            <a:ext cx="2518240" cy="1834971"/>
          </a:xfrm>
          <a:prstGeom prst="rect">
            <a:avLst/>
          </a:prstGeom>
        </p:spPr>
      </p:pic>
      <p:sp>
        <p:nvSpPr>
          <p:cNvPr id="6" name="Flèche droite 5"/>
          <p:cNvSpPr/>
          <p:nvPr/>
        </p:nvSpPr>
        <p:spPr>
          <a:xfrm>
            <a:off x="6697014" y="3593206"/>
            <a:ext cx="1326524" cy="6053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6954593" y="5447763"/>
            <a:ext cx="4932608" cy="707886"/>
          </a:xfrm>
          <a:prstGeom prst="rect">
            <a:avLst/>
          </a:prstGeom>
          <a:noFill/>
        </p:spPr>
        <p:txBody>
          <a:bodyPr wrap="square" rtlCol="0">
            <a:spAutoFit/>
          </a:bodyPr>
          <a:lstStyle/>
          <a:p>
            <a:r>
              <a:rPr lang="en-US" sz="2000" b="1" dirty="0" err="1" smtClean="0"/>
              <a:t>Arrondissements</a:t>
            </a:r>
            <a:r>
              <a:rPr lang="en-US" sz="2000" b="1" dirty="0" smtClean="0"/>
              <a:t> </a:t>
            </a:r>
            <a:r>
              <a:rPr lang="en-US" sz="2000" b="1" dirty="0"/>
              <a:t>having the lowest frequency </a:t>
            </a:r>
            <a:r>
              <a:rPr lang="en-US" sz="2000" b="1" dirty="0" smtClean="0"/>
              <a:t>mean of Italian Restaurants</a:t>
            </a:r>
            <a:endParaRPr lang="fr-FR" sz="2000" b="1" dirty="0"/>
          </a:p>
        </p:txBody>
      </p:sp>
    </p:spTree>
    <p:extLst>
      <p:ext uri="{BB962C8B-B14F-4D97-AF65-F5344CB8AC3E}">
        <p14:creationId xmlns:p14="http://schemas.microsoft.com/office/powerpoint/2010/main" val="965574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46111" y="452718"/>
            <a:ext cx="9772897" cy="1400530"/>
          </a:xfrm>
        </p:spPr>
        <p:txBody>
          <a:bodyPr/>
          <a:lstStyle/>
          <a:p>
            <a:r>
              <a:rPr lang="en-US" sz="3200" b="1" dirty="0"/>
              <a:t>Foursquare API venues </a:t>
            </a:r>
            <a:r>
              <a:rPr lang="en-US" sz="3200" b="1" dirty="0" smtClean="0"/>
              <a:t>method: </a:t>
            </a:r>
            <a:r>
              <a:rPr lang="en-US" sz="3200" dirty="0" smtClean="0"/>
              <a:t>checking competition in the selected </a:t>
            </a:r>
            <a:r>
              <a:rPr lang="en-US" sz="3200" dirty="0" err="1" smtClean="0"/>
              <a:t>arrondissements</a:t>
            </a:r>
            <a:endParaRPr lang="fr-FR" sz="3200" dirty="0"/>
          </a:p>
        </p:txBody>
      </p:sp>
      <p:sp>
        <p:nvSpPr>
          <p:cNvPr id="3" name="Espace réservé du contenu 2"/>
          <p:cNvSpPr>
            <a:spLocks noGrp="1"/>
          </p:cNvSpPr>
          <p:nvPr>
            <p:ph idx="1"/>
          </p:nvPr>
        </p:nvSpPr>
        <p:spPr>
          <a:xfrm>
            <a:off x="646111" y="3315048"/>
            <a:ext cx="5039910" cy="4195481"/>
          </a:xfrm>
        </p:spPr>
        <p:txBody>
          <a:bodyPr/>
          <a:lstStyle/>
          <a:p>
            <a:r>
              <a:rPr lang="fr-FR" dirty="0" smtClean="0"/>
              <a:t>No </a:t>
            </a:r>
            <a:r>
              <a:rPr lang="fr-FR" dirty="0" err="1" smtClean="0"/>
              <a:t>Italian</a:t>
            </a:r>
            <a:r>
              <a:rPr lang="fr-FR" dirty="0" smtClean="0"/>
              <a:t> restaurant </a:t>
            </a:r>
            <a:r>
              <a:rPr lang="fr-FR" dirty="0" err="1" smtClean="0"/>
              <a:t>among</a:t>
            </a:r>
            <a:r>
              <a:rPr lang="fr-FR" dirty="0" smtClean="0"/>
              <a:t> the </a:t>
            </a:r>
            <a:r>
              <a:rPr lang="fr-FR" dirty="0" err="1" smtClean="0"/>
              <a:t>ten</a:t>
            </a:r>
            <a:r>
              <a:rPr lang="fr-FR" dirty="0" smtClean="0"/>
              <a:t> </a:t>
            </a:r>
            <a:r>
              <a:rPr lang="fr-FR" dirty="0" err="1" smtClean="0"/>
              <a:t>most</a:t>
            </a:r>
            <a:r>
              <a:rPr lang="fr-FR" dirty="0" smtClean="0"/>
              <a:t> </a:t>
            </a:r>
            <a:r>
              <a:rPr lang="fr-FR" dirty="0" err="1" smtClean="0"/>
              <a:t>common</a:t>
            </a:r>
            <a:r>
              <a:rPr lang="fr-FR" dirty="0" smtClean="0"/>
              <a:t> venues in the </a:t>
            </a:r>
            <a:r>
              <a:rPr lang="fr-FR" dirty="0" err="1" smtClean="0"/>
              <a:t>selected</a:t>
            </a:r>
            <a:r>
              <a:rPr lang="fr-FR" dirty="0" smtClean="0"/>
              <a:t> arrondissements.</a:t>
            </a:r>
            <a:endParaRPr lang="fr-FR" dirty="0"/>
          </a:p>
        </p:txBody>
      </p:sp>
      <p:pic>
        <p:nvPicPr>
          <p:cNvPr id="5" name="Image 4"/>
          <p:cNvPicPr/>
          <p:nvPr/>
        </p:nvPicPr>
        <p:blipFill>
          <a:blip r:embed="rId2"/>
          <a:stretch>
            <a:fillRect/>
          </a:stretch>
        </p:blipFill>
        <p:spPr>
          <a:xfrm>
            <a:off x="6048992" y="2518123"/>
            <a:ext cx="5760720" cy="2505710"/>
          </a:xfrm>
          <a:prstGeom prst="rect">
            <a:avLst/>
          </a:prstGeom>
        </p:spPr>
      </p:pic>
    </p:spTree>
    <p:extLst>
      <p:ext uri="{BB962C8B-B14F-4D97-AF65-F5344CB8AC3E}">
        <p14:creationId xmlns:p14="http://schemas.microsoft.com/office/powerpoint/2010/main" val="4252138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Discussion and Conclusions:</a:t>
            </a:r>
            <a:br>
              <a:rPr lang="fr-FR" b="1" dirty="0"/>
            </a:br>
            <a:endParaRPr lang="fr-FR" dirty="0"/>
          </a:p>
        </p:txBody>
      </p:sp>
      <p:sp>
        <p:nvSpPr>
          <p:cNvPr id="3" name="Espace réservé du contenu 2"/>
          <p:cNvSpPr>
            <a:spLocks noGrp="1"/>
          </p:cNvSpPr>
          <p:nvPr>
            <p:ph idx="1"/>
          </p:nvPr>
        </p:nvSpPr>
        <p:spPr/>
        <p:txBody>
          <a:bodyPr>
            <a:normAutofit lnSpcReduction="10000"/>
          </a:bodyPr>
          <a:lstStyle/>
          <a:p>
            <a:pPr marL="0" indent="0">
              <a:buNone/>
            </a:pPr>
            <a:r>
              <a:rPr lang="en-US" dirty="0"/>
              <a:t>The boroughs selected at the end of this study are as follows:</a:t>
            </a:r>
            <a:endParaRPr lang="fr-FR" dirty="0"/>
          </a:p>
          <a:p>
            <a:r>
              <a:rPr lang="fr-FR" b="1" dirty="0"/>
              <a:t>-9eme arrondissement</a:t>
            </a:r>
            <a:endParaRPr lang="fr-FR" dirty="0"/>
          </a:p>
          <a:p>
            <a:r>
              <a:rPr lang="fr-FR" b="1" dirty="0"/>
              <a:t>-10eme arrondissement</a:t>
            </a:r>
            <a:endParaRPr lang="fr-FR" dirty="0"/>
          </a:p>
          <a:p>
            <a:r>
              <a:rPr lang="fr-FR" b="1" dirty="0"/>
              <a:t>-12eme arrondissement</a:t>
            </a:r>
            <a:endParaRPr lang="fr-FR" dirty="0"/>
          </a:p>
          <a:p>
            <a:r>
              <a:rPr lang="fr-FR" b="1" dirty="0"/>
              <a:t>-13eme arrondissement</a:t>
            </a:r>
            <a:endParaRPr lang="fr-FR" dirty="0"/>
          </a:p>
          <a:p>
            <a:r>
              <a:rPr lang="fr-FR" b="1" dirty="0"/>
              <a:t>-16eme arrondissement</a:t>
            </a:r>
            <a:endParaRPr lang="fr-FR" dirty="0"/>
          </a:p>
          <a:p>
            <a:pPr marL="0" indent="0">
              <a:buNone/>
            </a:pPr>
            <a:r>
              <a:rPr lang="en-US" dirty="0"/>
              <a:t>This is a preliminary study which allowed us to select the districts of Paris where there is room for another Italian restaurant. It is one approach among many. In fact, there are several factors that can condition the success of these establishments, such as the </a:t>
            </a:r>
            <a:r>
              <a:rPr lang="en-US" b="1" dirty="0"/>
              <a:t>purchasing power </a:t>
            </a:r>
            <a:r>
              <a:rPr lang="en-US" dirty="0"/>
              <a:t>of the inhabitants or the </a:t>
            </a:r>
            <a:r>
              <a:rPr lang="en-US" b="1" dirty="0"/>
              <a:t>attendance rate </a:t>
            </a:r>
            <a:r>
              <a:rPr lang="en-US" dirty="0"/>
              <a:t>of these districts.</a:t>
            </a:r>
            <a:endParaRPr lang="fr-FR" dirty="0"/>
          </a:p>
          <a:p>
            <a:pPr marL="0" indent="0">
              <a:buNone/>
            </a:pPr>
            <a:endParaRPr lang="fr-FR" dirty="0"/>
          </a:p>
        </p:txBody>
      </p:sp>
    </p:spTree>
    <p:extLst>
      <p:ext uri="{BB962C8B-B14F-4D97-AF65-F5344CB8AC3E}">
        <p14:creationId xmlns:p14="http://schemas.microsoft.com/office/powerpoint/2010/main" val="23697547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TotalTime>
  <Words>256</Words>
  <Application>Microsoft Office PowerPoint</Application>
  <PresentationFormat>Grand écran</PresentationFormat>
  <Paragraphs>28</Paragraphs>
  <Slides>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Arial</vt:lpstr>
      <vt:lpstr>Century Gothic</vt:lpstr>
      <vt:lpstr>Wingdings</vt:lpstr>
      <vt:lpstr>Wingdings 3</vt:lpstr>
      <vt:lpstr>Ion</vt:lpstr>
      <vt:lpstr>   Opening Five Italian Restaurants in Paris </vt:lpstr>
      <vt:lpstr>Introduction</vt:lpstr>
      <vt:lpstr>Data aquisition and cleaning</vt:lpstr>
      <vt:lpstr> Foursquare API venues explore : Geting the venues of given neighborhoods </vt:lpstr>
      <vt:lpstr>Foursquare API venues method: checking competition in the selected arrondissements</vt:lpstr>
      <vt:lpstr>Discussion and Conclusions: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Five Italian Restaurants in Paris</dc:title>
  <dc:creator>aelfendri@gmail.com</dc:creator>
  <cp:lastModifiedBy>aelfendri@gmail.com</cp:lastModifiedBy>
  <cp:revision>5</cp:revision>
  <dcterms:created xsi:type="dcterms:W3CDTF">2020-04-30T21:29:29Z</dcterms:created>
  <dcterms:modified xsi:type="dcterms:W3CDTF">2020-04-30T22:01:41Z</dcterms:modified>
</cp:coreProperties>
</file>