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2" r:id="rId4"/>
    <p:sldId id="261" r:id="rId5"/>
    <p:sldId id="331" r:id="rId6"/>
    <p:sldId id="332" r:id="rId7"/>
    <p:sldId id="333" r:id="rId8"/>
    <p:sldId id="334" r:id="rId9"/>
    <p:sldId id="335" r:id="rId10"/>
    <p:sldId id="337" r:id="rId11"/>
    <p:sldId id="336" r:id="rId12"/>
    <p:sldId id="338" r:id="rId13"/>
    <p:sldId id="339" r:id="rId14"/>
    <p:sldId id="340" r:id="rId15"/>
    <p:sldId id="271" r:id="rId16"/>
    <p:sldId id="342" r:id="rId17"/>
    <p:sldId id="343" r:id="rId18"/>
    <p:sldId id="373" r:id="rId19"/>
    <p:sldId id="374" r:id="rId20"/>
    <p:sldId id="347" r:id="rId21"/>
    <p:sldId id="348" r:id="rId22"/>
    <p:sldId id="349" r:id="rId23"/>
    <p:sldId id="350" r:id="rId24"/>
    <p:sldId id="372" r:id="rId25"/>
    <p:sldId id="341" r:id="rId26"/>
    <p:sldId id="368" r:id="rId27"/>
    <p:sldId id="369" r:id="rId28"/>
    <p:sldId id="371" r:id="rId29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88B00"/>
    <a:srgbClr val="22C299"/>
    <a:srgbClr val="00CC00"/>
    <a:srgbClr val="336699"/>
    <a:srgbClr val="003366"/>
    <a:srgbClr val="0066CC"/>
    <a:srgbClr val="00CC99"/>
    <a:srgbClr val="6929A2"/>
    <a:srgbClr val="F8D00B"/>
    <a:srgbClr val="4D7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79929" autoAdjust="0"/>
  </p:normalViewPr>
  <p:slideViewPr>
    <p:cSldViewPr snapToGrid="0" snapToObjects="1">
      <p:cViewPr>
        <p:scale>
          <a:sx n="30" d="100"/>
          <a:sy n="30" d="100"/>
        </p:scale>
        <p:origin x="-1098" y="-18"/>
      </p:cViewPr>
      <p:guideLst>
        <p:guide orient="horz"/>
        <p:guide pos="14308"/>
        <p:guide pos="1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5808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7C50-CCBC-2A42-B4C4-22B7CB18877D}" type="datetimeFigureOut">
              <a:rPr lang="en-US" smtClean="0">
                <a:latin typeface="Open Sans Light"/>
              </a:rPr>
              <a:t>5/25/2016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‹N°›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4777BE1B-B234-614A-B080-4D121D4DF535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Madame la présidente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du jury Monsieur et mesdames les membres de jury bonjour. J’ai l’honneur Aujourd’hui de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vous présenter mon Projet de fin d’études qui consiste à la création d’une application mobile d’entrainement sportif « intitulé 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CorpsIdeaL</a:t>
            </a:r>
            <a:r>
              <a:rPr lang="fr-FR" sz="1200" b="0" kern="12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+mn-ea"/>
                <a:cs typeface="Angsana New" pitchFamily="18" charset="-34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»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Réalisé au sein de la société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Polyhydrons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sous la direction de Mme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Hajer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Baccouch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et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M.Soufyen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ounifi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1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 1</a:t>
            </a:r>
            <a:r>
              <a:rPr lang="fr-FR" baseline="30000" dirty="0" smtClean="0"/>
              <a:t>er</a:t>
            </a:r>
            <a:r>
              <a:rPr lang="fr-FR" baseline="0" dirty="0" smtClean="0"/>
              <a:t> temps je vais expliquer l’architecture de l’application </a:t>
            </a:r>
            <a:r>
              <a:rPr lang="fr-FR" baseline="0" dirty="0" err="1" smtClean="0"/>
              <a:t>CorpsIdeaL</a:t>
            </a:r>
            <a:endParaRPr lang="fr-FR" baseline="0" dirty="0" smtClean="0"/>
          </a:p>
          <a:p>
            <a:r>
              <a:rPr lang="fr-FR" baseline="0" dirty="0" smtClean="0"/>
              <a:t>L’administrateur peut gérer l’application et stocker les données dans la base externe avec les </a:t>
            </a:r>
            <a:r>
              <a:rPr lang="fr-FR" baseline="0" dirty="0" err="1" smtClean="0"/>
              <a:t>webservices</a:t>
            </a:r>
            <a:r>
              <a:rPr lang="fr-FR" baseline="0" dirty="0" smtClean="0"/>
              <a:t> qui sont </a:t>
            </a:r>
            <a:r>
              <a:rPr lang="fr-FR" baseline="0" dirty="0" err="1" smtClean="0"/>
              <a:t>stoc</a:t>
            </a:r>
            <a:r>
              <a:rPr lang="fr-FR" baseline="0" dirty="0" smtClean="0"/>
              <a:t>,,</a:t>
            </a:r>
            <a:r>
              <a:rPr lang="fr-FR" baseline="0" dirty="0" err="1" smtClean="0"/>
              <a:t>ker</a:t>
            </a:r>
            <a:r>
              <a:rPr lang="fr-FR" baseline="0" dirty="0" smtClean="0"/>
              <a:t> au niveau de serveur et cette phase </a:t>
            </a:r>
            <a:r>
              <a:rPr lang="fr-FR" baseline="0" dirty="0" err="1" smtClean="0"/>
              <a:t>necessite</a:t>
            </a:r>
            <a:r>
              <a:rPr lang="fr-FR" baseline="0" dirty="0" smtClean="0"/>
              <a:t> une </a:t>
            </a:r>
            <a:r>
              <a:rPr lang="fr-FR" baseline="0" dirty="0" err="1" smtClean="0"/>
              <a:t>cnx</a:t>
            </a:r>
            <a:r>
              <a:rPr lang="fr-FR" baseline="0" dirty="0" smtClean="0"/>
              <a:t> internet 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Lorsque l'application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va s'exécuter, les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webservices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vont récupérer les données depuis la base de données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externe,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Ensuite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les données seront encodées au format JSON et envoyées au système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. Puis l'application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va obtenir ces données codées. Elle les analysera et les affichera sur l'appareil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et cette phase aussi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necessite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une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cnx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internet,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Et comme vous pouvez voir il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ya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une autre base de données interne sous le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smartphone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et cette partie ne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necessite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pas une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cnx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internet,L’application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reccupére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Open Sans Light"/>
                <a:ea typeface="+mn-ea"/>
                <a:cs typeface="+mn-cs"/>
              </a:rPr>
              <a:t> les données directement à partir de cette base,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Open Sans Ligh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5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 2eme temps je vais présenter</a:t>
            </a:r>
            <a:r>
              <a:rPr lang="fr-FR" baseline="0" dirty="0" smtClean="0"/>
              <a:t> </a:t>
            </a:r>
            <a:r>
              <a:rPr lang="fr-FR" dirty="0" smtClean="0"/>
              <a:t>les besoins fonctionnels de l’administrateur puis de l’utilisateur de </a:t>
            </a:r>
            <a:r>
              <a:rPr lang="fr-FR" dirty="0" err="1" smtClean="0"/>
              <a:t>smartphone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la partie backoffice l’administrateur peut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,,,,,,,,,,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la partie </a:t>
            </a:r>
            <a:r>
              <a:rPr lang="fr-FR" dirty="0" err="1" smtClean="0"/>
              <a:t>frontoffice</a:t>
            </a:r>
            <a:r>
              <a:rPr lang="fr-FR" dirty="0" smtClean="0"/>
              <a:t> l’utilisateur peut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,,,,,,,,,,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5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7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66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Concernant la conception de notre application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08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vais commencé</a:t>
            </a:r>
            <a:r>
              <a:rPr lang="fr-FR" baseline="0" dirty="0" smtClean="0"/>
              <a:t> par la partie backoffice puis la </a:t>
            </a:r>
            <a:r>
              <a:rPr lang="fr-FR" baseline="0" dirty="0" err="1" smtClean="0"/>
              <a:t>frontoffice</a:t>
            </a:r>
            <a:r>
              <a:rPr lang="fr-FR" baseline="0" dirty="0" smtClean="0"/>
              <a:t> et je finirai avec le diagramme de 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l’administrateur voilà les cas d’utilisation présentent</a:t>
            </a:r>
            <a:r>
              <a:rPr lang="fr-FR" baseline="0" dirty="0" smtClean="0"/>
              <a:t> les fonctionnalités de la partie backoffice, toute les cas sont </a:t>
            </a:r>
            <a:r>
              <a:rPr lang="fr-FR" baseline="0" dirty="0" err="1" smtClean="0"/>
              <a:t>include</a:t>
            </a:r>
            <a:r>
              <a:rPr lang="fr-FR" baseline="0" dirty="0" smtClean="0"/>
              <a:t> de l’authentification c’est-à-dire l’administrateur ne peut pas accédé a ces </a:t>
            </a:r>
            <a:r>
              <a:rPr lang="fr-FR" baseline="0" dirty="0" err="1" smtClean="0"/>
              <a:t>fonctionalités</a:t>
            </a:r>
            <a:r>
              <a:rPr lang="fr-FR" baseline="0" dirty="0" smtClean="0"/>
              <a:t> de l’application sauf que après une authentification au système,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</a:t>
            </a:r>
            <a:r>
              <a:rPr lang="fr-FR" baseline="0" dirty="0" smtClean="0"/>
              <a:t> concernant la partie </a:t>
            </a:r>
            <a:r>
              <a:rPr lang="fr-FR" baseline="0" dirty="0" err="1" smtClean="0"/>
              <a:t>frontoffice</a:t>
            </a:r>
            <a:r>
              <a:rPr lang="fr-FR" baseline="0" dirty="0" smtClean="0"/>
              <a:t> c’est le </a:t>
            </a:r>
            <a:r>
              <a:rPr lang="fr-FR" baseline="0" dirty="0" err="1" smtClean="0"/>
              <a:t>méme</a:t>
            </a:r>
            <a:r>
              <a:rPr lang="fr-FR" baseline="0" dirty="0" smtClean="0"/>
              <a:t> principe de la partie </a:t>
            </a:r>
            <a:r>
              <a:rPr lang="fr-FR" baseline="0" dirty="0" err="1" smtClean="0"/>
              <a:t>précedente</a:t>
            </a:r>
            <a:r>
              <a:rPr lang="fr-FR" baseline="0" dirty="0" smtClean="0"/>
              <a:t> de backoffice,</a:t>
            </a:r>
          </a:p>
          <a:p>
            <a:r>
              <a:rPr lang="fr-FR" baseline="0" dirty="0" smtClean="0"/>
              <a:t>Les cas d’utilisation présentent les fonctionnalités de la partie </a:t>
            </a:r>
            <a:r>
              <a:rPr lang="fr-FR" baseline="0" dirty="0" err="1" smtClean="0"/>
              <a:t>frontoffice</a:t>
            </a:r>
            <a:r>
              <a:rPr lang="fr-FR" baseline="0" dirty="0" smtClean="0"/>
              <a:t> « l’utilisateur de </a:t>
            </a:r>
            <a:r>
              <a:rPr lang="fr-FR" baseline="0" dirty="0" err="1" smtClean="0"/>
              <a:t>smatphone</a:t>
            </a:r>
            <a:r>
              <a:rPr lang="fr-FR" baseline="0" dirty="0" smtClean="0"/>
              <a:t> » et tous sont </a:t>
            </a:r>
            <a:r>
              <a:rPr lang="fr-FR" baseline="0" dirty="0" err="1" smtClean="0"/>
              <a:t>include</a:t>
            </a:r>
            <a:r>
              <a:rPr lang="fr-FR" baseline="0" dirty="0" smtClean="0"/>
              <a:t> de de l’authentification sauf que le cas s’inscrire on peut dire c’est le cas principale pour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membre de l’application et il se fait une seule fois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Tout au long de cette présentation, je vais adopter le plan suivant: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- Je vais commencer par le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contexte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generale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de projet où je vais introduire le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theme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generale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de mon projet et présenter l’entreprise d’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acceuil</a:t>
            </a:r>
            <a:endParaRPr lang="fr-FR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Et exprimer la problématique et la solution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proposée,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- Ensuite je vais vous présenter l’analyse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des besoins 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où je vais spécifier les fonctionnalités de l’application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- Par la suite, je vais passer à la conception de l’application puis la partie réalisation </a:t>
            </a:r>
          </a:p>
          <a:p>
            <a:pPr marL="17145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Et je finirai par une conclusion et les perspectives de l’application</a:t>
            </a:r>
          </a:p>
          <a:p>
            <a:pPr marL="171450" indent="-171450">
              <a:buFontTx/>
              <a:buChar char="-"/>
            </a:pP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0" marR="0" indent="0" algn="l" defTabSz="4566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===&gt;Tout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adord</a:t>
            </a:r>
            <a:r>
              <a:rPr lang="fr-FR" baseline="0" dirty="0" smtClean="0"/>
              <a:t> je vais passer au contexte général</a:t>
            </a:r>
            <a:endParaRPr lang="fr-FR" dirty="0" smtClean="0"/>
          </a:p>
          <a:p>
            <a:pPr marL="0" indent="0">
              <a:buFontTx/>
              <a:buNone/>
            </a:pPr>
            <a:endParaRPr lang="fr-FR" sz="12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6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19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5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1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 1</a:t>
            </a:r>
            <a:r>
              <a:rPr lang="fr-FR" baseline="30000" dirty="0" smtClean="0"/>
              <a:t>er</a:t>
            </a:r>
            <a:r>
              <a:rPr lang="fr-FR" dirty="0" smtClean="0"/>
              <a:t> temps l’introduction</a:t>
            </a:r>
          </a:p>
          <a:p>
            <a:r>
              <a:rPr lang="fr-FR" dirty="0" smtClean="0"/>
              <a:t>Au 2</a:t>
            </a:r>
            <a:r>
              <a:rPr lang="fr-FR" baseline="0" dirty="0" smtClean="0"/>
              <a:t>eme temps présentation d’entreprise d’</a:t>
            </a:r>
            <a:r>
              <a:rPr lang="fr-FR" baseline="0" dirty="0" err="1" smtClean="0"/>
              <a:t>acceuil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Au 3eme temps problématique </a:t>
            </a:r>
          </a:p>
          <a:p>
            <a:r>
              <a:rPr lang="fr-FR" baseline="0" dirty="0" smtClean="0"/>
              <a:t>Au 4eme temps solution proposée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nos jours les </a:t>
            </a:r>
            <a:r>
              <a:rPr lang="fr-FR" dirty="0" err="1" smtClean="0"/>
              <a:t>smartphones</a:t>
            </a:r>
            <a:r>
              <a:rPr lang="fr-FR" dirty="0" smtClean="0"/>
              <a:t> sont les appareils mobiles les plus utilisés dans le monde,</a:t>
            </a:r>
          </a:p>
          <a:p>
            <a:r>
              <a:rPr lang="fr-FR" dirty="0" smtClean="0"/>
              <a:t>et nous avons remarqué que l'</a:t>
            </a:r>
            <a:r>
              <a:rPr lang="fr-FR" dirty="0" err="1" smtClean="0"/>
              <a:t>android</a:t>
            </a:r>
            <a:r>
              <a:rPr lang="fr-FR" dirty="0" smtClean="0"/>
              <a:t> est le </a:t>
            </a:r>
            <a:r>
              <a:rPr lang="fr-FR" dirty="0" err="1" smtClean="0"/>
              <a:t>systéme</a:t>
            </a:r>
            <a:r>
              <a:rPr lang="fr-FR" dirty="0" smtClean="0"/>
              <a:t> d'exploitation le plus </a:t>
            </a:r>
            <a:r>
              <a:rPr lang="fr-FR" dirty="0" err="1" smtClean="0"/>
              <a:t>intgrés</a:t>
            </a:r>
            <a:r>
              <a:rPr lang="fr-FR" dirty="0" smtClean="0"/>
              <a:t> dans ces appareils </a:t>
            </a:r>
          </a:p>
          <a:p>
            <a:r>
              <a:rPr lang="fr-FR" dirty="0" smtClean="0"/>
              <a:t>avec une part de 80,2% dans le marché pour l'année 2015</a:t>
            </a:r>
            <a:r>
              <a:rPr lang="fr-FR" baseline="0" dirty="0" smtClean="0"/>
              <a:t> </a:t>
            </a:r>
            <a:r>
              <a:rPr lang="fr-FR" dirty="0" smtClean="0"/>
              <a:t>et on remarqué aussi que le sport est intérêt de plusieurs nombres des gens dans le monde,</a:t>
            </a:r>
          </a:p>
          <a:p>
            <a:r>
              <a:rPr lang="fr-FR" dirty="0" smtClean="0"/>
              <a:t>pour cela nous </a:t>
            </a:r>
            <a:r>
              <a:rPr lang="fr-FR" dirty="0" err="1" smtClean="0"/>
              <a:t>dicédons</a:t>
            </a:r>
            <a:r>
              <a:rPr lang="fr-FR" dirty="0" smtClean="0"/>
              <a:t> de </a:t>
            </a:r>
            <a:r>
              <a:rPr lang="fr-FR" dirty="0" err="1" smtClean="0"/>
              <a:t>devolloper</a:t>
            </a:r>
            <a:r>
              <a:rPr lang="fr-FR" dirty="0" smtClean="0"/>
              <a:t> une application </a:t>
            </a:r>
            <a:r>
              <a:rPr lang="fr-FR" dirty="0" err="1" smtClean="0"/>
              <a:t>android</a:t>
            </a:r>
            <a:r>
              <a:rPr lang="fr-FR" dirty="0" smtClean="0"/>
              <a:t> d'entrainement sportif </a:t>
            </a:r>
          </a:p>
          <a:p>
            <a:r>
              <a:rPr lang="fr-FR" dirty="0" smtClean="0"/>
              <a:t>avec un guide nutritionnel pour maintenir le bon déroulement de l'</a:t>
            </a:r>
            <a:r>
              <a:rPr lang="fr-FR" dirty="0" err="1" smtClean="0"/>
              <a:t>entarainement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2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66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===&gt;Ce qui concerne </a:t>
            </a:r>
            <a:r>
              <a:rPr lang="fr-FR" baseline="0" dirty="0" smtClean="0"/>
              <a:t>l’</a:t>
            </a:r>
            <a:r>
              <a:rPr lang="fr-FR" baseline="0" dirty="0" err="1" smtClean="0"/>
              <a:t>oraganisme</a:t>
            </a:r>
            <a:r>
              <a:rPr lang="fr-FR" baseline="0" dirty="0" smtClean="0"/>
              <a:t> d’accueil</a:t>
            </a:r>
          </a:p>
          <a:p>
            <a:endParaRPr lang="fr-FR" dirty="0" smtClean="0"/>
          </a:p>
          <a:p>
            <a:r>
              <a:rPr lang="fr-FR" dirty="0" smtClean="0"/>
              <a:t>c'est un complexe nommé </a:t>
            </a:r>
            <a:r>
              <a:rPr lang="fr-FR" dirty="0" err="1" smtClean="0"/>
              <a:t>polyhydrons</a:t>
            </a:r>
            <a:r>
              <a:rPr lang="fr-FR" dirty="0" smtClean="0"/>
              <a:t> composé par 4 </a:t>
            </a:r>
            <a:r>
              <a:rPr lang="fr-FR" dirty="0" err="1" smtClean="0"/>
              <a:t>départments</a:t>
            </a:r>
            <a:r>
              <a:rPr lang="fr-FR" dirty="0" smtClean="0"/>
              <a:t>, ce complexe était fondé en 2011</a:t>
            </a:r>
          </a:p>
          <a:p>
            <a:r>
              <a:rPr lang="fr-FR" dirty="0" smtClean="0"/>
              <a:t>puis de 2012 à 2015 la fondation successive de ses département,</a:t>
            </a:r>
          </a:p>
          <a:p>
            <a:r>
              <a:rPr lang="fr-FR" dirty="0" smtClean="0"/>
              <a:t>au 1er temps </a:t>
            </a:r>
            <a:r>
              <a:rPr lang="fr-FR" dirty="0" err="1" smtClean="0"/>
              <a:t>InfoEsprit</a:t>
            </a:r>
            <a:r>
              <a:rPr lang="fr-FR" dirty="0" smtClean="0"/>
              <a:t> est une bureau de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multimedia</a:t>
            </a:r>
            <a:r>
              <a:rPr lang="fr-FR" dirty="0" smtClean="0"/>
              <a:t> et </a:t>
            </a:r>
            <a:r>
              <a:rPr lang="fr-FR" dirty="0" err="1" smtClean="0"/>
              <a:t>developpement</a:t>
            </a:r>
            <a:r>
              <a:rPr lang="fr-FR" dirty="0" smtClean="0"/>
              <a:t> web et bureautique</a:t>
            </a:r>
          </a:p>
          <a:p>
            <a:r>
              <a:rPr lang="fr-FR" dirty="0" smtClean="0"/>
              <a:t>au 2eme temps </a:t>
            </a:r>
            <a:r>
              <a:rPr lang="fr-FR" dirty="0" err="1" smtClean="0"/>
              <a:t>INFOPratika</a:t>
            </a:r>
            <a:r>
              <a:rPr lang="fr-FR" dirty="0" smtClean="0"/>
              <a:t> est un bureau de formation </a:t>
            </a:r>
            <a:r>
              <a:rPr lang="fr-FR" dirty="0" err="1" smtClean="0"/>
              <a:t>professionelle</a:t>
            </a:r>
            <a:endParaRPr lang="fr-FR" dirty="0" smtClean="0"/>
          </a:p>
          <a:p>
            <a:r>
              <a:rPr lang="fr-FR" dirty="0" smtClean="0"/>
              <a:t>au 3eme temps </a:t>
            </a:r>
            <a:r>
              <a:rPr lang="fr-FR" dirty="0" err="1" smtClean="0"/>
              <a:t>InfoLabs</a:t>
            </a:r>
            <a:r>
              <a:rPr lang="fr-FR" dirty="0" smtClean="0"/>
              <a:t> est un laboratoire de recherche scientifique</a:t>
            </a:r>
          </a:p>
          <a:p>
            <a:r>
              <a:rPr lang="fr-FR" dirty="0" smtClean="0"/>
              <a:t>Et finalement </a:t>
            </a:r>
            <a:r>
              <a:rPr lang="fr-FR" dirty="0" err="1" smtClean="0"/>
              <a:t>InfoSkillz</a:t>
            </a:r>
            <a:r>
              <a:rPr lang="fr-FR" dirty="0" smtClean="0"/>
              <a:t> est un espace pour le </a:t>
            </a:r>
            <a:r>
              <a:rPr lang="fr-FR" dirty="0" err="1" smtClean="0"/>
              <a:t>developpement</a:t>
            </a:r>
            <a:r>
              <a:rPr lang="fr-FR" dirty="0" smtClean="0"/>
              <a:t> Humain.</a:t>
            </a:r>
          </a:p>
          <a:p>
            <a:endParaRPr lang="fr-FR" dirty="0" smtClean="0"/>
          </a:p>
          <a:p>
            <a:r>
              <a:rPr lang="fr-FR" dirty="0" smtClean="0"/>
              <a:t>===&gt; Je vais exprimer</a:t>
            </a:r>
            <a:r>
              <a:rPr lang="fr-FR" baseline="0" dirty="0" smtClean="0"/>
              <a:t> la problématique de mon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8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spécifier la </a:t>
            </a:r>
            <a:r>
              <a:rPr lang="fr-FR" dirty="0" err="1" smtClean="0"/>
              <a:t>problèmatique</a:t>
            </a:r>
            <a:r>
              <a:rPr lang="fr-FR" dirty="0" smtClean="0"/>
              <a:t> j'ai fait un </a:t>
            </a:r>
            <a:r>
              <a:rPr lang="fr-FR" dirty="0" err="1" smtClean="0"/>
              <a:t>enquette</a:t>
            </a:r>
            <a:r>
              <a:rPr lang="fr-FR" dirty="0" smtClean="0"/>
              <a:t> avec un responsable de salle de sport</a:t>
            </a:r>
          </a:p>
          <a:p>
            <a:r>
              <a:rPr lang="fr-FR" dirty="0" smtClean="0"/>
              <a:t>et des adhérents dans cette salle et voilà la résumé  des tous les questions.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pour répondre a ces question j’ai développé un application </a:t>
            </a:r>
            <a:r>
              <a:rPr lang="fr-FR" dirty="0" err="1" smtClean="0"/>
              <a:t>android</a:t>
            </a:r>
            <a:r>
              <a:rPr lang="fr-FR" dirty="0" smtClean="0"/>
              <a:t> permet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</a:t>
            </a:r>
            <a:r>
              <a:rPr lang="fr-FR" dirty="0" smtClean="0">
                <a:sym typeface="Wingdings" pitchFamily="2" charset="2"/>
              </a:rPr>
              <a:t>==&gt; tout d’abord</a:t>
            </a:r>
            <a:r>
              <a:rPr lang="fr-FR" baseline="0" dirty="0" smtClean="0">
                <a:sym typeface="Wingdings" pitchFamily="2" charset="2"/>
              </a:rPr>
              <a:t> je vais vous </a:t>
            </a:r>
            <a:r>
              <a:rPr lang="fr-FR" baseline="0" dirty="0" err="1" smtClean="0">
                <a:sym typeface="Wingdings" pitchFamily="2" charset="2"/>
              </a:rPr>
              <a:t>exliquer</a:t>
            </a:r>
            <a:r>
              <a:rPr lang="fr-FR" baseline="0" dirty="0" smtClean="0">
                <a:sym typeface="Wingdings" pitchFamily="2" charset="2"/>
              </a:rPr>
              <a:t> la spécification des besoins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9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hyperlink" Target="http://www.google.tn/imgres?imgurl&amp;imgrefurl=http://icons.webtoolhub.com/icon-n40569f101523-detail.aspx&amp;h=0&amp;w=0&amp;sz=1&amp;tbnid=t94nI7B7vaqcLM&amp;tbnh=204&amp;tbnw=204&amp;prev=/search?q=web+services&amp;tbm=isch&amp;tbo=u&amp;zoom=1&amp;q=web%20services&amp;docid=6abtZ9NX1rsALM&amp;ei=qHO8UY3FFonCPMK2gZgP&amp;ved=0CAMQsC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50" y="6892323"/>
            <a:ext cx="5918203" cy="5218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645" y="1266269"/>
            <a:ext cx="12196355" cy="1508712"/>
          </a:xfrm>
        </p:spPr>
        <p:txBody>
          <a:bodyPr/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Institut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Séperieur</a:t>
            </a:r>
            <a:r>
              <a:rPr lang="en-US" sz="4800" b="1" dirty="0" smtClean="0">
                <a:solidFill>
                  <a:schemeClr val="tx1"/>
                </a:solidFill>
              </a:rPr>
              <a:t> des Etudes </a:t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b="1" dirty="0" err="1" smtClean="0">
                <a:solidFill>
                  <a:schemeClr val="tx1"/>
                </a:solidFill>
              </a:rPr>
              <a:t>Technologiques</a:t>
            </a:r>
            <a:r>
              <a:rPr lang="en-US" sz="4800" b="1" dirty="0" smtClean="0">
                <a:solidFill>
                  <a:schemeClr val="tx1"/>
                </a:solidFill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</a:rPr>
              <a:t>Siliana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476" y="3425809"/>
            <a:ext cx="17071023" cy="22894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Conception et </a:t>
            </a:r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</a:rPr>
              <a:t>réalisation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</a:rPr>
              <a:t>d’une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application</a:t>
            </a:r>
          </a:p>
          <a:p>
            <a:pPr>
              <a:lnSpc>
                <a:spcPct val="100000"/>
              </a:lnSpc>
            </a:pPr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</a:rPr>
              <a:t>d’entrainement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</a:rPr>
              <a:t>sportif</a:t>
            </a:r>
            <a:endParaRPr lang="en-US" sz="6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790" y="485250"/>
            <a:ext cx="2749881" cy="30707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21807" y="5952545"/>
            <a:ext cx="4518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Projet fin d’étude</a:t>
            </a:r>
            <a:endParaRPr lang="fr-FR" sz="4800" dirty="0"/>
          </a:p>
        </p:txBody>
      </p:sp>
      <p:sp>
        <p:nvSpPr>
          <p:cNvPr id="8" name="ZoneTexte 7"/>
          <p:cNvSpPr txBox="1"/>
          <p:nvPr/>
        </p:nvSpPr>
        <p:spPr>
          <a:xfrm>
            <a:off x="459057" y="7347382"/>
            <a:ext cx="8068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Réaliser par :</a:t>
            </a:r>
          </a:p>
          <a:p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Mohamed Amine </a:t>
            </a:r>
            <a:r>
              <a:rPr lang="fr-FR" sz="7200" dirty="0" err="1" smtClean="0">
                <a:solidFill>
                  <a:srgbClr val="00CC99"/>
                </a:solidFill>
                <a:latin typeface="Gabriola" pitchFamily="82" charset="0"/>
              </a:rPr>
              <a:t>Maaroufi</a:t>
            </a:r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 </a:t>
            </a:r>
            <a:endParaRPr lang="fr-FR" sz="7200" dirty="0">
              <a:solidFill>
                <a:srgbClr val="00CC99"/>
              </a:solidFill>
              <a:latin typeface="Gabriola" pitchFamily="8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303011" y="7347380"/>
            <a:ext cx="8771953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Encadrer par :</a:t>
            </a:r>
          </a:p>
          <a:p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Mme </a:t>
            </a:r>
            <a:r>
              <a:rPr lang="fr-FR" sz="7200" dirty="0" err="1" smtClean="0">
                <a:solidFill>
                  <a:srgbClr val="00CC99"/>
                </a:solidFill>
                <a:latin typeface="Gabriola" pitchFamily="82" charset="0"/>
              </a:rPr>
              <a:t>Hajer</a:t>
            </a:r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 </a:t>
            </a:r>
            <a:r>
              <a:rPr lang="fr-FR" sz="7200" dirty="0" err="1" smtClean="0">
                <a:solidFill>
                  <a:srgbClr val="00CC99"/>
                </a:solidFill>
                <a:latin typeface="Gabriola" pitchFamily="82" charset="0"/>
              </a:rPr>
              <a:t>Baccouch</a:t>
            </a:r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 </a:t>
            </a:r>
            <a:r>
              <a:rPr lang="fr-FR" sz="7200" dirty="0" err="1" smtClean="0">
                <a:solidFill>
                  <a:srgbClr val="00CC99"/>
                </a:solidFill>
                <a:latin typeface="Gabriola" pitchFamily="82" charset="0"/>
              </a:rPr>
              <a:t>Zaidoun</a:t>
            </a:r>
            <a:endParaRPr lang="fr-FR" sz="7200" dirty="0" smtClean="0">
              <a:solidFill>
                <a:srgbClr val="00CC99"/>
              </a:solidFill>
              <a:latin typeface="Gabriola" pitchFamily="82" charset="0"/>
            </a:endParaRPr>
          </a:p>
          <a:p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M </a:t>
            </a:r>
            <a:r>
              <a:rPr lang="fr-FR" sz="7200" dirty="0" err="1" smtClean="0">
                <a:solidFill>
                  <a:srgbClr val="00CC99"/>
                </a:solidFill>
                <a:latin typeface="Gabriola" pitchFamily="82" charset="0"/>
              </a:rPr>
              <a:t>Soufyen</a:t>
            </a:r>
            <a:r>
              <a:rPr lang="fr-FR" sz="7200" dirty="0" smtClean="0">
                <a:solidFill>
                  <a:srgbClr val="00CC99"/>
                </a:solidFill>
                <a:latin typeface="Gabriola" pitchFamily="82" charset="0"/>
              </a:rPr>
              <a:t> </a:t>
            </a:r>
            <a:r>
              <a:rPr lang="fr-FR" sz="7200" dirty="0" err="1" smtClean="0">
                <a:solidFill>
                  <a:srgbClr val="00CC99"/>
                </a:solidFill>
                <a:latin typeface="Gabriola" pitchFamily="82" charset="0"/>
              </a:rPr>
              <a:t>Ounifi</a:t>
            </a:r>
            <a:endParaRPr lang="fr-FR" sz="7200" dirty="0">
              <a:solidFill>
                <a:srgbClr val="00CC99"/>
              </a:solidFill>
              <a:latin typeface="Gabriola" pitchFamily="82" charset="0"/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297057" y="12481566"/>
            <a:ext cx="710489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Année universitaire 2015/2016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8" y="615441"/>
            <a:ext cx="4034638" cy="28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685800"/>
            <a:ext cx="21056600" cy="11962627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e 22"/>
          <p:cNvGrpSpPr>
            <a:grpSpLocks/>
          </p:cNvGrpSpPr>
          <p:nvPr/>
        </p:nvGrpSpPr>
        <p:grpSpPr bwMode="auto">
          <a:xfrm>
            <a:off x="8724380" y="5937523"/>
            <a:ext cx="11222770" cy="691246"/>
            <a:chOff x="3214678" y="4040525"/>
            <a:chExt cx="5310197" cy="434446"/>
          </a:xfrm>
        </p:grpSpPr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3214678" y="4277640"/>
              <a:ext cx="756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58" name="AutoShape 54"/>
            <p:cNvSpPr>
              <a:spLocks noChangeArrowheads="1"/>
            </p:cNvSpPr>
            <p:nvPr/>
          </p:nvSpPr>
          <p:spPr bwMode="gray">
            <a:xfrm>
              <a:off x="3992670" y="4040525"/>
              <a:ext cx="4532205" cy="434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Partie BackOffice</a:t>
              </a:r>
              <a:endParaRPr lang="fr-FR" dirty="0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gray">
            <a:xfrm>
              <a:off x="3913849" y="4164652"/>
              <a:ext cx="202891" cy="20210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36" name="Group 60"/>
          <p:cNvGrpSpPr>
            <a:grpSpLocks/>
          </p:cNvGrpSpPr>
          <p:nvPr/>
        </p:nvGrpSpPr>
        <p:grpSpPr bwMode="auto">
          <a:xfrm>
            <a:off x="3830373" y="4340399"/>
            <a:ext cx="5494338" cy="4794506"/>
            <a:chOff x="192" y="1631"/>
            <a:chExt cx="1684" cy="1683"/>
          </a:xfrm>
        </p:grpSpPr>
        <p:sp>
          <p:nvSpPr>
            <p:cNvPr id="37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39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0" cy="145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40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41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 dirty="0"/>
            </a:p>
          </p:txBody>
        </p:sp>
        <p:sp>
          <p:nvSpPr>
            <p:cNvPr id="45" name="Text Box 69"/>
            <p:cNvSpPr txBox="1">
              <a:spLocks noChangeArrowheads="1"/>
            </p:cNvSpPr>
            <p:nvPr/>
          </p:nvSpPr>
          <p:spPr bwMode="gray">
            <a:xfrm>
              <a:off x="375" y="2206"/>
              <a:ext cx="1297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9pPr>
            </a:lstStyle>
            <a:p>
              <a:pPr algn="ctr" eaLnBrk="1" hangingPunct="1"/>
              <a:r>
                <a:rPr lang="fr-FR" sz="4800" b="1" i="1" dirty="0" smtClean="0">
                  <a:solidFill>
                    <a:srgbClr val="000000"/>
                  </a:solidFill>
                </a:rPr>
                <a:t>Besoins </a:t>
              </a:r>
            </a:p>
            <a:p>
              <a:pPr algn="ctr" eaLnBrk="1" hangingPunct="1"/>
              <a:r>
                <a:rPr lang="fr-FR" sz="4800" b="1" i="1" dirty="0" smtClean="0">
                  <a:solidFill>
                    <a:srgbClr val="000000"/>
                  </a:solidFill>
                </a:rPr>
                <a:t>Fonctionnels</a:t>
              </a:r>
              <a:endParaRPr lang="fr-FR" sz="48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e 15"/>
          <p:cNvGrpSpPr>
            <a:grpSpLocks/>
          </p:cNvGrpSpPr>
          <p:nvPr/>
        </p:nvGrpSpPr>
        <p:grpSpPr bwMode="auto">
          <a:xfrm>
            <a:off x="9144000" y="7175542"/>
            <a:ext cx="10803150" cy="835573"/>
            <a:chOff x="3455988" y="3391241"/>
            <a:chExt cx="5065712" cy="523878"/>
          </a:xfrm>
        </p:grpSpPr>
        <p:sp>
          <p:nvSpPr>
            <p:cNvPr id="61" name="Line 37"/>
            <p:cNvSpPr>
              <a:spLocks noChangeShapeType="1"/>
            </p:cNvSpPr>
            <p:nvPr/>
          </p:nvSpPr>
          <p:spPr bwMode="auto">
            <a:xfrm>
              <a:off x="3455988" y="3623017"/>
              <a:ext cx="540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62" name="AutoShape 49"/>
            <p:cNvSpPr>
              <a:spLocks noChangeArrowheads="1"/>
            </p:cNvSpPr>
            <p:nvPr/>
          </p:nvSpPr>
          <p:spPr bwMode="gray">
            <a:xfrm>
              <a:off x="3989523" y="3391241"/>
              <a:ext cx="4532177" cy="4349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Partie FrontOffice</a:t>
              </a:r>
              <a:endParaRPr lang="fr-FR" dirty="0"/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6148043" y="3453154"/>
              <a:ext cx="167806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lvl="1" algn="ctr">
                <a:defRPr/>
              </a:pPr>
              <a:endParaRPr lang="fr-FR" dirty="0">
                <a:latin typeface="Arial" charset="0"/>
                <a:cs typeface="+mj-cs"/>
              </a:endParaRPr>
            </a:p>
          </p:txBody>
        </p:sp>
        <p:sp>
          <p:nvSpPr>
            <p:cNvPr id="64" name="Oval 53"/>
            <p:cNvSpPr>
              <a:spLocks noChangeArrowheads="1"/>
            </p:cNvSpPr>
            <p:nvPr/>
          </p:nvSpPr>
          <p:spPr bwMode="gray">
            <a:xfrm>
              <a:off x="3924982" y="3521417"/>
              <a:ext cx="202227" cy="20320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Partie BackOffice « administrateur »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3423" y="2258318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2815918"/>
            <a:ext cx="10109200" cy="1015578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34142" y="3000102"/>
            <a:ext cx="21876658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S’authentifier </a:t>
            </a:r>
            <a:endParaRPr lang="fr-FR" sz="5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Gérer les recettes (régime alimentaire)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les actualités sportives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les évènements sportifs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les salles de sports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les sites de ventes de compléments alimentaires et accessoires sportifs 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endParaRPr lang="fr-FR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7400" y="510459"/>
            <a:ext cx="146558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/>
              <a:t>Partie FrontOffice « Sportif »</a:t>
            </a:r>
            <a:endParaRPr lang="en-US" sz="6600" dirty="0"/>
          </a:p>
        </p:txBody>
      </p:sp>
      <p:sp>
        <p:nvSpPr>
          <p:cNvPr id="3" name="Rectangle 2"/>
          <p:cNvSpPr/>
          <p:nvPr/>
        </p:nvSpPr>
        <p:spPr>
          <a:xfrm>
            <a:off x="5153423" y="2258318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2815918"/>
            <a:ext cx="10109200" cy="101557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34142" y="3000102"/>
            <a:ext cx="22281997" cy="974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>
                <a:solidFill>
                  <a:srgbClr val="FF0000"/>
                </a:solidFill>
              </a:rPr>
              <a:t>L’utilisateur </a:t>
            </a:r>
            <a:r>
              <a:rPr lang="fr-FR" sz="5400" dirty="0">
                <a:solidFill>
                  <a:srgbClr val="FF0000"/>
                </a:solidFill>
              </a:rPr>
              <a:t>va pouvoir s’inscrire et </a:t>
            </a:r>
            <a:r>
              <a:rPr lang="fr-FR" sz="5400" dirty="0" smtClean="0">
                <a:solidFill>
                  <a:srgbClr val="FF0000"/>
                </a:solidFill>
              </a:rPr>
              <a:t>se connecter </a:t>
            </a:r>
            <a:endParaRPr lang="fr-FR" sz="5400" dirty="0">
              <a:solidFill>
                <a:srgbClr val="FF0000"/>
              </a:solidFill>
            </a:endParaRPr>
          </a:p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/>
              <a:t>S’informer </a:t>
            </a:r>
            <a:r>
              <a:rPr lang="fr-FR" sz="5400" dirty="0"/>
              <a:t>aux activités sportives sous la forme de l’image </a:t>
            </a:r>
            <a:endParaRPr lang="fr-FR" sz="5400" dirty="0" smtClean="0"/>
          </a:p>
          <a:p>
            <a:pPr algn="just">
              <a:lnSpc>
                <a:spcPct val="150000"/>
              </a:lnSpc>
            </a:pPr>
            <a:r>
              <a:rPr lang="fr-FR" sz="5400" dirty="0" smtClean="0"/>
              <a:t>accompagnée </a:t>
            </a:r>
            <a:r>
              <a:rPr lang="fr-FR" sz="5400" dirty="0"/>
              <a:t>d’une description de l'activité. </a:t>
            </a:r>
          </a:p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/>
              <a:t>Visualisation </a:t>
            </a:r>
            <a:r>
              <a:rPr lang="fr-FR" sz="5400" dirty="0"/>
              <a:t>des salles sportives sur carte .</a:t>
            </a:r>
          </a:p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/>
              <a:t>Calculer </a:t>
            </a:r>
            <a:r>
              <a:rPr lang="fr-FR" sz="5400" dirty="0"/>
              <a:t>régulièrement l’IMC (Indice de Masse Corporelle) de l’utilisateur</a:t>
            </a:r>
            <a:r>
              <a:rPr lang="fr-FR" sz="5400" dirty="0" smtClean="0"/>
              <a:t>.</a:t>
            </a:r>
          </a:p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/>
              <a:t> </a:t>
            </a:r>
            <a:r>
              <a:rPr lang="fr-FR" sz="5400" dirty="0"/>
              <a:t>L’application donne aussi une estimation de l’indice de masse grasse (IMG). </a:t>
            </a:r>
          </a:p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 smtClean="0"/>
              <a:t>Suivi </a:t>
            </a:r>
            <a:r>
              <a:rPr lang="fr-FR" sz="5400" dirty="0"/>
              <a:t>et enregistrement l’IMC et l’IMG pour chaque période de temps .</a:t>
            </a:r>
          </a:p>
          <a:p>
            <a:pPr algn="just"/>
            <a:endParaRPr lang="fr-FR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2815918"/>
            <a:ext cx="10109200" cy="101557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2988" y="3590022"/>
            <a:ext cx="2097881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/>
              <a:t>S’informer sur les compléments alimentaires avec la possibilité de </a:t>
            </a:r>
            <a:r>
              <a:rPr lang="fr-FR" sz="5400" dirty="0" smtClean="0"/>
              <a:t>l’achat en </a:t>
            </a:r>
            <a:r>
              <a:rPr lang="fr-FR" sz="5400" dirty="0"/>
              <a:t>ligne « web </a:t>
            </a:r>
            <a:r>
              <a:rPr lang="fr-FR" sz="5400" dirty="0" err="1"/>
              <a:t>view</a:t>
            </a:r>
            <a:r>
              <a:rPr lang="fr-FR" sz="5400" dirty="0"/>
              <a:t> » .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/>
              <a:t>Guide nutritionnel (guide pour perdre de poids ou prise de masse</a:t>
            </a:r>
            <a:r>
              <a:rPr lang="fr-FR" sz="5400" dirty="0" smtClean="0"/>
              <a:t>).</a:t>
            </a:r>
            <a:endParaRPr lang="fr-FR" sz="5400" dirty="0"/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/>
              <a:t>Gestion de charge financière </a:t>
            </a:r>
            <a:r>
              <a:rPr lang="fr-FR" sz="5400" dirty="0" smtClean="0"/>
              <a:t>quotidienne.</a:t>
            </a:r>
            <a:endParaRPr lang="fr-FR" sz="5400" dirty="0"/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5400" dirty="0"/>
              <a:t>Consultation des évènements et des actualités </a:t>
            </a:r>
            <a:r>
              <a:rPr lang="fr-FR" sz="5400" dirty="0" smtClean="0"/>
              <a:t>sportifs.</a:t>
            </a:r>
            <a:endParaRPr lang="fr-FR" sz="5400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smtClean="0">
                <a:solidFill>
                  <a:schemeClr val="bg1"/>
                </a:solidFill>
              </a:rPr>
              <a:t>Etude </a:t>
            </a:r>
            <a:r>
              <a:rPr lang="en-US" sz="8800" b="1" dirty="0" err="1" smtClean="0">
                <a:solidFill>
                  <a:schemeClr val="bg1"/>
                </a:solidFill>
              </a:rPr>
              <a:t>Conceptuelle</a:t>
            </a: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0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AutoShape 79"/>
          <p:cNvSpPr>
            <a:spLocks/>
          </p:cNvSpPr>
          <p:nvPr/>
        </p:nvSpPr>
        <p:spPr bwMode="auto">
          <a:xfrm>
            <a:off x="11416770" y="4062918"/>
            <a:ext cx="1520210" cy="1268828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27" y="11039"/>
                </a:moveTo>
                <a:lnTo>
                  <a:pt x="19787" y="8346"/>
                </a:lnTo>
                <a:lnTo>
                  <a:pt x="19787" y="17288"/>
                </a:lnTo>
                <a:cubicBezTo>
                  <a:pt x="19787" y="17878"/>
                  <a:pt x="19689" y="18435"/>
                  <a:pt x="19494" y="18954"/>
                </a:cubicBezTo>
                <a:cubicBezTo>
                  <a:pt x="19298" y="19470"/>
                  <a:pt x="19039" y="19928"/>
                  <a:pt x="18711" y="20324"/>
                </a:cubicBezTo>
                <a:cubicBezTo>
                  <a:pt x="18383" y="20714"/>
                  <a:pt x="18004" y="21028"/>
                  <a:pt x="17574" y="21256"/>
                </a:cubicBezTo>
                <a:cubicBezTo>
                  <a:pt x="17145" y="21485"/>
                  <a:pt x="16681" y="21599"/>
                  <a:pt x="16179" y="21599"/>
                </a:cubicBezTo>
                <a:lnTo>
                  <a:pt x="3593" y="21599"/>
                </a:lnTo>
                <a:cubicBezTo>
                  <a:pt x="3101" y="21599"/>
                  <a:pt x="2634" y="21485"/>
                  <a:pt x="2193" y="21256"/>
                </a:cubicBezTo>
                <a:cubicBezTo>
                  <a:pt x="1753" y="21028"/>
                  <a:pt x="1372" y="20711"/>
                  <a:pt x="1051" y="20324"/>
                </a:cubicBezTo>
                <a:cubicBezTo>
                  <a:pt x="733" y="19928"/>
                  <a:pt x="476" y="19470"/>
                  <a:pt x="286" y="18954"/>
                </a:cubicBezTo>
                <a:cubicBezTo>
                  <a:pt x="95" y="18432"/>
                  <a:pt x="0" y="17878"/>
                  <a:pt x="0" y="17288"/>
                </a:cubicBezTo>
                <a:lnTo>
                  <a:pt x="0" y="4340"/>
                </a:lnTo>
                <a:cubicBezTo>
                  <a:pt x="0" y="3751"/>
                  <a:pt x="95" y="3193"/>
                  <a:pt x="286" y="2662"/>
                </a:cubicBezTo>
                <a:cubicBezTo>
                  <a:pt x="476" y="2134"/>
                  <a:pt x="733" y="1677"/>
                  <a:pt x="1051" y="1293"/>
                </a:cubicBezTo>
                <a:cubicBezTo>
                  <a:pt x="1372" y="914"/>
                  <a:pt x="1753" y="607"/>
                  <a:pt x="2193" y="378"/>
                </a:cubicBezTo>
                <a:cubicBezTo>
                  <a:pt x="2634" y="149"/>
                  <a:pt x="3101" y="35"/>
                  <a:pt x="3593" y="35"/>
                </a:cubicBezTo>
                <a:lnTo>
                  <a:pt x="16179" y="35"/>
                </a:lnTo>
                <a:cubicBezTo>
                  <a:pt x="16211" y="35"/>
                  <a:pt x="16253" y="40"/>
                  <a:pt x="16304" y="46"/>
                </a:cubicBezTo>
                <a:cubicBezTo>
                  <a:pt x="16355" y="58"/>
                  <a:pt x="16395" y="64"/>
                  <a:pt x="16426" y="64"/>
                </a:cubicBezTo>
                <a:lnTo>
                  <a:pt x="14191" y="2745"/>
                </a:lnTo>
                <a:lnTo>
                  <a:pt x="3593" y="2745"/>
                </a:lnTo>
                <a:cubicBezTo>
                  <a:pt x="3226" y="2745"/>
                  <a:pt x="2913" y="2900"/>
                  <a:pt x="2651" y="3214"/>
                </a:cubicBezTo>
                <a:cubicBezTo>
                  <a:pt x="2389" y="3528"/>
                  <a:pt x="2260" y="3906"/>
                  <a:pt x="2260" y="4343"/>
                </a:cubicBezTo>
                <a:lnTo>
                  <a:pt x="2260" y="17288"/>
                </a:lnTo>
                <a:cubicBezTo>
                  <a:pt x="2260" y="17728"/>
                  <a:pt x="2389" y="18107"/>
                  <a:pt x="2651" y="18423"/>
                </a:cubicBezTo>
                <a:cubicBezTo>
                  <a:pt x="2913" y="18731"/>
                  <a:pt x="3226" y="18893"/>
                  <a:pt x="3593" y="18893"/>
                </a:cubicBezTo>
                <a:lnTo>
                  <a:pt x="16179" y="18893"/>
                </a:lnTo>
                <a:cubicBezTo>
                  <a:pt x="16546" y="18893"/>
                  <a:pt x="16864" y="18731"/>
                  <a:pt x="17128" y="18423"/>
                </a:cubicBezTo>
                <a:cubicBezTo>
                  <a:pt x="17395" y="18110"/>
                  <a:pt x="17527" y="17731"/>
                  <a:pt x="17527" y="17288"/>
                </a:cubicBezTo>
                <a:lnTo>
                  <a:pt x="17527" y="11039"/>
                </a:lnTo>
                <a:close/>
                <a:moveTo>
                  <a:pt x="18875" y="6393"/>
                </a:moveTo>
                <a:lnTo>
                  <a:pt x="11251" y="15534"/>
                </a:lnTo>
                <a:lnTo>
                  <a:pt x="7386" y="17054"/>
                </a:lnTo>
                <a:lnTo>
                  <a:pt x="8651" y="12432"/>
                </a:lnTo>
                <a:lnTo>
                  <a:pt x="16287" y="3278"/>
                </a:lnTo>
                <a:lnTo>
                  <a:pt x="18875" y="6393"/>
                </a:lnTo>
                <a:close/>
                <a:moveTo>
                  <a:pt x="16524" y="5607"/>
                </a:moveTo>
                <a:cubicBezTo>
                  <a:pt x="16664" y="5440"/>
                  <a:pt x="16664" y="5281"/>
                  <a:pt x="16524" y="5114"/>
                </a:cubicBezTo>
                <a:cubicBezTo>
                  <a:pt x="16382" y="4964"/>
                  <a:pt x="16245" y="4964"/>
                  <a:pt x="16113" y="5114"/>
                </a:cubicBezTo>
                <a:lnTo>
                  <a:pt x="10140" y="12273"/>
                </a:lnTo>
                <a:cubicBezTo>
                  <a:pt x="10001" y="12446"/>
                  <a:pt x="10001" y="12610"/>
                  <a:pt x="10140" y="12766"/>
                </a:cubicBezTo>
                <a:cubicBezTo>
                  <a:pt x="10189" y="12839"/>
                  <a:pt x="10255" y="12880"/>
                  <a:pt x="10341" y="12880"/>
                </a:cubicBezTo>
                <a:cubicBezTo>
                  <a:pt x="10419" y="12880"/>
                  <a:pt x="10480" y="12839"/>
                  <a:pt x="10527" y="12766"/>
                </a:cubicBezTo>
                <a:lnTo>
                  <a:pt x="16524" y="5607"/>
                </a:lnTo>
                <a:close/>
                <a:moveTo>
                  <a:pt x="21274" y="1677"/>
                </a:moveTo>
                <a:cubicBezTo>
                  <a:pt x="21485" y="1947"/>
                  <a:pt x="21592" y="2255"/>
                  <a:pt x="21597" y="2610"/>
                </a:cubicBezTo>
                <a:cubicBezTo>
                  <a:pt x="21600" y="2959"/>
                  <a:pt x="21492" y="3269"/>
                  <a:pt x="21274" y="3542"/>
                </a:cubicBezTo>
                <a:lnTo>
                  <a:pt x="20161" y="4830"/>
                </a:lnTo>
                <a:lnTo>
                  <a:pt x="17574" y="1724"/>
                </a:lnTo>
                <a:lnTo>
                  <a:pt x="18652" y="407"/>
                </a:lnTo>
                <a:cubicBezTo>
                  <a:pt x="18880" y="137"/>
                  <a:pt x="19144" y="0"/>
                  <a:pt x="19447" y="0"/>
                </a:cubicBezTo>
                <a:cubicBezTo>
                  <a:pt x="19753" y="0"/>
                  <a:pt x="20005" y="137"/>
                  <a:pt x="20208" y="407"/>
                </a:cubicBezTo>
                <a:lnTo>
                  <a:pt x="20748" y="1038"/>
                </a:lnTo>
                <a:lnTo>
                  <a:pt x="21274" y="1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3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15"/>
          <p:cNvGrpSpPr>
            <a:grpSpLocks/>
          </p:cNvGrpSpPr>
          <p:nvPr/>
        </p:nvGrpSpPr>
        <p:grpSpPr bwMode="auto">
          <a:xfrm>
            <a:off x="9144000" y="6563047"/>
            <a:ext cx="10803150" cy="835571"/>
            <a:chOff x="3455988" y="3391242"/>
            <a:chExt cx="5065712" cy="523877"/>
          </a:xfrm>
        </p:grpSpPr>
        <p:sp>
          <p:nvSpPr>
            <p:cNvPr id="61" name="Line 37"/>
            <p:cNvSpPr>
              <a:spLocks noChangeShapeType="1"/>
            </p:cNvSpPr>
            <p:nvPr/>
          </p:nvSpPr>
          <p:spPr bwMode="auto">
            <a:xfrm>
              <a:off x="3455988" y="3623017"/>
              <a:ext cx="540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62" name="AutoShape 49"/>
            <p:cNvSpPr>
              <a:spLocks noChangeArrowheads="1"/>
            </p:cNvSpPr>
            <p:nvPr/>
          </p:nvSpPr>
          <p:spPr bwMode="gray">
            <a:xfrm>
              <a:off x="3989523" y="3391242"/>
              <a:ext cx="4532177" cy="4349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Partie FrontOffice</a:t>
              </a:r>
              <a:endParaRPr lang="fr-FR" dirty="0"/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6148043" y="3453154"/>
              <a:ext cx="167806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lvl="1" algn="ctr">
                <a:defRPr/>
              </a:pPr>
              <a:endParaRPr lang="fr-FR" dirty="0">
                <a:latin typeface="Arial" charset="0"/>
                <a:cs typeface="+mj-cs"/>
              </a:endParaRPr>
            </a:p>
          </p:txBody>
        </p:sp>
        <p:sp>
          <p:nvSpPr>
            <p:cNvPr id="64" name="Oval 53"/>
            <p:cNvSpPr>
              <a:spLocks noChangeArrowheads="1"/>
            </p:cNvSpPr>
            <p:nvPr/>
          </p:nvSpPr>
          <p:spPr bwMode="gray">
            <a:xfrm>
              <a:off x="3924982" y="3521417"/>
              <a:ext cx="202227" cy="20320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56" name="Groupe 22"/>
          <p:cNvGrpSpPr>
            <a:grpSpLocks/>
          </p:cNvGrpSpPr>
          <p:nvPr/>
        </p:nvGrpSpPr>
        <p:grpSpPr bwMode="auto">
          <a:xfrm>
            <a:off x="8724380" y="5279631"/>
            <a:ext cx="11222770" cy="691246"/>
            <a:chOff x="3214678" y="4040525"/>
            <a:chExt cx="5310197" cy="434446"/>
          </a:xfrm>
        </p:grpSpPr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3214678" y="4277640"/>
              <a:ext cx="756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58" name="AutoShape 54"/>
            <p:cNvSpPr>
              <a:spLocks noChangeArrowheads="1"/>
            </p:cNvSpPr>
            <p:nvPr/>
          </p:nvSpPr>
          <p:spPr bwMode="gray">
            <a:xfrm>
              <a:off x="3992670" y="4040525"/>
              <a:ext cx="4532205" cy="434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Partie BackOffice</a:t>
              </a:r>
              <a:endParaRPr lang="fr-FR" dirty="0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gray">
            <a:xfrm>
              <a:off x="3913849" y="4164652"/>
              <a:ext cx="202891" cy="20210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36" name="Group 60"/>
          <p:cNvGrpSpPr>
            <a:grpSpLocks/>
          </p:cNvGrpSpPr>
          <p:nvPr/>
        </p:nvGrpSpPr>
        <p:grpSpPr bwMode="auto">
          <a:xfrm>
            <a:off x="3830373" y="4340399"/>
            <a:ext cx="5494338" cy="4794506"/>
            <a:chOff x="192" y="1631"/>
            <a:chExt cx="1684" cy="1683"/>
          </a:xfrm>
        </p:grpSpPr>
        <p:sp>
          <p:nvSpPr>
            <p:cNvPr id="37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39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0" cy="145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40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41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 dirty="0"/>
            </a:p>
          </p:txBody>
        </p:sp>
        <p:sp>
          <p:nvSpPr>
            <p:cNvPr id="45" name="Text Box 69"/>
            <p:cNvSpPr txBox="1">
              <a:spLocks noChangeArrowheads="1"/>
            </p:cNvSpPr>
            <p:nvPr/>
          </p:nvSpPr>
          <p:spPr bwMode="gray">
            <a:xfrm>
              <a:off x="375" y="2329"/>
              <a:ext cx="129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9pPr>
            </a:lstStyle>
            <a:p>
              <a:pPr algn="ctr" eaLnBrk="1" hangingPunct="1"/>
              <a:r>
                <a:rPr lang="fr-FR" sz="4800" b="1" i="1" dirty="0" smtClean="0">
                  <a:solidFill>
                    <a:srgbClr val="000000"/>
                  </a:solidFill>
                </a:rPr>
                <a:t>Conception</a:t>
              </a:r>
              <a:endParaRPr lang="fr-FR" sz="4800" b="1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e 22"/>
          <p:cNvGrpSpPr>
            <a:grpSpLocks/>
          </p:cNvGrpSpPr>
          <p:nvPr/>
        </p:nvGrpSpPr>
        <p:grpSpPr bwMode="auto">
          <a:xfrm>
            <a:off x="8724380" y="7799834"/>
            <a:ext cx="11222770" cy="691246"/>
            <a:chOff x="3214678" y="4040525"/>
            <a:chExt cx="5310197" cy="434446"/>
          </a:xfrm>
        </p:grpSpPr>
        <p:sp>
          <p:nvSpPr>
            <p:cNvPr id="23" name="Line 38"/>
            <p:cNvSpPr>
              <a:spLocks noChangeShapeType="1"/>
            </p:cNvSpPr>
            <p:nvPr/>
          </p:nvSpPr>
          <p:spPr bwMode="auto">
            <a:xfrm flipV="1">
              <a:off x="3214678" y="4277640"/>
              <a:ext cx="756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24" name="AutoShape 54"/>
            <p:cNvSpPr>
              <a:spLocks noChangeArrowheads="1"/>
            </p:cNvSpPr>
            <p:nvPr/>
          </p:nvSpPr>
          <p:spPr bwMode="gray">
            <a:xfrm>
              <a:off x="3992670" y="4040525"/>
              <a:ext cx="4532205" cy="434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Diagramme de classe</a:t>
              </a:r>
              <a:endParaRPr lang="fr-FR" dirty="0"/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gray">
            <a:xfrm>
              <a:off x="3913849" y="4164652"/>
              <a:ext cx="202891" cy="20210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Partie BackOffice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0" y="5036342"/>
            <a:ext cx="4969739" cy="5370514"/>
          </a:xfrm>
          <a:prstGeom prst="rect">
            <a:avLst/>
          </a:prstGeom>
        </p:spPr>
      </p:pic>
      <p:sp>
        <p:nvSpPr>
          <p:cNvPr id="8" name="Round Single Corner Rectangle 4"/>
          <p:cNvSpPr/>
          <p:nvPr/>
        </p:nvSpPr>
        <p:spPr>
          <a:xfrm>
            <a:off x="6745288" y="2057400"/>
            <a:ext cx="16571912" cy="11328399"/>
          </a:xfrm>
          <a:prstGeom prst="round1Rect">
            <a:avLst>
              <a:gd name="adj" fmla="val 16977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745288" y="2057401"/>
            <a:ext cx="2830512" cy="7540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Système</a:t>
            </a:r>
          </a:p>
        </p:txBody>
      </p:sp>
      <p:sp>
        <p:nvSpPr>
          <p:cNvPr id="10" name="Ellipse 9"/>
          <p:cNvSpPr/>
          <p:nvPr/>
        </p:nvSpPr>
        <p:spPr>
          <a:xfrm>
            <a:off x="7918450" y="3530600"/>
            <a:ext cx="7804150" cy="1549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les sites de ventes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995444" y="5543550"/>
            <a:ext cx="7727156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les salles de sport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995444" y="7353301"/>
            <a:ext cx="77470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les événements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939088" y="9220200"/>
            <a:ext cx="7783512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les actualités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8255000" y="11099801"/>
            <a:ext cx="74676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Gérer les recettes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6713200" y="6731001"/>
            <a:ext cx="66040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S’authentifier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4529775" y="4305300"/>
            <a:ext cx="4030025" cy="3822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9775" y="6527800"/>
            <a:ext cx="4030025" cy="160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529775" y="8128001"/>
            <a:ext cx="40300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529775" y="8128001"/>
            <a:ext cx="3725225" cy="1866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529775" y="8128001"/>
            <a:ext cx="3725225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/>
          <p:nvPr/>
        </p:nvCxnSpPr>
        <p:spPr>
          <a:xfrm>
            <a:off x="15290800" y="4102102"/>
            <a:ext cx="4975622" cy="2571750"/>
          </a:xfrm>
          <a:prstGeom prst="bentConnector3">
            <a:avLst>
              <a:gd name="adj1" fmla="val 100028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0"/>
          <p:cNvCxnSpPr/>
          <p:nvPr/>
        </p:nvCxnSpPr>
        <p:spPr>
          <a:xfrm>
            <a:off x="15155466" y="5778500"/>
            <a:ext cx="4250134" cy="895352"/>
          </a:xfrm>
          <a:prstGeom prst="bentConnector3">
            <a:avLst>
              <a:gd name="adj1" fmla="val 10020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0"/>
          <p:cNvCxnSpPr/>
          <p:nvPr/>
        </p:nvCxnSpPr>
        <p:spPr>
          <a:xfrm>
            <a:off x="14774466" y="8102598"/>
            <a:ext cx="2751534" cy="0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10"/>
          <p:cNvCxnSpPr/>
          <p:nvPr/>
        </p:nvCxnSpPr>
        <p:spPr>
          <a:xfrm flipV="1">
            <a:off x="15400933" y="8280401"/>
            <a:ext cx="4250134" cy="1657347"/>
          </a:xfrm>
          <a:prstGeom prst="bentConnector3">
            <a:avLst>
              <a:gd name="adj1" fmla="val 10020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10"/>
          <p:cNvCxnSpPr/>
          <p:nvPr/>
        </p:nvCxnSpPr>
        <p:spPr>
          <a:xfrm flipV="1">
            <a:off x="15719822" y="8280401"/>
            <a:ext cx="4828778" cy="3476626"/>
          </a:xfrm>
          <a:prstGeom prst="bentConnector3">
            <a:avLst>
              <a:gd name="adj1" fmla="val 9997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11"/>
          <p:cNvSpPr txBox="1">
            <a:spLocks noChangeArrowheads="1"/>
          </p:cNvSpPr>
          <p:nvPr/>
        </p:nvSpPr>
        <p:spPr bwMode="auto">
          <a:xfrm>
            <a:off x="16705261" y="3207434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15871030" y="4842698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11"/>
          <p:cNvSpPr txBox="1">
            <a:spLocks noChangeArrowheads="1"/>
          </p:cNvSpPr>
          <p:nvPr/>
        </p:nvSpPr>
        <p:spPr bwMode="auto">
          <a:xfrm>
            <a:off x="15290800" y="8516034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11"/>
          <p:cNvSpPr txBox="1">
            <a:spLocks noChangeArrowheads="1"/>
          </p:cNvSpPr>
          <p:nvPr/>
        </p:nvSpPr>
        <p:spPr bwMode="auto">
          <a:xfrm>
            <a:off x="16150233" y="10322749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16671922" y="11854478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Partie FrontOffice(1)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0" y="5126291"/>
            <a:ext cx="4969739" cy="5190616"/>
          </a:xfrm>
          <a:prstGeom prst="rect">
            <a:avLst/>
          </a:prstGeom>
        </p:spPr>
      </p:pic>
      <p:sp>
        <p:nvSpPr>
          <p:cNvPr id="8" name="Round Single Corner Rectangle 4"/>
          <p:cNvSpPr/>
          <p:nvPr/>
        </p:nvSpPr>
        <p:spPr>
          <a:xfrm>
            <a:off x="6745288" y="2057400"/>
            <a:ext cx="16571912" cy="11328399"/>
          </a:xfrm>
          <a:prstGeom prst="round1Rect">
            <a:avLst>
              <a:gd name="adj" fmla="val 16977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745288" y="2057401"/>
            <a:ext cx="2830512" cy="7540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Système</a:t>
            </a:r>
          </a:p>
        </p:txBody>
      </p:sp>
      <p:sp>
        <p:nvSpPr>
          <p:cNvPr id="10" name="Ellipse 9"/>
          <p:cNvSpPr/>
          <p:nvPr/>
        </p:nvSpPr>
        <p:spPr>
          <a:xfrm>
            <a:off x="7918450" y="3530600"/>
            <a:ext cx="7804150" cy="1549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S’inscrire</a:t>
            </a:r>
          </a:p>
        </p:txBody>
      </p:sp>
      <p:sp>
        <p:nvSpPr>
          <p:cNvPr id="11" name="Ellipse 10"/>
          <p:cNvSpPr/>
          <p:nvPr/>
        </p:nvSpPr>
        <p:spPr>
          <a:xfrm>
            <a:off x="7995444" y="5543550"/>
            <a:ext cx="7727156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Gérer charge financière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95444" y="7353301"/>
            <a:ext cx="77470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Consulter activité sportive</a:t>
            </a:r>
          </a:p>
        </p:txBody>
      </p:sp>
      <p:sp>
        <p:nvSpPr>
          <p:cNvPr id="13" name="Ellipse 12"/>
          <p:cNvSpPr/>
          <p:nvPr/>
        </p:nvSpPr>
        <p:spPr>
          <a:xfrm>
            <a:off x="7939088" y="9220200"/>
            <a:ext cx="7783512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Suivre recette de nutrition</a:t>
            </a:r>
          </a:p>
        </p:txBody>
      </p:sp>
      <p:sp>
        <p:nvSpPr>
          <p:cNvPr id="14" name="Ellipse 13"/>
          <p:cNvSpPr/>
          <p:nvPr/>
        </p:nvSpPr>
        <p:spPr>
          <a:xfrm>
            <a:off x="8255000" y="11099801"/>
            <a:ext cx="74676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Consulter des événements</a:t>
            </a:r>
          </a:p>
        </p:txBody>
      </p:sp>
      <p:sp>
        <p:nvSpPr>
          <p:cNvPr id="15" name="Ellipse 14"/>
          <p:cNvSpPr/>
          <p:nvPr/>
        </p:nvSpPr>
        <p:spPr>
          <a:xfrm>
            <a:off x="16713200" y="6731001"/>
            <a:ext cx="66040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S’authentifier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4529775" y="4305300"/>
            <a:ext cx="4030025" cy="3822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9775" y="6527800"/>
            <a:ext cx="4030025" cy="160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529775" y="8128001"/>
            <a:ext cx="40300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529775" y="8128001"/>
            <a:ext cx="3725225" cy="1866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529775" y="8128001"/>
            <a:ext cx="3725225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0"/>
          <p:cNvCxnSpPr/>
          <p:nvPr/>
        </p:nvCxnSpPr>
        <p:spPr>
          <a:xfrm>
            <a:off x="15155466" y="5778500"/>
            <a:ext cx="4250134" cy="895352"/>
          </a:xfrm>
          <a:prstGeom prst="bentConnector3">
            <a:avLst>
              <a:gd name="adj1" fmla="val 10020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0"/>
          <p:cNvCxnSpPr/>
          <p:nvPr/>
        </p:nvCxnSpPr>
        <p:spPr>
          <a:xfrm>
            <a:off x="14774466" y="8102598"/>
            <a:ext cx="2751534" cy="0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10"/>
          <p:cNvCxnSpPr/>
          <p:nvPr/>
        </p:nvCxnSpPr>
        <p:spPr>
          <a:xfrm flipV="1">
            <a:off x="15400933" y="8280401"/>
            <a:ext cx="4250134" cy="1657347"/>
          </a:xfrm>
          <a:prstGeom prst="bentConnector3">
            <a:avLst>
              <a:gd name="adj1" fmla="val 10020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10"/>
          <p:cNvCxnSpPr/>
          <p:nvPr/>
        </p:nvCxnSpPr>
        <p:spPr>
          <a:xfrm flipV="1">
            <a:off x="15719822" y="8280401"/>
            <a:ext cx="4828778" cy="3476626"/>
          </a:xfrm>
          <a:prstGeom prst="bentConnector3">
            <a:avLst>
              <a:gd name="adj1" fmla="val 9997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15871030" y="4842698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11"/>
          <p:cNvSpPr txBox="1">
            <a:spLocks noChangeArrowheads="1"/>
          </p:cNvSpPr>
          <p:nvPr/>
        </p:nvSpPr>
        <p:spPr bwMode="auto">
          <a:xfrm>
            <a:off x="15290800" y="8516034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11"/>
          <p:cNvSpPr txBox="1">
            <a:spLocks noChangeArrowheads="1"/>
          </p:cNvSpPr>
          <p:nvPr/>
        </p:nvSpPr>
        <p:spPr bwMode="auto">
          <a:xfrm>
            <a:off x="16150233" y="10322749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16671922" y="11854478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4" grpId="0"/>
      <p:bldP spid="65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Partie FrontOffice(2)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0" y="5126291"/>
            <a:ext cx="4969739" cy="5190616"/>
          </a:xfrm>
          <a:prstGeom prst="rect">
            <a:avLst/>
          </a:prstGeom>
        </p:spPr>
      </p:pic>
      <p:sp>
        <p:nvSpPr>
          <p:cNvPr id="8" name="Round Single Corner Rectangle 4"/>
          <p:cNvSpPr/>
          <p:nvPr/>
        </p:nvSpPr>
        <p:spPr>
          <a:xfrm>
            <a:off x="6745288" y="2057400"/>
            <a:ext cx="16571912" cy="11328399"/>
          </a:xfrm>
          <a:prstGeom prst="round1Rect">
            <a:avLst>
              <a:gd name="adj" fmla="val 16977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745288" y="2057401"/>
            <a:ext cx="2830512" cy="7540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Système</a:t>
            </a:r>
          </a:p>
        </p:txBody>
      </p:sp>
      <p:sp>
        <p:nvSpPr>
          <p:cNvPr id="10" name="Ellipse 9"/>
          <p:cNvSpPr/>
          <p:nvPr/>
        </p:nvSpPr>
        <p:spPr>
          <a:xfrm>
            <a:off x="7918450" y="3530600"/>
            <a:ext cx="7804150" cy="1549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Acheter en ligne</a:t>
            </a:r>
          </a:p>
        </p:txBody>
      </p:sp>
      <p:sp>
        <p:nvSpPr>
          <p:cNvPr id="11" name="Ellipse 10"/>
          <p:cNvSpPr/>
          <p:nvPr/>
        </p:nvSpPr>
        <p:spPr>
          <a:xfrm>
            <a:off x="7995444" y="5543550"/>
            <a:ext cx="7727156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Consulter actualité</a:t>
            </a:r>
          </a:p>
        </p:txBody>
      </p:sp>
      <p:sp>
        <p:nvSpPr>
          <p:cNvPr id="12" name="Ellipse 11"/>
          <p:cNvSpPr/>
          <p:nvPr/>
        </p:nvSpPr>
        <p:spPr>
          <a:xfrm>
            <a:off x="7995444" y="7353301"/>
            <a:ext cx="7747000" cy="296944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Calculer les caractéristiques corporelle</a:t>
            </a:r>
          </a:p>
        </p:txBody>
      </p:sp>
      <p:sp>
        <p:nvSpPr>
          <p:cNvPr id="13" name="Ellipse 12"/>
          <p:cNvSpPr/>
          <p:nvPr/>
        </p:nvSpPr>
        <p:spPr>
          <a:xfrm>
            <a:off x="7600780" y="11433721"/>
            <a:ext cx="7783512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Sauvegarder les caractéristiques</a:t>
            </a:r>
          </a:p>
        </p:txBody>
      </p:sp>
      <p:sp>
        <p:nvSpPr>
          <p:cNvPr id="14" name="Ellipse 13"/>
          <p:cNvSpPr/>
          <p:nvPr/>
        </p:nvSpPr>
        <p:spPr>
          <a:xfrm>
            <a:off x="15849600" y="11433721"/>
            <a:ext cx="74676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Suivre les caractéristiques</a:t>
            </a:r>
          </a:p>
        </p:txBody>
      </p:sp>
      <p:sp>
        <p:nvSpPr>
          <p:cNvPr id="15" name="Ellipse 14"/>
          <p:cNvSpPr/>
          <p:nvPr/>
        </p:nvSpPr>
        <p:spPr>
          <a:xfrm>
            <a:off x="16713200" y="6731001"/>
            <a:ext cx="6604000" cy="1549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S’authentifier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4529775" y="4305300"/>
            <a:ext cx="4030025" cy="3822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9775" y="6527800"/>
            <a:ext cx="4030025" cy="160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529775" y="8128001"/>
            <a:ext cx="4030025" cy="710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/>
          <p:nvPr/>
        </p:nvCxnSpPr>
        <p:spPr>
          <a:xfrm>
            <a:off x="15290800" y="4102102"/>
            <a:ext cx="4975622" cy="2571750"/>
          </a:xfrm>
          <a:prstGeom prst="bentConnector3">
            <a:avLst>
              <a:gd name="adj1" fmla="val 100028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0"/>
          <p:cNvCxnSpPr/>
          <p:nvPr/>
        </p:nvCxnSpPr>
        <p:spPr>
          <a:xfrm>
            <a:off x="15155466" y="5778500"/>
            <a:ext cx="4250134" cy="895352"/>
          </a:xfrm>
          <a:prstGeom prst="bentConnector3">
            <a:avLst>
              <a:gd name="adj1" fmla="val 100201"/>
            </a:avLst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0"/>
          <p:cNvCxnSpPr/>
          <p:nvPr/>
        </p:nvCxnSpPr>
        <p:spPr>
          <a:xfrm>
            <a:off x="14774466" y="8102598"/>
            <a:ext cx="2751534" cy="0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11"/>
          <p:cNvSpPr txBox="1">
            <a:spLocks noChangeArrowheads="1"/>
          </p:cNvSpPr>
          <p:nvPr/>
        </p:nvSpPr>
        <p:spPr bwMode="auto">
          <a:xfrm>
            <a:off x="16705261" y="3207434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15871030" y="4842698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11"/>
          <p:cNvSpPr txBox="1">
            <a:spLocks noChangeArrowheads="1"/>
          </p:cNvSpPr>
          <p:nvPr/>
        </p:nvSpPr>
        <p:spPr bwMode="auto">
          <a:xfrm>
            <a:off x="15290800" y="8516034"/>
            <a:ext cx="3309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nclude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10"/>
          <p:cNvCxnSpPr/>
          <p:nvPr/>
        </p:nvCxnSpPr>
        <p:spPr>
          <a:xfrm flipV="1">
            <a:off x="13589000" y="9994901"/>
            <a:ext cx="0" cy="1438820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10115055" y="10399197"/>
            <a:ext cx="33099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10"/>
          <p:cNvCxnSpPr/>
          <p:nvPr/>
        </p:nvCxnSpPr>
        <p:spPr>
          <a:xfrm flipH="1">
            <a:off x="14382052" y="11575047"/>
            <a:ext cx="2720783" cy="31062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14297064" y="10541305"/>
            <a:ext cx="33099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&gt;&gt;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/>
      <p:bldP spid="64" grpId="0"/>
      <p:bldP spid="65" grpId="0"/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3081000"/>
            <a:ext cx="24387175" cy="139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702751"/>
            <a:ext cx="20729099" cy="1371558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Plan</a:t>
            </a:r>
            <a:endParaRPr lang="en-US" sz="72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816837" y="3084401"/>
            <a:ext cx="7239780" cy="2214006"/>
          </a:xfrm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5400" b="1" dirty="0" err="1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Contexte</a:t>
            </a:r>
            <a:r>
              <a:rPr lang="en-US" sz="5400" b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Général</a:t>
            </a:r>
            <a:endParaRPr lang="en-US" sz="5400" b="1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141596"/>
            <a:ext cx="824808" cy="1199925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6770" y="221169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5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>
            <a:endCxn id="35" idx="4"/>
          </p:cNvCxnSpPr>
          <p:nvPr/>
        </p:nvCxnSpPr>
        <p:spPr>
          <a:xfrm flipH="1">
            <a:off x="12175824" y="3957279"/>
            <a:ext cx="14528" cy="6869198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693726" y="3259594"/>
            <a:ext cx="1011116" cy="10111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12004203" y="3516298"/>
            <a:ext cx="411120" cy="4409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86" tIns="38086" rIns="38086" bIns="38086" anchor="ctr"/>
          <a:lstStyle/>
          <a:p>
            <a:pPr defTabSz="342528">
              <a:defRPr/>
            </a:pPr>
            <a:endParaRPr lang="es-ES" sz="54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93726" y="4955774"/>
            <a:ext cx="1011116" cy="10111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690945" y="6548382"/>
            <a:ext cx="1011116" cy="101111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670266" y="8221680"/>
            <a:ext cx="1011116" cy="10111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670266" y="9815361"/>
            <a:ext cx="1011116" cy="10111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Subtitle 9"/>
          <p:cNvSpPr txBox="1">
            <a:spLocks/>
          </p:cNvSpPr>
          <p:nvPr/>
        </p:nvSpPr>
        <p:spPr>
          <a:xfrm>
            <a:off x="3037114" y="4771167"/>
            <a:ext cx="8333474" cy="221400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5400" b="1" dirty="0" err="1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5400" b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5400" b="1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besoins</a:t>
            </a:r>
            <a:endParaRPr lang="en-US" sz="5400" b="1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10000"/>
              </a:lnSpc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Subtitle 9"/>
          <p:cNvSpPr txBox="1">
            <a:spLocks/>
          </p:cNvSpPr>
          <p:nvPr/>
        </p:nvSpPr>
        <p:spPr>
          <a:xfrm>
            <a:off x="12702061" y="6373251"/>
            <a:ext cx="7239780" cy="1133710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5400" b="1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Etude </a:t>
            </a:r>
            <a:r>
              <a:rPr lang="en-US" sz="5400" b="1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Conceptuelle</a:t>
            </a:r>
            <a:endParaRPr lang="en-US" sz="5400" b="1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Subtitle 9"/>
          <p:cNvSpPr txBox="1">
            <a:spLocks/>
          </p:cNvSpPr>
          <p:nvPr/>
        </p:nvSpPr>
        <p:spPr>
          <a:xfrm>
            <a:off x="4130808" y="8051706"/>
            <a:ext cx="7239780" cy="1133710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5400" b="1" dirty="0" err="1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en-US" sz="5400" b="1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Subtitle 9"/>
          <p:cNvSpPr txBox="1">
            <a:spLocks/>
          </p:cNvSpPr>
          <p:nvPr/>
        </p:nvSpPr>
        <p:spPr>
          <a:xfrm>
            <a:off x="12816836" y="9642632"/>
            <a:ext cx="10092947" cy="9675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 defTabSz="16446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Conclusion et </a:t>
            </a:r>
            <a:r>
              <a:rPr lang="fr-FR" sz="5400" b="1" dirty="0">
                <a:latin typeface="Times New Roman" pitchFamily="18" charset="0"/>
                <a:cs typeface="Times New Roman" pitchFamily="18" charset="0"/>
              </a:rPr>
              <a:t>Perspectives</a:t>
            </a:r>
          </a:p>
        </p:txBody>
      </p:sp>
      <p:sp>
        <p:nvSpPr>
          <p:cNvPr id="27" name="AutoShape 115"/>
          <p:cNvSpPr>
            <a:spLocks/>
          </p:cNvSpPr>
          <p:nvPr/>
        </p:nvSpPr>
        <p:spPr bwMode="auto">
          <a:xfrm>
            <a:off x="11944355" y="5194539"/>
            <a:ext cx="521860" cy="533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54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29" name="AutoShape 79"/>
          <p:cNvSpPr>
            <a:spLocks/>
          </p:cNvSpPr>
          <p:nvPr/>
        </p:nvSpPr>
        <p:spPr bwMode="auto">
          <a:xfrm>
            <a:off x="11952497" y="6812370"/>
            <a:ext cx="497455" cy="48313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27" y="11039"/>
                </a:moveTo>
                <a:lnTo>
                  <a:pt x="19787" y="8346"/>
                </a:lnTo>
                <a:lnTo>
                  <a:pt x="19787" y="17288"/>
                </a:lnTo>
                <a:cubicBezTo>
                  <a:pt x="19787" y="17878"/>
                  <a:pt x="19689" y="18435"/>
                  <a:pt x="19494" y="18954"/>
                </a:cubicBezTo>
                <a:cubicBezTo>
                  <a:pt x="19298" y="19470"/>
                  <a:pt x="19039" y="19928"/>
                  <a:pt x="18711" y="20324"/>
                </a:cubicBezTo>
                <a:cubicBezTo>
                  <a:pt x="18383" y="20714"/>
                  <a:pt x="18004" y="21028"/>
                  <a:pt x="17574" y="21256"/>
                </a:cubicBezTo>
                <a:cubicBezTo>
                  <a:pt x="17145" y="21485"/>
                  <a:pt x="16681" y="21599"/>
                  <a:pt x="16179" y="21599"/>
                </a:cubicBezTo>
                <a:lnTo>
                  <a:pt x="3593" y="21599"/>
                </a:lnTo>
                <a:cubicBezTo>
                  <a:pt x="3101" y="21599"/>
                  <a:pt x="2634" y="21485"/>
                  <a:pt x="2193" y="21256"/>
                </a:cubicBezTo>
                <a:cubicBezTo>
                  <a:pt x="1753" y="21028"/>
                  <a:pt x="1372" y="20711"/>
                  <a:pt x="1051" y="20324"/>
                </a:cubicBezTo>
                <a:cubicBezTo>
                  <a:pt x="733" y="19928"/>
                  <a:pt x="476" y="19470"/>
                  <a:pt x="286" y="18954"/>
                </a:cubicBezTo>
                <a:cubicBezTo>
                  <a:pt x="95" y="18432"/>
                  <a:pt x="0" y="17878"/>
                  <a:pt x="0" y="17288"/>
                </a:cubicBezTo>
                <a:lnTo>
                  <a:pt x="0" y="4340"/>
                </a:lnTo>
                <a:cubicBezTo>
                  <a:pt x="0" y="3751"/>
                  <a:pt x="95" y="3193"/>
                  <a:pt x="286" y="2662"/>
                </a:cubicBezTo>
                <a:cubicBezTo>
                  <a:pt x="476" y="2134"/>
                  <a:pt x="733" y="1677"/>
                  <a:pt x="1051" y="1293"/>
                </a:cubicBezTo>
                <a:cubicBezTo>
                  <a:pt x="1372" y="914"/>
                  <a:pt x="1753" y="607"/>
                  <a:pt x="2193" y="378"/>
                </a:cubicBezTo>
                <a:cubicBezTo>
                  <a:pt x="2634" y="149"/>
                  <a:pt x="3101" y="35"/>
                  <a:pt x="3593" y="35"/>
                </a:cubicBezTo>
                <a:lnTo>
                  <a:pt x="16179" y="35"/>
                </a:lnTo>
                <a:cubicBezTo>
                  <a:pt x="16211" y="35"/>
                  <a:pt x="16253" y="40"/>
                  <a:pt x="16304" y="46"/>
                </a:cubicBezTo>
                <a:cubicBezTo>
                  <a:pt x="16355" y="58"/>
                  <a:pt x="16395" y="64"/>
                  <a:pt x="16426" y="64"/>
                </a:cubicBezTo>
                <a:lnTo>
                  <a:pt x="14191" y="2745"/>
                </a:lnTo>
                <a:lnTo>
                  <a:pt x="3593" y="2745"/>
                </a:lnTo>
                <a:cubicBezTo>
                  <a:pt x="3226" y="2745"/>
                  <a:pt x="2913" y="2900"/>
                  <a:pt x="2651" y="3214"/>
                </a:cubicBezTo>
                <a:cubicBezTo>
                  <a:pt x="2389" y="3528"/>
                  <a:pt x="2260" y="3906"/>
                  <a:pt x="2260" y="4343"/>
                </a:cubicBezTo>
                <a:lnTo>
                  <a:pt x="2260" y="17288"/>
                </a:lnTo>
                <a:cubicBezTo>
                  <a:pt x="2260" y="17728"/>
                  <a:pt x="2389" y="18107"/>
                  <a:pt x="2651" y="18423"/>
                </a:cubicBezTo>
                <a:cubicBezTo>
                  <a:pt x="2913" y="18731"/>
                  <a:pt x="3226" y="18893"/>
                  <a:pt x="3593" y="18893"/>
                </a:cubicBezTo>
                <a:lnTo>
                  <a:pt x="16179" y="18893"/>
                </a:lnTo>
                <a:cubicBezTo>
                  <a:pt x="16546" y="18893"/>
                  <a:pt x="16864" y="18731"/>
                  <a:pt x="17128" y="18423"/>
                </a:cubicBezTo>
                <a:cubicBezTo>
                  <a:pt x="17395" y="18110"/>
                  <a:pt x="17527" y="17731"/>
                  <a:pt x="17527" y="17288"/>
                </a:cubicBezTo>
                <a:lnTo>
                  <a:pt x="17527" y="11039"/>
                </a:lnTo>
                <a:close/>
                <a:moveTo>
                  <a:pt x="18875" y="6393"/>
                </a:moveTo>
                <a:lnTo>
                  <a:pt x="11251" y="15534"/>
                </a:lnTo>
                <a:lnTo>
                  <a:pt x="7386" y="17054"/>
                </a:lnTo>
                <a:lnTo>
                  <a:pt x="8651" y="12432"/>
                </a:lnTo>
                <a:lnTo>
                  <a:pt x="16287" y="3278"/>
                </a:lnTo>
                <a:lnTo>
                  <a:pt x="18875" y="6393"/>
                </a:lnTo>
                <a:close/>
                <a:moveTo>
                  <a:pt x="16524" y="5607"/>
                </a:moveTo>
                <a:cubicBezTo>
                  <a:pt x="16664" y="5440"/>
                  <a:pt x="16664" y="5281"/>
                  <a:pt x="16524" y="5114"/>
                </a:cubicBezTo>
                <a:cubicBezTo>
                  <a:pt x="16382" y="4964"/>
                  <a:pt x="16245" y="4964"/>
                  <a:pt x="16113" y="5114"/>
                </a:cubicBezTo>
                <a:lnTo>
                  <a:pt x="10140" y="12273"/>
                </a:lnTo>
                <a:cubicBezTo>
                  <a:pt x="10001" y="12446"/>
                  <a:pt x="10001" y="12610"/>
                  <a:pt x="10140" y="12766"/>
                </a:cubicBezTo>
                <a:cubicBezTo>
                  <a:pt x="10189" y="12839"/>
                  <a:pt x="10255" y="12880"/>
                  <a:pt x="10341" y="12880"/>
                </a:cubicBezTo>
                <a:cubicBezTo>
                  <a:pt x="10419" y="12880"/>
                  <a:pt x="10480" y="12839"/>
                  <a:pt x="10527" y="12766"/>
                </a:cubicBezTo>
                <a:lnTo>
                  <a:pt x="16524" y="5607"/>
                </a:lnTo>
                <a:close/>
                <a:moveTo>
                  <a:pt x="21274" y="1677"/>
                </a:moveTo>
                <a:cubicBezTo>
                  <a:pt x="21485" y="1947"/>
                  <a:pt x="21592" y="2255"/>
                  <a:pt x="21597" y="2610"/>
                </a:cubicBezTo>
                <a:cubicBezTo>
                  <a:pt x="21600" y="2959"/>
                  <a:pt x="21492" y="3269"/>
                  <a:pt x="21274" y="3542"/>
                </a:cubicBezTo>
                <a:lnTo>
                  <a:pt x="20161" y="4830"/>
                </a:lnTo>
                <a:lnTo>
                  <a:pt x="17574" y="1724"/>
                </a:lnTo>
                <a:lnTo>
                  <a:pt x="18652" y="407"/>
                </a:lnTo>
                <a:cubicBezTo>
                  <a:pt x="18880" y="137"/>
                  <a:pt x="19144" y="0"/>
                  <a:pt x="19447" y="0"/>
                </a:cubicBezTo>
                <a:cubicBezTo>
                  <a:pt x="19753" y="0"/>
                  <a:pt x="20005" y="137"/>
                  <a:pt x="20208" y="407"/>
                </a:cubicBezTo>
                <a:lnTo>
                  <a:pt x="20748" y="1038"/>
                </a:lnTo>
                <a:lnTo>
                  <a:pt x="21274" y="1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54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31" name="AutoShape 66"/>
          <p:cNvSpPr>
            <a:spLocks/>
          </p:cNvSpPr>
          <p:nvPr/>
        </p:nvSpPr>
        <p:spPr bwMode="auto">
          <a:xfrm>
            <a:off x="11970749" y="11811134"/>
            <a:ext cx="495466" cy="48313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54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grpSp>
        <p:nvGrpSpPr>
          <p:cNvPr id="32" name="Group 293"/>
          <p:cNvGrpSpPr/>
          <p:nvPr/>
        </p:nvGrpSpPr>
        <p:grpSpPr>
          <a:xfrm>
            <a:off x="11914872" y="8436468"/>
            <a:ext cx="490590" cy="559238"/>
            <a:chOff x="4012009" y="1992971"/>
            <a:chExt cx="405446" cy="462180"/>
          </a:xfrm>
          <a:solidFill>
            <a:schemeClr val="bg1"/>
          </a:solidFill>
        </p:grpSpPr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4012009" y="1992971"/>
              <a:ext cx="405446" cy="462180"/>
            </a:xfrm>
            <a:custGeom>
              <a:avLst/>
              <a:gdLst>
                <a:gd name="T0" fmla="*/ 985 w 1340"/>
                <a:gd name="T1" fmla="*/ 48 h 1528"/>
                <a:gd name="T2" fmla="*/ 348 w 1340"/>
                <a:gd name="T3" fmla="*/ 100 h 1528"/>
                <a:gd name="T4" fmla="*/ 114 w 1340"/>
                <a:gd name="T5" fmla="*/ 402 h 1528"/>
                <a:gd name="T6" fmla="*/ 115 w 1340"/>
                <a:gd name="T7" fmla="*/ 590 h 1528"/>
                <a:gd name="T8" fmla="*/ 119 w 1340"/>
                <a:gd name="T9" fmla="*/ 607 h 1528"/>
                <a:gd name="T10" fmla="*/ 66 w 1340"/>
                <a:gd name="T11" fmla="*/ 692 h 1528"/>
                <a:gd name="T12" fmla="*/ 24 w 1340"/>
                <a:gd name="T13" fmla="*/ 752 h 1528"/>
                <a:gd name="T14" fmla="*/ 23 w 1340"/>
                <a:gd name="T15" fmla="*/ 753 h 1528"/>
                <a:gd name="T16" fmla="*/ 61 w 1340"/>
                <a:gd name="T17" fmla="*/ 922 h 1528"/>
                <a:gd name="T18" fmla="*/ 84 w 1340"/>
                <a:gd name="T19" fmla="*/ 1001 h 1528"/>
                <a:gd name="T20" fmla="*/ 127 w 1340"/>
                <a:gd name="T21" fmla="*/ 1107 h 1528"/>
                <a:gd name="T22" fmla="*/ 126 w 1340"/>
                <a:gd name="T23" fmla="*/ 1183 h 1528"/>
                <a:gd name="T24" fmla="*/ 288 w 1340"/>
                <a:gd name="T25" fmla="*/ 1319 h 1528"/>
                <a:gd name="T26" fmla="*/ 416 w 1340"/>
                <a:gd name="T27" fmla="*/ 1415 h 1528"/>
                <a:gd name="T28" fmla="*/ 1053 w 1340"/>
                <a:gd name="T29" fmla="*/ 1528 h 1528"/>
                <a:gd name="T30" fmla="*/ 1170 w 1340"/>
                <a:gd name="T31" fmla="*/ 1389 h 1528"/>
                <a:gd name="T32" fmla="*/ 1132 w 1340"/>
                <a:gd name="T33" fmla="*/ 1086 h 1528"/>
                <a:gd name="T34" fmla="*/ 1324 w 1340"/>
                <a:gd name="T35" fmla="*/ 711 h 1528"/>
                <a:gd name="T36" fmla="*/ 1204 w 1340"/>
                <a:gd name="T37" fmla="*/ 201 h 1528"/>
                <a:gd name="T38" fmla="*/ 1069 w 1340"/>
                <a:gd name="T39" fmla="*/ 1033 h 1528"/>
                <a:gd name="T40" fmla="*/ 1089 w 1340"/>
                <a:gd name="T41" fmla="*/ 1403 h 1528"/>
                <a:gd name="T42" fmla="*/ 1053 w 1340"/>
                <a:gd name="T43" fmla="*/ 1445 h 1528"/>
                <a:gd name="T44" fmla="*/ 498 w 1340"/>
                <a:gd name="T45" fmla="*/ 1411 h 1528"/>
                <a:gd name="T46" fmla="*/ 443 w 1340"/>
                <a:gd name="T47" fmla="*/ 1203 h 1528"/>
                <a:gd name="T48" fmla="*/ 288 w 1340"/>
                <a:gd name="T49" fmla="*/ 1236 h 1528"/>
                <a:gd name="T50" fmla="*/ 172 w 1340"/>
                <a:gd name="T51" fmla="*/ 1030 h 1528"/>
                <a:gd name="T52" fmla="*/ 187 w 1340"/>
                <a:gd name="T53" fmla="*/ 969 h 1528"/>
                <a:gd name="T54" fmla="*/ 146 w 1340"/>
                <a:gd name="T55" fmla="*/ 947 h 1528"/>
                <a:gd name="T56" fmla="*/ 160 w 1340"/>
                <a:gd name="T57" fmla="*/ 884 h 1528"/>
                <a:gd name="T58" fmla="*/ 111 w 1340"/>
                <a:gd name="T59" fmla="*/ 855 h 1528"/>
                <a:gd name="T60" fmla="*/ 93 w 1340"/>
                <a:gd name="T61" fmla="*/ 797 h 1528"/>
                <a:gd name="T62" fmla="*/ 190 w 1340"/>
                <a:gd name="T63" fmla="*/ 650 h 1528"/>
                <a:gd name="T64" fmla="*/ 195 w 1340"/>
                <a:gd name="T65" fmla="*/ 572 h 1528"/>
                <a:gd name="T66" fmla="*/ 194 w 1340"/>
                <a:gd name="T67" fmla="*/ 422 h 1528"/>
                <a:gd name="T68" fmla="*/ 1243 w 1340"/>
                <a:gd name="T69" fmla="*/ 699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0" h="1528">
                  <a:moveTo>
                    <a:pt x="1204" y="201"/>
                  </a:moveTo>
                  <a:cubicBezTo>
                    <a:pt x="1146" y="134"/>
                    <a:pt x="1073" y="83"/>
                    <a:pt x="985" y="48"/>
                  </a:cubicBezTo>
                  <a:cubicBezTo>
                    <a:pt x="906" y="17"/>
                    <a:pt x="816" y="0"/>
                    <a:pt x="725" y="0"/>
                  </a:cubicBezTo>
                  <a:cubicBezTo>
                    <a:pt x="589" y="0"/>
                    <a:pt x="456" y="36"/>
                    <a:pt x="348" y="100"/>
                  </a:cubicBezTo>
                  <a:cubicBezTo>
                    <a:pt x="290" y="135"/>
                    <a:pt x="241" y="177"/>
                    <a:pt x="202" y="226"/>
                  </a:cubicBezTo>
                  <a:cubicBezTo>
                    <a:pt x="160" y="279"/>
                    <a:pt x="130" y="338"/>
                    <a:pt x="114" y="402"/>
                  </a:cubicBezTo>
                  <a:cubicBezTo>
                    <a:pt x="100" y="457"/>
                    <a:pt x="99" y="521"/>
                    <a:pt x="111" y="572"/>
                  </a:cubicBezTo>
                  <a:cubicBezTo>
                    <a:pt x="115" y="590"/>
                    <a:pt x="115" y="590"/>
                    <a:pt x="115" y="590"/>
                  </a:cubicBezTo>
                  <a:cubicBezTo>
                    <a:pt x="116" y="595"/>
                    <a:pt x="117" y="600"/>
                    <a:pt x="118" y="604"/>
                  </a:cubicBezTo>
                  <a:cubicBezTo>
                    <a:pt x="119" y="605"/>
                    <a:pt x="119" y="606"/>
                    <a:pt x="119" y="607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03" y="640"/>
                    <a:pt x="85" y="665"/>
                    <a:pt x="66" y="692"/>
                  </a:cubicBezTo>
                  <a:cubicBezTo>
                    <a:pt x="52" y="711"/>
                    <a:pt x="37" y="730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3" y="753"/>
                    <a:pt x="23" y="753"/>
                    <a:pt x="23" y="753"/>
                  </a:cubicBezTo>
                  <a:cubicBezTo>
                    <a:pt x="4" y="783"/>
                    <a:pt x="0" y="820"/>
                    <a:pt x="10" y="854"/>
                  </a:cubicBezTo>
                  <a:cubicBezTo>
                    <a:pt x="18" y="882"/>
                    <a:pt x="37" y="906"/>
                    <a:pt x="61" y="922"/>
                  </a:cubicBezTo>
                  <a:cubicBezTo>
                    <a:pt x="59" y="943"/>
                    <a:pt x="63" y="964"/>
                    <a:pt x="73" y="983"/>
                  </a:cubicBezTo>
                  <a:cubicBezTo>
                    <a:pt x="76" y="989"/>
                    <a:pt x="80" y="995"/>
                    <a:pt x="84" y="1001"/>
                  </a:cubicBezTo>
                  <a:cubicBezTo>
                    <a:pt x="82" y="1028"/>
                    <a:pt x="89" y="1056"/>
                    <a:pt x="106" y="1078"/>
                  </a:cubicBezTo>
                  <a:cubicBezTo>
                    <a:pt x="127" y="1107"/>
                    <a:pt x="127" y="1107"/>
                    <a:pt x="127" y="1107"/>
                  </a:cubicBezTo>
                  <a:cubicBezTo>
                    <a:pt x="127" y="1111"/>
                    <a:pt x="126" y="1116"/>
                    <a:pt x="126" y="1120"/>
                  </a:cubicBezTo>
                  <a:cubicBezTo>
                    <a:pt x="125" y="1138"/>
                    <a:pt x="124" y="1160"/>
                    <a:pt x="126" y="1183"/>
                  </a:cubicBezTo>
                  <a:cubicBezTo>
                    <a:pt x="131" y="1219"/>
                    <a:pt x="144" y="1249"/>
                    <a:pt x="165" y="1272"/>
                  </a:cubicBezTo>
                  <a:cubicBezTo>
                    <a:pt x="194" y="1303"/>
                    <a:pt x="236" y="1319"/>
                    <a:pt x="288" y="1319"/>
                  </a:cubicBezTo>
                  <a:cubicBezTo>
                    <a:pt x="322" y="1319"/>
                    <a:pt x="361" y="1312"/>
                    <a:pt x="408" y="1299"/>
                  </a:cubicBezTo>
                  <a:cubicBezTo>
                    <a:pt x="411" y="1328"/>
                    <a:pt x="413" y="1367"/>
                    <a:pt x="416" y="1415"/>
                  </a:cubicBezTo>
                  <a:cubicBezTo>
                    <a:pt x="419" y="1478"/>
                    <a:pt x="471" y="1528"/>
                    <a:pt x="534" y="1528"/>
                  </a:cubicBezTo>
                  <a:cubicBezTo>
                    <a:pt x="1053" y="1528"/>
                    <a:pt x="1053" y="1528"/>
                    <a:pt x="1053" y="1528"/>
                  </a:cubicBezTo>
                  <a:cubicBezTo>
                    <a:pt x="1088" y="1528"/>
                    <a:pt x="1121" y="1512"/>
                    <a:pt x="1144" y="1485"/>
                  </a:cubicBezTo>
                  <a:cubicBezTo>
                    <a:pt x="1166" y="1458"/>
                    <a:pt x="1176" y="1423"/>
                    <a:pt x="1170" y="1389"/>
                  </a:cubicBezTo>
                  <a:cubicBezTo>
                    <a:pt x="1122" y="1123"/>
                    <a:pt x="1122" y="1123"/>
                    <a:pt x="1122" y="1123"/>
                  </a:cubicBezTo>
                  <a:cubicBezTo>
                    <a:pt x="1120" y="1109"/>
                    <a:pt x="1123" y="1096"/>
                    <a:pt x="1132" y="1086"/>
                  </a:cubicBezTo>
                  <a:cubicBezTo>
                    <a:pt x="1170" y="1041"/>
                    <a:pt x="1214" y="987"/>
                    <a:pt x="1250" y="923"/>
                  </a:cubicBezTo>
                  <a:cubicBezTo>
                    <a:pt x="1289" y="855"/>
                    <a:pt x="1313" y="785"/>
                    <a:pt x="1324" y="711"/>
                  </a:cubicBezTo>
                  <a:cubicBezTo>
                    <a:pt x="1340" y="606"/>
                    <a:pt x="1337" y="508"/>
                    <a:pt x="1316" y="421"/>
                  </a:cubicBezTo>
                  <a:cubicBezTo>
                    <a:pt x="1295" y="337"/>
                    <a:pt x="1257" y="263"/>
                    <a:pt x="1204" y="201"/>
                  </a:cubicBezTo>
                  <a:close/>
                  <a:moveTo>
                    <a:pt x="1243" y="699"/>
                  </a:moveTo>
                  <a:cubicBezTo>
                    <a:pt x="1222" y="838"/>
                    <a:pt x="1149" y="938"/>
                    <a:pt x="1069" y="1033"/>
                  </a:cubicBezTo>
                  <a:cubicBezTo>
                    <a:pt x="1045" y="1062"/>
                    <a:pt x="1035" y="1100"/>
                    <a:pt x="1041" y="1137"/>
                  </a:cubicBezTo>
                  <a:cubicBezTo>
                    <a:pt x="1089" y="1403"/>
                    <a:pt x="1089" y="1403"/>
                    <a:pt x="1089" y="1403"/>
                  </a:cubicBezTo>
                  <a:cubicBezTo>
                    <a:pt x="1091" y="1414"/>
                    <a:pt x="1088" y="1424"/>
                    <a:pt x="1081" y="1433"/>
                  </a:cubicBezTo>
                  <a:cubicBezTo>
                    <a:pt x="1074" y="1441"/>
                    <a:pt x="1064" y="1445"/>
                    <a:pt x="1053" y="1445"/>
                  </a:cubicBezTo>
                  <a:cubicBezTo>
                    <a:pt x="534" y="1445"/>
                    <a:pt x="534" y="1445"/>
                    <a:pt x="534" y="1445"/>
                  </a:cubicBezTo>
                  <a:cubicBezTo>
                    <a:pt x="515" y="1445"/>
                    <a:pt x="499" y="1430"/>
                    <a:pt x="498" y="1411"/>
                  </a:cubicBezTo>
                  <a:cubicBezTo>
                    <a:pt x="493" y="1321"/>
                    <a:pt x="488" y="1266"/>
                    <a:pt x="485" y="1235"/>
                  </a:cubicBezTo>
                  <a:cubicBezTo>
                    <a:pt x="483" y="1220"/>
                    <a:pt x="464" y="1203"/>
                    <a:pt x="443" y="1203"/>
                  </a:cubicBezTo>
                  <a:cubicBezTo>
                    <a:pt x="439" y="1203"/>
                    <a:pt x="436" y="1204"/>
                    <a:pt x="432" y="1205"/>
                  </a:cubicBezTo>
                  <a:cubicBezTo>
                    <a:pt x="367" y="1227"/>
                    <a:pt x="321" y="1236"/>
                    <a:pt x="288" y="1236"/>
                  </a:cubicBezTo>
                  <a:cubicBezTo>
                    <a:pt x="162" y="1236"/>
                    <a:pt x="227" y="1105"/>
                    <a:pt x="203" y="1072"/>
                  </a:cubicBezTo>
                  <a:cubicBezTo>
                    <a:pt x="172" y="1030"/>
                    <a:pt x="172" y="1030"/>
                    <a:pt x="172" y="1030"/>
                  </a:cubicBezTo>
                  <a:cubicBezTo>
                    <a:pt x="164" y="1019"/>
                    <a:pt x="163" y="1005"/>
                    <a:pt x="171" y="994"/>
                  </a:cubicBezTo>
                  <a:cubicBezTo>
                    <a:pt x="187" y="969"/>
                    <a:pt x="187" y="969"/>
                    <a:pt x="187" y="969"/>
                  </a:cubicBezTo>
                  <a:cubicBezTo>
                    <a:pt x="166" y="963"/>
                    <a:pt x="166" y="963"/>
                    <a:pt x="166" y="963"/>
                  </a:cubicBezTo>
                  <a:cubicBezTo>
                    <a:pt x="158" y="961"/>
                    <a:pt x="150" y="955"/>
                    <a:pt x="146" y="947"/>
                  </a:cubicBezTo>
                  <a:cubicBezTo>
                    <a:pt x="142" y="939"/>
                    <a:pt x="142" y="929"/>
                    <a:pt x="145" y="921"/>
                  </a:cubicBezTo>
                  <a:cubicBezTo>
                    <a:pt x="160" y="884"/>
                    <a:pt x="160" y="884"/>
                    <a:pt x="160" y="884"/>
                  </a:cubicBezTo>
                  <a:cubicBezTo>
                    <a:pt x="161" y="881"/>
                    <a:pt x="160" y="877"/>
                    <a:pt x="156" y="876"/>
                  </a:cubicBezTo>
                  <a:cubicBezTo>
                    <a:pt x="111" y="855"/>
                    <a:pt x="111" y="855"/>
                    <a:pt x="111" y="855"/>
                  </a:cubicBezTo>
                  <a:cubicBezTo>
                    <a:pt x="100" y="850"/>
                    <a:pt x="92" y="841"/>
                    <a:pt x="89" y="830"/>
                  </a:cubicBezTo>
                  <a:cubicBezTo>
                    <a:pt x="85" y="819"/>
                    <a:pt x="87" y="807"/>
                    <a:pt x="93" y="797"/>
                  </a:cubicBezTo>
                  <a:cubicBezTo>
                    <a:pt x="94" y="796"/>
                    <a:pt x="94" y="796"/>
                    <a:pt x="94" y="796"/>
                  </a:cubicBezTo>
                  <a:cubicBezTo>
                    <a:pt x="124" y="746"/>
                    <a:pt x="164" y="702"/>
                    <a:pt x="190" y="650"/>
                  </a:cubicBezTo>
                  <a:cubicBezTo>
                    <a:pt x="201" y="628"/>
                    <a:pt x="201" y="628"/>
                    <a:pt x="201" y="628"/>
                  </a:cubicBezTo>
                  <a:cubicBezTo>
                    <a:pt x="208" y="613"/>
                    <a:pt x="199" y="589"/>
                    <a:pt x="195" y="572"/>
                  </a:cubicBezTo>
                  <a:cubicBezTo>
                    <a:pt x="191" y="553"/>
                    <a:pt x="191" y="553"/>
                    <a:pt x="191" y="553"/>
                  </a:cubicBezTo>
                  <a:cubicBezTo>
                    <a:pt x="182" y="513"/>
                    <a:pt x="184" y="463"/>
                    <a:pt x="194" y="422"/>
                  </a:cubicBezTo>
                  <a:cubicBezTo>
                    <a:pt x="248" y="205"/>
                    <a:pt x="487" y="82"/>
                    <a:pt x="725" y="82"/>
                  </a:cubicBezTo>
                  <a:cubicBezTo>
                    <a:pt x="1018" y="82"/>
                    <a:pt x="1308" y="270"/>
                    <a:pt x="1243" y="69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5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086667" y="2049085"/>
              <a:ext cx="286227" cy="232944"/>
            </a:xfrm>
            <a:custGeom>
              <a:avLst/>
              <a:gdLst>
                <a:gd name="T0" fmla="*/ 626 w 946"/>
                <a:gd name="T1" fmla="*/ 35 h 770"/>
                <a:gd name="T2" fmla="*/ 554 w 946"/>
                <a:gd name="T3" fmla="*/ 8 h 770"/>
                <a:gd name="T4" fmla="*/ 508 w 946"/>
                <a:gd name="T5" fmla="*/ 18 h 770"/>
                <a:gd name="T6" fmla="*/ 456 w 946"/>
                <a:gd name="T7" fmla="*/ 0 h 770"/>
                <a:gd name="T8" fmla="*/ 414 w 946"/>
                <a:gd name="T9" fmla="*/ 12 h 770"/>
                <a:gd name="T10" fmla="*/ 381 w 946"/>
                <a:gd name="T11" fmla="*/ 8 h 770"/>
                <a:gd name="T12" fmla="*/ 287 w 946"/>
                <a:gd name="T13" fmla="*/ 41 h 770"/>
                <a:gd name="T14" fmla="*/ 278 w 946"/>
                <a:gd name="T15" fmla="*/ 40 h 770"/>
                <a:gd name="T16" fmla="*/ 163 w 946"/>
                <a:gd name="T17" fmla="*/ 92 h 770"/>
                <a:gd name="T18" fmla="*/ 64 w 946"/>
                <a:gd name="T19" fmla="*/ 209 h 770"/>
                <a:gd name="T20" fmla="*/ 25 w 946"/>
                <a:gd name="T21" fmla="*/ 266 h 770"/>
                <a:gd name="T22" fmla="*/ 26 w 946"/>
                <a:gd name="T23" fmla="*/ 274 h 770"/>
                <a:gd name="T24" fmla="*/ 0 w 946"/>
                <a:gd name="T25" fmla="*/ 357 h 770"/>
                <a:gd name="T26" fmla="*/ 67 w 946"/>
                <a:gd name="T27" fmla="*/ 480 h 770"/>
                <a:gd name="T28" fmla="*/ 176 w 946"/>
                <a:gd name="T29" fmla="*/ 558 h 770"/>
                <a:gd name="T30" fmla="*/ 231 w 946"/>
                <a:gd name="T31" fmla="*/ 544 h 770"/>
                <a:gd name="T32" fmla="*/ 301 w 946"/>
                <a:gd name="T33" fmla="*/ 587 h 770"/>
                <a:gd name="T34" fmla="*/ 443 w 946"/>
                <a:gd name="T35" fmla="*/ 687 h 770"/>
                <a:gd name="T36" fmla="*/ 504 w 946"/>
                <a:gd name="T37" fmla="*/ 674 h 770"/>
                <a:gd name="T38" fmla="*/ 667 w 946"/>
                <a:gd name="T39" fmla="*/ 770 h 770"/>
                <a:gd name="T40" fmla="*/ 840 w 946"/>
                <a:gd name="T41" fmla="*/ 652 h 770"/>
                <a:gd name="T42" fmla="*/ 936 w 946"/>
                <a:gd name="T43" fmla="*/ 489 h 770"/>
                <a:gd name="T44" fmla="*/ 933 w 946"/>
                <a:gd name="T45" fmla="*/ 456 h 770"/>
                <a:gd name="T46" fmla="*/ 946 w 946"/>
                <a:gd name="T47" fmla="*/ 400 h 770"/>
                <a:gd name="T48" fmla="*/ 914 w 946"/>
                <a:gd name="T49" fmla="*/ 316 h 770"/>
                <a:gd name="T50" fmla="*/ 916 w 946"/>
                <a:gd name="T51" fmla="*/ 297 h 770"/>
                <a:gd name="T52" fmla="*/ 840 w 946"/>
                <a:gd name="T53" fmla="*/ 181 h 770"/>
                <a:gd name="T54" fmla="*/ 626 w 946"/>
                <a:gd name="T55" fmla="*/ 35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770">
                  <a:moveTo>
                    <a:pt x="626" y="35"/>
                  </a:moveTo>
                  <a:cubicBezTo>
                    <a:pt x="607" y="18"/>
                    <a:pt x="581" y="8"/>
                    <a:pt x="554" y="8"/>
                  </a:cubicBezTo>
                  <a:cubicBezTo>
                    <a:pt x="537" y="8"/>
                    <a:pt x="522" y="12"/>
                    <a:pt x="508" y="18"/>
                  </a:cubicBezTo>
                  <a:cubicBezTo>
                    <a:pt x="493" y="7"/>
                    <a:pt x="475" y="0"/>
                    <a:pt x="456" y="0"/>
                  </a:cubicBezTo>
                  <a:cubicBezTo>
                    <a:pt x="441" y="0"/>
                    <a:pt x="426" y="5"/>
                    <a:pt x="414" y="12"/>
                  </a:cubicBezTo>
                  <a:cubicBezTo>
                    <a:pt x="403" y="9"/>
                    <a:pt x="392" y="8"/>
                    <a:pt x="381" y="8"/>
                  </a:cubicBezTo>
                  <a:cubicBezTo>
                    <a:pt x="345" y="8"/>
                    <a:pt x="313" y="20"/>
                    <a:pt x="287" y="41"/>
                  </a:cubicBezTo>
                  <a:cubicBezTo>
                    <a:pt x="284" y="40"/>
                    <a:pt x="281" y="40"/>
                    <a:pt x="278" y="40"/>
                  </a:cubicBezTo>
                  <a:cubicBezTo>
                    <a:pt x="232" y="40"/>
                    <a:pt x="191" y="60"/>
                    <a:pt x="163" y="92"/>
                  </a:cubicBezTo>
                  <a:cubicBezTo>
                    <a:pt x="108" y="103"/>
                    <a:pt x="65" y="151"/>
                    <a:pt x="64" y="209"/>
                  </a:cubicBezTo>
                  <a:cubicBezTo>
                    <a:pt x="41" y="218"/>
                    <a:pt x="25" y="240"/>
                    <a:pt x="25" y="266"/>
                  </a:cubicBezTo>
                  <a:cubicBezTo>
                    <a:pt x="25" y="269"/>
                    <a:pt x="25" y="272"/>
                    <a:pt x="26" y="274"/>
                  </a:cubicBezTo>
                  <a:cubicBezTo>
                    <a:pt x="9" y="298"/>
                    <a:pt x="0" y="327"/>
                    <a:pt x="0" y="357"/>
                  </a:cubicBezTo>
                  <a:cubicBezTo>
                    <a:pt x="0" y="409"/>
                    <a:pt x="26" y="454"/>
                    <a:pt x="67" y="480"/>
                  </a:cubicBezTo>
                  <a:cubicBezTo>
                    <a:pt x="82" y="525"/>
                    <a:pt x="125" y="558"/>
                    <a:pt x="176" y="558"/>
                  </a:cubicBezTo>
                  <a:cubicBezTo>
                    <a:pt x="196" y="558"/>
                    <a:pt x="215" y="553"/>
                    <a:pt x="231" y="544"/>
                  </a:cubicBezTo>
                  <a:cubicBezTo>
                    <a:pt x="248" y="566"/>
                    <a:pt x="273" y="582"/>
                    <a:pt x="301" y="587"/>
                  </a:cubicBezTo>
                  <a:cubicBezTo>
                    <a:pt x="322" y="645"/>
                    <a:pt x="378" y="687"/>
                    <a:pt x="443" y="687"/>
                  </a:cubicBezTo>
                  <a:cubicBezTo>
                    <a:pt x="465" y="687"/>
                    <a:pt x="486" y="682"/>
                    <a:pt x="504" y="674"/>
                  </a:cubicBezTo>
                  <a:cubicBezTo>
                    <a:pt x="536" y="731"/>
                    <a:pt x="597" y="770"/>
                    <a:pt x="667" y="770"/>
                  </a:cubicBezTo>
                  <a:cubicBezTo>
                    <a:pt x="746" y="770"/>
                    <a:pt x="813" y="721"/>
                    <a:pt x="840" y="652"/>
                  </a:cubicBezTo>
                  <a:cubicBezTo>
                    <a:pt x="897" y="620"/>
                    <a:pt x="936" y="559"/>
                    <a:pt x="936" y="489"/>
                  </a:cubicBezTo>
                  <a:cubicBezTo>
                    <a:pt x="936" y="478"/>
                    <a:pt x="935" y="466"/>
                    <a:pt x="933" y="456"/>
                  </a:cubicBezTo>
                  <a:cubicBezTo>
                    <a:pt x="941" y="439"/>
                    <a:pt x="946" y="420"/>
                    <a:pt x="946" y="400"/>
                  </a:cubicBezTo>
                  <a:cubicBezTo>
                    <a:pt x="946" y="368"/>
                    <a:pt x="934" y="339"/>
                    <a:pt x="914" y="316"/>
                  </a:cubicBezTo>
                  <a:cubicBezTo>
                    <a:pt x="915" y="310"/>
                    <a:pt x="916" y="303"/>
                    <a:pt x="916" y="297"/>
                  </a:cubicBezTo>
                  <a:cubicBezTo>
                    <a:pt x="916" y="245"/>
                    <a:pt x="885" y="200"/>
                    <a:pt x="840" y="181"/>
                  </a:cubicBezTo>
                  <a:cubicBezTo>
                    <a:pt x="805" y="97"/>
                    <a:pt x="722" y="37"/>
                    <a:pt x="626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5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AutoShape 66"/>
          <p:cNvSpPr>
            <a:spLocks/>
          </p:cNvSpPr>
          <p:nvPr/>
        </p:nvSpPr>
        <p:spPr bwMode="auto">
          <a:xfrm>
            <a:off x="11942403" y="10034063"/>
            <a:ext cx="495466" cy="48313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54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allAtOnce"/>
      <p:bldP spid="11" grpId="0" animBg="1"/>
      <p:bldP spid="5" grpId="0" animBg="1"/>
      <p:bldP spid="21" grpId="0" animBg="1"/>
      <p:bldP spid="22" grpId="0" animBg="1"/>
      <p:bldP spid="24" grpId="0" animBg="1"/>
      <p:bldP spid="34" grpId="0" animBg="1"/>
      <p:bldP spid="35" grpId="0" animBg="1"/>
      <p:bldP spid="43" grpId="0"/>
      <p:bldP spid="44" grpId="0"/>
      <p:bldP spid="45" grpId="0"/>
      <p:bldP spid="47" grpId="0"/>
      <p:bldP spid="27" grpId="0" animBg="1"/>
      <p:bldP spid="29" grpId="0" animBg="1"/>
      <p:bldP spid="31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Diagramme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classe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7998" y="2856670"/>
            <a:ext cx="14623095" cy="87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 smtClean="0">
                <a:solidFill>
                  <a:schemeClr val="bg1"/>
                </a:solidFill>
                <a:cs typeface="Open Sans Light"/>
              </a:rPr>
              <a:t>Réalisation</a:t>
            </a: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0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6" name="AutoShape 70"/>
          <p:cNvSpPr>
            <a:spLocks/>
          </p:cNvSpPr>
          <p:nvPr/>
        </p:nvSpPr>
        <p:spPr bwMode="auto">
          <a:xfrm>
            <a:off x="11416770" y="3833870"/>
            <a:ext cx="1258743" cy="14228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234" y="6152"/>
                </a:moveTo>
                <a:cubicBezTo>
                  <a:pt x="11406" y="6502"/>
                  <a:pt x="11552" y="6917"/>
                  <a:pt x="11672" y="7394"/>
                </a:cubicBezTo>
                <a:cubicBezTo>
                  <a:pt x="11747" y="7411"/>
                  <a:pt x="11886" y="7434"/>
                  <a:pt x="12088" y="7462"/>
                </a:cubicBezTo>
                <a:cubicBezTo>
                  <a:pt x="12291" y="7487"/>
                  <a:pt x="12500" y="7527"/>
                  <a:pt x="12714" y="7578"/>
                </a:cubicBezTo>
                <a:cubicBezTo>
                  <a:pt x="12928" y="7626"/>
                  <a:pt x="13119" y="7679"/>
                  <a:pt x="13289" y="7730"/>
                </a:cubicBezTo>
                <a:cubicBezTo>
                  <a:pt x="13458" y="7787"/>
                  <a:pt x="13543" y="7849"/>
                  <a:pt x="13543" y="7922"/>
                </a:cubicBezTo>
                <a:lnTo>
                  <a:pt x="13543" y="10328"/>
                </a:lnTo>
                <a:cubicBezTo>
                  <a:pt x="13543" y="10415"/>
                  <a:pt x="13458" y="10494"/>
                  <a:pt x="13289" y="10548"/>
                </a:cubicBezTo>
                <a:cubicBezTo>
                  <a:pt x="13119" y="10610"/>
                  <a:pt x="12928" y="10658"/>
                  <a:pt x="12714" y="10706"/>
                </a:cubicBezTo>
                <a:cubicBezTo>
                  <a:pt x="12500" y="10751"/>
                  <a:pt x="12288" y="10782"/>
                  <a:pt x="12076" y="10800"/>
                </a:cubicBezTo>
                <a:cubicBezTo>
                  <a:pt x="11867" y="10819"/>
                  <a:pt x="11730" y="10836"/>
                  <a:pt x="11672" y="10856"/>
                </a:cubicBezTo>
                <a:cubicBezTo>
                  <a:pt x="11566" y="11243"/>
                  <a:pt x="11429" y="11638"/>
                  <a:pt x="11255" y="12045"/>
                </a:cubicBezTo>
                <a:cubicBezTo>
                  <a:pt x="11429" y="12324"/>
                  <a:pt x="11594" y="12595"/>
                  <a:pt x="11756" y="12864"/>
                </a:cubicBezTo>
                <a:cubicBezTo>
                  <a:pt x="11919" y="13126"/>
                  <a:pt x="12100" y="13394"/>
                  <a:pt x="12302" y="13654"/>
                </a:cubicBezTo>
                <a:lnTo>
                  <a:pt x="12326" y="13787"/>
                </a:lnTo>
                <a:cubicBezTo>
                  <a:pt x="12326" y="13841"/>
                  <a:pt x="12248" y="13976"/>
                  <a:pt x="12095" y="14194"/>
                </a:cubicBezTo>
                <a:cubicBezTo>
                  <a:pt x="11940" y="14411"/>
                  <a:pt x="11761" y="14637"/>
                  <a:pt x="11559" y="14877"/>
                </a:cubicBezTo>
                <a:cubicBezTo>
                  <a:pt x="11356" y="15117"/>
                  <a:pt x="11166" y="15326"/>
                  <a:pt x="10991" y="15512"/>
                </a:cubicBezTo>
                <a:cubicBezTo>
                  <a:pt x="10812" y="15696"/>
                  <a:pt x="10702" y="15789"/>
                  <a:pt x="10657" y="15789"/>
                </a:cubicBezTo>
                <a:cubicBezTo>
                  <a:pt x="10643" y="15789"/>
                  <a:pt x="10565" y="15727"/>
                  <a:pt x="10426" y="15605"/>
                </a:cubicBezTo>
                <a:cubicBezTo>
                  <a:pt x="10288" y="15484"/>
                  <a:pt x="10135" y="15346"/>
                  <a:pt x="9965" y="15187"/>
                </a:cubicBezTo>
                <a:cubicBezTo>
                  <a:pt x="9796" y="15029"/>
                  <a:pt x="9638" y="14885"/>
                  <a:pt x="9492" y="14747"/>
                </a:cubicBezTo>
                <a:cubicBezTo>
                  <a:pt x="9344" y="14614"/>
                  <a:pt x="9250" y="14524"/>
                  <a:pt x="9205" y="14476"/>
                </a:cubicBezTo>
                <a:cubicBezTo>
                  <a:pt x="8866" y="14685"/>
                  <a:pt x="8536" y="14851"/>
                  <a:pt x="8212" y="14978"/>
                </a:cubicBezTo>
                <a:cubicBezTo>
                  <a:pt x="8212" y="15069"/>
                  <a:pt x="8200" y="15235"/>
                  <a:pt x="8179" y="15475"/>
                </a:cubicBezTo>
                <a:cubicBezTo>
                  <a:pt x="8155" y="15721"/>
                  <a:pt x="8127" y="15975"/>
                  <a:pt x="8089" y="16241"/>
                </a:cubicBezTo>
                <a:cubicBezTo>
                  <a:pt x="8052" y="16509"/>
                  <a:pt x="8004" y="16743"/>
                  <a:pt x="7948" y="16944"/>
                </a:cubicBezTo>
                <a:cubicBezTo>
                  <a:pt x="7892" y="17147"/>
                  <a:pt x="7833" y="17249"/>
                  <a:pt x="7774" y="17249"/>
                </a:cubicBezTo>
                <a:lnTo>
                  <a:pt x="5768" y="17249"/>
                </a:lnTo>
                <a:cubicBezTo>
                  <a:pt x="5707" y="17249"/>
                  <a:pt x="5651" y="17147"/>
                  <a:pt x="5594" y="16944"/>
                </a:cubicBezTo>
                <a:cubicBezTo>
                  <a:pt x="5538" y="16743"/>
                  <a:pt x="5493" y="16509"/>
                  <a:pt x="5462" y="16241"/>
                </a:cubicBezTo>
                <a:cubicBezTo>
                  <a:pt x="5434" y="15975"/>
                  <a:pt x="5406" y="15721"/>
                  <a:pt x="5385" y="15484"/>
                </a:cubicBezTo>
                <a:cubicBezTo>
                  <a:pt x="5361" y="15244"/>
                  <a:pt x="5352" y="15077"/>
                  <a:pt x="5352" y="14978"/>
                </a:cubicBezTo>
                <a:cubicBezTo>
                  <a:pt x="5013" y="14871"/>
                  <a:pt x="4681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8" y="15320"/>
                  <a:pt x="3212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2" y="15512"/>
                </a:cubicBezTo>
                <a:cubicBezTo>
                  <a:pt x="2396" y="15326"/>
                  <a:pt x="2212" y="15117"/>
                  <a:pt x="2021" y="14877"/>
                </a:cubicBezTo>
                <a:cubicBezTo>
                  <a:pt x="1828" y="14637"/>
                  <a:pt x="1657" y="14411"/>
                  <a:pt x="1504" y="14194"/>
                </a:cubicBezTo>
                <a:cubicBezTo>
                  <a:pt x="1348" y="13976"/>
                  <a:pt x="1273" y="13841"/>
                  <a:pt x="1273" y="13787"/>
                </a:cubicBezTo>
                <a:cubicBezTo>
                  <a:pt x="1273" y="13770"/>
                  <a:pt x="1320" y="13677"/>
                  <a:pt x="1419" y="13510"/>
                </a:cubicBezTo>
                <a:cubicBezTo>
                  <a:pt x="1515" y="13346"/>
                  <a:pt x="1628" y="13163"/>
                  <a:pt x="1751" y="12971"/>
                </a:cubicBezTo>
                <a:cubicBezTo>
                  <a:pt x="1875" y="12776"/>
                  <a:pt x="1991" y="12590"/>
                  <a:pt x="2099" y="12415"/>
                </a:cubicBezTo>
                <a:cubicBezTo>
                  <a:pt x="2210" y="12240"/>
                  <a:pt x="2278" y="12127"/>
                  <a:pt x="2308" y="12070"/>
                </a:cubicBezTo>
                <a:cubicBezTo>
                  <a:pt x="2134" y="11686"/>
                  <a:pt x="1988" y="11260"/>
                  <a:pt x="1868" y="10800"/>
                </a:cubicBezTo>
                <a:cubicBezTo>
                  <a:pt x="1793" y="10783"/>
                  <a:pt x="1654" y="10760"/>
                  <a:pt x="1452" y="10732"/>
                </a:cubicBezTo>
                <a:cubicBezTo>
                  <a:pt x="1249" y="10706"/>
                  <a:pt x="1042" y="10675"/>
                  <a:pt x="826" y="10639"/>
                </a:cubicBezTo>
                <a:cubicBezTo>
                  <a:pt x="611" y="10602"/>
                  <a:pt x="421" y="10554"/>
                  <a:pt x="251" y="10497"/>
                </a:cubicBezTo>
                <a:cubicBezTo>
                  <a:pt x="82" y="10438"/>
                  <a:pt x="0" y="10373"/>
                  <a:pt x="0" y="10300"/>
                </a:cubicBezTo>
                <a:lnTo>
                  <a:pt x="0" y="7869"/>
                </a:lnTo>
                <a:cubicBezTo>
                  <a:pt x="0" y="7798"/>
                  <a:pt x="82" y="7724"/>
                  <a:pt x="251" y="7660"/>
                </a:cubicBezTo>
                <a:cubicBezTo>
                  <a:pt x="421" y="7589"/>
                  <a:pt x="616" y="7538"/>
                  <a:pt x="837" y="7501"/>
                </a:cubicBezTo>
                <a:cubicBezTo>
                  <a:pt x="1059" y="7468"/>
                  <a:pt x="1273" y="7434"/>
                  <a:pt x="1475" y="7408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1" y="6925"/>
                  <a:pt x="2120" y="6530"/>
                  <a:pt x="2308" y="6177"/>
                </a:cubicBezTo>
                <a:cubicBezTo>
                  <a:pt x="2134" y="5900"/>
                  <a:pt x="1965" y="5621"/>
                  <a:pt x="1795" y="5347"/>
                </a:cubicBezTo>
                <a:cubicBezTo>
                  <a:pt x="1628" y="5073"/>
                  <a:pt x="1452" y="4802"/>
                  <a:pt x="1273" y="4542"/>
                </a:cubicBezTo>
                <a:lnTo>
                  <a:pt x="1228" y="4407"/>
                </a:lnTo>
                <a:cubicBezTo>
                  <a:pt x="1228" y="4353"/>
                  <a:pt x="1303" y="4221"/>
                  <a:pt x="1456" y="4009"/>
                </a:cubicBezTo>
                <a:cubicBezTo>
                  <a:pt x="1612" y="3797"/>
                  <a:pt x="1788" y="3574"/>
                  <a:pt x="1986" y="3334"/>
                </a:cubicBezTo>
                <a:cubicBezTo>
                  <a:pt x="2186" y="3094"/>
                  <a:pt x="2374" y="2882"/>
                  <a:pt x="2551" y="2696"/>
                </a:cubicBezTo>
                <a:cubicBezTo>
                  <a:pt x="2727" y="2515"/>
                  <a:pt x="2838" y="2419"/>
                  <a:pt x="2883" y="2419"/>
                </a:cubicBezTo>
                <a:cubicBezTo>
                  <a:pt x="2899" y="2419"/>
                  <a:pt x="2975" y="2478"/>
                  <a:pt x="3113" y="2597"/>
                </a:cubicBezTo>
                <a:cubicBezTo>
                  <a:pt x="3252" y="2713"/>
                  <a:pt x="3408" y="2851"/>
                  <a:pt x="3577" y="3006"/>
                </a:cubicBezTo>
                <a:cubicBezTo>
                  <a:pt x="3744" y="3164"/>
                  <a:pt x="3907" y="3320"/>
                  <a:pt x="4060" y="3469"/>
                </a:cubicBezTo>
                <a:cubicBezTo>
                  <a:pt x="4215" y="3616"/>
                  <a:pt x="4307" y="3706"/>
                  <a:pt x="4335" y="3743"/>
                </a:cubicBezTo>
                <a:cubicBezTo>
                  <a:pt x="4660" y="3517"/>
                  <a:pt x="4999" y="3354"/>
                  <a:pt x="5352" y="3243"/>
                </a:cubicBezTo>
                <a:cubicBezTo>
                  <a:pt x="5352" y="3173"/>
                  <a:pt x="5361" y="3003"/>
                  <a:pt x="5385" y="2746"/>
                </a:cubicBezTo>
                <a:cubicBezTo>
                  <a:pt x="5406" y="2484"/>
                  <a:pt x="5434" y="2224"/>
                  <a:pt x="5462" y="1967"/>
                </a:cubicBezTo>
                <a:cubicBezTo>
                  <a:pt x="5493" y="1707"/>
                  <a:pt x="5533" y="1476"/>
                  <a:pt x="5582" y="1264"/>
                </a:cubicBezTo>
                <a:cubicBezTo>
                  <a:pt x="5630" y="1052"/>
                  <a:pt x="5693" y="948"/>
                  <a:pt x="5768" y="948"/>
                </a:cubicBezTo>
                <a:lnTo>
                  <a:pt x="7774" y="948"/>
                </a:lnTo>
                <a:cubicBezTo>
                  <a:pt x="7833" y="948"/>
                  <a:pt x="7891" y="1052"/>
                  <a:pt x="7948" y="1264"/>
                </a:cubicBezTo>
                <a:cubicBezTo>
                  <a:pt x="8004" y="1476"/>
                  <a:pt x="8047" y="1707"/>
                  <a:pt x="8077" y="1967"/>
                </a:cubicBezTo>
                <a:cubicBezTo>
                  <a:pt x="8108" y="2224"/>
                  <a:pt x="8134" y="2484"/>
                  <a:pt x="8155" y="2746"/>
                </a:cubicBezTo>
                <a:cubicBezTo>
                  <a:pt x="8179" y="3003"/>
                  <a:pt x="8197" y="3173"/>
                  <a:pt x="8212" y="3243"/>
                </a:cubicBezTo>
                <a:cubicBezTo>
                  <a:pt x="8551" y="3354"/>
                  <a:pt x="8873" y="3512"/>
                  <a:pt x="9181" y="3715"/>
                </a:cubicBezTo>
                <a:cubicBezTo>
                  <a:pt x="9414" y="3512"/>
                  <a:pt x="9650" y="3305"/>
                  <a:pt x="9885" y="3105"/>
                </a:cubicBezTo>
                <a:cubicBezTo>
                  <a:pt x="10123" y="2899"/>
                  <a:pt x="10351" y="2690"/>
                  <a:pt x="10568" y="2475"/>
                </a:cubicBezTo>
                <a:lnTo>
                  <a:pt x="10657" y="2419"/>
                </a:lnTo>
                <a:cubicBezTo>
                  <a:pt x="10688" y="2419"/>
                  <a:pt x="10791" y="2518"/>
                  <a:pt x="10968" y="2710"/>
                </a:cubicBezTo>
                <a:cubicBezTo>
                  <a:pt x="11144" y="2904"/>
                  <a:pt x="11330" y="3116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2" y="4220"/>
                  <a:pt x="12302" y="4353"/>
                  <a:pt x="12302" y="4407"/>
                </a:cubicBezTo>
                <a:cubicBezTo>
                  <a:pt x="12302" y="4443"/>
                  <a:pt x="12253" y="4542"/>
                  <a:pt x="12152" y="4712"/>
                </a:cubicBezTo>
                <a:cubicBezTo>
                  <a:pt x="12048" y="4878"/>
                  <a:pt x="11935" y="5056"/>
                  <a:pt x="11813" y="5251"/>
                </a:cubicBezTo>
                <a:cubicBezTo>
                  <a:pt x="11688" y="5446"/>
                  <a:pt x="11568" y="5629"/>
                  <a:pt x="11453" y="5807"/>
                </a:cubicBezTo>
                <a:cubicBezTo>
                  <a:pt x="11335" y="5982"/>
                  <a:pt x="11260" y="6095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69" y="11356"/>
                </a:cubicBezTo>
                <a:cubicBezTo>
                  <a:pt x="7819" y="11229"/>
                  <a:pt x="8035" y="11056"/>
                  <a:pt x="8219" y="10836"/>
                </a:cubicBezTo>
                <a:cubicBezTo>
                  <a:pt x="8402" y="10616"/>
                  <a:pt x="8546" y="10356"/>
                  <a:pt x="8652" y="10059"/>
                </a:cubicBezTo>
                <a:cubicBezTo>
                  <a:pt x="8758" y="9760"/>
                  <a:pt x="8809" y="9447"/>
                  <a:pt x="8809" y="9111"/>
                </a:cubicBezTo>
                <a:cubicBezTo>
                  <a:pt x="8809" y="8778"/>
                  <a:pt x="8758" y="8458"/>
                  <a:pt x="8652" y="8159"/>
                </a:cubicBezTo>
                <a:cubicBezTo>
                  <a:pt x="8546" y="7857"/>
                  <a:pt x="8402" y="7592"/>
                  <a:pt x="8219" y="7372"/>
                </a:cubicBezTo>
                <a:cubicBezTo>
                  <a:pt x="8035" y="7151"/>
                  <a:pt x="7819" y="6979"/>
                  <a:pt x="7569" y="6846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6" y="6889"/>
                  <a:pt x="5328" y="7366"/>
                </a:cubicBezTo>
                <a:cubicBezTo>
                  <a:pt x="4931" y="7843"/>
                  <a:pt x="4730" y="8425"/>
                  <a:pt x="4730" y="9111"/>
                </a:cubicBezTo>
                <a:cubicBezTo>
                  <a:pt x="4730" y="9447"/>
                  <a:pt x="4785" y="9760"/>
                  <a:pt x="4895" y="10060"/>
                </a:cubicBezTo>
                <a:cubicBezTo>
                  <a:pt x="5003" y="10356"/>
                  <a:pt x="5149" y="10616"/>
                  <a:pt x="5333" y="10836"/>
                </a:cubicBezTo>
                <a:cubicBezTo>
                  <a:pt x="5517" y="11056"/>
                  <a:pt x="5735" y="11229"/>
                  <a:pt x="5987" y="11356"/>
                </a:cubicBezTo>
                <a:cubicBezTo>
                  <a:pt x="6239" y="11480"/>
                  <a:pt x="6500" y="11545"/>
                  <a:pt x="6781" y="11545"/>
                </a:cubicBezTo>
                <a:moveTo>
                  <a:pt x="20496" y="16952"/>
                </a:moveTo>
                <a:cubicBezTo>
                  <a:pt x="20427" y="17293"/>
                  <a:pt x="20340" y="17613"/>
                  <a:pt x="20234" y="17912"/>
                </a:cubicBezTo>
                <a:cubicBezTo>
                  <a:pt x="20251" y="17963"/>
                  <a:pt x="20293" y="18050"/>
                  <a:pt x="20364" y="18161"/>
                </a:cubicBezTo>
                <a:cubicBezTo>
                  <a:pt x="20437" y="18273"/>
                  <a:pt x="20507" y="18398"/>
                  <a:pt x="20573" y="18528"/>
                </a:cubicBezTo>
                <a:cubicBezTo>
                  <a:pt x="20642" y="18655"/>
                  <a:pt x="20700" y="18779"/>
                  <a:pt x="20755" y="18897"/>
                </a:cubicBezTo>
                <a:cubicBezTo>
                  <a:pt x="20806" y="19013"/>
                  <a:pt x="20832" y="19098"/>
                  <a:pt x="20832" y="19140"/>
                </a:cubicBezTo>
                <a:cubicBezTo>
                  <a:pt x="20832" y="19177"/>
                  <a:pt x="20762" y="19281"/>
                  <a:pt x="20625" y="19459"/>
                </a:cubicBezTo>
                <a:cubicBezTo>
                  <a:pt x="20486" y="19634"/>
                  <a:pt x="20324" y="19821"/>
                  <a:pt x="20140" y="20013"/>
                </a:cubicBezTo>
                <a:cubicBezTo>
                  <a:pt x="19957" y="20205"/>
                  <a:pt x="19778" y="20388"/>
                  <a:pt x="19611" y="20558"/>
                </a:cubicBezTo>
                <a:cubicBezTo>
                  <a:pt x="19441" y="20730"/>
                  <a:pt x="19333" y="20848"/>
                  <a:pt x="19288" y="20911"/>
                </a:cubicBezTo>
                <a:lnTo>
                  <a:pt x="19199" y="20967"/>
                </a:lnTo>
                <a:cubicBezTo>
                  <a:pt x="19168" y="20967"/>
                  <a:pt x="19107" y="20928"/>
                  <a:pt x="19013" y="20851"/>
                </a:cubicBezTo>
                <a:cubicBezTo>
                  <a:pt x="18919" y="20772"/>
                  <a:pt x="18822" y="20685"/>
                  <a:pt x="18726" y="20586"/>
                </a:cubicBezTo>
                <a:cubicBezTo>
                  <a:pt x="18629" y="20487"/>
                  <a:pt x="18533" y="20391"/>
                  <a:pt x="18438" y="20295"/>
                </a:cubicBezTo>
                <a:cubicBezTo>
                  <a:pt x="18344" y="20199"/>
                  <a:pt x="18283" y="20137"/>
                  <a:pt x="18253" y="20100"/>
                </a:cubicBezTo>
                <a:cubicBezTo>
                  <a:pt x="17975" y="20208"/>
                  <a:pt x="17681" y="20295"/>
                  <a:pt x="17372" y="20357"/>
                </a:cubicBezTo>
                <a:cubicBezTo>
                  <a:pt x="17358" y="20411"/>
                  <a:pt x="17323" y="20510"/>
                  <a:pt x="17273" y="20648"/>
                </a:cubicBezTo>
                <a:cubicBezTo>
                  <a:pt x="17219" y="20786"/>
                  <a:pt x="17160" y="20925"/>
                  <a:pt x="17097" y="21060"/>
                </a:cubicBezTo>
                <a:cubicBezTo>
                  <a:pt x="17033" y="21196"/>
                  <a:pt x="16972" y="21320"/>
                  <a:pt x="16911" y="21430"/>
                </a:cubicBezTo>
                <a:cubicBezTo>
                  <a:pt x="16852" y="21546"/>
                  <a:pt x="16798" y="21599"/>
                  <a:pt x="16753" y="21599"/>
                </a:cubicBezTo>
                <a:cubicBezTo>
                  <a:pt x="16709" y="21599"/>
                  <a:pt x="16577" y="21568"/>
                  <a:pt x="16360" y="21498"/>
                </a:cubicBezTo>
                <a:cubicBezTo>
                  <a:pt x="16141" y="21430"/>
                  <a:pt x="15906" y="21348"/>
                  <a:pt x="15654" y="21247"/>
                </a:cubicBezTo>
                <a:cubicBezTo>
                  <a:pt x="15405" y="21148"/>
                  <a:pt x="15179" y="21043"/>
                  <a:pt x="14979" y="20930"/>
                </a:cubicBezTo>
                <a:cubicBezTo>
                  <a:pt x="14778" y="20817"/>
                  <a:pt x="14680" y="20719"/>
                  <a:pt x="14680" y="20628"/>
                </a:cubicBezTo>
                <a:cubicBezTo>
                  <a:pt x="14680" y="20419"/>
                  <a:pt x="14698" y="20205"/>
                  <a:pt x="14736" y="19984"/>
                </a:cubicBezTo>
                <a:cubicBezTo>
                  <a:pt x="14774" y="19764"/>
                  <a:pt x="14809" y="19555"/>
                  <a:pt x="14837" y="19355"/>
                </a:cubicBezTo>
                <a:cubicBezTo>
                  <a:pt x="14717" y="19247"/>
                  <a:pt x="14611" y="19129"/>
                  <a:pt x="14517" y="18999"/>
                </a:cubicBezTo>
                <a:cubicBezTo>
                  <a:pt x="14423" y="18869"/>
                  <a:pt x="14338" y="18731"/>
                  <a:pt x="14263" y="18587"/>
                </a:cubicBezTo>
                <a:cubicBezTo>
                  <a:pt x="14091" y="18607"/>
                  <a:pt x="13919" y="18618"/>
                  <a:pt x="13750" y="18629"/>
                </a:cubicBezTo>
                <a:cubicBezTo>
                  <a:pt x="13583" y="18638"/>
                  <a:pt x="13413" y="18640"/>
                  <a:pt x="13251" y="18640"/>
                </a:cubicBezTo>
                <a:lnTo>
                  <a:pt x="13086" y="18640"/>
                </a:lnTo>
                <a:cubicBezTo>
                  <a:pt x="13037" y="18640"/>
                  <a:pt x="13006" y="18590"/>
                  <a:pt x="12990" y="18491"/>
                </a:cubicBezTo>
                <a:cubicBezTo>
                  <a:pt x="12976" y="18417"/>
                  <a:pt x="12945" y="18259"/>
                  <a:pt x="12900" y="18011"/>
                </a:cubicBezTo>
                <a:cubicBezTo>
                  <a:pt x="12855" y="17762"/>
                  <a:pt x="12804" y="17503"/>
                  <a:pt x="12747" y="17229"/>
                </a:cubicBezTo>
                <a:cubicBezTo>
                  <a:pt x="12691" y="16952"/>
                  <a:pt x="12644" y="16704"/>
                  <a:pt x="12608" y="16478"/>
                </a:cubicBezTo>
                <a:cubicBezTo>
                  <a:pt x="12568" y="16252"/>
                  <a:pt x="12552" y="16122"/>
                  <a:pt x="12552" y="16085"/>
                </a:cubicBezTo>
                <a:cubicBezTo>
                  <a:pt x="12552" y="16032"/>
                  <a:pt x="12601" y="15973"/>
                  <a:pt x="12702" y="15910"/>
                </a:cubicBezTo>
                <a:cubicBezTo>
                  <a:pt x="12804" y="15848"/>
                  <a:pt x="12921" y="15783"/>
                  <a:pt x="13053" y="15713"/>
                </a:cubicBezTo>
                <a:cubicBezTo>
                  <a:pt x="13183" y="15645"/>
                  <a:pt x="13310" y="15591"/>
                  <a:pt x="13430" y="15546"/>
                </a:cubicBezTo>
                <a:cubicBezTo>
                  <a:pt x="13550" y="15501"/>
                  <a:pt x="13632" y="15470"/>
                  <a:pt x="13677" y="15453"/>
                </a:cubicBezTo>
                <a:cubicBezTo>
                  <a:pt x="13708" y="15241"/>
                  <a:pt x="13743" y="15069"/>
                  <a:pt x="13785" y="14922"/>
                </a:cubicBezTo>
                <a:cubicBezTo>
                  <a:pt x="13825" y="14778"/>
                  <a:pt x="13884" y="14614"/>
                  <a:pt x="13959" y="14422"/>
                </a:cubicBezTo>
                <a:cubicBezTo>
                  <a:pt x="13929" y="14388"/>
                  <a:pt x="13882" y="14309"/>
                  <a:pt x="13813" y="14194"/>
                </a:cubicBezTo>
                <a:cubicBezTo>
                  <a:pt x="13745" y="14075"/>
                  <a:pt x="13677" y="13951"/>
                  <a:pt x="13604" y="13824"/>
                </a:cubicBezTo>
                <a:cubicBezTo>
                  <a:pt x="13533" y="13694"/>
                  <a:pt x="13470" y="13567"/>
                  <a:pt x="13418" y="13445"/>
                </a:cubicBezTo>
                <a:cubicBezTo>
                  <a:pt x="13366" y="13324"/>
                  <a:pt x="13340" y="13242"/>
                  <a:pt x="13340" y="13208"/>
                </a:cubicBezTo>
                <a:cubicBezTo>
                  <a:pt x="13340" y="13172"/>
                  <a:pt x="13409" y="13064"/>
                  <a:pt x="13547" y="12886"/>
                </a:cubicBezTo>
                <a:cubicBezTo>
                  <a:pt x="13686" y="12714"/>
                  <a:pt x="13849" y="12531"/>
                  <a:pt x="14032" y="12336"/>
                </a:cubicBezTo>
                <a:cubicBezTo>
                  <a:pt x="14216" y="12144"/>
                  <a:pt x="14392" y="11960"/>
                  <a:pt x="14562" y="11796"/>
                </a:cubicBezTo>
                <a:cubicBezTo>
                  <a:pt x="14731" y="11627"/>
                  <a:pt x="14837" y="11517"/>
                  <a:pt x="14882" y="11466"/>
                </a:cubicBezTo>
                <a:lnTo>
                  <a:pt x="14974" y="11410"/>
                </a:lnTo>
                <a:cubicBezTo>
                  <a:pt x="15004" y="11410"/>
                  <a:pt x="15066" y="11449"/>
                  <a:pt x="15160" y="11525"/>
                </a:cubicBezTo>
                <a:cubicBezTo>
                  <a:pt x="15254" y="11599"/>
                  <a:pt x="15348" y="11689"/>
                  <a:pt x="15447" y="11788"/>
                </a:cubicBezTo>
                <a:cubicBezTo>
                  <a:pt x="15543" y="11887"/>
                  <a:pt x="15640" y="11983"/>
                  <a:pt x="15734" y="12076"/>
                </a:cubicBezTo>
                <a:cubicBezTo>
                  <a:pt x="15828" y="12175"/>
                  <a:pt x="15889" y="12237"/>
                  <a:pt x="15920" y="12276"/>
                </a:cubicBezTo>
                <a:cubicBezTo>
                  <a:pt x="16184" y="12166"/>
                  <a:pt x="16468" y="12082"/>
                  <a:pt x="16777" y="12017"/>
                </a:cubicBezTo>
                <a:cubicBezTo>
                  <a:pt x="16791" y="11963"/>
                  <a:pt x="16826" y="11867"/>
                  <a:pt x="16878" y="11726"/>
                </a:cubicBezTo>
                <a:cubicBezTo>
                  <a:pt x="16930" y="11587"/>
                  <a:pt x="16991" y="11449"/>
                  <a:pt x="17064" y="11316"/>
                </a:cubicBezTo>
                <a:cubicBezTo>
                  <a:pt x="17135" y="11178"/>
                  <a:pt x="17200" y="11057"/>
                  <a:pt x="17262" y="10941"/>
                </a:cubicBezTo>
                <a:cubicBezTo>
                  <a:pt x="17320" y="10831"/>
                  <a:pt x="17372" y="10774"/>
                  <a:pt x="17419" y="10774"/>
                </a:cubicBezTo>
                <a:cubicBezTo>
                  <a:pt x="17448" y="10774"/>
                  <a:pt x="17575" y="10805"/>
                  <a:pt x="17803" y="10870"/>
                </a:cubicBezTo>
                <a:cubicBezTo>
                  <a:pt x="18027" y="10929"/>
                  <a:pt x="18264" y="11014"/>
                  <a:pt x="18516" y="11119"/>
                </a:cubicBezTo>
                <a:cubicBezTo>
                  <a:pt x="18768" y="11223"/>
                  <a:pt x="18996" y="11328"/>
                  <a:pt x="19199" y="11438"/>
                </a:cubicBezTo>
                <a:cubicBezTo>
                  <a:pt x="19401" y="11545"/>
                  <a:pt x="19502" y="11647"/>
                  <a:pt x="19502" y="11745"/>
                </a:cubicBezTo>
                <a:cubicBezTo>
                  <a:pt x="19502" y="11954"/>
                  <a:pt x="19481" y="12166"/>
                  <a:pt x="19441" y="12384"/>
                </a:cubicBezTo>
                <a:cubicBezTo>
                  <a:pt x="19399" y="12598"/>
                  <a:pt x="19363" y="12810"/>
                  <a:pt x="19333" y="13016"/>
                </a:cubicBezTo>
                <a:cubicBezTo>
                  <a:pt x="19453" y="13123"/>
                  <a:pt x="19561" y="13245"/>
                  <a:pt x="19655" y="13375"/>
                </a:cubicBezTo>
                <a:cubicBezTo>
                  <a:pt x="19749" y="13505"/>
                  <a:pt x="19834" y="13643"/>
                  <a:pt x="19910" y="13787"/>
                </a:cubicBezTo>
                <a:cubicBezTo>
                  <a:pt x="20095" y="13770"/>
                  <a:pt x="20281" y="13756"/>
                  <a:pt x="20465" y="13747"/>
                </a:cubicBezTo>
                <a:cubicBezTo>
                  <a:pt x="20651" y="13736"/>
                  <a:pt x="20830" y="13733"/>
                  <a:pt x="21002" y="13733"/>
                </a:cubicBezTo>
                <a:cubicBezTo>
                  <a:pt x="21061" y="13733"/>
                  <a:pt x="21129" y="13852"/>
                  <a:pt x="21204" y="14092"/>
                </a:cubicBezTo>
                <a:cubicBezTo>
                  <a:pt x="21279" y="14332"/>
                  <a:pt x="21345" y="14603"/>
                  <a:pt x="21402" y="14911"/>
                </a:cubicBezTo>
                <a:cubicBezTo>
                  <a:pt x="21458" y="15216"/>
                  <a:pt x="21505" y="15507"/>
                  <a:pt x="21543" y="15783"/>
                </a:cubicBezTo>
                <a:cubicBezTo>
                  <a:pt x="21581" y="16057"/>
                  <a:pt x="21599" y="16235"/>
                  <a:pt x="21599" y="16314"/>
                </a:cubicBezTo>
                <a:cubicBezTo>
                  <a:pt x="21599" y="16371"/>
                  <a:pt x="21548" y="16427"/>
                  <a:pt x="21447" y="16492"/>
                </a:cubicBezTo>
                <a:cubicBezTo>
                  <a:pt x="21345" y="16554"/>
                  <a:pt x="21235" y="16613"/>
                  <a:pt x="21115" y="16664"/>
                </a:cubicBezTo>
                <a:cubicBezTo>
                  <a:pt x="20995" y="16721"/>
                  <a:pt x="20872" y="16777"/>
                  <a:pt x="20747" y="16836"/>
                </a:cubicBezTo>
                <a:cubicBezTo>
                  <a:pt x="20623" y="16893"/>
                  <a:pt x="20540" y="16932"/>
                  <a:pt x="20496" y="16952"/>
                </a:cubicBezTo>
                <a:moveTo>
                  <a:pt x="20514" y="6070"/>
                </a:moveTo>
                <a:cubicBezTo>
                  <a:pt x="20416" y="6395"/>
                  <a:pt x="20300" y="6677"/>
                  <a:pt x="20164" y="6920"/>
                </a:cubicBezTo>
                <a:cubicBezTo>
                  <a:pt x="20180" y="6959"/>
                  <a:pt x="20211" y="7030"/>
                  <a:pt x="20256" y="7143"/>
                </a:cubicBezTo>
                <a:cubicBezTo>
                  <a:pt x="20300" y="7256"/>
                  <a:pt x="20352" y="7377"/>
                  <a:pt x="20409" y="7510"/>
                </a:cubicBezTo>
                <a:cubicBezTo>
                  <a:pt x="20463" y="7640"/>
                  <a:pt x="20510" y="7758"/>
                  <a:pt x="20550" y="7869"/>
                </a:cubicBezTo>
                <a:cubicBezTo>
                  <a:pt x="20585" y="7973"/>
                  <a:pt x="20604" y="8041"/>
                  <a:pt x="20604" y="8058"/>
                </a:cubicBezTo>
                <a:cubicBezTo>
                  <a:pt x="20604" y="8111"/>
                  <a:pt x="20519" y="8216"/>
                  <a:pt x="20352" y="8374"/>
                </a:cubicBezTo>
                <a:cubicBezTo>
                  <a:pt x="20183" y="8532"/>
                  <a:pt x="19994" y="8696"/>
                  <a:pt x="19787" y="8862"/>
                </a:cubicBezTo>
                <a:cubicBezTo>
                  <a:pt x="19580" y="9026"/>
                  <a:pt x="19387" y="9176"/>
                  <a:pt x="19208" y="9309"/>
                </a:cubicBezTo>
                <a:cubicBezTo>
                  <a:pt x="19027" y="9439"/>
                  <a:pt x="18930" y="9501"/>
                  <a:pt x="18914" y="9501"/>
                </a:cubicBezTo>
                <a:cubicBezTo>
                  <a:pt x="18886" y="9501"/>
                  <a:pt x="18832" y="9461"/>
                  <a:pt x="18756" y="9374"/>
                </a:cubicBezTo>
                <a:cubicBezTo>
                  <a:pt x="18683" y="9289"/>
                  <a:pt x="18601" y="9193"/>
                  <a:pt x="18514" y="9083"/>
                </a:cubicBezTo>
                <a:cubicBezTo>
                  <a:pt x="18429" y="8978"/>
                  <a:pt x="18351" y="8871"/>
                  <a:pt x="18283" y="8766"/>
                </a:cubicBezTo>
                <a:cubicBezTo>
                  <a:pt x="18215" y="8662"/>
                  <a:pt x="18168" y="8591"/>
                  <a:pt x="18137" y="8558"/>
                </a:cubicBezTo>
                <a:cubicBezTo>
                  <a:pt x="18031" y="8592"/>
                  <a:pt x="17925" y="8620"/>
                  <a:pt x="17815" y="8639"/>
                </a:cubicBezTo>
                <a:cubicBezTo>
                  <a:pt x="17706" y="8656"/>
                  <a:pt x="17596" y="8656"/>
                  <a:pt x="17483" y="8639"/>
                </a:cubicBezTo>
                <a:lnTo>
                  <a:pt x="17325" y="8639"/>
                </a:lnTo>
                <a:cubicBezTo>
                  <a:pt x="17297" y="8673"/>
                  <a:pt x="17250" y="8750"/>
                  <a:pt x="17191" y="8862"/>
                </a:cubicBezTo>
                <a:cubicBezTo>
                  <a:pt x="17130" y="8973"/>
                  <a:pt x="17066" y="9091"/>
                  <a:pt x="16993" y="9213"/>
                </a:cubicBezTo>
                <a:cubicBezTo>
                  <a:pt x="16923" y="9334"/>
                  <a:pt x="16852" y="9441"/>
                  <a:pt x="16784" y="9529"/>
                </a:cubicBezTo>
                <a:cubicBezTo>
                  <a:pt x="16718" y="9619"/>
                  <a:pt x="16668" y="9667"/>
                  <a:pt x="16638" y="9667"/>
                </a:cubicBezTo>
                <a:cubicBezTo>
                  <a:pt x="16610" y="9667"/>
                  <a:pt x="16494" y="9616"/>
                  <a:pt x="16301" y="9518"/>
                </a:cubicBezTo>
                <a:cubicBezTo>
                  <a:pt x="16106" y="9419"/>
                  <a:pt x="15901" y="9303"/>
                  <a:pt x="15687" y="9170"/>
                </a:cubicBezTo>
                <a:cubicBezTo>
                  <a:pt x="15473" y="9040"/>
                  <a:pt x="15277" y="8911"/>
                  <a:pt x="15101" y="8778"/>
                </a:cubicBezTo>
                <a:cubicBezTo>
                  <a:pt x="14924" y="8648"/>
                  <a:pt x="14835" y="8558"/>
                  <a:pt x="14835" y="8504"/>
                </a:cubicBezTo>
                <a:cubicBezTo>
                  <a:pt x="14835" y="8487"/>
                  <a:pt x="14847" y="8419"/>
                  <a:pt x="14868" y="8306"/>
                </a:cubicBezTo>
                <a:cubicBezTo>
                  <a:pt x="14891" y="8194"/>
                  <a:pt x="14922" y="8072"/>
                  <a:pt x="14960" y="7948"/>
                </a:cubicBezTo>
                <a:cubicBezTo>
                  <a:pt x="14997" y="7824"/>
                  <a:pt x="15030" y="7699"/>
                  <a:pt x="15061" y="7578"/>
                </a:cubicBezTo>
                <a:cubicBezTo>
                  <a:pt x="15091" y="7457"/>
                  <a:pt x="15113" y="7378"/>
                  <a:pt x="15129" y="7341"/>
                </a:cubicBezTo>
                <a:cubicBezTo>
                  <a:pt x="14957" y="7132"/>
                  <a:pt x="14814" y="6866"/>
                  <a:pt x="14701" y="6542"/>
                </a:cubicBezTo>
                <a:cubicBezTo>
                  <a:pt x="14303" y="6525"/>
                  <a:pt x="14021" y="6502"/>
                  <a:pt x="13856" y="6474"/>
                </a:cubicBezTo>
                <a:cubicBezTo>
                  <a:pt x="13691" y="6446"/>
                  <a:pt x="13580" y="6364"/>
                  <a:pt x="13529" y="6226"/>
                </a:cubicBezTo>
                <a:cubicBezTo>
                  <a:pt x="13477" y="6084"/>
                  <a:pt x="13458" y="5850"/>
                  <a:pt x="13472" y="5514"/>
                </a:cubicBezTo>
                <a:cubicBezTo>
                  <a:pt x="13489" y="5184"/>
                  <a:pt x="13472" y="4692"/>
                  <a:pt x="13427" y="4043"/>
                </a:cubicBezTo>
                <a:cubicBezTo>
                  <a:pt x="13427" y="3986"/>
                  <a:pt x="13475" y="3936"/>
                  <a:pt x="13569" y="3879"/>
                </a:cubicBezTo>
                <a:cubicBezTo>
                  <a:pt x="13663" y="3826"/>
                  <a:pt x="13773" y="3783"/>
                  <a:pt x="13901" y="3744"/>
                </a:cubicBezTo>
                <a:cubicBezTo>
                  <a:pt x="14028" y="3707"/>
                  <a:pt x="14155" y="3684"/>
                  <a:pt x="14279" y="3665"/>
                </a:cubicBezTo>
                <a:cubicBezTo>
                  <a:pt x="14402" y="3645"/>
                  <a:pt x="14487" y="3628"/>
                  <a:pt x="14531" y="3608"/>
                </a:cubicBezTo>
                <a:cubicBezTo>
                  <a:pt x="14607" y="3314"/>
                  <a:pt x="14722" y="3024"/>
                  <a:pt x="14880" y="2747"/>
                </a:cubicBezTo>
                <a:cubicBezTo>
                  <a:pt x="14866" y="2707"/>
                  <a:pt x="14835" y="2631"/>
                  <a:pt x="14790" y="2510"/>
                </a:cubicBezTo>
                <a:cubicBezTo>
                  <a:pt x="14746" y="2388"/>
                  <a:pt x="14698" y="2264"/>
                  <a:pt x="14649" y="2137"/>
                </a:cubicBezTo>
                <a:cubicBezTo>
                  <a:pt x="14602" y="2010"/>
                  <a:pt x="14557" y="1897"/>
                  <a:pt x="14522" y="1792"/>
                </a:cubicBezTo>
                <a:cubicBezTo>
                  <a:pt x="14482" y="1688"/>
                  <a:pt x="14465" y="1617"/>
                  <a:pt x="14465" y="1584"/>
                </a:cubicBezTo>
                <a:cubicBezTo>
                  <a:pt x="14465" y="1527"/>
                  <a:pt x="14545" y="1428"/>
                  <a:pt x="14705" y="1279"/>
                </a:cubicBezTo>
                <a:cubicBezTo>
                  <a:pt x="14868" y="1129"/>
                  <a:pt x="15051" y="971"/>
                  <a:pt x="15259" y="804"/>
                </a:cubicBezTo>
                <a:cubicBezTo>
                  <a:pt x="15463" y="641"/>
                  <a:pt x="15659" y="491"/>
                  <a:pt x="15840" y="367"/>
                </a:cubicBezTo>
                <a:cubicBezTo>
                  <a:pt x="16019" y="240"/>
                  <a:pt x="16125" y="177"/>
                  <a:pt x="16153" y="177"/>
                </a:cubicBezTo>
                <a:cubicBezTo>
                  <a:pt x="16184" y="177"/>
                  <a:pt x="16233" y="217"/>
                  <a:pt x="16301" y="296"/>
                </a:cubicBezTo>
                <a:cubicBezTo>
                  <a:pt x="16367" y="381"/>
                  <a:pt x="16445" y="477"/>
                  <a:pt x="16532" y="590"/>
                </a:cubicBezTo>
                <a:cubicBezTo>
                  <a:pt x="16619" y="700"/>
                  <a:pt x="16694" y="807"/>
                  <a:pt x="16763" y="906"/>
                </a:cubicBezTo>
                <a:cubicBezTo>
                  <a:pt x="16829" y="1005"/>
                  <a:pt x="16878" y="1072"/>
                  <a:pt x="16909" y="1109"/>
                </a:cubicBezTo>
                <a:cubicBezTo>
                  <a:pt x="17014" y="1072"/>
                  <a:pt x="17123" y="1047"/>
                  <a:pt x="17229" y="1027"/>
                </a:cubicBezTo>
                <a:cubicBezTo>
                  <a:pt x="17339" y="1007"/>
                  <a:pt x="17450" y="1007"/>
                  <a:pt x="17563" y="1027"/>
                </a:cubicBezTo>
                <a:lnTo>
                  <a:pt x="17721" y="1027"/>
                </a:lnTo>
                <a:cubicBezTo>
                  <a:pt x="17735" y="993"/>
                  <a:pt x="17777" y="917"/>
                  <a:pt x="17845" y="804"/>
                </a:cubicBezTo>
                <a:cubicBezTo>
                  <a:pt x="17911" y="691"/>
                  <a:pt x="17982" y="578"/>
                  <a:pt x="18052" y="460"/>
                </a:cubicBezTo>
                <a:cubicBezTo>
                  <a:pt x="18123" y="341"/>
                  <a:pt x="18189" y="237"/>
                  <a:pt x="18250" y="144"/>
                </a:cubicBezTo>
                <a:cubicBezTo>
                  <a:pt x="18309" y="50"/>
                  <a:pt x="18354" y="0"/>
                  <a:pt x="18384" y="0"/>
                </a:cubicBezTo>
                <a:cubicBezTo>
                  <a:pt x="18415" y="0"/>
                  <a:pt x="18528" y="53"/>
                  <a:pt x="18723" y="158"/>
                </a:cubicBezTo>
                <a:cubicBezTo>
                  <a:pt x="18919" y="259"/>
                  <a:pt x="19128" y="378"/>
                  <a:pt x="19349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1" y="1019"/>
                  <a:pt x="20211" y="1109"/>
                  <a:pt x="20211" y="1163"/>
                </a:cubicBezTo>
                <a:cubicBezTo>
                  <a:pt x="20211" y="1200"/>
                  <a:pt x="20197" y="1267"/>
                  <a:pt x="20164" y="1372"/>
                </a:cubicBezTo>
                <a:cubicBezTo>
                  <a:pt x="20136" y="1476"/>
                  <a:pt x="20105" y="1592"/>
                  <a:pt x="20074" y="1725"/>
                </a:cubicBezTo>
                <a:cubicBezTo>
                  <a:pt x="20046" y="1855"/>
                  <a:pt x="20013" y="1979"/>
                  <a:pt x="19980" y="2095"/>
                </a:cubicBezTo>
                <a:cubicBezTo>
                  <a:pt x="19945" y="2213"/>
                  <a:pt x="19921" y="2289"/>
                  <a:pt x="19907" y="2326"/>
                </a:cubicBezTo>
                <a:cubicBezTo>
                  <a:pt x="20058" y="2552"/>
                  <a:pt x="20204" y="2823"/>
                  <a:pt x="20345" y="3136"/>
                </a:cubicBezTo>
                <a:cubicBezTo>
                  <a:pt x="20729" y="3173"/>
                  <a:pt x="21006" y="3204"/>
                  <a:pt x="21181" y="3232"/>
                </a:cubicBezTo>
                <a:cubicBezTo>
                  <a:pt x="21352" y="3258"/>
                  <a:pt x="21461" y="3342"/>
                  <a:pt x="21505" y="3478"/>
                </a:cubicBezTo>
                <a:cubicBezTo>
                  <a:pt x="21550" y="3622"/>
                  <a:pt x="21571" y="3853"/>
                  <a:pt x="21562" y="4184"/>
                </a:cubicBezTo>
                <a:cubicBezTo>
                  <a:pt x="21555" y="4514"/>
                  <a:pt x="21567" y="4994"/>
                  <a:pt x="21597" y="5624"/>
                </a:cubicBezTo>
                <a:cubicBezTo>
                  <a:pt x="21597" y="5677"/>
                  <a:pt x="21550" y="5734"/>
                  <a:pt x="21456" y="5793"/>
                </a:cubicBezTo>
                <a:cubicBezTo>
                  <a:pt x="21362" y="5850"/>
                  <a:pt x="21254" y="5901"/>
                  <a:pt x="21136" y="5934"/>
                </a:cubicBezTo>
                <a:cubicBezTo>
                  <a:pt x="21013" y="5971"/>
                  <a:pt x="20893" y="5999"/>
                  <a:pt x="20769" y="6016"/>
                </a:cubicBezTo>
                <a:cubicBezTo>
                  <a:pt x="20646" y="6033"/>
                  <a:pt x="20559" y="6053"/>
                  <a:pt x="20514" y="6070"/>
                </a:cubicBezTo>
                <a:moveTo>
                  <a:pt x="15739" y="16167"/>
                </a:moveTo>
                <a:cubicBezTo>
                  <a:pt x="15739" y="16610"/>
                  <a:pt x="15868" y="16991"/>
                  <a:pt x="16129" y="17316"/>
                </a:cubicBezTo>
                <a:cubicBezTo>
                  <a:pt x="16388" y="17641"/>
                  <a:pt x="16704" y="17802"/>
                  <a:pt x="17080" y="17802"/>
                </a:cubicBezTo>
                <a:cubicBezTo>
                  <a:pt x="17448" y="17802"/>
                  <a:pt x="17765" y="17646"/>
                  <a:pt x="18034" y="17339"/>
                </a:cubicBezTo>
                <a:cubicBezTo>
                  <a:pt x="18300" y="17022"/>
                  <a:pt x="18434" y="16638"/>
                  <a:pt x="18434" y="16167"/>
                </a:cubicBezTo>
                <a:cubicBezTo>
                  <a:pt x="18434" y="15724"/>
                  <a:pt x="18302" y="15351"/>
                  <a:pt x="18043" y="15037"/>
                </a:cubicBezTo>
                <a:cubicBezTo>
                  <a:pt x="17784" y="14727"/>
                  <a:pt x="17464" y="14572"/>
                  <a:pt x="17080" y="14572"/>
                </a:cubicBezTo>
                <a:cubicBezTo>
                  <a:pt x="16713" y="14572"/>
                  <a:pt x="16395" y="14727"/>
                  <a:pt x="16134" y="15037"/>
                </a:cubicBezTo>
                <a:cubicBezTo>
                  <a:pt x="15868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8"/>
                  <a:pt x="16410" y="5601"/>
                  <a:pt x="16647" y="5886"/>
                </a:cubicBezTo>
                <a:cubicBezTo>
                  <a:pt x="16883" y="6172"/>
                  <a:pt x="17172" y="6313"/>
                  <a:pt x="17509" y="6313"/>
                </a:cubicBezTo>
                <a:cubicBezTo>
                  <a:pt x="17862" y="6313"/>
                  <a:pt x="18158" y="6172"/>
                  <a:pt x="18398" y="5886"/>
                </a:cubicBezTo>
                <a:cubicBezTo>
                  <a:pt x="18639" y="5601"/>
                  <a:pt x="18759" y="5257"/>
                  <a:pt x="18759" y="4853"/>
                </a:cubicBezTo>
                <a:cubicBezTo>
                  <a:pt x="18759" y="4429"/>
                  <a:pt x="18641" y="4074"/>
                  <a:pt x="18403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7" y="3786"/>
                </a:cubicBezTo>
                <a:cubicBezTo>
                  <a:pt x="16407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22"/>
          <p:cNvGrpSpPr>
            <a:grpSpLocks/>
          </p:cNvGrpSpPr>
          <p:nvPr/>
        </p:nvGrpSpPr>
        <p:grpSpPr bwMode="auto">
          <a:xfrm>
            <a:off x="8724380" y="5937523"/>
            <a:ext cx="11222770" cy="691246"/>
            <a:chOff x="3214678" y="4040525"/>
            <a:chExt cx="5310197" cy="434446"/>
          </a:xfrm>
        </p:grpSpPr>
        <p:sp>
          <p:nvSpPr>
            <p:cNvPr id="14" name="Line 38"/>
            <p:cNvSpPr>
              <a:spLocks noChangeShapeType="1"/>
            </p:cNvSpPr>
            <p:nvPr/>
          </p:nvSpPr>
          <p:spPr bwMode="auto">
            <a:xfrm flipV="1">
              <a:off x="3214678" y="4277640"/>
              <a:ext cx="756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gray">
            <a:xfrm>
              <a:off x="3992670" y="4040525"/>
              <a:ext cx="4532205" cy="434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Partie BackOffice</a:t>
              </a:r>
              <a:endParaRPr lang="fr-FR" dirty="0"/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gray">
            <a:xfrm>
              <a:off x="3913849" y="4164652"/>
              <a:ext cx="202891" cy="20210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830373" y="4340399"/>
            <a:ext cx="5494338" cy="4794506"/>
            <a:chOff x="192" y="1631"/>
            <a:chExt cx="1684" cy="1683"/>
          </a:xfrm>
        </p:grpSpPr>
        <p:sp>
          <p:nvSpPr>
            <p:cNvPr id="4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5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0" cy="145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7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9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0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1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 dirty="0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358" y="2374"/>
              <a:ext cx="129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9pPr>
            </a:lstStyle>
            <a:p>
              <a:pPr algn="ctr" eaLnBrk="1" hangingPunct="1"/>
              <a:r>
                <a:rPr lang="fr-FR" sz="4800" b="1" i="1" dirty="0" smtClean="0">
                  <a:solidFill>
                    <a:srgbClr val="000000"/>
                  </a:solidFill>
                </a:rPr>
                <a:t>Réalisation</a:t>
              </a:r>
              <a:endParaRPr lang="fr-FR" sz="48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e 15"/>
          <p:cNvGrpSpPr>
            <a:grpSpLocks/>
          </p:cNvGrpSpPr>
          <p:nvPr/>
        </p:nvGrpSpPr>
        <p:grpSpPr bwMode="auto">
          <a:xfrm>
            <a:off x="9144001" y="7363984"/>
            <a:ext cx="10803150" cy="835573"/>
            <a:chOff x="3455988" y="3391241"/>
            <a:chExt cx="5065712" cy="523878"/>
          </a:xfrm>
        </p:grpSpPr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3455988" y="3623017"/>
              <a:ext cx="540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19" name="AutoShape 49"/>
            <p:cNvSpPr>
              <a:spLocks noChangeArrowheads="1"/>
            </p:cNvSpPr>
            <p:nvPr/>
          </p:nvSpPr>
          <p:spPr bwMode="gray">
            <a:xfrm>
              <a:off x="3989523" y="3391241"/>
              <a:ext cx="4532177" cy="4349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/>
                <a:t>Partie FrontOffice</a:t>
              </a:r>
              <a:endParaRPr lang="fr-FR" dirty="0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6148043" y="3453154"/>
              <a:ext cx="167806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lvl="1" algn="ctr">
                <a:defRPr/>
              </a:pPr>
              <a:endParaRPr lang="fr-FR" dirty="0">
                <a:latin typeface="Arial" charset="0"/>
                <a:cs typeface="+mj-cs"/>
              </a:endParaRPr>
            </a:p>
          </p:txBody>
        </p:sp>
        <p:sp>
          <p:nvSpPr>
            <p:cNvPr id="21" name="Oval 53"/>
            <p:cNvSpPr>
              <a:spLocks noChangeArrowheads="1"/>
            </p:cNvSpPr>
            <p:nvPr/>
          </p:nvSpPr>
          <p:spPr bwMode="gray">
            <a:xfrm>
              <a:off x="3924982" y="3521417"/>
              <a:ext cx="202227" cy="20320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Partie BackOffice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1" descr="http://t1.gstatic.com/images?q=tbn:ANd9GcRuO0xReH4W1BBjCstCAUxPwaVhEq9yFF2KYe37AWvxsAEyEC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6" y="4929394"/>
            <a:ext cx="2905331" cy="356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1" y="4929394"/>
            <a:ext cx="7230806" cy="23700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452" y="3671304"/>
            <a:ext cx="4886276" cy="4886276"/>
          </a:xfrm>
          <a:prstGeom prst="rect">
            <a:avLst/>
          </a:prstGeom>
        </p:spPr>
      </p:pic>
      <p:sp>
        <p:nvSpPr>
          <p:cNvPr id="89" name="Rectangle à coins arrondis 88"/>
          <p:cNvSpPr/>
          <p:nvPr/>
        </p:nvSpPr>
        <p:spPr>
          <a:xfrm>
            <a:off x="18320479" y="8920962"/>
            <a:ext cx="3708288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spc="-15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b="1" spc="-150" dirty="0" smtClean="0">
                <a:solidFill>
                  <a:schemeClr val="bg1"/>
                </a:solidFill>
              </a:rPr>
              <a:t>Organiser la </a:t>
            </a:r>
            <a:r>
              <a:rPr lang="fr-FR" b="1" spc="-150" dirty="0" err="1" smtClean="0">
                <a:solidFill>
                  <a:schemeClr val="bg1"/>
                </a:solidFill>
              </a:rPr>
              <a:t>template</a:t>
            </a:r>
            <a:r>
              <a:rPr lang="fr-FR" b="1" spc="-150" dirty="0" smtClean="0">
                <a:solidFill>
                  <a:schemeClr val="bg1"/>
                </a:solidFill>
              </a:rPr>
              <a:t> HTML et </a:t>
            </a:r>
            <a:r>
              <a:rPr lang="fr-FR" b="1" spc="-150" dirty="0" err="1" smtClean="0">
                <a:solidFill>
                  <a:schemeClr val="bg1"/>
                </a:solidFill>
              </a:rPr>
              <a:t>integrer</a:t>
            </a:r>
            <a:r>
              <a:rPr lang="fr-FR" b="1" spc="-150" dirty="0" smtClean="0">
                <a:solidFill>
                  <a:schemeClr val="bg1"/>
                </a:solidFill>
              </a:rPr>
              <a:t> les classes PHP</a:t>
            </a:r>
            <a:endParaRPr lang="fr-FR" b="1" spc="-15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fr-FR" dirty="0"/>
          </a:p>
        </p:txBody>
      </p:sp>
      <p:sp>
        <p:nvSpPr>
          <p:cNvPr id="90" name="Rectangle à coins arrondis 89"/>
          <p:cNvSpPr/>
          <p:nvPr/>
        </p:nvSpPr>
        <p:spPr>
          <a:xfrm>
            <a:off x="1658998" y="8920963"/>
            <a:ext cx="3708288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spc="-150" dirty="0">
                <a:solidFill>
                  <a:schemeClr val="bg1"/>
                </a:solidFill>
              </a:rPr>
              <a:t>Créer la base de données 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91" name="Rectangle à coins arrondis 90"/>
          <p:cNvSpPr/>
          <p:nvPr/>
        </p:nvSpPr>
        <p:spPr>
          <a:xfrm>
            <a:off x="10016260" y="8920963"/>
            <a:ext cx="3708288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spc="-15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b="1" spc="-150" dirty="0">
                <a:solidFill>
                  <a:schemeClr val="bg1"/>
                </a:solidFill>
              </a:rPr>
              <a:t>Préparer les classes PHP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9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Partie FrontOffice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13378021" y="8786416"/>
            <a:ext cx="4006238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spc="-15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b="1" spc="-150" dirty="0" smtClean="0">
                <a:solidFill>
                  <a:schemeClr val="bg1"/>
                </a:solidFill>
              </a:rPr>
              <a:t>Créer les  </a:t>
            </a:r>
            <a:r>
              <a:rPr lang="fr-FR" b="1" spc="-150" dirty="0">
                <a:solidFill>
                  <a:schemeClr val="bg1"/>
                </a:solidFill>
              </a:rPr>
              <a:t>web</a:t>
            </a:r>
          </a:p>
          <a:p>
            <a:pPr algn="ctr">
              <a:defRPr/>
            </a:pPr>
            <a:r>
              <a:rPr lang="fr-FR" b="1" spc="-150" dirty="0" smtClean="0">
                <a:solidFill>
                  <a:schemeClr val="bg1"/>
                </a:solidFill>
              </a:rPr>
              <a:t>services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90" name="Rectangle à coins arrondis 89"/>
          <p:cNvSpPr/>
          <p:nvPr/>
        </p:nvSpPr>
        <p:spPr>
          <a:xfrm>
            <a:off x="787400" y="8920963"/>
            <a:ext cx="4004383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spc="-150" dirty="0" smtClean="0">
                <a:solidFill>
                  <a:schemeClr val="bg1"/>
                </a:solidFill>
              </a:rPr>
              <a:t>Préparer les  images d’entrainement </a:t>
            </a:r>
            <a:endParaRPr lang="fr-FR" b="1" spc="-15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fr-FR" dirty="0"/>
          </a:p>
        </p:txBody>
      </p:sp>
      <p:sp>
        <p:nvSpPr>
          <p:cNvPr id="91" name="Rectangle à coins arrondis 90"/>
          <p:cNvSpPr/>
          <p:nvPr/>
        </p:nvSpPr>
        <p:spPr>
          <a:xfrm>
            <a:off x="7433186" y="8920963"/>
            <a:ext cx="3990613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spc="-15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b="1" spc="-150" dirty="0" smtClean="0">
                <a:solidFill>
                  <a:schemeClr val="bg1"/>
                </a:solidFill>
              </a:rPr>
              <a:t>Créer les interfaces graphique de l’application</a:t>
            </a:r>
            <a:endParaRPr lang="fr-FR" b="1" spc="-15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" y="3739937"/>
            <a:ext cx="5593491" cy="5016137"/>
          </a:xfrm>
          <a:prstGeom prst="rect">
            <a:avLst/>
          </a:prstGeom>
        </p:spPr>
      </p:pic>
      <p:pic>
        <p:nvPicPr>
          <p:cNvPr id="13" name="Picture 23" descr="http://t3.gstatic.com/images?q=tbn:ANd9GcQrv0P6I37W4yBpgL4_Q5vyGqCzOPqHDCsClzQ7fDAAZEcI9Tx6hnuxukhU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067" y="3739937"/>
            <a:ext cx="4224192" cy="422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18841680" y="8786416"/>
            <a:ext cx="4006238" cy="40410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spc="-15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b="1" spc="-150" dirty="0" smtClean="0">
                <a:solidFill>
                  <a:schemeClr val="bg1"/>
                </a:solidFill>
              </a:rPr>
              <a:t>Intégrer le code natif</a:t>
            </a:r>
            <a:endParaRPr lang="fr-FR" b="1" spc="-15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4"/>
          <a:stretch/>
        </p:blipFill>
        <p:spPr>
          <a:xfrm>
            <a:off x="6400782" y="3743105"/>
            <a:ext cx="5999826" cy="46525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456" y="3947585"/>
            <a:ext cx="4819852" cy="401654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9" grpId="0" animBg="1"/>
      <p:bldP spid="90" grpId="0" animBg="1"/>
      <p:bldP spid="91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smtClean="0">
                <a:solidFill>
                  <a:schemeClr val="bg1"/>
                </a:solidFill>
                <a:cs typeface="Open Sans Light"/>
              </a:rPr>
              <a:t>Conclusion et Perspectives</a:t>
            </a: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0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AutoShape 66"/>
          <p:cNvSpPr>
            <a:spLocks/>
          </p:cNvSpPr>
          <p:nvPr/>
        </p:nvSpPr>
        <p:spPr bwMode="auto">
          <a:xfrm>
            <a:off x="11416770" y="4105732"/>
            <a:ext cx="1450454" cy="1403343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21627548" y="3283874"/>
            <a:ext cx="2107044" cy="24911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08744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825" y="2514346"/>
            <a:ext cx="24136350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fr-FR" sz="5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5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682" y="3109092"/>
            <a:ext cx="23107939" cy="948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5000"/>
              <a:defRPr/>
            </a:pP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Ce projet se situe dans une voie en pleine expansion puisque le développement des applications mobiles </a:t>
            </a:r>
            <a:r>
              <a:rPr lang="fr-FR" sz="5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 est en évolution croissante et perpétuelle.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5000"/>
              <a:defRPr/>
            </a:pP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Cette 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expérience </a:t>
            </a: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permis :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Char char="Ø"/>
              <a:defRPr/>
            </a:pP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La familiarisation avec de nouvelles technologies et l’environnements de travail.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Char char="Ø"/>
              <a:defRPr/>
            </a:pP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L’acquisition d’une expérience professionnelle.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Char char="Ø"/>
              <a:defRPr/>
            </a:pP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L’investissement de nos connaissances acquises pendant notre formation à l’Institut supérieur </a:t>
            </a: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 études </a:t>
            </a:r>
            <a:r>
              <a:rPr lang="fr-FR" sz="5400" i="1" dirty="0" smtClean="0">
                <a:latin typeface="Times New Roman" pitchFamily="18" charset="0"/>
                <a:cs typeface="Times New Roman" pitchFamily="18" charset="0"/>
              </a:rPr>
              <a:t>Technologiques de SILIANA.</a:t>
            </a:r>
            <a:endParaRPr lang="fr-FR" sz="5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8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6130" y="238633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>
              <a:lnSpc>
                <a:spcPct val="150000"/>
              </a:lnSpc>
            </a:pPr>
            <a:endParaRPr lang="en-US" sz="5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95"/>
          <p:cNvGrpSpPr/>
          <p:nvPr/>
        </p:nvGrpSpPr>
        <p:grpSpPr>
          <a:xfrm flipV="1">
            <a:off x="2829001" y="9055294"/>
            <a:ext cx="3944395" cy="584932"/>
            <a:chOff x="1848067" y="2697524"/>
            <a:chExt cx="2311184" cy="316190"/>
          </a:xfrm>
        </p:grpSpPr>
        <p:cxnSp>
          <p:nvCxnSpPr>
            <p:cNvPr id="56" name="Straight Connector 9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9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6"/>
          <p:cNvGrpSpPr/>
          <p:nvPr/>
        </p:nvGrpSpPr>
        <p:grpSpPr>
          <a:xfrm>
            <a:off x="6046710" y="4198728"/>
            <a:ext cx="12121931" cy="7840389"/>
            <a:chOff x="6046710" y="4198728"/>
            <a:chExt cx="12121931" cy="7840389"/>
          </a:xfrm>
        </p:grpSpPr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9522186" y="8096764"/>
              <a:ext cx="5406706" cy="394235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rgbClr val="8054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 rot="4567797">
              <a:off x="6199162" y="6221449"/>
              <a:ext cx="3559092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 rot="7742864">
              <a:off x="8768714" y="4118237"/>
              <a:ext cx="3559092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rot="9355996">
              <a:off x="11672916" y="4198728"/>
              <a:ext cx="3559091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 rot="10800000">
              <a:off x="14377688" y="5168929"/>
              <a:ext cx="3559091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 rot="5696320">
              <a:off x="9243442" y="7157116"/>
              <a:ext cx="2126128" cy="230827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 rot="8492870">
              <a:off x="11484890" y="4369000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 rot="10051992">
              <a:off x="14486603" y="4847897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 rot="13144547">
              <a:off x="13974497" y="7927580"/>
              <a:ext cx="2126128" cy="230827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5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 rot="5080426">
              <a:off x="7236038" y="5325278"/>
              <a:ext cx="1619874" cy="1758646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 rot="8176420">
              <a:off x="8270883" y="4872274"/>
              <a:ext cx="1564282" cy="1758646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 rot="8492870">
              <a:off x="11298189" y="6626758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 rot="10051992">
              <a:off x="13102637" y="7669832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 rot="11618841">
              <a:off x="16671741" y="6544630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</p:grpSp>
      <p:grpSp>
        <p:nvGrpSpPr>
          <p:cNvPr id="75" name="Group 98"/>
          <p:cNvGrpSpPr/>
          <p:nvPr/>
        </p:nvGrpSpPr>
        <p:grpSpPr>
          <a:xfrm>
            <a:off x="1706920" y="8948064"/>
            <a:ext cx="5066476" cy="3472649"/>
            <a:chOff x="838200" y="2992185"/>
            <a:chExt cx="1899681" cy="651058"/>
          </a:xfrm>
        </p:grpSpPr>
        <p:sp>
          <p:nvSpPr>
            <p:cNvPr id="76" name="TextBox 99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/>
                  </a:solidFill>
                  <a:latin typeface="Open Sans Light"/>
                  <a:cs typeface="Open Sans Light"/>
                </a:rPr>
                <a:t>Télechargement</a:t>
              </a:r>
              <a:endParaRPr lang="en-US" sz="32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7" name="TextBox 100"/>
            <p:cNvSpPr txBox="1"/>
            <p:nvPr/>
          </p:nvSpPr>
          <p:spPr>
            <a:xfrm>
              <a:off x="883988" y="3124450"/>
              <a:ext cx="1853893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800" dirty="0" smtClean="0">
                  <a:latin typeface="Open Sans Light"/>
                  <a:cs typeface="Open Sans Light"/>
                </a:rPr>
                <a:t>Présence de l'application sur les (market) en ligne : l’utilisateur  pourra télécharger notre application sur leurs téléphones.</a:t>
              </a:r>
            </a:p>
          </p:txBody>
        </p:sp>
      </p:grpSp>
      <p:grpSp>
        <p:nvGrpSpPr>
          <p:cNvPr id="78" name="Group 101"/>
          <p:cNvGrpSpPr/>
          <p:nvPr/>
        </p:nvGrpSpPr>
        <p:grpSpPr>
          <a:xfrm>
            <a:off x="4213113" y="3649799"/>
            <a:ext cx="5249989" cy="652949"/>
            <a:chOff x="1848067" y="2697524"/>
            <a:chExt cx="2311184" cy="316190"/>
          </a:xfrm>
        </p:grpSpPr>
        <p:cxnSp>
          <p:nvCxnSpPr>
            <p:cNvPr id="79" name="Straight Connector 102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03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04"/>
          <p:cNvGrpSpPr/>
          <p:nvPr/>
        </p:nvGrpSpPr>
        <p:grpSpPr>
          <a:xfrm>
            <a:off x="2505640" y="2965653"/>
            <a:ext cx="4267756" cy="3219747"/>
            <a:chOff x="838200" y="2992185"/>
            <a:chExt cx="1600200" cy="738084"/>
          </a:xfrm>
        </p:grpSpPr>
        <p:sp>
          <p:nvSpPr>
            <p:cNvPr id="82" name="TextBox 105"/>
            <p:cNvSpPr txBox="1"/>
            <p:nvPr/>
          </p:nvSpPr>
          <p:spPr>
            <a:xfrm>
              <a:off x="838200" y="2992185"/>
              <a:ext cx="1600200" cy="134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Open Sans Light"/>
                  <a:cs typeface="Open Sans Light"/>
                </a:rPr>
                <a:t>Mot de </a:t>
              </a:r>
              <a:r>
                <a:rPr lang="en-US" sz="3200" dirty="0" err="1" smtClean="0">
                  <a:solidFill>
                    <a:schemeClr val="tx2"/>
                  </a:solidFill>
                  <a:latin typeface="Open Sans Light"/>
                  <a:cs typeface="Open Sans Light"/>
                </a:rPr>
                <a:t>passe</a:t>
              </a:r>
              <a:endParaRPr lang="en-US" sz="32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3" name="TextBox 106"/>
            <p:cNvSpPr txBox="1"/>
            <p:nvPr/>
          </p:nvSpPr>
          <p:spPr>
            <a:xfrm>
              <a:off x="838200" y="3211476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800" dirty="0" err="1" smtClean="0">
                  <a:latin typeface="Open Sans Light"/>
                  <a:cs typeface="Open Sans Light"/>
                </a:rPr>
                <a:t>Récuperation</a:t>
              </a:r>
              <a:r>
                <a:rPr lang="en-US" sz="2800" dirty="0" smtClean="0">
                  <a:latin typeface="Open Sans Light"/>
                  <a:cs typeface="Open Sans Light"/>
                </a:rPr>
                <a:t> de mot de </a:t>
              </a:r>
              <a:r>
                <a:rPr lang="en-US" sz="2800" dirty="0" err="1" smtClean="0">
                  <a:latin typeface="Open Sans Light"/>
                  <a:cs typeface="Open Sans Light"/>
                </a:rPr>
                <a:t>passe</a:t>
              </a:r>
              <a:r>
                <a:rPr lang="en-US" sz="2800" dirty="0" smtClean="0">
                  <a:latin typeface="Open Sans Light"/>
                  <a:cs typeface="Open Sans Light"/>
                </a:rPr>
                <a:t> en </a:t>
              </a:r>
              <a:r>
                <a:rPr lang="en-US" sz="2800" dirty="0" err="1" smtClean="0">
                  <a:latin typeface="Open Sans Light"/>
                  <a:cs typeface="Open Sans Light"/>
                </a:rPr>
                <a:t>cas</a:t>
              </a:r>
              <a:r>
                <a:rPr lang="en-US" sz="2800" dirty="0" smtClean="0">
                  <a:latin typeface="Open Sans Light"/>
                  <a:cs typeface="Open Sans Light"/>
                </a:rPr>
                <a:t> </a:t>
              </a:r>
              <a:r>
                <a:rPr lang="en-US" sz="2800" dirty="0" err="1" smtClean="0">
                  <a:latin typeface="Open Sans Light"/>
                  <a:cs typeface="Open Sans Light"/>
                </a:rPr>
                <a:t>d’oubli</a:t>
              </a:r>
              <a:r>
                <a:rPr lang="fr-FR" sz="2800" dirty="0"/>
                <a:t> .</a:t>
              </a:r>
              <a:endParaRPr lang="en-US" sz="2800" dirty="0">
                <a:latin typeface="Open Sans Light"/>
                <a:cs typeface="Open Sans Light"/>
              </a:endParaRPr>
            </a:p>
          </p:txBody>
        </p:sp>
      </p:grpSp>
      <p:grpSp>
        <p:nvGrpSpPr>
          <p:cNvPr id="84" name="Group 107"/>
          <p:cNvGrpSpPr/>
          <p:nvPr/>
        </p:nvGrpSpPr>
        <p:grpSpPr>
          <a:xfrm>
            <a:off x="14905165" y="3673030"/>
            <a:ext cx="5882954" cy="509227"/>
            <a:chOff x="7528087" y="2680840"/>
            <a:chExt cx="2061939" cy="316190"/>
          </a:xfrm>
        </p:grpSpPr>
        <p:cxnSp>
          <p:nvCxnSpPr>
            <p:cNvPr id="85" name="Straight Connector 108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09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110"/>
          <p:cNvGrpSpPr/>
          <p:nvPr/>
        </p:nvGrpSpPr>
        <p:grpSpPr>
          <a:xfrm>
            <a:off x="17297400" y="3005826"/>
            <a:ext cx="4901665" cy="2353894"/>
            <a:chOff x="838200" y="2992185"/>
            <a:chExt cx="1837885" cy="882711"/>
          </a:xfrm>
        </p:grpSpPr>
        <p:sp>
          <p:nvSpPr>
            <p:cNvPr id="88" name="TextBox 11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chemeClr val="tx2"/>
                  </a:solidFill>
                  <a:latin typeface="Open Sans Light"/>
                  <a:cs typeface="Open Sans Light"/>
                </a:rPr>
                <a:t>Inscription</a:t>
              </a:r>
              <a:endParaRPr lang="en-US" sz="32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9" name="TextBox 112"/>
            <p:cNvSpPr txBox="1"/>
            <p:nvPr/>
          </p:nvSpPr>
          <p:spPr>
            <a:xfrm>
              <a:off x="1075885" y="335610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800" dirty="0" smtClean="0"/>
                <a:t>Affichage de liste des utilisateurs  qui sont inscris</a:t>
              </a:r>
            </a:p>
            <a:p>
              <a:pPr>
                <a:lnSpc>
                  <a:spcPct val="120000"/>
                </a:lnSpc>
              </a:pPr>
              <a:r>
                <a:rPr lang="fr-FR" sz="2800" dirty="0" smtClean="0"/>
                <a:t>Sur l’application à l’administrateur</a:t>
              </a:r>
              <a:r>
                <a:rPr lang="fr-FR" sz="2400" dirty="0"/>
                <a:t> .</a:t>
              </a:r>
              <a:endParaRPr lang="en-US" sz="24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grpSp>
        <p:nvGrpSpPr>
          <p:cNvPr id="90" name="Group 113"/>
          <p:cNvGrpSpPr/>
          <p:nvPr/>
        </p:nvGrpSpPr>
        <p:grpSpPr>
          <a:xfrm flipV="1">
            <a:off x="16962965" y="8406660"/>
            <a:ext cx="5348140" cy="866560"/>
            <a:chOff x="7495444" y="2680840"/>
            <a:chExt cx="2061939" cy="316190"/>
          </a:xfrm>
        </p:grpSpPr>
        <p:cxnSp>
          <p:nvCxnSpPr>
            <p:cNvPr id="91" name="Straight Connector 114"/>
            <p:cNvCxnSpPr/>
            <p:nvPr/>
          </p:nvCxnSpPr>
          <p:spPr>
            <a:xfrm flipV="1">
              <a:off x="7495444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15"/>
            <p:cNvCxnSpPr/>
            <p:nvPr/>
          </p:nvCxnSpPr>
          <p:spPr>
            <a:xfrm>
              <a:off x="7993410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116"/>
          <p:cNvGrpSpPr/>
          <p:nvPr/>
        </p:nvGrpSpPr>
        <p:grpSpPr>
          <a:xfrm>
            <a:off x="18642028" y="8632755"/>
            <a:ext cx="5092564" cy="3251928"/>
            <a:chOff x="838200" y="2992185"/>
            <a:chExt cx="1909463" cy="698595"/>
          </a:xfrm>
        </p:grpSpPr>
        <p:sp>
          <p:nvSpPr>
            <p:cNvPr id="94" name="TextBox 117"/>
            <p:cNvSpPr txBox="1"/>
            <p:nvPr/>
          </p:nvSpPr>
          <p:spPr>
            <a:xfrm>
              <a:off x="838200" y="2992185"/>
              <a:ext cx="1600200" cy="12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 err="1" smtClean="0">
                  <a:solidFill>
                    <a:schemeClr val="tx2"/>
                  </a:solidFill>
                  <a:latin typeface="Open Sans Light"/>
                  <a:cs typeface="Open Sans Light"/>
                </a:rPr>
                <a:t>Entrainement</a:t>
              </a:r>
              <a:endParaRPr lang="en-US" sz="32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5" name="TextBox 118"/>
            <p:cNvSpPr txBox="1"/>
            <p:nvPr/>
          </p:nvSpPr>
          <p:spPr>
            <a:xfrm>
              <a:off x="842779" y="3171987"/>
              <a:ext cx="1904884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fr-FR" sz="3200" dirty="0"/>
                <a:t>L’ajout des programmes d’entrainement avec  un régime alimentaire spécifique à ce programme.</a:t>
              </a:r>
            </a:p>
            <a:p>
              <a:pPr algn="just">
                <a:lnSpc>
                  <a:spcPct val="120000"/>
                </a:lnSpc>
              </a:pPr>
              <a:r>
                <a:rPr lang="fr-FR" sz="3200" dirty="0" smtClean="0"/>
                <a:t> </a:t>
              </a:r>
              <a:endParaRPr lang="en-US" sz="28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96" name="AutoShape 78"/>
          <p:cNvSpPr>
            <a:spLocks/>
          </p:cNvSpPr>
          <p:nvPr/>
        </p:nvSpPr>
        <p:spPr bwMode="auto">
          <a:xfrm>
            <a:off x="7384542" y="7662481"/>
            <a:ext cx="1247545" cy="9868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42" y="11869"/>
                </a:moveTo>
                <a:cubicBezTo>
                  <a:pt x="21267" y="11869"/>
                  <a:pt x="21374" y="11922"/>
                  <a:pt x="21465" y="12024"/>
                </a:cubicBezTo>
                <a:cubicBezTo>
                  <a:pt x="21553" y="12127"/>
                  <a:pt x="21599" y="12256"/>
                  <a:pt x="21599" y="12418"/>
                </a:cubicBezTo>
                <a:lnTo>
                  <a:pt x="21599" y="21053"/>
                </a:lnTo>
                <a:cubicBezTo>
                  <a:pt x="21599" y="21414"/>
                  <a:pt x="21448" y="21599"/>
                  <a:pt x="21142" y="21599"/>
                </a:cubicBezTo>
                <a:lnTo>
                  <a:pt x="457" y="21599"/>
                </a:lnTo>
                <a:cubicBezTo>
                  <a:pt x="151" y="21599"/>
                  <a:pt x="0" y="21417"/>
                  <a:pt x="0" y="21053"/>
                </a:cubicBezTo>
                <a:lnTo>
                  <a:pt x="0" y="12418"/>
                </a:lnTo>
                <a:cubicBezTo>
                  <a:pt x="0" y="12268"/>
                  <a:pt x="44" y="12139"/>
                  <a:pt x="134" y="12030"/>
                </a:cubicBezTo>
                <a:cubicBezTo>
                  <a:pt x="225" y="11924"/>
                  <a:pt x="332" y="11869"/>
                  <a:pt x="457" y="11869"/>
                </a:cubicBezTo>
                <a:lnTo>
                  <a:pt x="3140" y="11869"/>
                </a:lnTo>
                <a:cubicBezTo>
                  <a:pt x="3265" y="11869"/>
                  <a:pt x="3373" y="11921"/>
                  <a:pt x="3464" y="12024"/>
                </a:cubicBezTo>
                <a:cubicBezTo>
                  <a:pt x="3552" y="12127"/>
                  <a:pt x="3598" y="12256"/>
                  <a:pt x="3598" y="12418"/>
                </a:cubicBezTo>
                <a:lnTo>
                  <a:pt x="3598" y="17282"/>
                </a:lnTo>
                <a:lnTo>
                  <a:pt x="18001" y="17282"/>
                </a:lnTo>
                <a:lnTo>
                  <a:pt x="18001" y="12418"/>
                </a:lnTo>
                <a:cubicBezTo>
                  <a:pt x="18001" y="12268"/>
                  <a:pt x="18047" y="12139"/>
                  <a:pt x="18135" y="12030"/>
                </a:cubicBezTo>
                <a:cubicBezTo>
                  <a:pt x="18226" y="11924"/>
                  <a:pt x="18334" y="11868"/>
                  <a:pt x="18459" y="11868"/>
                </a:cubicBezTo>
                <a:lnTo>
                  <a:pt x="21142" y="11868"/>
                </a:lnTo>
                <a:close/>
                <a:moveTo>
                  <a:pt x="4242" y="8873"/>
                </a:moveTo>
                <a:cubicBezTo>
                  <a:pt x="4063" y="8658"/>
                  <a:pt x="3997" y="8470"/>
                  <a:pt x="4049" y="8317"/>
                </a:cubicBezTo>
                <a:cubicBezTo>
                  <a:pt x="4100" y="8165"/>
                  <a:pt x="4254" y="8085"/>
                  <a:pt x="4511" y="8085"/>
                </a:cubicBezTo>
                <a:lnTo>
                  <a:pt x="8110" y="8085"/>
                </a:lnTo>
                <a:lnTo>
                  <a:pt x="8110" y="1069"/>
                </a:lnTo>
                <a:cubicBezTo>
                  <a:pt x="8110" y="778"/>
                  <a:pt x="8193" y="525"/>
                  <a:pt x="8362" y="317"/>
                </a:cubicBezTo>
                <a:cubicBezTo>
                  <a:pt x="8529" y="105"/>
                  <a:pt x="8742" y="0"/>
                  <a:pt x="9001" y="0"/>
                </a:cubicBezTo>
                <a:lnTo>
                  <a:pt x="12598" y="0"/>
                </a:lnTo>
                <a:cubicBezTo>
                  <a:pt x="12857" y="0"/>
                  <a:pt x="13073" y="105"/>
                  <a:pt x="13249" y="317"/>
                </a:cubicBezTo>
                <a:cubicBezTo>
                  <a:pt x="13425" y="525"/>
                  <a:pt x="13513" y="778"/>
                  <a:pt x="13513" y="1069"/>
                </a:cubicBezTo>
                <a:lnTo>
                  <a:pt x="13513" y="8085"/>
                </a:lnTo>
                <a:lnTo>
                  <a:pt x="17110" y="8085"/>
                </a:lnTo>
                <a:cubicBezTo>
                  <a:pt x="17352" y="8085"/>
                  <a:pt x="17499" y="8162"/>
                  <a:pt x="17545" y="8317"/>
                </a:cubicBezTo>
                <a:cubicBezTo>
                  <a:pt x="17592" y="8473"/>
                  <a:pt x="17528" y="8658"/>
                  <a:pt x="17357" y="8873"/>
                </a:cubicBezTo>
                <a:lnTo>
                  <a:pt x="11449" y="15987"/>
                </a:lnTo>
                <a:cubicBezTo>
                  <a:pt x="11271" y="16201"/>
                  <a:pt x="11053" y="16307"/>
                  <a:pt x="10798" y="16304"/>
                </a:cubicBezTo>
                <a:cubicBezTo>
                  <a:pt x="10546" y="16298"/>
                  <a:pt x="10328" y="16192"/>
                  <a:pt x="10150" y="15987"/>
                </a:cubicBezTo>
                <a:lnTo>
                  <a:pt x="4242" y="88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787400" y="510459"/>
            <a:ext cx="14935200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Perspectives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52178" y="225541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Group 337"/>
          <p:cNvGrpSpPr/>
          <p:nvPr/>
        </p:nvGrpSpPr>
        <p:grpSpPr>
          <a:xfrm>
            <a:off x="9929272" y="4963315"/>
            <a:ext cx="1097344" cy="1427663"/>
            <a:chOff x="79375" y="271463"/>
            <a:chExt cx="1443038" cy="1743075"/>
          </a:xfrm>
          <a:solidFill>
            <a:schemeClr val="bg1"/>
          </a:solidFill>
        </p:grpSpPr>
        <p:sp>
          <p:nvSpPr>
            <p:cNvPr id="106" name="Freeform 19"/>
            <p:cNvSpPr>
              <a:spLocks noEditPoints="1"/>
            </p:cNvSpPr>
            <p:nvPr/>
          </p:nvSpPr>
          <p:spPr bwMode="auto">
            <a:xfrm>
              <a:off x="79375" y="271463"/>
              <a:ext cx="1443038" cy="1743075"/>
            </a:xfrm>
            <a:custGeom>
              <a:avLst/>
              <a:gdLst>
                <a:gd name="T0" fmla="*/ 335 w 382"/>
                <a:gd name="T1" fmla="*/ 175 h 462"/>
                <a:gd name="T2" fmla="*/ 287 w 382"/>
                <a:gd name="T3" fmla="*/ 175 h 462"/>
                <a:gd name="T4" fmla="*/ 287 w 382"/>
                <a:gd name="T5" fmla="*/ 98 h 462"/>
                <a:gd name="T6" fmla="*/ 191 w 382"/>
                <a:gd name="T7" fmla="*/ 0 h 462"/>
                <a:gd name="T8" fmla="*/ 96 w 382"/>
                <a:gd name="T9" fmla="*/ 98 h 462"/>
                <a:gd name="T10" fmla="*/ 96 w 382"/>
                <a:gd name="T11" fmla="*/ 175 h 462"/>
                <a:gd name="T12" fmla="*/ 48 w 382"/>
                <a:gd name="T13" fmla="*/ 175 h 462"/>
                <a:gd name="T14" fmla="*/ 0 w 382"/>
                <a:gd name="T15" fmla="*/ 223 h 462"/>
                <a:gd name="T16" fmla="*/ 0 w 382"/>
                <a:gd name="T17" fmla="*/ 414 h 462"/>
                <a:gd name="T18" fmla="*/ 48 w 382"/>
                <a:gd name="T19" fmla="*/ 462 h 462"/>
                <a:gd name="T20" fmla="*/ 335 w 382"/>
                <a:gd name="T21" fmla="*/ 462 h 462"/>
                <a:gd name="T22" fmla="*/ 382 w 382"/>
                <a:gd name="T23" fmla="*/ 414 h 462"/>
                <a:gd name="T24" fmla="*/ 382 w 382"/>
                <a:gd name="T25" fmla="*/ 223 h 462"/>
                <a:gd name="T26" fmla="*/ 335 w 382"/>
                <a:gd name="T27" fmla="*/ 175 h 462"/>
                <a:gd name="T28" fmla="*/ 127 w 382"/>
                <a:gd name="T29" fmla="*/ 98 h 462"/>
                <a:gd name="T30" fmla="*/ 191 w 382"/>
                <a:gd name="T31" fmla="*/ 32 h 462"/>
                <a:gd name="T32" fmla="*/ 255 w 382"/>
                <a:gd name="T33" fmla="*/ 98 h 462"/>
                <a:gd name="T34" fmla="*/ 255 w 382"/>
                <a:gd name="T35" fmla="*/ 175 h 462"/>
                <a:gd name="T36" fmla="*/ 127 w 382"/>
                <a:gd name="T37" fmla="*/ 175 h 462"/>
                <a:gd name="T38" fmla="*/ 127 w 382"/>
                <a:gd name="T39" fmla="*/ 98 h 462"/>
                <a:gd name="T40" fmla="*/ 351 w 382"/>
                <a:gd name="T41" fmla="*/ 414 h 462"/>
                <a:gd name="T42" fmla="*/ 335 w 382"/>
                <a:gd name="T43" fmla="*/ 430 h 462"/>
                <a:gd name="T44" fmla="*/ 48 w 382"/>
                <a:gd name="T45" fmla="*/ 430 h 462"/>
                <a:gd name="T46" fmla="*/ 32 w 382"/>
                <a:gd name="T47" fmla="*/ 414 h 462"/>
                <a:gd name="T48" fmla="*/ 32 w 382"/>
                <a:gd name="T49" fmla="*/ 223 h 462"/>
                <a:gd name="T50" fmla="*/ 48 w 382"/>
                <a:gd name="T51" fmla="*/ 207 h 462"/>
                <a:gd name="T52" fmla="*/ 335 w 382"/>
                <a:gd name="T53" fmla="*/ 207 h 462"/>
                <a:gd name="T54" fmla="*/ 351 w 382"/>
                <a:gd name="T55" fmla="*/ 223 h 462"/>
                <a:gd name="T56" fmla="*/ 351 w 382"/>
                <a:gd name="T57" fmla="*/ 4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2" h="462">
                  <a:moveTo>
                    <a:pt x="335" y="175"/>
                  </a:moveTo>
                  <a:cubicBezTo>
                    <a:pt x="287" y="175"/>
                    <a:pt x="287" y="175"/>
                    <a:pt x="287" y="175"/>
                  </a:cubicBezTo>
                  <a:cubicBezTo>
                    <a:pt x="287" y="98"/>
                    <a:pt x="287" y="98"/>
                    <a:pt x="287" y="98"/>
                  </a:cubicBezTo>
                  <a:cubicBezTo>
                    <a:pt x="287" y="44"/>
                    <a:pt x="244" y="0"/>
                    <a:pt x="191" y="0"/>
                  </a:cubicBezTo>
                  <a:cubicBezTo>
                    <a:pt x="138" y="0"/>
                    <a:pt x="96" y="44"/>
                    <a:pt x="96" y="98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21" y="175"/>
                    <a:pt x="0" y="197"/>
                    <a:pt x="0" y="22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1"/>
                    <a:pt x="21" y="462"/>
                    <a:pt x="48" y="462"/>
                  </a:cubicBezTo>
                  <a:cubicBezTo>
                    <a:pt x="335" y="462"/>
                    <a:pt x="335" y="462"/>
                    <a:pt x="335" y="462"/>
                  </a:cubicBezTo>
                  <a:cubicBezTo>
                    <a:pt x="361" y="462"/>
                    <a:pt x="382" y="441"/>
                    <a:pt x="382" y="414"/>
                  </a:cubicBezTo>
                  <a:cubicBezTo>
                    <a:pt x="382" y="223"/>
                    <a:pt x="382" y="223"/>
                    <a:pt x="382" y="223"/>
                  </a:cubicBezTo>
                  <a:cubicBezTo>
                    <a:pt x="382" y="197"/>
                    <a:pt x="361" y="175"/>
                    <a:pt x="335" y="175"/>
                  </a:cubicBezTo>
                  <a:close/>
                  <a:moveTo>
                    <a:pt x="127" y="98"/>
                  </a:moveTo>
                  <a:cubicBezTo>
                    <a:pt x="127" y="61"/>
                    <a:pt x="156" y="32"/>
                    <a:pt x="191" y="32"/>
                  </a:cubicBezTo>
                  <a:cubicBezTo>
                    <a:pt x="226" y="32"/>
                    <a:pt x="255" y="61"/>
                    <a:pt x="255" y="98"/>
                  </a:cubicBezTo>
                  <a:cubicBezTo>
                    <a:pt x="255" y="175"/>
                    <a:pt x="255" y="175"/>
                    <a:pt x="255" y="175"/>
                  </a:cubicBezTo>
                  <a:cubicBezTo>
                    <a:pt x="127" y="175"/>
                    <a:pt x="127" y="175"/>
                    <a:pt x="127" y="175"/>
                  </a:cubicBezTo>
                  <a:lnTo>
                    <a:pt x="127" y="98"/>
                  </a:lnTo>
                  <a:close/>
                  <a:moveTo>
                    <a:pt x="351" y="414"/>
                  </a:moveTo>
                  <a:cubicBezTo>
                    <a:pt x="351" y="423"/>
                    <a:pt x="343" y="430"/>
                    <a:pt x="335" y="430"/>
                  </a:cubicBezTo>
                  <a:cubicBezTo>
                    <a:pt x="48" y="430"/>
                    <a:pt x="48" y="430"/>
                    <a:pt x="48" y="430"/>
                  </a:cubicBezTo>
                  <a:cubicBezTo>
                    <a:pt x="39" y="430"/>
                    <a:pt x="32" y="423"/>
                    <a:pt x="32" y="414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2" y="214"/>
                    <a:pt x="39" y="207"/>
                    <a:pt x="48" y="207"/>
                  </a:cubicBezTo>
                  <a:cubicBezTo>
                    <a:pt x="335" y="207"/>
                    <a:pt x="335" y="207"/>
                    <a:pt x="335" y="207"/>
                  </a:cubicBezTo>
                  <a:cubicBezTo>
                    <a:pt x="343" y="207"/>
                    <a:pt x="351" y="214"/>
                    <a:pt x="351" y="223"/>
                  </a:cubicBezTo>
                  <a:lnTo>
                    <a:pt x="351" y="4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107" name="Freeform 20"/>
            <p:cNvSpPr>
              <a:spLocks noEditPoints="1"/>
            </p:cNvSpPr>
            <p:nvPr/>
          </p:nvSpPr>
          <p:spPr bwMode="auto">
            <a:xfrm>
              <a:off x="649288" y="1247776"/>
              <a:ext cx="303213" cy="449263"/>
            </a:xfrm>
            <a:custGeom>
              <a:avLst/>
              <a:gdLst>
                <a:gd name="T0" fmla="*/ 40 w 80"/>
                <a:gd name="T1" fmla="*/ 0 h 119"/>
                <a:gd name="T2" fmla="*/ 0 w 80"/>
                <a:gd name="T3" fmla="*/ 40 h 119"/>
                <a:gd name="T4" fmla="*/ 16 w 80"/>
                <a:gd name="T5" fmla="*/ 71 h 119"/>
                <a:gd name="T6" fmla="*/ 16 w 80"/>
                <a:gd name="T7" fmla="*/ 95 h 119"/>
                <a:gd name="T8" fmla="*/ 40 w 80"/>
                <a:gd name="T9" fmla="*/ 119 h 119"/>
                <a:gd name="T10" fmla="*/ 64 w 80"/>
                <a:gd name="T11" fmla="*/ 95 h 119"/>
                <a:gd name="T12" fmla="*/ 64 w 80"/>
                <a:gd name="T13" fmla="*/ 71 h 119"/>
                <a:gd name="T14" fmla="*/ 80 w 80"/>
                <a:gd name="T15" fmla="*/ 40 h 119"/>
                <a:gd name="T16" fmla="*/ 40 w 80"/>
                <a:gd name="T17" fmla="*/ 0 h 119"/>
                <a:gd name="T18" fmla="*/ 48 w 80"/>
                <a:gd name="T19" fmla="*/ 62 h 119"/>
                <a:gd name="T20" fmla="*/ 48 w 80"/>
                <a:gd name="T21" fmla="*/ 95 h 119"/>
                <a:gd name="T22" fmla="*/ 40 w 80"/>
                <a:gd name="T23" fmla="*/ 103 h 119"/>
                <a:gd name="T24" fmla="*/ 32 w 80"/>
                <a:gd name="T25" fmla="*/ 95 h 119"/>
                <a:gd name="T26" fmla="*/ 32 w 80"/>
                <a:gd name="T27" fmla="*/ 62 h 119"/>
                <a:gd name="T28" fmla="*/ 16 w 80"/>
                <a:gd name="T29" fmla="*/ 40 h 119"/>
                <a:gd name="T30" fmla="*/ 40 w 80"/>
                <a:gd name="T31" fmla="*/ 16 h 119"/>
                <a:gd name="T32" fmla="*/ 64 w 80"/>
                <a:gd name="T33" fmla="*/ 40 h 119"/>
                <a:gd name="T34" fmla="*/ 48 w 80"/>
                <a:gd name="T35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1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2"/>
                    <a:pt x="6" y="64"/>
                    <a:pt x="16" y="71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109"/>
                    <a:pt x="27" y="119"/>
                    <a:pt x="40" y="119"/>
                  </a:cubicBezTo>
                  <a:cubicBezTo>
                    <a:pt x="53" y="119"/>
                    <a:pt x="64" y="109"/>
                    <a:pt x="64" y="95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74" y="64"/>
                    <a:pt x="80" y="5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48" y="62"/>
                  </a:moveTo>
                  <a:cubicBezTo>
                    <a:pt x="48" y="95"/>
                    <a:pt x="48" y="95"/>
                    <a:pt x="48" y="95"/>
                  </a:cubicBezTo>
                  <a:cubicBezTo>
                    <a:pt x="48" y="100"/>
                    <a:pt x="45" y="103"/>
                    <a:pt x="40" y="103"/>
                  </a:cubicBezTo>
                  <a:cubicBezTo>
                    <a:pt x="36" y="103"/>
                    <a:pt x="32" y="100"/>
                    <a:pt x="32" y="95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23" y="59"/>
                    <a:pt x="16" y="50"/>
                    <a:pt x="16" y="40"/>
                  </a:cubicBezTo>
                  <a:cubicBezTo>
                    <a:pt x="16" y="26"/>
                    <a:pt x="27" y="16"/>
                    <a:pt x="40" y="16"/>
                  </a:cubicBezTo>
                  <a:cubicBezTo>
                    <a:pt x="54" y="16"/>
                    <a:pt x="64" y="26"/>
                    <a:pt x="64" y="40"/>
                  </a:cubicBezTo>
                  <a:cubicBezTo>
                    <a:pt x="64" y="50"/>
                    <a:pt x="57" y="59"/>
                    <a:pt x="48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</p:grpSp>
      <p:sp>
        <p:nvSpPr>
          <p:cNvPr id="108" name="AutoShape 82"/>
          <p:cNvSpPr>
            <a:spLocks/>
          </p:cNvSpPr>
          <p:nvPr/>
        </p:nvSpPr>
        <p:spPr bwMode="auto">
          <a:xfrm>
            <a:off x="12944608" y="5359720"/>
            <a:ext cx="1015706" cy="12075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0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Polyhydrons\PFE\Recherche\Bibliographie\travail de ressource\logo_png\logo_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408" y="6204601"/>
            <a:ext cx="2585573" cy="20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3" grpId="0"/>
      <p:bldP spid="104" grpId="0" animBg="1"/>
      <p:bldP spid="1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1208">
            <a:off x="10123219" y="7128933"/>
            <a:ext cx="40645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52"/>
          <p:cNvSpPr>
            <a:spLocks noChangeArrowheads="1"/>
          </p:cNvSpPr>
          <p:nvPr/>
        </p:nvSpPr>
        <p:spPr bwMode="auto">
          <a:xfrm>
            <a:off x="14399444" y="9453035"/>
            <a:ext cx="4373601" cy="280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43852" tIns="121926" rIns="243852" bIns="121926" anchor="ctr"/>
          <a:lstStyle/>
          <a:p>
            <a:pPr algn="ctr"/>
            <a:endParaRPr lang="fr-FR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" name="图片 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8408" y="933400"/>
            <a:ext cx="5436308" cy="1192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égende encadrée 1 5"/>
          <p:cNvSpPr/>
          <p:nvPr/>
        </p:nvSpPr>
        <p:spPr>
          <a:xfrm>
            <a:off x="15445211" y="5502029"/>
            <a:ext cx="8941964" cy="3063632"/>
          </a:xfrm>
          <a:prstGeom prst="borderCallout1">
            <a:avLst>
              <a:gd name="adj1" fmla="val 30995"/>
              <a:gd name="adj2" fmla="val 59"/>
              <a:gd name="adj3" fmla="val 100255"/>
              <a:gd name="adj4" fmla="val -3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fr-FR" sz="7500" dirty="0" smtClean="0"/>
              <a:t>Merci pour votre attention</a:t>
            </a:r>
            <a:endParaRPr lang="fr-FR" sz="75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2841029" y="141596"/>
            <a:ext cx="1139847" cy="11999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  <p:txBody>
          <a:bodyPr/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63552E-6 L 0.13368 -0.0841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684" y="-4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1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43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 smtClean="0">
                <a:solidFill>
                  <a:schemeClr val="bg1"/>
                </a:solidFill>
              </a:rPr>
              <a:t>Contexte</a:t>
            </a:r>
            <a:r>
              <a:rPr lang="en-US" sz="8800" b="1" dirty="0" smtClean="0">
                <a:solidFill>
                  <a:schemeClr val="bg1"/>
                </a:solidFill>
              </a:rPr>
              <a:t> </a:t>
            </a:r>
            <a:r>
              <a:rPr lang="en-US" sz="8800" b="1" dirty="0" err="1" smtClean="0">
                <a:solidFill>
                  <a:schemeClr val="bg1"/>
                </a:solidFill>
              </a:rPr>
              <a:t>Général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0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11" name="AutoShape 29"/>
          <p:cNvSpPr>
            <a:spLocks/>
          </p:cNvSpPr>
          <p:nvPr/>
        </p:nvSpPr>
        <p:spPr bwMode="auto">
          <a:xfrm>
            <a:off x="11449114" y="4032142"/>
            <a:ext cx="1521297" cy="16317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86" tIns="38086" rIns="38086" bIns="38086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22"/>
          <p:cNvGrpSpPr>
            <a:grpSpLocks/>
          </p:cNvGrpSpPr>
          <p:nvPr/>
        </p:nvGrpSpPr>
        <p:grpSpPr bwMode="auto">
          <a:xfrm>
            <a:off x="8897610" y="6906779"/>
            <a:ext cx="11160471" cy="691246"/>
            <a:chOff x="3214678" y="4040525"/>
            <a:chExt cx="5310197" cy="434446"/>
          </a:xfrm>
        </p:grpSpPr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3214678" y="4277640"/>
              <a:ext cx="756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34" name="AutoShape 54"/>
            <p:cNvSpPr>
              <a:spLocks noChangeArrowheads="1"/>
            </p:cNvSpPr>
            <p:nvPr/>
          </p:nvSpPr>
          <p:spPr bwMode="gray">
            <a:xfrm>
              <a:off x="3992670" y="4040525"/>
              <a:ext cx="4532205" cy="434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/>
                <a:t>Problématique</a:t>
              </a: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gray">
            <a:xfrm>
              <a:off x="3913849" y="4164652"/>
              <a:ext cx="202891" cy="20210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003603" y="4361765"/>
            <a:ext cx="5494338" cy="4794506"/>
            <a:chOff x="192" y="1631"/>
            <a:chExt cx="1684" cy="1683"/>
          </a:xfrm>
        </p:grpSpPr>
        <p:sp>
          <p:nvSpPr>
            <p:cNvPr id="12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3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4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0" cy="145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5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6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fr-FR" dirty="0"/>
            </a:p>
          </p:txBody>
        </p:sp>
        <p:sp>
          <p:nvSpPr>
            <p:cNvPr id="20" name="Text Box 69"/>
            <p:cNvSpPr txBox="1">
              <a:spLocks noChangeArrowheads="1"/>
            </p:cNvSpPr>
            <p:nvPr/>
          </p:nvSpPr>
          <p:spPr bwMode="gray">
            <a:xfrm>
              <a:off x="375" y="2216"/>
              <a:ext cx="1297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4D4D4D"/>
                  </a:solidFill>
                  <a:latin typeface="Trebuchet MS" pitchFamily="34" charset="0"/>
                </a:defRPr>
              </a:lvl9pPr>
            </a:lstStyle>
            <a:p>
              <a:pPr algn="ctr" eaLnBrk="1" hangingPunct="1"/>
              <a:r>
                <a:rPr lang="fr-FR" sz="5400" b="1" i="1" dirty="0" smtClean="0">
                  <a:solidFill>
                    <a:srgbClr val="000000"/>
                  </a:solidFill>
                </a:rPr>
                <a:t>Contexte Général</a:t>
              </a:r>
              <a:endParaRPr lang="fr-FR" sz="54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e 27"/>
          <p:cNvGrpSpPr>
            <a:grpSpLocks/>
          </p:cNvGrpSpPr>
          <p:nvPr/>
        </p:nvGrpSpPr>
        <p:grpSpPr bwMode="auto">
          <a:xfrm>
            <a:off x="8580986" y="4574194"/>
            <a:ext cx="11068440" cy="845700"/>
            <a:chOff x="3261988" y="2732425"/>
            <a:chExt cx="5262887" cy="529927"/>
          </a:xfrm>
        </p:grpSpPr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V="1">
              <a:off x="3261988" y="2946617"/>
              <a:ext cx="720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24" name="AutoShape 47"/>
            <p:cNvSpPr>
              <a:spLocks noChangeArrowheads="1"/>
            </p:cNvSpPr>
            <p:nvPr/>
          </p:nvSpPr>
          <p:spPr bwMode="gray">
            <a:xfrm>
              <a:off x="3992782" y="2732425"/>
              <a:ext cx="4532093" cy="433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>
                  <a:cs typeface="+mj-cs"/>
                </a:rPr>
                <a:t>Introduction</a:t>
              </a: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4180951" y="2800648"/>
              <a:ext cx="4320585" cy="46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lvl="1" algn="ctr">
                <a:defRPr/>
              </a:pPr>
              <a:endParaRPr lang="fr-FR" dirty="0">
                <a:latin typeface="Arial" charset="0"/>
                <a:cs typeface="+mj-cs"/>
              </a:endParaRPr>
            </a:p>
          </p:txBody>
        </p:sp>
        <p:sp>
          <p:nvSpPr>
            <p:cNvPr id="26" name="Oval 52"/>
            <p:cNvSpPr>
              <a:spLocks noChangeArrowheads="1"/>
            </p:cNvSpPr>
            <p:nvPr/>
          </p:nvSpPr>
          <p:spPr bwMode="gray">
            <a:xfrm>
              <a:off x="3924225" y="2849834"/>
              <a:ext cx="202755" cy="20308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27" name="Groupe 15"/>
          <p:cNvGrpSpPr>
            <a:grpSpLocks/>
          </p:cNvGrpSpPr>
          <p:nvPr/>
        </p:nvGrpSpPr>
        <p:grpSpPr bwMode="auto">
          <a:xfrm>
            <a:off x="9338720" y="5722935"/>
            <a:ext cx="10835290" cy="835573"/>
            <a:chOff x="3455988" y="3391241"/>
            <a:chExt cx="5065712" cy="523878"/>
          </a:xfrm>
        </p:grpSpPr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3455988" y="3623017"/>
              <a:ext cx="540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29" name="AutoShape 49"/>
            <p:cNvSpPr>
              <a:spLocks noChangeArrowheads="1"/>
            </p:cNvSpPr>
            <p:nvPr/>
          </p:nvSpPr>
          <p:spPr bwMode="gray">
            <a:xfrm>
              <a:off x="3989523" y="3391241"/>
              <a:ext cx="4532177" cy="4349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 smtClean="0">
                  <a:cs typeface="+mj-cs"/>
                </a:rPr>
                <a:t>Présentation d’entreprise</a:t>
              </a:r>
              <a:endParaRPr lang="fr-FR" dirty="0">
                <a:cs typeface="+mj-cs"/>
              </a:endParaRP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6148043" y="3453154"/>
              <a:ext cx="167806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lvl="1" algn="ctr">
                <a:defRPr/>
              </a:pPr>
              <a:endParaRPr lang="fr-FR" dirty="0">
                <a:latin typeface="Arial" charset="0"/>
                <a:cs typeface="+mj-cs"/>
              </a:endParaRPr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gray">
            <a:xfrm>
              <a:off x="3924982" y="3521417"/>
              <a:ext cx="202227" cy="20320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grpSp>
        <p:nvGrpSpPr>
          <p:cNvPr id="36" name="Groupe 15"/>
          <p:cNvGrpSpPr>
            <a:grpSpLocks/>
          </p:cNvGrpSpPr>
          <p:nvPr/>
        </p:nvGrpSpPr>
        <p:grpSpPr bwMode="auto">
          <a:xfrm>
            <a:off x="8832356" y="8094659"/>
            <a:ext cx="10835290" cy="835573"/>
            <a:chOff x="3455988" y="3391241"/>
            <a:chExt cx="5065712" cy="523878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455988" y="3623017"/>
              <a:ext cx="540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  <p:sp>
          <p:nvSpPr>
            <p:cNvPr id="38" name="AutoShape 49"/>
            <p:cNvSpPr>
              <a:spLocks noChangeArrowheads="1"/>
            </p:cNvSpPr>
            <p:nvPr/>
          </p:nvSpPr>
          <p:spPr bwMode="gray">
            <a:xfrm>
              <a:off x="3989523" y="3391241"/>
              <a:ext cx="4532177" cy="4349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dirty="0"/>
                <a:t>Solution Proposée</a:t>
              </a:r>
            </a:p>
          </p:txBody>
        </p:sp>
        <p:sp>
          <p:nvSpPr>
            <p:cNvPr id="39" name="Rectangle 50"/>
            <p:cNvSpPr>
              <a:spLocks noChangeArrowheads="1"/>
            </p:cNvSpPr>
            <p:nvPr/>
          </p:nvSpPr>
          <p:spPr bwMode="auto">
            <a:xfrm>
              <a:off x="6148043" y="3453154"/>
              <a:ext cx="167806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lvl="1" algn="ctr">
                <a:defRPr/>
              </a:pPr>
              <a:endParaRPr lang="fr-FR" dirty="0">
                <a:latin typeface="Arial" charset="0"/>
                <a:cs typeface="+mj-cs"/>
              </a:endParaRPr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gray">
            <a:xfrm>
              <a:off x="3924982" y="3521417"/>
              <a:ext cx="202227" cy="20320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cs typeface="+mj-cs"/>
              </a:endParaRPr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141596"/>
            <a:ext cx="824808" cy="1199925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15955" y="824833"/>
            <a:ext cx="10881197" cy="1190422"/>
          </a:xfrm>
        </p:spPr>
        <p:txBody>
          <a:bodyPr/>
          <a:lstStyle/>
          <a:p>
            <a:pPr algn="l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223" y="510459"/>
            <a:ext cx="4403725" cy="4263480"/>
          </a:xfrm>
          <a:prstGeom prst="rect">
            <a:avLst/>
          </a:prstGeom>
        </p:spPr>
      </p:pic>
      <p:pic>
        <p:nvPicPr>
          <p:cNvPr id="13" name="Espace réservé pour une image 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1" y="7313879"/>
            <a:ext cx="4391994" cy="3419481"/>
          </a:xfrm>
          <a:prstGeom prst="ellipse">
            <a:avLst/>
          </a:prstGeom>
        </p:spPr>
      </p:pic>
      <p:pic>
        <p:nvPicPr>
          <p:cNvPr id="14" name="Espace réservé pour une image 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176" y="6960091"/>
            <a:ext cx="4191634" cy="4208072"/>
          </a:xfrm>
          <a:prstGeom prst="ellipse">
            <a:avLst/>
          </a:prstGeom>
        </p:spPr>
      </p:pic>
      <p:pic>
        <p:nvPicPr>
          <p:cNvPr id="15" name="Espace réservé pour une image 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37" y="7544344"/>
            <a:ext cx="4982838" cy="3189016"/>
          </a:xfrm>
          <a:prstGeom prst="ellipse">
            <a:avLst/>
          </a:prstGeom>
        </p:spPr>
      </p:pic>
      <p:sp>
        <p:nvSpPr>
          <p:cNvPr id="16" name="Flèche droite 15"/>
          <p:cNvSpPr/>
          <p:nvPr/>
        </p:nvSpPr>
        <p:spPr>
          <a:xfrm>
            <a:off x="4771634" y="8623838"/>
            <a:ext cx="2169843" cy="756854"/>
          </a:xfrm>
          <a:prstGeom prst="rightArrow">
            <a:avLst/>
          </a:prstGeom>
          <a:solidFill>
            <a:schemeClr val="accent3"/>
          </a:solidFill>
          <a:ln cap="sq">
            <a:solidFill>
              <a:schemeClr val="tx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11762333" y="8645192"/>
            <a:ext cx="2169843" cy="75685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18543163" y="8693419"/>
            <a:ext cx="2169843" cy="75685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2912" y="2449763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66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141596"/>
            <a:ext cx="824808" cy="1199925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099" y="8378877"/>
            <a:ext cx="824833" cy="8248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37" y="5301809"/>
            <a:ext cx="1428750" cy="1428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348" y="5377648"/>
            <a:ext cx="1277073" cy="1277073"/>
          </a:xfrm>
          <a:prstGeom prst="rect">
            <a:avLst/>
          </a:prstGeom>
        </p:spPr>
      </p:pic>
      <p:sp>
        <p:nvSpPr>
          <p:cNvPr id="7" name="Flèche courbée vers la droite 6"/>
          <p:cNvSpPr/>
          <p:nvPr/>
        </p:nvSpPr>
        <p:spPr>
          <a:xfrm flipH="1">
            <a:off x="23125883" y="6882959"/>
            <a:ext cx="638537" cy="1495918"/>
          </a:xfrm>
          <a:prstGeom prst="curv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latin typeface="Open Sans Light"/>
            </a:endParaRPr>
          </a:p>
        </p:txBody>
      </p:sp>
      <p:sp>
        <p:nvSpPr>
          <p:cNvPr id="21" name="Flèche courbée vers la droite 20"/>
          <p:cNvSpPr/>
          <p:nvPr/>
        </p:nvSpPr>
        <p:spPr>
          <a:xfrm>
            <a:off x="19158857" y="6882959"/>
            <a:ext cx="621627" cy="1495918"/>
          </a:xfrm>
          <a:prstGeom prst="curv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Open Sans Light"/>
            </a:endParaRPr>
          </a:p>
        </p:txBody>
      </p:sp>
      <p:pic>
        <p:nvPicPr>
          <p:cNvPr id="19" name="Espace réservé pour une image 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5" y="7313879"/>
            <a:ext cx="3957977" cy="34194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68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 animBg="1"/>
      <p:bldP spid="12" grpId="0" animBg="1"/>
      <p:bldP spid="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8"/>
          <p:cNvGrpSpPr/>
          <p:nvPr/>
        </p:nvGrpSpPr>
        <p:grpSpPr>
          <a:xfrm>
            <a:off x="19888639" y="1323801"/>
            <a:ext cx="1302448" cy="5817404"/>
            <a:chOff x="7329288" y="763688"/>
            <a:chExt cx="909638" cy="3394075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7329288" y="763688"/>
              <a:ext cx="909638" cy="3394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7446763" y="1103413"/>
              <a:ext cx="654050" cy="1047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7446763" y="1463776"/>
              <a:ext cx="654050" cy="1095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7446763" y="1828901"/>
              <a:ext cx="654050" cy="1095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7446763" y="2194026"/>
              <a:ext cx="654050" cy="1047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7446763" y="2554388"/>
              <a:ext cx="654050" cy="1095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7446763" y="2919513"/>
              <a:ext cx="654050" cy="1095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7446763" y="3284638"/>
              <a:ext cx="654050" cy="1047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7446763" y="3645001"/>
              <a:ext cx="654050" cy="109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7446763" y="1103413"/>
              <a:ext cx="654050" cy="104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7446763" y="1463776"/>
              <a:ext cx="654050" cy="109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7446763" y="1828901"/>
              <a:ext cx="654050" cy="109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7446763" y="2194026"/>
              <a:ext cx="654050" cy="104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7446763" y="2554388"/>
              <a:ext cx="654050" cy="109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7446763" y="2919513"/>
              <a:ext cx="654050" cy="109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7446763" y="3284638"/>
              <a:ext cx="654050" cy="104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</p:grpSp>
      <p:grpSp>
        <p:nvGrpSpPr>
          <p:cNvPr id="40" name="Group 106"/>
          <p:cNvGrpSpPr/>
          <p:nvPr/>
        </p:nvGrpSpPr>
        <p:grpSpPr>
          <a:xfrm>
            <a:off x="9055889" y="2820133"/>
            <a:ext cx="959219" cy="4429715"/>
            <a:chOff x="6654700" y="1001028"/>
            <a:chExt cx="669925" cy="3166162"/>
          </a:xfrm>
          <a:solidFill>
            <a:schemeClr val="accent1"/>
          </a:solidFill>
        </p:grpSpPr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6654700" y="1393826"/>
              <a:ext cx="669925" cy="2773363"/>
            </a:xfrm>
            <a:custGeom>
              <a:avLst/>
              <a:gdLst>
                <a:gd name="T0" fmla="*/ 422 w 422"/>
                <a:gd name="T1" fmla="*/ 0 h 1747"/>
                <a:gd name="T2" fmla="*/ 0 w 422"/>
                <a:gd name="T3" fmla="*/ 353 h 1747"/>
                <a:gd name="T4" fmla="*/ 0 w 422"/>
                <a:gd name="T5" fmla="*/ 1747 h 1747"/>
                <a:gd name="T6" fmla="*/ 422 w 422"/>
                <a:gd name="T7" fmla="*/ 1747 h 1747"/>
                <a:gd name="T8" fmla="*/ 422 w 422"/>
                <a:gd name="T9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1747">
                  <a:moveTo>
                    <a:pt x="422" y="0"/>
                  </a:moveTo>
                  <a:lnTo>
                    <a:pt x="0" y="353"/>
                  </a:lnTo>
                  <a:lnTo>
                    <a:pt x="0" y="1747"/>
                  </a:lnTo>
                  <a:lnTo>
                    <a:pt x="422" y="1747"/>
                  </a:lnTo>
                  <a:lnTo>
                    <a:pt x="4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6654700" y="1001028"/>
              <a:ext cx="669925" cy="3166162"/>
            </a:xfrm>
            <a:custGeom>
              <a:avLst/>
              <a:gdLst>
                <a:gd name="T0" fmla="*/ 422 w 422"/>
                <a:gd name="T1" fmla="*/ 0 h 1747"/>
                <a:gd name="T2" fmla="*/ 0 w 422"/>
                <a:gd name="T3" fmla="*/ 353 h 1747"/>
                <a:gd name="T4" fmla="*/ 0 w 422"/>
                <a:gd name="T5" fmla="*/ 1747 h 1747"/>
                <a:gd name="T6" fmla="*/ 422 w 422"/>
                <a:gd name="T7" fmla="*/ 1747 h 1747"/>
                <a:gd name="T8" fmla="*/ 422 w 422"/>
                <a:gd name="T9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1747">
                  <a:moveTo>
                    <a:pt x="422" y="0"/>
                  </a:moveTo>
                  <a:lnTo>
                    <a:pt x="0" y="353"/>
                  </a:lnTo>
                  <a:lnTo>
                    <a:pt x="0" y="1747"/>
                  </a:lnTo>
                  <a:lnTo>
                    <a:pt x="422" y="174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6767413" y="1758114"/>
              <a:ext cx="166688" cy="258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7038875" y="1758114"/>
              <a:ext cx="153988" cy="2524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6767413" y="2123239"/>
              <a:ext cx="166688" cy="258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7038875" y="2123239"/>
              <a:ext cx="153988" cy="2476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6767413" y="2483601"/>
              <a:ext cx="1666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7038875" y="2483601"/>
              <a:ext cx="153988" cy="2524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6767413" y="2848726"/>
              <a:ext cx="166688" cy="2587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7038875" y="2848726"/>
              <a:ext cx="153988" cy="2476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767413" y="3209089"/>
              <a:ext cx="1666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7038875" y="3209089"/>
              <a:ext cx="153988" cy="2492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</p:grpSp>
      <p:grpSp>
        <p:nvGrpSpPr>
          <p:cNvPr id="53" name="Group 146"/>
          <p:cNvGrpSpPr/>
          <p:nvPr/>
        </p:nvGrpSpPr>
        <p:grpSpPr>
          <a:xfrm>
            <a:off x="3201239" y="4130955"/>
            <a:ext cx="1240132" cy="3010250"/>
            <a:chOff x="3803651" y="2443163"/>
            <a:chExt cx="917575" cy="1724025"/>
          </a:xfrm>
        </p:grpSpPr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803651" y="2443163"/>
              <a:ext cx="917575" cy="1724025"/>
            </a:xfrm>
            <a:custGeom>
              <a:avLst/>
              <a:gdLst>
                <a:gd name="T0" fmla="*/ 578 w 578"/>
                <a:gd name="T1" fmla="*/ 1086 h 1086"/>
                <a:gd name="T2" fmla="*/ 0 w 578"/>
                <a:gd name="T3" fmla="*/ 1086 h 1086"/>
                <a:gd name="T4" fmla="*/ 0 w 578"/>
                <a:gd name="T5" fmla="*/ 387 h 1086"/>
                <a:gd name="T6" fmla="*/ 289 w 578"/>
                <a:gd name="T7" fmla="*/ 0 h 1086"/>
                <a:gd name="T8" fmla="*/ 578 w 578"/>
                <a:gd name="T9" fmla="*/ 387 h 1086"/>
                <a:gd name="T10" fmla="*/ 578 w 578"/>
                <a:gd name="T11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8" h="1086">
                  <a:moveTo>
                    <a:pt x="578" y="1086"/>
                  </a:moveTo>
                  <a:lnTo>
                    <a:pt x="0" y="1086"/>
                  </a:lnTo>
                  <a:lnTo>
                    <a:pt x="0" y="387"/>
                  </a:lnTo>
                  <a:lnTo>
                    <a:pt x="289" y="0"/>
                  </a:lnTo>
                  <a:lnTo>
                    <a:pt x="578" y="387"/>
                  </a:lnTo>
                  <a:lnTo>
                    <a:pt x="578" y="1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4089400" y="2906713"/>
              <a:ext cx="120650" cy="2667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6" name="Rectangle 42"/>
            <p:cNvSpPr>
              <a:spLocks noChangeArrowheads="1"/>
            </p:cNvSpPr>
            <p:nvPr/>
          </p:nvSpPr>
          <p:spPr bwMode="auto">
            <a:xfrm>
              <a:off x="4278313" y="2906713"/>
              <a:ext cx="123825" cy="2667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4089400" y="3260726"/>
              <a:ext cx="120650" cy="269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4278313" y="3260726"/>
              <a:ext cx="123825" cy="269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</p:grpSp>
      <p:grpSp>
        <p:nvGrpSpPr>
          <p:cNvPr id="59" name="Group 152"/>
          <p:cNvGrpSpPr/>
          <p:nvPr/>
        </p:nvGrpSpPr>
        <p:grpSpPr>
          <a:xfrm>
            <a:off x="14445465" y="2194311"/>
            <a:ext cx="1468378" cy="5055537"/>
            <a:chOff x="5627688" y="1736726"/>
            <a:chExt cx="1025525" cy="2430463"/>
          </a:xfrm>
        </p:grpSpPr>
        <p:sp>
          <p:nvSpPr>
            <p:cNvPr id="60" name="Freeform 45"/>
            <p:cNvSpPr>
              <a:spLocks/>
            </p:cNvSpPr>
            <p:nvPr/>
          </p:nvSpPr>
          <p:spPr bwMode="auto">
            <a:xfrm>
              <a:off x="5627688" y="1736726"/>
              <a:ext cx="1025525" cy="2430463"/>
            </a:xfrm>
            <a:custGeom>
              <a:avLst/>
              <a:gdLst>
                <a:gd name="T0" fmla="*/ 570 w 646"/>
                <a:gd name="T1" fmla="*/ 533 h 1531"/>
                <a:gd name="T2" fmla="*/ 570 w 646"/>
                <a:gd name="T3" fmla="*/ 97 h 1531"/>
                <a:gd name="T4" fmla="*/ 511 w 646"/>
                <a:gd name="T5" fmla="*/ 97 h 1531"/>
                <a:gd name="T6" fmla="*/ 511 w 646"/>
                <a:gd name="T7" fmla="*/ 0 h 1531"/>
                <a:gd name="T8" fmla="*/ 135 w 646"/>
                <a:gd name="T9" fmla="*/ 0 h 1531"/>
                <a:gd name="T10" fmla="*/ 135 w 646"/>
                <a:gd name="T11" fmla="*/ 97 h 1531"/>
                <a:gd name="T12" fmla="*/ 78 w 646"/>
                <a:gd name="T13" fmla="*/ 97 h 1531"/>
                <a:gd name="T14" fmla="*/ 78 w 646"/>
                <a:gd name="T15" fmla="*/ 533 h 1531"/>
                <a:gd name="T16" fmla="*/ 0 w 646"/>
                <a:gd name="T17" fmla="*/ 533 h 1531"/>
                <a:gd name="T18" fmla="*/ 0 w 646"/>
                <a:gd name="T19" fmla="*/ 1531 h 1531"/>
                <a:gd name="T20" fmla="*/ 646 w 646"/>
                <a:gd name="T21" fmla="*/ 1531 h 1531"/>
                <a:gd name="T22" fmla="*/ 646 w 646"/>
                <a:gd name="T23" fmla="*/ 533 h 1531"/>
                <a:gd name="T24" fmla="*/ 570 w 646"/>
                <a:gd name="T25" fmla="*/ 533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1531">
                  <a:moveTo>
                    <a:pt x="570" y="533"/>
                  </a:moveTo>
                  <a:lnTo>
                    <a:pt x="570" y="97"/>
                  </a:lnTo>
                  <a:lnTo>
                    <a:pt x="511" y="97"/>
                  </a:lnTo>
                  <a:lnTo>
                    <a:pt x="511" y="0"/>
                  </a:lnTo>
                  <a:lnTo>
                    <a:pt x="135" y="0"/>
                  </a:lnTo>
                  <a:lnTo>
                    <a:pt x="135" y="97"/>
                  </a:lnTo>
                  <a:lnTo>
                    <a:pt x="78" y="97"/>
                  </a:lnTo>
                  <a:lnTo>
                    <a:pt x="78" y="533"/>
                  </a:lnTo>
                  <a:lnTo>
                    <a:pt x="0" y="533"/>
                  </a:lnTo>
                  <a:lnTo>
                    <a:pt x="0" y="1531"/>
                  </a:lnTo>
                  <a:lnTo>
                    <a:pt x="646" y="1531"/>
                  </a:lnTo>
                  <a:lnTo>
                    <a:pt x="646" y="533"/>
                  </a:lnTo>
                  <a:lnTo>
                    <a:pt x="570" y="5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5867400" y="2286001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2" name="Rectangle 47"/>
            <p:cNvSpPr>
              <a:spLocks noChangeArrowheads="1"/>
            </p:cNvSpPr>
            <p:nvPr/>
          </p:nvSpPr>
          <p:spPr bwMode="auto">
            <a:xfrm>
              <a:off x="6089650" y="2286001"/>
              <a:ext cx="104775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3" name="Rectangle 48"/>
            <p:cNvSpPr>
              <a:spLocks noChangeArrowheads="1"/>
            </p:cNvSpPr>
            <p:nvPr/>
          </p:nvSpPr>
          <p:spPr bwMode="auto">
            <a:xfrm>
              <a:off x="6311900" y="2286001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5867400" y="1973263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6089650" y="1973263"/>
              <a:ext cx="104775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6311900" y="1973263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7" name="Rectangle 52"/>
            <p:cNvSpPr>
              <a:spLocks noChangeArrowheads="1"/>
            </p:cNvSpPr>
            <p:nvPr/>
          </p:nvSpPr>
          <p:spPr bwMode="auto">
            <a:xfrm>
              <a:off x="5867400" y="2613026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6089650" y="2613026"/>
              <a:ext cx="104775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6311900" y="2613026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5867400" y="2940051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71" name="Rectangle 56"/>
            <p:cNvSpPr>
              <a:spLocks noChangeArrowheads="1"/>
            </p:cNvSpPr>
            <p:nvPr/>
          </p:nvSpPr>
          <p:spPr bwMode="auto">
            <a:xfrm>
              <a:off x="6089650" y="2940051"/>
              <a:ext cx="104775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72" name="Rectangle 57"/>
            <p:cNvSpPr>
              <a:spLocks noChangeArrowheads="1"/>
            </p:cNvSpPr>
            <p:nvPr/>
          </p:nvSpPr>
          <p:spPr bwMode="auto">
            <a:xfrm>
              <a:off x="6311900" y="2940051"/>
              <a:ext cx="101600" cy="236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73" name="Rectangle 58"/>
            <p:cNvSpPr>
              <a:spLocks noChangeArrowheads="1"/>
            </p:cNvSpPr>
            <p:nvPr/>
          </p:nvSpPr>
          <p:spPr bwMode="auto">
            <a:xfrm>
              <a:off x="5867400" y="3248026"/>
              <a:ext cx="101600" cy="2381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74" name="Rectangle 59"/>
            <p:cNvSpPr>
              <a:spLocks noChangeArrowheads="1"/>
            </p:cNvSpPr>
            <p:nvPr/>
          </p:nvSpPr>
          <p:spPr bwMode="auto">
            <a:xfrm>
              <a:off x="6089650" y="3248026"/>
              <a:ext cx="104775" cy="2381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75" name="Rectangle 60"/>
            <p:cNvSpPr>
              <a:spLocks noChangeArrowheads="1"/>
            </p:cNvSpPr>
            <p:nvPr/>
          </p:nvSpPr>
          <p:spPr bwMode="auto">
            <a:xfrm>
              <a:off x="6311900" y="3248026"/>
              <a:ext cx="101600" cy="2381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445469"/>
                </a:solidFill>
                <a:latin typeface="Calibri Light"/>
              </a:endParaRP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436093" y="8083689"/>
            <a:ext cx="65213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2012 </a:t>
            </a:r>
          </a:p>
          <a:p>
            <a:pPr algn="ctr"/>
            <a:r>
              <a:rPr lang="fr-FR" sz="6000" dirty="0" err="1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InfoEsprit</a:t>
            </a:r>
            <a:endParaRPr lang="fr-FR" sz="6000" dirty="0" smtClean="0">
              <a:solidFill>
                <a:schemeClr val="accent1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Bureau de </a:t>
            </a:r>
            <a:r>
              <a:rPr lang="fr-FR" sz="6000" dirty="0" err="1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creation</a:t>
            </a:r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 </a:t>
            </a:r>
          </a:p>
          <a:p>
            <a:pPr algn="ctr"/>
            <a:r>
              <a:rPr lang="fr-FR" sz="6000" dirty="0" err="1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Multimedia</a:t>
            </a:r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et </a:t>
            </a:r>
          </a:p>
          <a:p>
            <a:pPr algn="ctr"/>
            <a:r>
              <a:rPr lang="fr-FR" sz="6000" dirty="0" err="1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developpement</a:t>
            </a:r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web</a:t>
            </a:r>
          </a:p>
          <a:p>
            <a:pPr algn="ctr"/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Et Bureautique</a:t>
            </a:r>
            <a:endParaRPr lang="fr-FR" sz="6000" dirty="0">
              <a:solidFill>
                <a:schemeClr val="accent1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47419" y="8050042"/>
            <a:ext cx="49375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rgbClr val="0066CC"/>
                </a:solidFill>
                <a:latin typeface="Andalus" pitchFamily="18" charset="-78"/>
                <a:cs typeface="Andalus" pitchFamily="18" charset="-78"/>
              </a:rPr>
              <a:t>2013 </a:t>
            </a:r>
          </a:p>
          <a:p>
            <a:pPr algn="ctr"/>
            <a:r>
              <a:rPr lang="fr-FR" sz="6000" dirty="0" err="1" smtClean="0">
                <a:solidFill>
                  <a:srgbClr val="0066CC"/>
                </a:solidFill>
                <a:latin typeface="Andalus" pitchFamily="18" charset="-78"/>
                <a:cs typeface="Andalus" pitchFamily="18" charset="-78"/>
              </a:rPr>
              <a:t>InfoPratika</a:t>
            </a:r>
            <a:endParaRPr lang="fr-FR" sz="6000" dirty="0" smtClean="0">
              <a:solidFill>
                <a:srgbClr val="0066CC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fr-FR" sz="6000" dirty="0" smtClean="0">
                <a:solidFill>
                  <a:srgbClr val="0066CC"/>
                </a:solidFill>
                <a:latin typeface="Andalus" pitchFamily="18" charset="-78"/>
                <a:cs typeface="Andalus" pitchFamily="18" charset="-78"/>
              </a:rPr>
              <a:t>Formation</a:t>
            </a:r>
          </a:p>
          <a:p>
            <a:pPr algn="ctr"/>
            <a:r>
              <a:rPr lang="fr-FR" sz="6000" dirty="0" smtClean="0">
                <a:solidFill>
                  <a:srgbClr val="0066CC"/>
                </a:solidFill>
                <a:latin typeface="Andalus" pitchFamily="18" charset="-78"/>
                <a:cs typeface="Andalus" pitchFamily="18" charset="-78"/>
              </a:rPr>
              <a:t>professionnelle</a:t>
            </a:r>
            <a:endParaRPr lang="fr-FR" sz="6000" dirty="0">
              <a:solidFill>
                <a:srgbClr val="0066CC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057031" y="8164893"/>
            <a:ext cx="459933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rgbClr val="003366"/>
                </a:solidFill>
                <a:latin typeface="Andalus" pitchFamily="18" charset="-78"/>
                <a:cs typeface="Andalus" pitchFamily="18" charset="-78"/>
              </a:rPr>
              <a:t>2014</a:t>
            </a:r>
          </a:p>
          <a:p>
            <a:pPr algn="ctr"/>
            <a:r>
              <a:rPr lang="fr-FR" sz="6000" dirty="0" err="1" smtClean="0">
                <a:solidFill>
                  <a:srgbClr val="003366"/>
                </a:solidFill>
                <a:latin typeface="Andalus" pitchFamily="18" charset="-78"/>
                <a:cs typeface="Andalus" pitchFamily="18" charset="-78"/>
              </a:rPr>
              <a:t>InfoLabs</a:t>
            </a:r>
            <a:endParaRPr lang="fr-FR" sz="6000" dirty="0" smtClean="0">
              <a:solidFill>
                <a:srgbClr val="003366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fr-FR" sz="6000" dirty="0" smtClean="0">
                <a:solidFill>
                  <a:srgbClr val="003366"/>
                </a:solidFill>
                <a:latin typeface="Andalus" pitchFamily="18" charset="-78"/>
                <a:cs typeface="Andalus" pitchFamily="18" charset="-78"/>
              </a:rPr>
              <a:t>Laboratoire </a:t>
            </a:r>
          </a:p>
          <a:p>
            <a:pPr algn="ctr"/>
            <a:r>
              <a:rPr lang="fr-FR" sz="6000" dirty="0" smtClean="0">
                <a:solidFill>
                  <a:srgbClr val="003366"/>
                </a:solidFill>
                <a:latin typeface="Andalus" pitchFamily="18" charset="-78"/>
                <a:cs typeface="Andalus" pitchFamily="18" charset="-78"/>
              </a:rPr>
              <a:t>De recherche </a:t>
            </a:r>
          </a:p>
          <a:p>
            <a:pPr algn="ctr"/>
            <a:r>
              <a:rPr lang="fr-FR" sz="6000" dirty="0" smtClean="0">
                <a:solidFill>
                  <a:srgbClr val="003366"/>
                </a:solidFill>
                <a:latin typeface="Andalus" pitchFamily="18" charset="-78"/>
                <a:cs typeface="Andalus" pitchFamily="18" charset="-78"/>
              </a:rPr>
              <a:t>scientifique</a:t>
            </a:r>
            <a:endParaRPr lang="fr-FR" sz="6000" dirty="0">
              <a:solidFill>
                <a:srgbClr val="003366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142231" y="8053802"/>
            <a:ext cx="57022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rgbClr val="336699"/>
                </a:solidFill>
                <a:latin typeface="Andalus" pitchFamily="18" charset="-78"/>
                <a:cs typeface="Andalus" pitchFamily="18" charset="-78"/>
              </a:rPr>
              <a:t>2015</a:t>
            </a:r>
          </a:p>
          <a:p>
            <a:pPr algn="ctr"/>
            <a:r>
              <a:rPr lang="fr-FR" sz="6000" dirty="0" err="1" smtClean="0">
                <a:solidFill>
                  <a:srgbClr val="336699"/>
                </a:solidFill>
                <a:latin typeface="Andalus" pitchFamily="18" charset="-78"/>
                <a:cs typeface="Andalus" pitchFamily="18" charset="-78"/>
              </a:rPr>
              <a:t>InfoSkillz</a:t>
            </a:r>
            <a:endParaRPr lang="fr-FR" sz="6000" dirty="0" smtClean="0">
              <a:solidFill>
                <a:srgbClr val="336699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fr-FR" sz="6000" dirty="0" smtClean="0">
                <a:solidFill>
                  <a:srgbClr val="336699"/>
                </a:solidFill>
                <a:latin typeface="Andalus" pitchFamily="18" charset="-78"/>
                <a:cs typeface="Andalus" pitchFamily="18" charset="-78"/>
              </a:rPr>
              <a:t>Espace pour </a:t>
            </a:r>
          </a:p>
          <a:p>
            <a:pPr algn="ctr"/>
            <a:r>
              <a:rPr lang="fr-FR" sz="6000" dirty="0" smtClean="0">
                <a:solidFill>
                  <a:srgbClr val="336699"/>
                </a:solidFill>
                <a:latin typeface="Andalus" pitchFamily="18" charset="-78"/>
                <a:cs typeface="Andalus" pitchFamily="18" charset="-78"/>
              </a:rPr>
              <a:t>le </a:t>
            </a:r>
            <a:r>
              <a:rPr lang="fr-FR" sz="6000" dirty="0" err="1" smtClean="0">
                <a:solidFill>
                  <a:srgbClr val="336699"/>
                </a:solidFill>
                <a:latin typeface="Andalus" pitchFamily="18" charset="-78"/>
                <a:cs typeface="Andalus" pitchFamily="18" charset="-78"/>
              </a:rPr>
              <a:t>developpement</a:t>
            </a:r>
            <a:endParaRPr lang="fr-FR" sz="6000" dirty="0" smtClean="0">
              <a:solidFill>
                <a:srgbClr val="336699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fr-FR" sz="6000" dirty="0" smtClean="0">
                <a:solidFill>
                  <a:srgbClr val="336699"/>
                </a:solidFill>
                <a:latin typeface="Andalus" pitchFamily="18" charset="-78"/>
                <a:cs typeface="Andalus" pitchFamily="18" charset="-78"/>
              </a:rPr>
              <a:t> humain</a:t>
            </a:r>
            <a:endParaRPr lang="fr-FR" sz="6000" dirty="0">
              <a:solidFill>
                <a:srgbClr val="336699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787400" y="510459"/>
            <a:ext cx="11839337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/>
              <a:t>Présentation d’entreprise</a:t>
            </a:r>
            <a:endParaRPr lang="en-US" sz="6600" dirty="0"/>
          </a:p>
        </p:txBody>
      </p:sp>
      <p:sp>
        <p:nvSpPr>
          <p:cNvPr id="82" name="Rectangle 81"/>
          <p:cNvSpPr/>
          <p:nvPr/>
        </p:nvSpPr>
        <p:spPr>
          <a:xfrm>
            <a:off x="4645423" y="2322325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141596"/>
            <a:ext cx="824808" cy="1199925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201239" y="8148395"/>
            <a:ext cx="144418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7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362" y="405992"/>
            <a:ext cx="3576638" cy="357663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335041" y="3436263"/>
            <a:ext cx="18696785" cy="9618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Comment pratiquer les exercices de sport convenablement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Quelle est la bonne nutrition pour avoir un corps idéal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Quelle sont les régimes alimentaires pour prendre la masse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Quelle sont les régimes alimentaires pour maigrir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Comment on peut connaitre les emplacements d’entrainement sportif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Comment connaitre nos caractéristiques corporelle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Quelle sont les nouveautés de sport 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4800" dirty="0" smtClean="0"/>
              <a:t>Quelle sont les sites de vente de produits sportifs ?</a:t>
            </a:r>
            <a:endParaRPr lang="fr-FR" dirty="0" smtClean="0"/>
          </a:p>
          <a:p>
            <a:pPr marL="571500" indent="-571500"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7400" y="510459"/>
            <a:ext cx="11839337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/>
              <a:t>Problématique</a:t>
            </a:r>
            <a:endParaRPr lang="en-US" sz="6600" dirty="0"/>
          </a:p>
        </p:txBody>
      </p:sp>
      <p:sp>
        <p:nvSpPr>
          <p:cNvPr id="11" name="Rectangle 10"/>
          <p:cNvSpPr/>
          <p:nvPr/>
        </p:nvSpPr>
        <p:spPr>
          <a:xfrm>
            <a:off x="2715023" y="2192029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141596"/>
            <a:ext cx="824808" cy="1199925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25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50"/>
                            </p:stCondLst>
                            <p:childTnLst>
                              <p:par>
                                <p:cTn id="1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0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34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45" tmFilter="0, 0; 0.125,0.2665; 0.25,0.4; 0.375,0.465; 0.5,0.5;  0.625,0.535; 0.75,0.6; 0.875,0.7335; 1,1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22" tmFilter="0, 0; 0.125,0.2665; 0.25,0.4; 0.375,0.465; 0.5,0.5;  0.625,0.535; 0.75,0.6; 0.875,0.7335; 1,1">
                                          <p:stCondLst>
                                            <p:cond delay="248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7" tmFilter="0, 0; 0.125,0.2665; 0.25,0.4; 0.375,0.465; 0.5,0.5;  0.625,0.535; 0.75,0.6; 0.875,0.7335; 1,1">
                                          <p:stCondLst>
                                            <p:cond delay="3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49">
                                          <p:stCondLst>
                                            <p:cond delay="12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311" decel="50000">
                                          <p:stCondLst>
                                            <p:cond delay="12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49">
                                          <p:stCondLst>
                                            <p:cond delay="24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311" decel="50000">
                                          <p:stCondLst>
                                            <p:cond delay="250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49">
                                          <p:stCondLst>
                                            <p:cond delay="307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311" decel="50000">
                                          <p:stCondLst>
                                            <p:cond delay="31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49">
                                          <p:stCondLst>
                                            <p:cond delay="33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311" decel="50000">
                                          <p:stCondLst>
                                            <p:cond delay="343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213" y="579083"/>
            <a:ext cx="4801187" cy="360089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09600" y="2386332"/>
            <a:ext cx="23775226" cy="1509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solidFill>
                  <a:srgbClr val="00CC00"/>
                </a:solidFill>
              </a:rPr>
              <a:t>Création d’une application  ANDROID permet :</a:t>
            </a:r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5500" dirty="0" smtClean="0"/>
              <a:t>Offrir des exercices d’entrainement sportif avec des images</a:t>
            </a:r>
          </a:p>
          <a:p>
            <a:pPr lvl="1">
              <a:lnSpc>
                <a:spcPct val="150000"/>
              </a:lnSpc>
            </a:pPr>
            <a:r>
              <a:rPr lang="fr-FR" sz="5500" dirty="0" smtClean="0"/>
              <a:t> et description textuelle pour répondre au besoins de sportifs</a:t>
            </a:r>
            <a:r>
              <a:rPr lang="en-US" sz="5500" dirty="0" smtClean="0"/>
              <a:t>.</a:t>
            </a:r>
            <a:endParaRPr lang="fr-FR" sz="5500" dirty="0" smtClean="0"/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5500" dirty="0" smtClean="0"/>
              <a:t>Guide nutritionnelle pour maintenir le bon déroulement de </a:t>
            </a:r>
          </a:p>
          <a:p>
            <a:pPr lvl="1">
              <a:lnSpc>
                <a:spcPct val="150000"/>
              </a:lnSpc>
            </a:pPr>
            <a:r>
              <a:rPr lang="fr-FR" sz="5500" dirty="0" smtClean="0"/>
              <a:t>L’entrainement selon les besoins de sportifs</a:t>
            </a:r>
            <a:r>
              <a:rPr lang="en-US" sz="5500" dirty="0" smtClean="0"/>
              <a:t>.</a:t>
            </a:r>
            <a:endParaRPr lang="fr-FR" sz="5500" dirty="0" smtClean="0"/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5500" dirty="0" smtClean="0"/>
              <a:t>Géolocalisation les salles de sport par rapport à l’emplacement d’utilisateur</a:t>
            </a:r>
            <a:r>
              <a:rPr lang="en-US" sz="5500" dirty="0" smtClean="0"/>
              <a:t>.</a:t>
            </a:r>
            <a:endParaRPr lang="fr-FR" sz="5500" dirty="0" smtClean="0"/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5500" dirty="0" smtClean="0"/>
              <a:t>Calculer les indices corporelle(IMC, IMG)</a:t>
            </a:r>
            <a:r>
              <a:rPr lang="en-US" sz="5500" dirty="0" smtClean="0"/>
              <a:t>.</a:t>
            </a:r>
            <a:endParaRPr lang="fr-FR" sz="5500" dirty="0" smtClean="0"/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5500" dirty="0" smtClean="0"/>
              <a:t>Suivre les actualités et les événements sportifs au tour de monde</a:t>
            </a:r>
            <a:r>
              <a:rPr lang="en-US" sz="5500" dirty="0" smtClean="0"/>
              <a:t>.</a:t>
            </a:r>
            <a:endParaRPr lang="fr-FR" sz="5500" dirty="0" smtClean="0"/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5500" dirty="0" smtClean="0"/>
              <a:t>Acheter en ligne des produits alimentaires et des accessoires sportifs</a:t>
            </a:r>
            <a:r>
              <a:rPr lang="en-US" sz="5500" dirty="0"/>
              <a:t>.</a:t>
            </a:r>
          </a:p>
          <a:p>
            <a:pPr marL="1944694" lvl="1" indent="-857250">
              <a:lnSpc>
                <a:spcPct val="150000"/>
              </a:lnSpc>
              <a:buFont typeface="Wingdings" pitchFamily="2" charset="2"/>
              <a:buChar char="Ø"/>
            </a:pPr>
            <a:endParaRPr lang="fr-FR" sz="5400" dirty="0" smtClean="0"/>
          </a:p>
          <a:p>
            <a:pPr marL="1944694" lvl="1" indent="-857250">
              <a:buFont typeface="Wingdings" pitchFamily="2" charset="2"/>
              <a:buChar char="Ø"/>
            </a:pPr>
            <a:endParaRPr lang="fr-FR" sz="5400" dirty="0" smtClean="0"/>
          </a:p>
          <a:p>
            <a:pPr lvl="1"/>
            <a:endParaRPr lang="fr-FR" sz="6000" dirty="0" smtClean="0">
              <a:solidFill>
                <a:srgbClr val="00CC00"/>
              </a:solidFill>
            </a:endParaRPr>
          </a:p>
          <a:p>
            <a:pPr lvl="1"/>
            <a:endParaRPr lang="fr-FR" sz="6000" dirty="0">
              <a:solidFill>
                <a:srgbClr val="00CC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7400" y="510459"/>
            <a:ext cx="11839337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fr-FR" sz="6600" dirty="0" smtClean="0"/>
              <a:t>Solution proposé</a:t>
            </a:r>
            <a:endParaRPr lang="en-US" sz="6600" dirty="0"/>
          </a:p>
        </p:txBody>
      </p:sp>
      <p:sp>
        <p:nvSpPr>
          <p:cNvPr id="11" name="Rectangle 10"/>
          <p:cNvSpPr/>
          <p:nvPr/>
        </p:nvSpPr>
        <p:spPr>
          <a:xfrm>
            <a:off x="3045223" y="2130304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141596"/>
            <a:ext cx="824808" cy="1199925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750"/>
                            </p:stCondLst>
                            <p:childTnLst>
                              <p:par>
                                <p:cTn id="1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335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22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224" tmFilter="0, 0; 0.125,0.2665; 0.25,0.4; 0.375,0.465; 0.5,0.5;  0.625,0.535; 0.75,0.6; 0.875,0.7335; 1,1">
                                          <p:stCondLst>
                                            <p:cond delay="12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" tmFilter="0, 0; 0.125,0.2665; 0.25,0.4; 0.375,0.465; 0.5,0.5;  0.625,0.535; 0.75,0.6; 0.875,0.7335; 1,1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" tmFilter="0, 0; 0.125,0.2665; 0.25,0.4; 0.375,0.465; 0.5,0.5;  0.625,0.535; 0.75,0.6; 0.875,0.7335; 1,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">
                                          <p:stCondLst>
                                            <p:cond delay="11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" decel="50000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" decel="50000">
                                          <p:stCondLst>
                                            <p:cond delay="246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" decel="50000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 smtClean="0">
                <a:solidFill>
                  <a:schemeClr val="bg1"/>
                </a:solidFill>
              </a:rPr>
              <a:t>Spécification</a:t>
            </a:r>
            <a:r>
              <a:rPr lang="en-US" sz="8800" b="1" dirty="0" smtClean="0">
                <a:solidFill>
                  <a:schemeClr val="bg1"/>
                </a:solidFill>
              </a:rPr>
              <a:t> des </a:t>
            </a:r>
            <a:r>
              <a:rPr lang="en-US" sz="8800" b="1" dirty="0" err="1" smtClean="0">
                <a:solidFill>
                  <a:schemeClr val="bg1"/>
                </a:solidFill>
              </a:rPr>
              <a:t>besoins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0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AutoShape 115"/>
          <p:cNvSpPr>
            <a:spLocks/>
          </p:cNvSpPr>
          <p:nvPr/>
        </p:nvSpPr>
        <p:spPr bwMode="auto">
          <a:xfrm>
            <a:off x="11666098" y="4173297"/>
            <a:ext cx="1304313" cy="13494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</p:bldLst>
  </p:timing>
</p:sld>
</file>

<file path=ppt/theme/theme1.xml><?xml version="1.0" encoding="utf-8"?>
<a:theme xmlns:a="http://schemas.openxmlformats.org/drawingml/2006/main" name="Master">
  <a:themeElements>
    <a:clrScheme name="Benchmark v1">
      <a:dk1>
        <a:sysClr val="windowText" lastClr="000000"/>
      </a:dk1>
      <a:lt1>
        <a:sysClr val="window" lastClr="FFFFFF"/>
      </a:lt1>
      <a:dk2>
        <a:srgbClr val="797979"/>
      </a:dk2>
      <a:lt2>
        <a:srgbClr val="4D6F96"/>
      </a:lt2>
      <a:accent1>
        <a:srgbClr val="8AB147"/>
      </a:accent1>
      <a:accent2>
        <a:srgbClr val="216BA9"/>
      </a:accent2>
      <a:accent3>
        <a:srgbClr val="212F3F"/>
      </a:accent3>
      <a:accent4>
        <a:srgbClr val="4D6F96"/>
      </a:accent4>
      <a:accent5>
        <a:srgbClr val="22C199"/>
      </a:accent5>
      <a:accent6>
        <a:srgbClr val="B1B1B1"/>
      </a:accent6>
      <a:hlink>
        <a:srgbClr val="216BA9"/>
      </a:hlink>
      <a:folHlink>
        <a:srgbClr val="22C1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1385</Words>
  <Application>Microsoft Office PowerPoint</Application>
  <PresentationFormat>Personnalisé</PresentationFormat>
  <Paragraphs>268</Paragraphs>
  <Slides>28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Master</vt:lpstr>
      <vt:lpstr>Institut Séperieur des Etudes  Technologiques de Siliana</vt:lpstr>
      <vt:lpstr>Plan</vt:lpstr>
      <vt:lpstr>Présentation PowerPoint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Louis Twelve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Allah</cp:lastModifiedBy>
  <cp:revision>712</cp:revision>
  <dcterms:created xsi:type="dcterms:W3CDTF">2014-12-02T17:36:54Z</dcterms:created>
  <dcterms:modified xsi:type="dcterms:W3CDTF">2016-05-25T10:39:44Z</dcterms:modified>
</cp:coreProperties>
</file>