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 Bold" charset="1" panose="00000800000000000000"/>
      <p:regular r:id="rId19"/>
    </p:embeddedFont>
    <p:embeddedFont>
      <p:font typeface="Montserrat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4292040" y="3135662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9"/>
                </a:lnTo>
                <a:lnTo>
                  <a:pt x="0" y="879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463880" y="9176571"/>
            <a:ext cx="753561" cy="75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68265" y="2968034"/>
            <a:ext cx="1578921" cy="15789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9785" y="161004"/>
            <a:ext cx="5340169" cy="1895556"/>
          </a:xfrm>
          <a:custGeom>
            <a:avLst/>
            <a:gdLst/>
            <a:ahLst/>
            <a:cxnLst/>
            <a:rect r="r" b="b" t="t" l="l"/>
            <a:pathLst>
              <a:path h="1895556" w="5340169">
                <a:moveTo>
                  <a:pt x="0" y="0"/>
                </a:moveTo>
                <a:lnTo>
                  <a:pt x="5340169" y="0"/>
                </a:lnTo>
                <a:lnTo>
                  <a:pt x="5340169" y="1895556"/>
                </a:lnTo>
                <a:lnTo>
                  <a:pt x="0" y="18955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155325" y="0"/>
            <a:ext cx="6132675" cy="2293764"/>
          </a:xfrm>
          <a:custGeom>
            <a:avLst/>
            <a:gdLst/>
            <a:ahLst/>
            <a:cxnLst/>
            <a:rect r="r" b="b" t="t" l="l"/>
            <a:pathLst>
              <a:path h="2293764" w="6132675">
                <a:moveTo>
                  <a:pt x="0" y="0"/>
                </a:moveTo>
                <a:lnTo>
                  <a:pt x="6132675" y="0"/>
                </a:lnTo>
                <a:lnTo>
                  <a:pt x="6132675" y="2293764"/>
                </a:lnTo>
                <a:lnTo>
                  <a:pt x="0" y="2293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48496" y="7237379"/>
            <a:ext cx="3213074" cy="645697"/>
            <a:chOff x="0" y="0"/>
            <a:chExt cx="4284098" cy="860929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4284098" cy="860929"/>
              <a:chOff x="0" y="0"/>
              <a:chExt cx="1389152" cy="27916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89152" cy="279163"/>
              </a:xfrm>
              <a:custGeom>
                <a:avLst/>
                <a:gdLst/>
                <a:ahLst/>
                <a:cxnLst/>
                <a:rect r="r" b="b" t="t" l="l"/>
                <a:pathLst>
                  <a:path h="279163" w="1389152">
                    <a:moveTo>
                      <a:pt x="139581" y="0"/>
                    </a:moveTo>
                    <a:lnTo>
                      <a:pt x="1249570" y="0"/>
                    </a:lnTo>
                    <a:cubicBezTo>
                      <a:pt x="1326659" y="0"/>
                      <a:pt x="1389152" y="62493"/>
                      <a:pt x="1389152" y="139581"/>
                    </a:cubicBezTo>
                    <a:lnTo>
                      <a:pt x="1389152" y="139581"/>
                    </a:lnTo>
                    <a:cubicBezTo>
                      <a:pt x="1389152" y="216670"/>
                      <a:pt x="1326659" y="279163"/>
                      <a:pt x="1249570" y="279163"/>
                    </a:cubicBezTo>
                    <a:lnTo>
                      <a:pt x="139581" y="279163"/>
                    </a:lnTo>
                    <a:cubicBezTo>
                      <a:pt x="62493" y="279163"/>
                      <a:pt x="0" y="216670"/>
                      <a:pt x="0" y="139581"/>
                    </a:cubicBezTo>
                    <a:lnTo>
                      <a:pt x="0" y="139581"/>
                    </a:lnTo>
                    <a:cubicBezTo>
                      <a:pt x="0" y="62493"/>
                      <a:pt x="62493" y="0"/>
                      <a:pt x="139581" y="0"/>
                    </a:cubicBezTo>
                    <a:close/>
                  </a:path>
                </a:pathLst>
              </a:custGeom>
              <a:solidFill>
                <a:srgbClr val="B100E8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389152" cy="3172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285752" y="100053"/>
              <a:ext cx="3998347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Montserrat Bold"/>
                </a:rPr>
                <a:t>Presenté par: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246396" y="7237379"/>
            <a:ext cx="3213074" cy="645697"/>
            <a:chOff x="0" y="0"/>
            <a:chExt cx="4284098" cy="860929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4284098" cy="860929"/>
              <a:chOff x="0" y="0"/>
              <a:chExt cx="1389152" cy="27916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9152" cy="279163"/>
              </a:xfrm>
              <a:custGeom>
                <a:avLst/>
                <a:gdLst/>
                <a:ahLst/>
                <a:cxnLst/>
                <a:rect r="r" b="b" t="t" l="l"/>
                <a:pathLst>
                  <a:path h="279163" w="1389152">
                    <a:moveTo>
                      <a:pt x="139581" y="0"/>
                    </a:moveTo>
                    <a:lnTo>
                      <a:pt x="1249570" y="0"/>
                    </a:lnTo>
                    <a:cubicBezTo>
                      <a:pt x="1326659" y="0"/>
                      <a:pt x="1389152" y="62493"/>
                      <a:pt x="1389152" y="139581"/>
                    </a:cubicBezTo>
                    <a:lnTo>
                      <a:pt x="1389152" y="139581"/>
                    </a:lnTo>
                    <a:cubicBezTo>
                      <a:pt x="1389152" y="216670"/>
                      <a:pt x="1326659" y="279163"/>
                      <a:pt x="1249570" y="279163"/>
                    </a:cubicBezTo>
                    <a:lnTo>
                      <a:pt x="139581" y="279163"/>
                    </a:lnTo>
                    <a:cubicBezTo>
                      <a:pt x="62493" y="279163"/>
                      <a:pt x="0" y="216670"/>
                      <a:pt x="0" y="139581"/>
                    </a:cubicBezTo>
                    <a:lnTo>
                      <a:pt x="0" y="139581"/>
                    </a:lnTo>
                    <a:cubicBezTo>
                      <a:pt x="0" y="62493"/>
                      <a:pt x="62493" y="0"/>
                      <a:pt x="139581" y="0"/>
                    </a:cubicBezTo>
                    <a:close/>
                  </a:path>
                </a:pathLst>
              </a:custGeom>
              <a:solidFill>
                <a:srgbClr val="B100E8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1389152" cy="3172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285752" y="100053"/>
              <a:ext cx="3998347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Montserrat Bold"/>
                </a:rPr>
                <a:t>Encadre par: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-4383629">
            <a:off x="11572204" y="5732307"/>
            <a:ext cx="1166241" cy="116624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6384159" y="-253716"/>
            <a:ext cx="4937548" cy="3221750"/>
          </a:xfrm>
          <a:custGeom>
            <a:avLst/>
            <a:gdLst/>
            <a:ahLst/>
            <a:cxnLst/>
            <a:rect r="r" b="b" t="t" l="l"/>
            <a:pathLst>
              <a:path h="3221750" w="4937548">
                <a:moveTo>
                  <a:pt x="0" y="0"/>
                </a:moveTo>
                <a:lnTo>
                  <a:pt x="4937548" y="0"/>
                </a:lnTo>
                <a:lnTo>
                  <a:pt x="4937548" y="3221750"/>
                </a:lnTo>
                <a:lnTo>
                  <a:pt x="0" y="32217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28700" y="2635607"/>
            <a:ext cx="10072534" cy="2441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  <a:spcBef>
                <a:spcPct val="0"/>
              </a:spcBef>
            </a:pPr>
            <a:r>
              <a:rPr lang="en-US" sz="7000">
                <a:solidFill>
                  <a:srgbClr val="2D4AF3"/>
                </a:solidFill>
                <a:latin typeface="Montserrat Bold"/>
              </a:rPr>
              <a:t>Ant colony optimization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48496" y="8209466"/>
            <a:ext cx="648135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B100E8"/>
                </a:solidFill>
                <a:latin typeface="Montserrat Bold"/>
              </a:rPr>
              <a:t>SABBAHI MOHAMED AMINE.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359302" y="8245026"/>
            <a:ext cx="648135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B100E8"/>
                </a:solidFill>
                <a:latin typeface="Montserrat Bold"/>
              </a:rPr>
              <a:t>Pr. Khalid JEBARI HASSANI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91408" y="5327993"/>
            <a:ext cx="10336197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01010"/>
                </a:solidFill>
                <a:latin typeface="Montserrat Bold"/>
              </a:rPr>
              <a:t>Pour résoudre le problème de voyageur du commerce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90681" y="1311725"/>
            <a:ext cx="8194363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Avantages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55970" y="5086350"/>
            <a:ext cx="1141451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569E"/>
                </a:solidFill>
                <a:latin typeface="Montserrat Bold"/>
              </a:rPr>
              <a:t>Il trouve souvent de bonnes solutions même dans des environnements changeants ou bruyants.</a:t>
            </a:r>
          </a:p>
        </p:txBody>
      </p:sp>
      <p:grpSp>
        <p:nvGrpSpPr>
          <p:cNvPr name="Group 5" id="5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155970" y="3460191"/>
            <a:ext cx="1079805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569E"/>
                </a:solidFill>
                <a:latin typeface="Montserrat Bold"/>
              </a:rPr>
              <a:t>Peut être adapté à différents types de problèmes d’optimisation grâce à sa flexibilité.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55970" y="6715125"/>
            <a:ext cx="1213203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569E"/>
                </a:solidFill>
                <a:latin typeface="Montserrat Bold"/>
              </a:rPr>
              <a:t>Peut être exécuté parallèlement, ce qui permet une exécution plus rapide et accélérant ainsi la recherche.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90681" y="1311725"/>
            <a:ext cx="8194363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Limitations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60714" y="3605212"/>
            <a:ext cx="1251083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569E"/>
                </a:solidFill>
                <a:latin typeface="Montserrat Bold"/>
              </a:rPr>
              <a:t>L'ACO peut prendre du temps pour trouver la meilleure solution</a:t>
            </a:r>
          </a:p>
        </p:txBody>
      </p:sp>
      <p:grpSp>
        <p:nvGrpSpPr>
          <p:cNvPr name="Group 5" id="5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360714" y="5109469"/>
            <a:ext cx="1213203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569E"/>
                </a:solidFill>
                <a:latin typeface="Montserrat Bold"/>
              </a:rPr>
              <a:t>Performances fortement influencées par le choix des paramètres.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60714" y="6613726"/>
            <a:ext cx="1213203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569E"/>
                </a:solidFill>
                <a:latin typeface="Montserrat Bold"/>
              </a:rPr>
              <a:t>La complexité augmente avec la taille du problème et le nombre de fourmis impliquées, ce qui peut rendre l'ACO coûteux en termes de ressources informatiques.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30619">
            <a:off x="14707112" y="5135242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1" y="0"/>
                </a:lnTo>
                <a:lnTo>
                  <a:pt x="8700981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3964485" y="-3632013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79804" y="3562350"/>
            <a:ext cx="11128392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8"/>
              </a:lnSpc>
            </a:pPr>
            <a:r>
              <a:rPr lang="en-US" sz="10424">
                <a:solidFill>
                  <a:srgbClr val="000000"/>
                </a:solidFill>
                <a:latin typeface="Montserrat Bold"/>
              </a:rPr>
              <a:t>Mercii pour votre attention!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861388" y="7768896"/>
            <a:ext cx="4565224" cy="2978808"/>
          </a:xfrm>
          <a:custGeom>
            <a:avLst/>
            <a:gdLst/>
            <a:ahLst/>
            <a:cxnLst/>
            <a:rect r="r" b="b" t="t" l="l"/>
            <a:pathLst>
              <a:path h="2978808" w="4565224">
                <a:moveTo>
                  <a:pt x="0" y="0"/>
                </a:moveTo>
                <a:lnTo>
                  <a:pt x="4565224" y="0"/>
                </a:lnTo>
                <a:lnTo>
                  <a:pt x="4565224" y="2978808"/>
                </a:lnTo>
                <a:lnTo>
                  <a:pt x="0" y="29788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37049" y="461939"/>
            <a:ext cx="6413902" cy="2398950"/>
          </a:xfrm>
          <a:custGeom>
            <a:avLst/>
            <a:gdLst/>
            <a:ahLst/>
            <a:cxnLst/>
            <a:rect r="r" b="b" t="t" l="l"/>
            <a:pathLst>
              <a:path h="2398950" w="6413902">
                <a:moveTo>
                  <a:pt x="0" y="0"/>
                </a:moveTo>
                <a:lnTo>
                  <a:pt x="6413902" y="0"/>
                </a:lnTo>
                <a:lnTo>
                  <a:pt x="6413902" y="2398950"/>
                </a:lnTo>
                <a:lnTo>
                  <a:pt x="0" y="2398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98322">
            <a:off x="13992168" y="-4787938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98322">
            <a:off x="-2995265" y="5925606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8"/>
                </a:lnTo>
                <a:lnTo>
                  <a:pt x="0" y="87227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336107">
            <a:off x="-7320947" y="-238151"/>
            <a:ext cx="12389411" cy="10763301"/>
          </a:xfrm>
          <a:custGeom>
            <a:avLst/>
            <a:gdLst/>
            <a:ahLst/>
            <a:cxnLst/>
            <a:rect r="r" b="b" t="t" l="l"/>
            <a:pathLst>
              <a:path h="10763301" w="12389411">
                <a:moveTo>
                  <a:pt x="0" y="0"/>
                </a:moveTo>
                <a:lnTo>
                  <a:pt x="12389411" y="0"/>
                </a:lnTo>
                <a:lnTo>
                  <a:pt x="12389411" y="10763302"/>
                </a:lnTo>
                <a:lnTo>
                  <a:pt x="0" y="10763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36297" y="716188"/>
            <a:ext cx="12261691" cy="97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44"/>
              </a:lnSpc>
              <a:spcBef>
                <a:spcPct val="0"/>
              </a:spcBef>
            </a:pPr>
            <a:r>
              <a:rPr lang="en-US" sz="6370">
                <a:solidFill>
                  <a:srgbClr val="101010"/>
                </a:solidFill>
                <a:latin typeface="Montserrat Bold"/>
              </a:rPr>
              <a:t>Références :</a:t>
            </a:r>
          </a:p>
        </p:txBody>
      </p:sp>
      <p:grpSp>
        <p:nvGrpSpPr>
          <p:cNvPr name="Group 4" id="4"/>
          <p:cNvGrpSpPr/>
          <p:nvPr/>
        </p:nvGrpSpPr>
        <p:grpSpPr>
          <a:xfrm rot="7573183">
            <a:off x="16396645" y="201411"/>
            <a:ext cx="1013029" cy="101302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18568" y="2847940"/>
            <a:ext cx="2505152" cy="3131439"/>
          </a:xfrm>
          <a:custGeom>
            <a:avLst/>
            <a:gdLst/>
            <a:ahLst/>
            <a:cxnLst/>
            <a:rect r="r" b="b" t="t" l="l"/>
            <a:pathLst>
              <a:path h="3131439" w="2505152">
                <a:moveTo>
                  <a:pt x="0" y="0"/>
                </a:moveTo>
                <a:lnTo>
                  <a:pt x="2505151" y="0"/>
                </a:lnTo>
                <a:lnTo>
                  <a:pt x="2505151" y="3131440"/>
                </a:lnTo>
                <a:lnTo>
                  <a:pt x="0" y="31314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30655" y="2790790"/>
            <a:ext cx="1258043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1010"/>
                </a:solidFill>
                <a:latin typeface="Montserrat Bold"/>
              </a:rPr>
              <a:t>https://www.youtube.com/watch?v=u7bQomllcJw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1010"/>
                </a:solidFill>
                <a:latin typeface="Montserrat Bold"/>
              </a:rPr>
              <a:t>https://www.youtube.com/watch?v=783ZtAF4j5g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1010"/>
                </a:solidFill>
                <a:latin typeface="Montserrat Bold"/>
              </a:rPr>
              <a:t>https://www.youtube.com/watch?v=LkhSDKbQJ1g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52112" y="1890786"/>
            <a:ext cx="1678543" cy="679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2"/>
              </a:lnSpc>
              <a:spcBef>
                <a:spcPct val="0"/>
              </a:spcBef>
            </a:pPr>
            <a:r>
              <a:rPr lang="en-US" sz="4001">
                <a:solidFill>
                  <a:srgbClr val="B100E8"/>
                </a:solidFill>
                <a:latin typeface="Montserrat Bold"/>
              </a:rPr>
              <a:t>Liens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52112" y="5182013"/>
            <a:ext cx="2303145" cy="679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2"/>
              </a:lnSpc>
              <a:spcBef>
                <a:spcPct val="0"/>
              </a:spcBef>
            </a:pPr>
            <a:r>
              <a:rPr lang="en-US" sz="4001">
                <a:solidFill>
                  <a:srgbClr val="B100E8"/>
                </a:solidFill>
                <a:latin typeface="Montserrat Bold"/>
              </a:rPr>
              <a:t>Articles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44978" y="6305740"/>
            <a:ext cx="1258043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1010"/>
                </a:solidFill>
                <a:latin typeface="Montserrat Bold"/>
              </a:rPr>
              <a:t>Ant colony optimization, Marco Dorigo; Mauro Birattari; Thomas Stutzle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44978" y="7506531"/>
            <a:ext cx="1258043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1010"/>
                </a:solidFill>
                <a:latin typeface="Montserrat Bold"/>
              </a:rPr>
              <a:t>An ant colony optimization method for generalized TSP problem, Jinhui Yang, Xiaohu Shi, Maurizio Marchese, Yanchun Liang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719553" y="-4023370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487" y="2086897"/>
            <a:ext cx="6218139" cy="621813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1219" y="2363976"/>
            <a:ext cx="5685609" cy="5688763"/>
            <a:chOff x="0" y="0"/>
            <a:chExt cx="6489360" cy="6492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89446" cy="6493002"/>
            </a:xfrm>
            <a:custGeom>
              <a:avLst/>
              <a:gdLst/>
              <a:ahLst/>
              <a:cxnLst/>
              <a:rect r="r" b="b" t="t" l="l"/>
              <a:pathLst>
                <a:path h="6493002" w="6489446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404336" y="7634502"/>
            <a:ext cx="1758106" cy="1808838"/>
            <a:chOff x="0" y="0"/>
            <a:chExt cx="2095920" cy="215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96008" cy="2156460"/>
            </a:xfrm>
            <a:custGeom>
              <a:avLst/>
              <a:gdLst/>
              <a:ahLst/>
              <a:cxnLst/>
              <a:rect r="r" b="b" t="t" l="l"/>
              <a:pathLst>
                <a:path h="2156460" w="2096008">
                  <a:moveTo>
                    <a:pt x="1044194" y="60960"/>
                  </a:moveTo>
                  <a:cubicBezTo>
                    <a:pt x="884174" y="60960"/>
                    <a:pt x="731774" y="99060"/>
                    <a:pt x="594487" y="160020"/>
                  </a:cubicBezTo>
                  <a:cubicBezTo>
                    <a:pt x="198120" y="0"/>
                    <a:pt x="198120" y="0"/>
                    <a:pt x="198120" y="0"/>
                  </a:cubicBezTo>
                  <a:cubicBezTo>
                    <a:pt x="259080" y="419100"/>
                    <a:pt x="259080" y="419100"/>
                    <a:pt x="259080" y="419100"/>
                  </a:cubicBezTo>
                  <a:cubicBezTo>
                    <a:pt x="99060" y="601980"/>
                    <a:pt x="0" y="845820"/>
                    <a:pt x="0" y="1104900"/>
                  </a:cubicBezTo>
                  <a:cubicBezTo>
                    <a:pt x="0" y="1684020"/>
                    <a:pt x="464947" y="2156460"/>
                    <a:pt x="1044194" y="2156460"/>
                  </a:cubicBezTo>
                  <a:cubicBezTo>
                    <a:pt x="1623441" y="2156460"/>
                    <a:pt x="2096008" y="1684020"/>
                    <a:pt x="2096008" y="1104900"/>
                  </a:cubicBezTo>
                  <a:cubicBezTo>
                    <a:pt x="2096008" y="533400"/>
                    <a:pt x="1623441" y="60960"/>
                    <a:pt x="1044194" y="609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701626" y="5544222"/>
            <a:ext cx="1991835" cy="1749650"/>
            <a:chOff x="0" y="0"/>
            <a:chExt cx="2374560" cy="20858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74519" cy="2085848"/>
            </a:xfrm>
            <a:custGeom>
              <a:avLst/>
              <a:gdLst/>
              <a:ahLst/>
              <a:cxnLst/>
              <a:rect r="r" b="b" t="t" l="l"/>
              <a:pathLst>
                <a:path h="2085848" w="2374519">
                  <a:moveTo>
                    <a:pt x="1331849" y="0"/>
                  </a:moveTo>
                  <a:cubicBezTo>
                    <a:pt x="936117" y="0"/>
                    <a:pt x="593598" y="213106"/>
                    <a:pt x="410972" y="540512"/>
                  </a:cubicBezTo>
                  <a:cubicBezTo>
                    <a:pt x="0" y="639445"/>
                    <a:pt x="0" y="639445"/>
                    <a:pt x="0" y="639445"/>
                  </a:cubicBezTo>
                  <a:cubicBezTo>
                    <a:pt x="289179" y="943991"/>
                    <a:pt x="289179" y="943991"/>
                    <a:pt x="289179" y="943991"/>
                  </a:cubicBezTo>
                  <a:cubicBezTo>
                    <a:pt x="289179" y="974471"/>
                    <a:pt x="281559" y="1012444"/>
                    <a:pt x="281559" y="1042924"/>
                  </a:cubicBezTo>
                  <a:cubicBezTo>
                    <a:pt x="281559" y="1621536"/>
                    <a:pt x="753364" y="2085848"/>
                    <a:pt x="1331849" y="2085848"/>
                  </a:cubicBezTo>
                  <a:cubicBezTo>
                    <a:pt x="1902714" y="2085848"/>
                    <a:pt x="2374519" y="1621536"/>
                    <a:pt x="2374519" y="1042924"/>
                  </a:cubicBezTo>
                  <a:cubicBezTo>
                    <a:pt x="2374519" y="464312"/>
                    <a:pt x="1902714" y="0"/>
                    <a:pt x="1331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701626" y="2987088"/>
            <a:ext cx="1991835" cy="1750254"/>
            <a:chOff x="0" y="0"/>
            <a:chExt cx="2374560" cy="2086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74519" cy="2086610"/>
            </a:xfrm>
            <a:custGeom>
              <a:avLst/>
              <a:gdLst/>
              <a:ahLst/>
              <a:cxnLst/>
              <a:rect r="r" b="b" t="t" l="l"/>
              <a:pathLst>
                <a:path h="2086610" w="2374519">
                  <a:moveTo>
                    <a:pt x="1331849" y="0"/>
                  </a:moveTo>
                  <a:cubicBezTo>
                    <a:pt x="753491" y="0"/>
                    <a:pt x="281559" y="464566"/>
                    <a:pt x="281559" y="1043305"/>
                  </a:cubicBezTo>
                  <a:cubicBezTo>
                    <a:pt x="281559" y="1073785"/>
                    <a:pt x="289179" y="1104265"/>
                    <a:pt x="289179" y="1134745"/>
                  </a:cubicBezTo>
                  <a:cubicBezTo>
                    <a:pt x="0" y="1439291"/>
                    <a:pt x="0" y="1439291"/>
                    <a:pt x="0" y="1439291"/>
                  </a:cubicBezTo>
                  <a:cubicBezTo>
                    <a:pt x="410972" y="1538351"/>
                    <a:pt x="410972" y="1538351"/>
                    <a:pt x="410972" y="1538351"/>
                  </a:cubicBezTo>
                  <a:cubicBezTo>
                    <a:pt x="585978" y="1865757"/>
                    <a:pt x="928497" y="2086610"/>
                    <a:pt x="1331849" y="2086610"/>
                  </a:cubicBezTo>
                  <a:cubicBezTo>
                    <a:pt x="1902714" y="2086610"/>
                    <a:pt x="2374519" y="1622044"/>
                    <a:pt x="2374519" y="1043305"/>
                  </a:cubicBezTo>
                  <a:cubicBezTo>
                    <a:pt x="2374519" y="464566"/>
                    <a:pt x="1902714" y="0"/>
                    <a:pt x="1331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404336" y="843660"/>
            <a:ext cx="1758106" cy="1797363"/>
            <a:chOff x="0" y="0"/>
            <a:chExt cx="2095920" cy="21427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96008" cy="2142744"/>
            </a:xfrm>
            <a:custGeom>
              <a:avLst/>
              <a:gdLst/>
              <a:ahLst/>
              <a:cxnLst/>
              <a:rect r="r" b="b" t="t" l="l"/>
              <a:pathLst>
                <a:path h="2142744" w="2096008">
                  <a:moveTo>
                    <a:pt x="1051814" y="0"/>
                  </a:moveTo>
                  <a:cubicBezTo>
                    <a:pt x="472567" y="0"/>
                    <a:pt x="0" y="472821"/>
                    <a:pt x="0" y="1052322"/>
                  </a:cubicBezTo>
                  <a:cubicBezTo>
                    <a:pt x="0" y="1311529"/>
                    <a:pt x="99060" y="1548003"/>
                    <a:pt x="259080" y="1731010"/>
                  </a:cubicBezTo>
                  <a:cubicBezTo>
                    <a:pt x="198120" y="2142744"/>
                    <a:pt x="198120" y="2142744"/>
                    <a:pt x="198120" y="2142744"/>
                  </a:cubicBezTo>
                  <a:cubicBezTo>
                    <a:pt x="586867" y="1990217"/>
                    <a:pt x="586867" y="1990217"/>
                    <a:pt x="586867" y="1990217"/>
                  </a:cubicBezTo>
                  <a:cubicBezTo>
                    <a:pt x="724027" y="2058797"/>
                    <a:pt x="884047" y="2097024"/>
                    <a:pt x="1051814" y="2097024"/>
                  </a:cubicBezTo>
                  <a:cubicBezTo>
                    <a:pt x="1623441" y="2097024"/>
                    <a:pt x="2096008" y="1624203"/>
                    <a:pt x="2096008" y="1052322"/>
                  </a:cubicBezTo>
                  <a:cubicBezTo>
                    <a:pt x="2095881" y="472821"/>
                    <a:pt x="1623441" y="0"/>
                    <a:pt x="105181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28648" y="4818412"/>
            <a:ext cx="5310749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09"/>
              </a:lnSpc>
              <a:spcBef>
                <a:spcPct val="0"/>
              </a:spcBef>
            </a:pPr>
            <a:r>
              <a:rPr lang="en-US" sz="5674">
                <a:solidFill>
                  <a:srgbClr val="FFFFFF"/>
                </a:solidFill>
                <a:latin typeface="Montserrat"/>
              </a:rPr>
              <a:t>Plan de presentation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099601" y="7176625"/>
            <a:ext cx="457877" cy="45787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054450" y="5686149"/>
            <a:ext cx="457877" cy="45787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054450" y="4121207"/>
            <a:ext cx="457877" cy="45787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099601" y="2758149"/>
            <a:ext cx="457877" cy="45787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-1898322">
            <a:off x="-1987267" y="8095155"/>
            <a:ext cx="4891502" cy="4903762"/>
          </a:xfrm>
          <a:custGeom>
            <a:avLst/>
            <a:gdLst/>
            <a:ahLst/>
            <a:cxnLst/>
            <a:rect r="r" b="b" t="t" l="l"/>
            <a:pathLst>
              <a:path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5585521" y="1200478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>
                <a:solidFill>
                  <a:srgbClr val="FFFFFF"/>
                </a:solidFill>
                <a:latin typeface="Montserrat Bold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316751" y="971550"/>
            <a:ext cx="43491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D4AF3"/>
                </a:solidFill>
                <a:latin typeface="Montserrat Bold"/>
              </a:rPr>
              <a:t>Introduction a 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D4AF3"/>
                </a:solidFill>
                <a:latin typeface="Montserrat Bold"/>
              </a:rPr>
              <a:t>ACO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108564" y="3320351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>
                <a:solidFill>
                  <a:srgbClr val="FFFFFF"/>
                </a:solidFill>
                <a:latin typeface="Montserrat Bold"/>
              </a:rPr>
              <a:t>02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108564" y="5878556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>
                <a:solidFill>
                  <a:srgbClr val="FFFFFF"/>
                </a:solidFill>
                <a:latin typeface="Montserrat Bold"/>
              </a:rPr>
              <a:t>03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585521" y="8057026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>
                <a:solidFill>
                  <a:srgbClr val="FFFFFF"/>
                </a:solidFill>
                <a:latin typeface="Montserrat Bold"/>
              </a:rPr>
              <a:t>04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889967" y="3347865"/>
            <a:ext cx="43491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D4AF3"/>
                </a:solidFill>
                <a:latin typeface="Montserrat Bold"/>
              </a:rPr>
              <a:t>Concepte de 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D4AF3"/>
                </a:solidFill>
                <a:latin typeface="Montserrat Bold"/>
              </a:rPr>
              <a:t>ACO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969686" y="6086876"/>
            <a:ext cx="475096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D4AF3"/>
                </a:solidFill>
                <a:latin typeface="Montserrat Bold"/>
              </a:rPr>
              <a:t>Les fonctions Benchmark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316751" y="8247886"/>
            <a:ext cx="43491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D4AF3"/>
                </a:solidFill>
                <a:latin typeface="Montserrat Bold"/>
              </a:rPr>
              <a:t>Avantages et Limitations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-1898322">
            <a:off x="14927267" y="6806419"/>
            <a:ext cx="4891502" cy="4903762"/>
          </a:xfrm>
          <a:custGeom>
            <a:avLst/>
            <a:gdLst/>
            <a:ahLst/>
            <a:cxnLst/>
            <a:rect r="r" b="b" t="t" l="l"/>
            <a:pathLst>
              <a:path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3063677" y="3216026"/>
            <a:ext cx="1578724" cy="1521316"/>
          </a:xfrm>
          <a:custGeom>
            <a:avLst/>
            <a:gdLst/>
            <a:ahLst/>
            <a:cxnLst/>
            <a:rect r="r" b="b" t="t" l="l"/>
            <a:pathLst>
              <a:path h="1521316" w="1578724">
                <a:moveTo>
                  <a:pt x="0" y="0"/>
                </a:moveTo>
                <a:lnTo>
                  <a:pt x="1578724" y="0"/>
                </a:lnTo>
                <a:lnTo>
                  <a:pt x="1578724" y="1521316"/>
                </a:lnTo>
                <a:lnTo>
                  <a:pt x="0" y="1521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46531" y="2721886"/>
            <a:ext cx="8675124" cy="4551876"/>
          </a:xfrm>
          <a:custGeom>
            <a:avLst/>
            <a:gdLst/>
            <a:ahLst/>
            <a:cxnLst/>
            <a:rect r="r" b="b" t="t" l="l"/>
            <a:pathLst>
              <a:path h="4551876" w="8675124">
                <a:moveTo>
                  <a:pt x="0" y="0"/>
                </a:moveTo>
                <a:lnTo>
                  <a:pt x="8675125" y="0"/>
                </a:lnTo>
                <a:lnTo>
                  <a:pt x="8675125" y="4551876"/>
                </a:lnTo>
                <a:lnTo>
                  <a:pt x="0" y="4551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39" r="0" b="-923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83117" y="336111"/>
            <a:ext cx="16326829" cy="1251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sz="7340" strike="noStrike" u="none">
                <a:solidFill>
                  <a:srgbClr val="FFFFFF"/>
                </a:solidFill>
                <a:latin typeface="Montserrat Bold"/>
              </a:rPr>
              <a:t>Introduction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6742" y="2852330"/>
            <a:ext cx="8095919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01010"/>
                </a:solidFill>
                <a:latin typeface="Montserrat Bold"/>
              </a:rPr>
              <a:t>Est un algorithme d'optimisation inspiré par le comportement des colonies de fourmis.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6742" y="4486149"/>
            <a:ext cx="8095919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01010"/>
                </a:solidFill>
                <a:latin typeface="Montserrat Bold"/>
              </a:rPr>
              <a:t>Cet algorithme est utilisé pour résoudre des problèmes d'optimisation combinatoire, tels que le TSP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6742" y="6119967"/>
            <a:ext cx="8095919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01010"/>
                </a:solidFill>
                <a:latin typeface="Montserrat Bold"/>
              </a:rPr>
              <a:t>L'idée principale derrière l'ACO est de simuler la manière dont les fourmis trouvent le chemin le plus court entre leur nid et une source de nourriture.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6742" y="8083387"/>
            <a:ext cx="14175779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01010"/>
                </a:solidFill>
                <a:latin typeface="Montserrat Bold"/>
              </a:rPr>
              <a:t>Les solutions sont construites de manière probabiliste en fonction de la quantité de phéromones et de certaines heuristiques spécifiques au problème.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-1358264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4" y="0"/>
                </a:lnTo>
                <a:lnTo>
                  <a:pt x="9898854" y="8599630"/>
                </a:lnTo>
                <a:lnTo>
                  <a:pt x="0" y="8599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4400" y="-76200"/>
            <a:ext cx="16991358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61"/>
              </a:lnSpc>
              <a:spcBef>
                <a:spcPct val="0"/>
              </a:spcBef>
            </a:pPr>
            <a:r>
              <a:rPr lang="en-US" sz="4968">
                <a:solidFill>
                  <a:srgbClr val="101010"/>
                </a:solidFill>
                <a:latin typeface="Montserrat Bold"/>
              </a:rPr>
              <a:t>Comportements des vrais fourmis pour recherche sur le nourriture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4400" y="2152246"/>
            <a:ext cx="16471590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ontserrat Bold"/>
              </a:rPr>
              <a:t>Une fourmi découvre une source de nourriture et laisse des phéromones en chemin lorsqu'elle retourne au nid.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2310" y="3274926"/>
            <a:ext cx="17905690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ontserrat Bold"/>
              </a:rPr>
              <a:t>Les autres fourmis suivent les chemins de phéromones, renforçant les chemins plus courts en déposant davantage de phéromones.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4400" y="4540020"/>
            <a:ext cx="17793600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ontserrat Bold"/>
              </a:rPr>
              <a:t>Les phéromones s'évaporent avec le temps, favorisant les chemins plus courts qui sont renforcés plus fréquemment.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4400" y="5805575"/>
            <a:ext cx="17793600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ontserrat Bold"/>
              </a:rPr>
              <a:t>Au fil du temps, un chemin optimal émerge naturellement en raison du renforcement continu des phéromones sur les chemins plus courts.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63333" y="6755369"/>
            <a:ext cx="17361333" cy="3113561"/>
          </a:xfrm>
          <a:custGeom>
            <a:avLst/>
            <a:gdLst/>
            <a:ahLst/>
            <a:cxnLst/>
            <a:rect r="r" b="b" t="t" l="l"/>
            <a:pathLst>
              <a:path h="3113561" w="17361333">
                <a:moveTo>
                  <a:pt x="0" y="0"/>
                </a:moveTo>
                <a:lnTo>
                  <a:pt x="17361334" y="0"/>
                </a:lnTo>
                <a:lnTo>
                  <a:pt x="17361334" y="3113562"/>
                </a:lnTo>
                <a:lnTo>
                  <a:pt x="0" y="31135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2153" y="-556999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68066" y="471488"/>
            <a:ext cx="955186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Concepte de ACO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7658" y="2274163"/>
            <a:ext cx="6169207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B100E8"/>
                </a:solidFill>
                <a:latin typeface="Montserrat Bold"/>
              </a:rPr>
              <a:t>Paramteres principale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487845"/>
            <a:ext cx="17432163" cy="377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6153" indent="-243076" lvl="1">
              <a:lnSpc>
                <a:spcPts val="4368"/>
              </a:lnSpc>
              <a:buFont typeface="Arial"/>
              <a:buChar char="•"/>
            </a:pPr>
            <a:r>
              <a:rPr lang="en-US" sz="2251">
                <a:solidFill>
                  <a:srgbClr val="3652DD"/>
                </a:solidFill>
                <a:latin typeface="Montserrat Bold"/>
              </a:rPr>
              <a:t>distances </a:t>
            </a:r>
            <a:r>
              <a:rPr lang="en-US" sz="2251">
                <a:solidFill>
                  <a:srgbClr val="3652DD"/>
                </a:solidFill>
                <a:latin typeface="Montserrat Bold"/>
              </a:rPr>
              <a:t> :</a:t>
            </a:r>
            <a:r>
              <a:rPr lang="en-US" sz="2251">
                <a:solidFill>
                  <a:srgbClr val="000000"/>
                </a:solidFill>
                <a:latin typeface="Montserrat Bold"/>
              </a:rPr>
              <a:t> Une matrice représentant les distances entre les nœuds.</a:t>
            </a:r>
          </a:p>
          <a:p>
            <a:pPr algn="just" marL="486153" indent="-243076" lvl="1">
              <a:lnSpc>
                <a:spcPts val="4368"/>
              </a:lnSpc>
              <a:buFont typeface="Arial"/>
              <a:buChar char="•"/>
            </a:pPr>
            <a:r>
              <a:rPr lang="en-US" sz="2251">
                <a:solidFill>
                  <a:srgbClr val="3652DD"/>
                </a:solidFill>
                <a:latin typeface="Montserrat Bold"/>
              </a:rPr>
              <a:t>n_ants </a:t>
            </a:r>
            <a:r>
              <a:rPr lang="en-US" sz="2251">
                <a:solidFill>
                  <a:srgbClr val="000000"/>
                </a:solidFill>
                <a:latin typeface="Montserrat Bold"/>
              </a:rPr>
              <a:t>: Le nombre de fourmis dans la colonie.</a:t>
            </a:r>
          </a:p>
          <a:p>
            <a:pPr algn="just" marL="486153" indent="-243076" lvl="1">
              <a:lnSpc>
                <a:spcPts val="4368"/>
              </a:lnSpc>
              <a:buFont typeface="Arial"/>
              <a:buChar char="•"/>
            </a:pPr>
            <a:r>
              <a:rPr lang="en-US" sz="2251">
                <a:solidFill>
                  <a:srgbClr val="3652DD"/>
                </a:solidFill>
                <a:latin typeface="Montserrat Bold"/>
              </a:rPr>
              <a:t>n_best </a:t>
            </a:r>
            <a:r>
              <a:rPr lang="en-US" sz="2251">
                <a:solidFill>
                  <a:srgbClr val="000000"/>
                </a:solidFill>
                <a:latin typeface="Montserrat Bold"/>
              </a:rPr>
              <a:t>: Nombre de meilleures fourmis à considérer</a:t>
            </a:r>
          </a:p>
          <a:p>
            <a:pPr algn="just" marL="486153" indent="-243076" lvl="1">
              <a:lnSpc>
                <a:spcPts val="4368"/>
              </a:lnSpc>
              <a:buFont typeface="Arial"/>
              <a:buChar char="•"/>
            </a:pPr>
            <a:r>
              <a:rPr lang="en-US" sz="2251">
                <a:solidFill>
                  <a:srgbClr val="3652DD"/>
                </a:solidFill>
                <a:latin typeface="Montserrat Bold"/>
              </a:rPr>
              <a:t>n_iterations </a:t>
            </a:r>
            <a:r>
              <a:rPr lang="en-US" sz="2251">
                <a:solidFill>
                  <a:srgbClr val="000000"/>
                </a:solidFill>
                <a:latin typeface="Montserrat Bold"/>
              </a:rPr>
              <a:t>: Nombre des iterations.</a:t>
            </a:r>
          </a:p>
          <a:p>
            <a:pPr algn="just" marL="486153" indent="-243076" lvl="1">
              <a:lnSpc>
                <a:spcPts val="4368"/>
              </a:lnSpc>
              <a:buFont typeface="Arial"/>
              <a:buChar char="•"/>
            </a:pPr>
            <a:r>
              <a:rPr lang="en-US" sz="2251">
                <a:solidFill>
                  <a:srgbClr val="3652DD"/>
                </a:solidFill>
                <a:latin typeface="Montserrat Bold"/>
              </a:rPr>
              <a:t>decay </a:t>
            </a:r>
            <a:r>
              <a:rPr lang="en-US" sz="2251">
                <a:solidFill>
                  <a:srgbClr val="000000"/>
                </a:solidFill>
                <a:latin typeface="Montserrat Bold"/>
              </a:rPr>
              <a:t>: Le nombre de fourmis dans la colonie.</a:t>
            </a:r>
          </a:p>
          <a:p>
            <a:pPr algn="just" marL="486153" indent="-243076" lvl="1">
              <a:lnSpc>
                <a:spcPts val="4368"/>
              </a:lnSpc>
              <a:buFont typeface="Arial"/>
              <a:buChar char="•"/>
            </a:pPr>
            <a:r>
              <a:rPr lang="en-US" sz="2251">
                <a:solidFill>
                  <a:srgbClr val="3652DD"/>
                </a:solidFill>
                <a:latin typeface="Montserrat Bold"/>
              </a:rPr>
              <a:t>alpha :</a:t>
            </a:r>
            <a:r>
              <a:rPr lang="en-US" sz="2251">
                <a:solidFill>
                  <a:srgbClr val="000000"/>
                </a:solidFill>
                <a:latin typeface="Montserrat Bold"/>
              </a:rPr>
              <a:t> Importance des phéromones dans le choix du chemin.</a:t>
            </a:r>
          </a:p>
          <a:p>
            <a:pPr algn="just" marL="486153" indent="-243076" lvl="1">
              <a:lnSpc>
                <a:spcPts val="4368"/>
              </a:lnSpc>
              <a:buFont typeface="Arial"/>
              <a:buChar char="•"/>
            </a:pPr>
            <a:r>
              <a:rPr lang="en-US" sz="2251">
                <a:solidFill>
                  <a:srgbClr val="3652DD"/>
                </a:solidFill>
                <a:latin typeface="Montserrat Bold"/>
              </a:rPr>
              <a:t>beta </a:t>
            </a:r>
            <a:r>
              <a:rPr lang="en-US" sz="2251">
                <a:solidFill>
                  <a:srgbClr val="000000"/>
                </a:solidFill>
                <a:latin typeface="Montserrat Bold"/>
              </a:rPr>
              <a:t>: Importance des distances dans le choix du chemin.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45551" y="7259756"/>
            <a:ext cx="4813749" cy="2844488"/>
          </a:xfrm>
          <a:custGeom>
            <a:avLst/>
            <a:gdLst/>
            <a:ahLst/>
            <a:cxnLst/>
            <a:rect r="r" b="b" t="t" l="l"/>
            <a:pathLst>
              <a:path h="2844488" w="4813749">
                <a:moveTo>
                  <a:pt x="0" y="0"/>
                </a:moveTo>
                <a:lnTo>
                  <a:pt x="4813749" y="0"/>
                </a:lnTo>
                <a:lnTo>
                  <a:pt x="4813749" y="2844488"/>
                </a:lnTo>
                <a:lnTo>
                  <a:pt x="0" y="28444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23908" y="-3271115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4" y="0"/>
                </a:lnTo>
                <a:lnTo>
                  <a:pt x="9898854" y="8599630"/>
                </a:lnTo>
                <a:lnTo>
                  <a:pt x="0" y="8599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8629" y="5842904"/>
            <a:ext cx="12497314" cy="4278604"/>
          </a:xfrm>
          <a:custGeom>
            <a:avLst/>
            <a:gdLst/>
            <a:ahLst/>
            <a:cxnLst/>
            <a:rect r="r" b="b" t="t" l="l"/>
            <a:pathLst>
              <a:path h="4278604" w="12497314">
                <a:moveTo>
                  <a:pt x="0" y="0"/>
                </a:moveTo>
                <a:lnTo>
                  <a:pt x="12497314" y="0"/>
                </a:lnTo>
                <a:lnTo>
                  <a:pt x="12497314" y="4278603"/>
                </a:lnTo>
                <a:lnTo>
                  <a:pt x="0" y="42786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68066" y="-85725"/>
            <a:ext cx="955186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Concepte de ACO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642" y="1304010"/>
            <a:ext cx="6169207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B100E8"/>
                </a:solidFill>
                <a:latin typeface="Montserrat Bold"/>
              </a:rPr>
              <a:t>Les étapes principales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305" y="2234286"/>
            <a:ext cx="308979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652DD"/>
                </a:solidFill>
                <a:latin typeface="Montserrat Bold"/>
              </a:rPr>
              <a:t>1- </a:t>
            </a:r>
            <a:r>
              <a:rPr lang="en-US" sz="2999">
                <a:solidFill>
                  <a:srgbClr val="3652DD"/>
                </a:solidFill>
                <a:latin typeface="Montserrat Bold"/>
              </a:rPr>
              <a:t>Initialisation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8683" y="2883387"/>
            <a:ext cx="7975759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 Bold"/>
              </a:rPr>
              <a:t>Initialisation de la matrice de phéromones.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9305" y="3694381"/>
            <a:ext cx="579655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652DD"/>
                </a:solidFill>
                <a:latin typeface="Montserrat Bold"/>
              </a:rPr>
              <a:t>2.1- Génération des chemins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8683" y="4342081"/>
            <a:ext cx="17211675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 Bold"/>
              </a:rPr>
              <a:t>Chaque fourmi génère un chemin en se déplaçant de nœud en nœud en fonction des niveaux de phéromones et des distances.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0975" y="5571441"/>
            <a:ext cx="576500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652DD"/>
                </a:solidFill>
                <a:latin typeface="Montserrat Bold"/>
              </a:rPr>
              <a:t>2.2- Évaluation des chemins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593" y="6228666"/>
            <a:ext cx="5995982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Montserrat Bold"/>
              </a:rPr>
              <a:t>Calcul de la longueur de chaque chemin.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Montserrat Bold"/>
              </a:rPr>
              <a:t>Identification du meilleur chemin de l'itération.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Montserrat Bold"/>
              </a:rPr>
              <a:t>code: gen_all_path()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23908" y="-3271115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4" y="0"/>
                </a:lnTo>
                <a:lnTo>
                  <a:pt x="9898854" y="8599630"/>
                </a:lnTo>
                <a:lnTo>
                  <a:pt x="0" y="8599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68066" y="-85725"/>
            <a:ext cx="955186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Concepte de ACO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642" y="1304010"/>
            <a:ext cx="6169207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B100E8"/>
                </a:solidFill>
                <a:latin typeface="Montserrat Bold"/>
              </a:rPr>
              <a:t>Les étapes principales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4987" y="3155021"/>
            <a:ext cx="663344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652DD"/>
                </a:solidFill>
                <a:latin typeface="Montserrat Bold"/>
              </a:rPr>
              <a:t>2.3- Mise à jour des phéromones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4365" y="3804122"/>
            <a:ext cx="8897541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 Bold"/>
              </a:rPr>
              <a:t>Évaporation des phéromones existantes.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 Bold"/>
              </a:rPr>
              <a:t>Ajout de phéromones sur les meilleurs chemins.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6072" y="5359694"/>
            <a:ext cx="300406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652DD"/>
                </a:solidFill>
                <a:latin typeface="Montserrat Bold"/>
              </a:rPr>
              <a:t>3- Finalisation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44382" y="6188369"/>
            <a:ext cx="14437280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 Bold"/>
              </a:rPr>
              <a:t>Après toutes les itérations, retourner le meilleur chemin trouvé par l'algorithme.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 Bold"/>
              </a:rPr>
              <a:t>code : </a:t>
            </a:r>
            <a:r>
              <a:rPr lang="en-US" sz="2600">
                <a:solidFill>
                  <a:srgbClr val="B100E8"/>
                </a:solidFill>
                <a:latin typeface="Montserrat Bold"/>
              </a:rPr>
              <a:t>return all_time_shortest_path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5899202" y="-3550988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573183">
            <a:off x="201411" y="6783993"/>
            <a:ext cx="1013029" cy="10130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155970" y="5143500"/>
            <a:ext cx="7721758" cy="4815720"/>
          </a:xfrm>
          <a:custGeom>
            <a:avLst/>
            <a:gdLst/>
            <a:ahLst/>
            <a:cxnLst/>
            <a:rect r="r" b="b" t="t" l="l"/>
            <a:pathLst>
              <a:path h="4815720" w="7721758">
                <a:moveTo>
                  <a:pt x="0" y="0"/>
                </a:moveTo>
                <a:lnTo>
                  <a:pt x="7721758" y="0"/>
                </a:lnTo>
                <a:lnTo>
                  <a:pt x="7721758" y="4815720"/>
                </a:lnTo>
                <a:lnTo>
                  <a:pt x="0" y="4815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55970" y="181217"/>
            <a:ext cx="8194363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Benchmarking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87764" y="1323408"/>
            <a:ext cx="11330775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 Bold"/>
              </a:rPr>
              <a:t>Pour evaluer la performance de la meilleure solution trouvée j’ai utilise 2 fonctions de benchmark: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81369" y="2793345"/>
            <a:ext cx="4519136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B100E8"/>
                </a:solidFill>
                <a:latin typeface="Montserrat Bold"/>
              </a:rPr>
              <a:t>L</a:t>
            </a:r>
            <a:r>
              <a:rPr lang="en-US" sz="3099">
                <a:solidFill>
                  <a:srgbClr val="B100E8"/>
                </a:solidFill>
                <a:latin typeface="Montserrat Bold"/>
              </a:rPr>
              <a:t>a fonction Rastrigin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81369" y="3467081"/>
            <a:ext cx="1387793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Montserrat Bold"/>
              </a:rPr>
              <a:t>E</a:t>
            </a:r>
            <a:r>
              <a:rPr lang="en-US" sz="2500">
                <a:solidFill>
                  <a:srgbClr val="000000"/>
                </a:solidFill>
                <a:latin typeface="Montserrat Bold"/>
              </a:rPr>
              <a:t>st une fonction mathématique utilisée couramment comme fonction de test pour les algorithmes d'optimisation.</a:t>
            </a:r>
          </a:p>
          <a:p>
            <a:pPr algn="just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Montserrat Bold"/>
              </a:rPr>
              <a:t>Elle est définie comme suit 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6078776" y="-3797137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573183">
            <a:off x="201411" y="6783993"/>
            <a:ext cx="1013029" cy="10130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844714" y="5143500"/>
            <a:ext cx="8142255" cy="4470258"/>
          </a:xfrm>
          <a:custGeom>
            <a:avLst/>
            <a:gdLst/>
            <a:ahLst/>
            <a:cxnLst/>
            <a:rect r="r" b="b" t="t" l="l"/>
            <a:pathLst>
              <a:path h="4470258" w="8142255">
                <a:moveTo>
                  <a:pt x="0" y="0"/>
                </a:moveTo>
                <a:lnTo>
                  <a:pt x="8142255" y="0"/>
                </a:lnTo>
                <a:lnTo>
                  <a:pt x="8142255" y="4470258"/>
                </a:lnTo>
                <a:lnTo>
                  <a:pt x="0" y="4470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55970" y="181217"/>
            <a:ext cx="8194363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Benchmarking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81369" y="2602845"/>
            <a:ext cx="4113729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B100E8"/>
                </a:solidFill>
                <a:latin typeface="Montserrat Bold"/>
              </a:rPr>
              <a:t>L</a:t>
            </a:r>
            <a:r>
              <a:rPr lang="en-US" sz="3099">
                <a:solidFill>
                  <a:srgbClr val="B100E8"/>
                </a:solidFill>
                <a:latin typeface="Montserrat Bold"/>
              </a:rPr>
              <a:t>a fonction Sphère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81369" y="3467081"/>
            <a:ext cx="1387793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Montserrat Bold"/>
              </a:rPr>
              <a:t>Est une autre fonction de test couramment utilisée pour évaluer les algorithmes d'optimisation. Elle est beaucoup plus simple que la fonction de Rastrigin et est définie comme suit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DAGJo5qvUGs</dc:identifier>
  <dcterms:modified xsi:type="dcterms:W3CDTF">2011-08-01T06:04:30Z</dcterms:modified>
  <cp:revision>1</cp:revision>
  <dc:title>Ant colony optimization</dc:title>
</cp:coreProperties>
</file>