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6" r:id="rId2"/>
    <p:sldId id="262" r:id="rId3"/>
    <p:sldId id="261" r:id="rId4"/>
    <p:sldId id="258" r:id="rId5"/>
    <p:sldId id="263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32547-ABA4-4607-93BB-CD267D5D6287}" type="datetimeFigureOut">
              <a:rPr lang="fr-FR" smtClean="0"/>
              <a:t>07/03/2023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CF3604-00D2-46F5-BDA1-9B4B2BA51F36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1- </a:t>
            </a:r>
            <a:r>
              <a:rPr lang="fr-FR" dirty="0" err="1" smtClean="0"/>
              <a:t>Request</a:t>
            </a:r>
            <a:r>
              <a:rPr lang="fr-FR" dirty="0" smtClean="0"/>
              <a:t> a web page</a:t>
            </a:r>
            <a:r>
              <a:rPr lang="fr-FR" baseline="0" dirty="0" smtClean="0"/>
              <a:t> by </a:t>
            </a:r>
            <a:r>
              <a:rPr lang="fr-FR" baseline="0" dirty="0" err="1" smtClean="0"/>
              <a:t>typing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its</a:t>
            </a:r>
            <a:r>
              <a:rPr lang="fr-FR" baseline="0" dirty="0" smtClean="0"/>
              <a:t> URL in the browser.</a:t>
            </a:r>
          </a:p>
          <a:p>
            <a:r>
              <a:rPr lang="fr-FR" baseline="0" dirty="0" smtClean="0"/>
              <a:t>2-The browser </a:t>
            </a:r>
            <a:r>
              <a:rPr lang="fr-FR" baseline="0" dirty="0" err="1" smtClean="0"/>
              <a:t>sends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request</a:t>
            </a:r>
            <a:r>
              <a:rPr lang="fr-FR" baseline="0" dirty="0" smtClean="0"/>
              <a:t> to the DNS server to translate the </a:t>
            </a:r>
            <a:r>
              <a:rPr lang="fr-FR" baseline="0" dirty="0" err="1" smtClean="0"/>
              <a:t>domain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its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corresponding</a:t>
            </a:r>
            <a:r>
              <a:rPr lang="fr-FR" baseline="0" dirty="0" smtClean="0"/>
              <a:t> IP </a:t>
            </a:r>
            <a:r>
              <a:rPr lang="fr-FR" baseline="0" dirty="0" err="1" smtClean="0"/>
              <a:t>adress</a:t>
            </a:r>
            <a:r>
              <a:rPr lang="fr-FR" baseline="0" dirty="0" smtClean="0"/>
              <a:t>.</a:t>
            </a:r>
          </a:p>
          <a:p>
            <a:r>
              <a:rPr lang="fr-FR" baseline="0" dirty="0" smtClean="0"/>
              <a:t>3-An HTTP </a:t>
            </a:r>
            <a:r>
              <a:rPr lang="fr-FR" baseline="0" dirty="0" err="1" smtClean="0"/>
              <a:t>request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sent to the </a:t>
            </a:r>
            <a:r>
              <a:rPr lang="fr-FR" baseline="0" dirty="0" err="1" smtClean="0"/>
              <a:t>corresponding</a:t>
            </a:r>
            <a:r>
              <a:rPr lang="fr-FR" baseline="0" dirty="0" smtClean="0"/>
              <a:t> server.</a:t>
            </a:r>
          </a:p>
          <a:p>
            <a:r>
              <a:rPr lang="fr-FR" baseline="0" dirty="0" smtClean="0"/>
              <a:t>4- </a:t>
            </a:r>
            <a:r>
              <a:rPr lang="fr-FR" baseline="0" dirty="0" err="1" smtClean="0"/>
              <a:t>Depending</a:t>
            </a:r>
            <a:r>
              <a:rPr lang="fr-FR" baseline="0" dirty="0" smtClean="0"/>
              <a:t> on the </a:t>
            </a:r>
            <a:r>
              <a:rPr lang="fr-FR" baseline="0" dirty="0" err="1" smtClean="0"/>
              <a:t>verb</a:t>
            </a:r>
            <a:r>
              <a:rPr lang="fr-FR" baseline="0" dirty="0" smtClean="0"/>
              <a:t> in the HTTP </a:t>
            </a:r>
            <a:r>
              <a:rPr lang="fr-FR" baseline="0" dirty="0" err="1" smtClean="0"/>
              <a:t>request</a:t>
            </a:r>
            <a:r>
              <a:rPr lang="fr-FR" baseline="0" dirty="0" smtClean="0"/>
              <a:t>, the server stores, </a:t>
            </a:r>
            <a:r>
              <a:rPr lang="fr-FR" baseline="0" dirty="0" err="1" smtClean="0"/>
              <a:t>generates</a:t>
            </a:r>
            <a:r>
              <a:rPr lang="fr-FR" baseline="0" dirty="0" smtClean="0"/>
              <a:t>, updates or </a:t>
            </a:r>
            <a:r>
              <a:rPr lang="fr-FR" baseline="0" dirty="0" err="1" smtClean="0"/>
              <a:t>deletes</a:t>
            </a:r>
            <a:r>
              <a:rPr lang="fr-FR" baseline="0" dirty="0" smtClean="0"/>
              <a:t> the information.</a:t>
            </a:r>
          </a:p>
          <a:p>
            <a:r>
              <a:rPr lang="fr-FR" baseline="0" dirty="0" smtClean="0"/>
              <a:t>5- The server </a:t>
            </a:r>
            <a:r>
              <a:rPr lang="fr-FR" baseline="0" dirty="0" err="1" smtClean="0"/>
              <a:t>sends</a:t>
            </a:r>
            <a:r>
              <a:rPr lang="fr-FR" baseline="0" dirty="0" smtClean="0"/>
              <a:t> back a </a:t>
            </a:r>
            <a:r>
              <a:rPr lang="fr-FR" baseline="0" dirty="0" err="1" smtClean="0"/>
              <a:t>response</a:t>
            </a:r>
            <a:r>
              <a:rPr lang="fr-FR" baseline="0" dirty="0" smtClean="0"/>
              <a:t> message to the client </a:t>
            </a:r>
            <a:r>
              <a:rPr lang="fr-FR" baseline="0" dirty="0" err="1" smtClean="0"/>
              <a:t>side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displayed</a:t>
            </a:r>
            <a:r>
              <a:rPr lang="fr-FR" baseline="0" dirty="0" smtClean="0"/>
              <a:t> on the browser.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F3604-00D2-46F5-BDA1-9B4B2BA51F36}" type="slidenum">
              <a:rPr lang="fr-FR" smtClean="0"/>
              <a:t>3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r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5" name="Sous-titr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1" name="Espace réservé de la date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C2C8CEAC-4920-4472-892C-AFB2211D3F2F}" type="datetimeFigureOut">
              <a:rPr lang="fr-FR" smtClean="0"/>
              <a:t>07/03/2023</a:t>
            </a:fld>
            <a:endParaRPr lang="fr-FR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BD938FE-3BEC-4D23-8667-1BF2D373FBD6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C8CEAC-4920-4472-892C-AFB2211D3F2F}" type="datetimeFigureOut">
              <a:rPr lang="fr-FR" smtClean="0"/>
              <a:t>07/03/2023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D938FE-3BEC-4D23-8667-1BF2D373FBD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C2C8CEAC-4920-4472-892C-AFB2211D3F2F}" type="datetimeFigureOut">
              <a:rPr lang="fr-FR" smtClean="0"/>
              <a:t>07/03/2023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BD938FE-3BEC-4D23-8667-1BF2D373FBD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C8CEAC-4920-4472-892C-AFB2211D3F2F}" type="datetimeFigureOut">
              <a:rPr lang="fr-FR" smtClean="0"/>
              <a:t>07/03/2023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D938FE-3BEC-4D23-8667-1BF2D373FBD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2C8CEAC-4920-4472-892C-AFB2211D3F2F}" type="datetimeFigureOut">
              <a:rPr lang="fr-FR" smtClean="0"/>
              <a:t>07/03/2023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BBD938FE-3BEC-4D23-8667-1BF2D373FBD6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C8CEAC-4920-4472-892C-AFB2211D3F2F}" type="datetimeFigureOut">
              <a:rPr lang="fr-FR" smtClean="0"/>
              <a:t>07/03/2023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D938FE-3BEC-4D23-8667-1BF2D373FBD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C8CEAC-4920-4472-892C-AFB2211D3F2F}" type="datetimeFigureOut">
              <a:rPr lang="fr-FR" smtClean="0"/>
              <a:t>07/03/2023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D938FE-3BEC-4D23-8667-1BF2D373FBD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C8CEAC-4920-4472-892C-AFB2211D3F2F}" type="datetimeFigureOut">
              <a:rPr lang="fr-FR" smtClean="0"/>
              <a:t>07/03/2023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D938FE-3BEC-4D23-8667-1BF2D373FBD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2C8CEAC-4920-4472-892C-AFB2211D3F2F}" type="datetimeFigureOut">
              <a:rPr lang="fr-FR" smtClean="0"/>
              <a:t>07/03/2023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D938FE-3BEC-4D23-8667-1BF2D373FBD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C8CEAC-4920-4472-892C-AFB2211D3F2F}" type="datetimeFigureOut">
              <a:rPr lang="fr-FR" smtClean="0"/>
              <a:t>07/03/2023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D938FE-3BEC-4D23-8667-1BF2D373FBD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C8CEAC-4920-4472-892C-AFB2211D3F2F}" type="datetimeFigureOut">
              <a:rPr lang="fr-FR" smtClean="0"/>
              <a:t>07/03/2023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D938FE-3BEC-4D23-8667-1BF2D373FBD6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Espace réservé pour une image 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Espace réservé du titre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1" name="Espace réservé du texte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7" name="Espace réservé de la date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C2C8CEAC-4920-4472-892C-AFB2211D3F2F}" type="datetimeFigureOut">
              <a:rPr lang="fr-FR" smtClean="0"/>
              <a:t>07/03/2023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BD938FE-3BEC-4D23-8667-1BF2D373FBD6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714612" y="571480"/>
            <a:ext cx="6429388" cy="1071570"/>
          </a:xfrm>
        </p:spPr>
        <p:txBody>
          <a:bodyPr/>
          <a:lstStyle/>
          <a:p>
            <a:pPr algn="ctr"/>
            <a:r>
              <a:rPr lang="fr-FR" sz="3200" dirty="0" smtClean="0">
                <a:latin typeface="Arial" pitchFamily="34" charset="0"/>
                <a:cs typeface="Arial" pitchFamily="34" charset="0"/>
              </a:rPr>
              <a:t>Web </a:t>
            </a:r>
            <a:r>
              <a:rPr lang="fr-FR" sz="3200" dirty="0">
                <a:latin typeface="Arial" pitchFamily="34" charset="0"/>
                <a:cs typeface="Arial" pitchFamily="34" charset="0"/>
              </a:rPr>
              <a:t>F</a:t>
            </a:r>
            <a:r>
              <a:rPr lang="fr-FR" sz="3200" dirty="0" smtClean="0">
                <a:latin typeface="Arial" pitchFamily="34" charset="0"/>
                <a:cs typeface="Arial" pitchFamily="34" charset="0"/>
              </a:rPr>
              <a:t>undamentals Project</a:t>
            </a:r>
            <a:endParaRPr lang="fr-FR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714744" y="3214686"/>
            <a:ext cx="4286280" cy="1101248"/>
          </a:xfrm>
        </p:spPr>
        <p:txBody>
          <a:bodyPr>
            <a:normAutofit lnSpcReduction="10000"/>
          </a:bodyPr>
          <a:lstStyle/>
          <a:p>
            <a:pPr algn="ctr"/>
            <a:r>
              <a:rPr lang="fr-FR" dirty="0" smtClean="0"/>
              <a:t>By </a:t>
            </a:r>
            <a:r>
              <a:rPr lang="fr-FR" dirty="0" err="1" smtClean="0"/>
              <a:t>student</a:t>
            </a:r>
            <a:endParaRPr lang="fr-FR" dirty="0" smtClean="0"/>
          </a:p>
          <a:p>
            <a:pPr algn="ctr"/>
            <a:endParaRPr lang="fr-FR" dirty="0" smtClean="0"/>
          </a:p>
          <a:p>
            <a:pPr algn="ctr"/>
            <a:r>
              <a:rPr lang="fr-FR" dirty="0" smtClean="0"/>
              <a:t>Mohamed Amine </a:t>
            </a:r>
            <a:r>
              <a:rPr lang="fr-FR" dirty="0" err="1" smtClean="0"/>
              <a:t>Soudane</a:t>
            </a:r>
            <a:endParaRPr lang="fr-FR" dirty="0"/>
          </a:p>
        </p:txBody>
      </p:sp>
      <p:pic>
        <p:nvPicPr>
          <p:cNvPr id="4" name="Image 3" descr="gm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7" y="285728"/>
            <a:ext cx="1785951" cy="15001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0034" y="1000108"/>
            <a:ext cx="7239000" cy="680068"/>
          </a:xfrm>
        </p:spPr>
        <p:txBody>
          <a:bodyPr/>
          <a:lstStyle/>
          <a:p>
            <a:pPr algn="ctr"/>
            <a:r>
              <a:rPr lang="fr-FR" dirty="0" smtClean="0">
                <a:latin typeface="Arial" pitchFamily="34" charset="0"/>
                <a:cs typeface="Arial" pitchFamily="34" charset="0"/>
              </a:rPr>
              <a:t>Table of content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571744"/>
            <a:ext cx="7239000" cy="3883992"/>
          </a:xfrm>
        </p:spPr>
        <p:txBody>
          <a:bodyPr/>
          <a:lstStyle/>
          <a:p>
            <a:r>
              <a:rPr lang="fr-FR" dirty="0" smtClean="0">
                <a:latin typeface="Arial" pitchFamily="34" charset="0"/>
                <a:cs typeface="Arial" pitchFamily="34" charset="0"/>
              </a:rPr>
              <a:t>How </a:t>
            </a:r>
            <a:r>
              <a:rPr lang="fr-FR" dirty="0" err="1" smtClean="0">
                <a:latin typeface="Arial" pitchFamily="34" charset="0"/>
                <a:cs typeface="Arial" pitchFamily="34" charset="0"/>
              </a:rPr>
              <a:t>does</a:t>
            </a:r>
            <a:r>
              <a:rPr lang="fr-FR" dirty="0" smtClean="0">
                <a:latin typeface="Arial" pitchFamily="34" charset="0"/>
                <a:cs typeface="Arial" pitchFamily="34" charset="0"/>
              </a:rPr>
              <a:t> the web </a:t>
            </a:r>
            <a:r>
              <a:rPr lang="fr-FR" dirty="0" err="1" smtClean="0">
                <a:latin typeface="Arial" pitchFamily="34" charset="0"/>
                <a:cs typeface="Arial" pitchFamily="34" charset="0"/>
              </a:rPr>
              <a:t>work</a:t>
            </a:r>
            <a:r>
              <a:rPr lang="fr-FR" dirty="0" smtClean="0">
                <a:latin typeface="Arial" pitchFamily="34" charset="0"/>
                <a:cs typeface="Arial" pitchFamily="34" charset="0"/>
              </a:rPr>
              <a:t>?</a:t>
            </a:r>
          </a:p>
          <a:p>
            <a:pPr>
              <a:buNone/>
            </a:pPr>
            <a:endParaRPr lang="fr-FR" dirty="0" smtClean="0">
              <a:latin typeface="Arial" pitchFamily="34" charset="0"/>
              <a:cs typeface="Arial" pitchFamily="34" charset="0"/>
            </a:endParaRPr>
          </a:p>
          <a:p>
            <a:r>
              <a:rPr lang="fr-FR" dirty="0" err="1" smtClean="0">
                <a:latin typeface="Arial" pitchFamily="34" charset="0"/>
                <a:cs typeface="Arial" pitchFamily="34" charset="0"/>
              </a:rPr>
              <a:t>What</a:t>
            </a:r>
            <a:r>
              <a:rPr lang="fr-FR" dirty="0" smtClean="0">
                <a:latin typeface="Arial" pitchFamily="34" charset="0"/>
                <a:cs typeface="Arial" pitchFamily="34" charset="0"/>
              </a:rPr>
              <a:t> do i </a:t>
            </a:r>
            <a:r>
              <a:rPr lang="fr-FR" dirty="0" err="1" smtClean="0">
                <a:latin typeface="Arial" pitchFamily="34" charset="0"/>
                <a:cs typeface="Arial" pitchFamily="34" charset="0"/>
              </a:rPr>
              <a:t>need</a:t>
            </a:r>
            <a:r>
              <a:rPr lang="fr-FR" dirty="0" smtClean="0">
                <a:latin typeface="Arial" pitchFamily="34" charset="0"/>
                <a:cs typeface="Arial" pitchFamily="34" charset="0"/>
              </a:rPr>
              <a:t> to </a:t>
            </a:r>
            <a:r>
              <a:rPr lang="fr-FR" dirty="0" err="1" smtClean="0">
                <a:latin typeface="Arial" pitchFamily="34" charset="0"/>
                <a:cs typeface="Arial" pitchFamily="34" charset="0"/>
              </a:rPr>
              <a:t>be</a:t>
            </a:r>
            <a:r>
              <a:rPr lang="fr-FR" dirty="0" smtClean="0">
                <a:latin typeface="Arial" pitchFamily="34" charset="0"/>
                <a:cs typeface="Arial" pitchFamily="34" charset="0"/>
              </a:rPr>
              <a:t> a web </a:t>
            </a:r>
            <a:r>
              <a:rPr lang="fr-FR" dirty="0" err="1" smtClean="0">
                <a:latin typeface="Arial" pitchFamily="34" charset="0"/>
                <a:cs typeface="Arial" pitchFamily="34" charset="0"/>
              </a:rPr>
              <a:t>developer</a:t>
            </a:r>
            <a:r>
              <a:rPr lang="fr-FR" dirty="0" smtClean="0">
                <a:latin typeface="Arial" pitchFamily="34" charset="0"/>
                <a:cs typeface="Arial" pitchFamily="34" charset="0"/>
              </a:rPr>
              <a:t>?</a:t>
            </a:r>
          </a:p>
          <a:p>
            <a:pPr>
              <a:buNone/>
            </a:pPr>
            <a:endParaRPr lang="fr-FR" dirty="0" smtClean="0">
              <a:latin typeface="Arial" pitchFamily="34" charset="0"/>
              <a:cs typeface="Arial" pitchFamily="34" charset="0"/>
            </a:endParaRPr>
          </a:p>
          <a:p>
            <a:r>
              <a:rPr lang="fr-FR" dirty="0" err="1" smtClean="0">
                <a:latin typeface="Arial" pitchFamily="34" charset="0"/>
                <a:cs typeface="Arial" pitchFamily="34" charset="0"/>
              </a:rPr>
              <a:t>Why</a:t>
            </a:r>
            <a:r>
              <a:rPr lang="fr-F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latin typeface="Arial" pitchFamily="34" charset="0"/>
                <a:cs typeface="Arial" pitchFamily="34" charset="0"/>
              </a:rPr>
              <a:t>did</a:t>
            </a:r>
            <a:r>
              <a:rPr lang="fr-FR" dirty="0" smtClean="0">
                <a:latin typeface="Arial" pitchFamily="34" charset="0"/>
                <a:cs typeface="Arial" pitchFamily="34" charset="0"/>
              </a:rPr>
              <a:t> i </a:t>
            </a:r>
            <a:r>
              <a:rPr lang="fr-FR" dirty="0" err="1" smtClean="0">
                <a:latin typeface="Arial" pitchFamily="34" charset="0"/>
                <a:cs typeface="Arial" pitchFamily="34" charset="0"/>
              </a:rPr>
              <a:t>choose</a:t>
            </a:r>
            <a:r>
              <a:rPr lang="fr-FR" dirty="0" smtClean="0">
                <a:latin typeface="Arial" pitchFamily="34" charset="0"/>
                <a:cs typeface="Arial" pitchFamily="34" charset="0"/>
              </a:rPr>
              <a:t> to </a:t>
            </a:r>
            <a:r>
              <a:rPr lang="fr-FR" dirty="0" err="1" smtClean="0">
                <a:latin typeface="Arial" pitchFamily="34" charset="0"/>
                <a:cs typeface="Arial" pitchFamily="34" charset="0"/>
              </a:rPr>
              <a:t>be</a:t>
            </a:r>
            <a:r>
              <a:rPr lang="fr-FR" dirty="0" smtClean="0">
                <a:latin typeface="Arial" pitchFamily="34" charset="0"/>
                <a:cs typeface="Arial" pitchFamily="34" charset="0"/>
              </a:rPr>
              <a:t> a web </a:t>
            </a:r>
            <a:r>
              <a:rPr lang="fr-FR" dirty="0" err="1" smtClean="0">
                <a:latin typeface="Arial" pitchFamily="34" charset="0"/>
                <a:cs typeface="Arial" pitchFamily="34" charset="0"/>
              </a:rPr>
              <a:t>developer</a:t>
            </a:r>
            <a:r>
              <a:rPr lang="fr-FR" dirty="0" smtClean="0">
                <a:latin typeface="Arial" pitchFamily="34" charset="0"/>
                <a:cs typeface="Arial" pitchFamily="34" charset="0"/>
              </a:rPr>
              <a:t>?</a:t>
            </a:r>
          </a:p>
        </p:txBody>
      </p:sp>
      <p:pic>
        <p:nvPicPr>
          <p:cNvPr id="4" name="Image 3" descr="gm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338" y="0"/>
            <a:ext cx="928662" cy="9286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1472" y="214290"/>
            <a:ext cx="7239000" cy="680068"/>
          </a:xfrm>
        </p:spPr>
        <p:txBody>
          <a:bodyPr>
            <a:normAutofit/>
          </a:bodyPr>
          <a:lstStyle/>
          <a:p>
            <a:pPr algn="ctr"/>
            <a:r>
              <a:rPr lang="fr-FR" sz="3400" dirty="0" smtClean="0">
                <a:latin typeface="Arial" pitchFamily="34" charset="0"/>
                <a:cs typeface="Arial" pitchFamily="34" charset="0"/>
              </a:rPr>
              <a:t>How </a:t>
            </a:r>
            <a:r>
              <a:rPr lang="fr-FR" sz="3400" dirty="0" err="1" smtClean="0">
                <a:latin typeface="Arial" pitchFamily="34" charset="0"/>
                <a:cs typeface="Arial" pitchFamily="34" charset="0"/>
              </a:rPr>
              <a:t>does</a:t>
            </a:r>
            <a:r>
              <a:rPr lang="fr-FR" sz="3400" dirty="0" smtClean="0">
                <a:latin typeface="Arial" pitchFamily="34" charset="0"/>
                <a:cs typeface="Arial" pitchFamily="34" charset="0"/>
              </a:rPr>
              <a:t> the web </a:t>
            </a:r>
            <a:r>
              <a:rPr lang="fr-FR" sz="3400" dirty="0" err="1" smtClean="0">
                <a:latin typeface="Arial" pitchFamily="34" charset="0"/>
                <a:cs typeface="Arial" pitchFamily="34" charset="0"/>
              </a:rPr>
              <a:t>work</a:t>
            </a:r>
            <a:r>
              <a:rPr lang="fr-FR" sz="3400" dirty="0" smtClean="0">
                <a:latin typeface="Arial" pitchFamily="34" charset="0"/>
                <a:cs typeface="Arial" pitchFamily="34" charset="0"/>
              </a:rPr>
              <a:t> ?</a:t>
            </a:r>
            <a:endParaRPr lang="fr-FR" sz="3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000108"/>
            <a:ext cx="8143900" cy="6215106"/>
          </a:xfrm>
        </p:spPr>
        <p:txBody>
          <a:bodyPr>
            <a:normAutofit/>
          </a:bodyPr>
          <a:lstStyle/>
          <a:p>
            <a:r>
              <a:rPr lang="fr-FR" sz="2000" dirty="0" smtClean="0">
                <a:latin typeface="Arial" pitchFamily="34" charset="0"/>
                <a:cs typeface="Arial" pitchFamily="34" charset="0"/>
              </a:rPr>
              <a:t>The web (World </a:t>
            </a:r>
            <a:r>
              <a:rPr lang="fr-FR" sz="2000" dirty="0" err="1" smtClean="0">
                <a:latin typeface="Arial" pitchFamily="34" charset="0"/>
                <a:cs typeface="Arial" pitchFamily="34" charset="0"/>
              </a:rPr>
              <a:t>Wide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Web) </a:t>
            </a:r>
            <a:r>
              <a:rPr lang="fr-FR" sz="2000" dirty="0" err="1" smtClean="0">
                <a:latin typeface="Arial" pitchFamily="34" charset="0"/>
                <a:cs typeface="Arial" pitchFamily="34" charset="0"/>
              </a:rPr>
              <a:t>is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a </a:t>
            </a:r>
            <a:r>
              <a:rPr lang="fr-FR" sz="2000" dirty="0" err="1" smtClean="0">
                <a:latin typeface="Arial" pitchFamily="34" charset="0"/>
                <a:cs typeface="Arial" pitchFamily="34" charset="0"/>
              </a:rPr>
              <a:t>way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of sharing information over the internet.</a:t>
            </a:r>
          </a:p>
          <a:p>
            <a:r>
              <a:rPr lang="fr-FR" sz="2000" dirty="0" smtClean="0">
                <a:latin typeface="Arial" pitchFamily="34" charset="0"/>
                <a:cs typeface="Arial" pitchFamily="34" charset="0"/>
              </a:rPr>
              <a:t>The web </a:t>
            </a:r>
            <a:r>
              <a:rPr lang="fr-FR" sz="2000" dirty="0" err="1" smtClean="0">
                <a:latin typeface="Arial" pitchFamily="34" charset="0"/>
                <a:cs typeface="Arial" pitchFamily="34" charset="0"/>
              </a:rPr>
              <a:t>is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not the internet : </a:t>
            </a:r>
            <a:r>
              <a:rPr lang="fr-FR" sz="2000" dirty="0" err="1" smtClean="0">
                <a:latin typeface="Arial" pitchFamily="34" charset="0"/>
                <a:cs typeface="Arial" pitchFamily="34" charset="0"/>
              </a:rPr>
              <a:t>it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latin typeface="Arial" pitchFamily="34" charset="0"/>
                <a:cs typeface="Arial" pitchFamily="34" charset="0"/>
              </a:rPr>
              <a:t>is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latin typeface="Arial" pitchFamily="34" charset="0"/>
                <a:cs typeface="Arial" pitchFamily="34" charset="0"/>
              </a:rPr>
              <a:t>rather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a </a:t>
            </a:r>
            <a:r>
              <a:rPr lang="fr-FR" sz="2000" dirty="0" err="1" smtClean="0">
                <a:latin typeface="Arial" pitchFamily="34" charset="0"/>
                <a:cs typeface="Arial" pitchFamily="34" charset="0"/>
              </a:rPr>
              <a:t>subset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of internet </a:t>
            </a:r>
            <a:r>
              <a:rPr lang="fr-FR" sz="2000" dirty="0" err="1" smtClean="0">
                <a:latin typeface="Arial" pitchFamily="34" charset="0"/>
                <a:cs typeface="Arial" pitchFamily="34" charset="0"/>
              </a:rPr>
              <a:t>created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in 1989 by Sir Tim </a:t>
            </a:r>
            <a:r>
              <a:rPr lang="fr-FR" sz="2000" dirty="0" err="1" smtClean="0">
                <a:latin typeface="Arial" pitchFamily="34" charset="0"/>
                <a:cs typeface="Arial" pitchFamily="34" charset="0"/>
              </a:rPr>
              <a:t>Berners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Lee.</a:t>
            </a:r>
          </a:p>
          <a:p>
            <a:r>
              <a:rPr lang="fr-FR" sz="2000" dirty="0" smtClean="0">
                <a:latin typeface="Arial" pitchFamily="34" charset="0"/>
                <a:cs typeface="Arial" pitchFamily="34" charset="0"/>
              </a:rPr>
              <a:t>The web </a:t>
            </a:r>
            <a:r>
              <a:rPr lang="fr-FR" sz="2000" dirty="0" err="1" smtClean="0">
                <a:latin typeface="Arial" pitchFamily="34" charset="0"/>
                <a:cs typeface="Arial" pitchFamily="34" charset="0"/>
              </a:rPr>
              <a:t>is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a body of information </a:t>
            </a:r>
            <a:r>
              <a:rPr lang="fr-FR" sz="2000" dirty="0" err="1" smtClean="0">
                <a:latin typeface="Arial" pitchFamily="34" charset="0"/>
                <a:cs typeface="Arial" pitchFamily="34" charset="0"/>
              </a:rPr>
              <a:t>stored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on servers </a:t>
            </a:r>
            <a:r>
              <a:rPr lang="fr-FR" sz="2000" dirty="0" err="1" smtClean="0">
                <a:latin typeface="Arial" pitchFamily="34" charset="0"/>
                <a:cs typeface="Arial" pitchFamily="34" charset="0"/>
              </a:rPr>
              <a:t>either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latin typeface="Arial" pitchFamily="34" charset="0"/>
                <a:cs typeface="Arial" pitchFamily="34" charset="0"/>
              </a:rPr>
              <a:t>harwdware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or software. The information </a:t>
            </a:r>
            <a:r>
              <a:rPr lang="fr-FR" sz="2000" dirty="0" err="1" smtClean="0">
                <a:latin typeface="Arial" pitchFamily="34" charset="0"/>
                <a:cs typeface="Arial" pitchFamily="34" charset="0"/>
              </a:rPr>
              <a:t>can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latin typeface="Arial" pitchFamily="34" charset="0"/>
                <a:cs typeface="Arial" pitchFamily="34" charset="0"/>
              </a:rPr>
              <a:t>be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latin typeface="Arial" pitchFamily="34" charset="0"/>
                <a:cs typeface="Arial" pitchFamily="34" charset="0"/>
              </a:rPr>
              <a:t>manipulated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latin typeface="Arial" pitchFamily="34" charset="0"/>
                <a:cs typeface="Arial" pitchFamily="34" charset="0"/>
              </a:rPr>
              <a:t>following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latin typeface="Arial" pitchFamily="34" charset="0"/>
                <a:cs typeface="Arial" pitchFamily="34" charset="0"/>
              </a:rPr>
              <a:t>this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latin typeface="Arial" pitchFamily="34" charset="0"/>
                <a:cs typeface="Arial" pitchFamily="34" charset="0"/>
              </a:rPr>
              <a:t>typical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latin typeface="Arial" pitchFamily="34" charset="0"/>
                <a:cs typeface="Arial" pitchFamily="34" charset="0"/>
              </a:rPr>
              <a:t>path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buNone/>
            </a:pPr>
            <a:endParaRPr lang="fr-FR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fr-FR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fr-FR" sz="2000" dirty="0" smtClean="0">
              <a:latin typeface="Arial" pitchFamily="34" charset="0"/>
              <a:cs typeface="Arial" pitchFamily="34" charset="0"/>
            </a:endParaRPr>
          </a:p>
          <a:p>
            <a:endParaRPr lang="fr-FR" sz="20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Image 3" descr="gm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5338" y="0"/>
            <a:ext cx="928662" cy="928670"/>
          </a:xfrm>
          <a:prstGeom prst="rect">
            <a:avLst/>
          </a:prstGeom>
        </p:spPr>
      </p:pic>
      <p:pic>
        <p:nvPicPr>
          <p:cNvPr id="11" name="Image 10" descr="web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24" y="3429001"/>
            <a:ext cx="6500858" cy="34289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14290"/>
            <a:ext cx="8072462" cy="1643050"/>
          </a:xfrm>
        </p:spPr>
        <p:txBody>
          <a:bodyPr>
            <a:normAutofit/>
          </a:bodyPr>
          <a:lstStyle/>
          <a:p>
            <a:pPr algn="ctr"/>
            <a:r>
              <a:rPr lang="fr-FR" sz="3400" dirty="0" err="1" smtClean="0">
                <a:latin typeface="Arial" pitchFamily="34" charset="0"/>
                <a:cs typeface="Arial" pitchFamily="34" charset="0"/>
              </a:rPr>
              <a:t>What</a:t>
            </a:r>
            <a:r>
              <a:rPr lang="fr-FR" sz="3400" dirty="0" smtClean="0">
                <a:latin typeface="Arial" pitchFamily="34" charset="0"/>
                <a:cs typeface="Arial" pitchFamily="34" charset="0"/>
              </a:rPr>
              <a:t> do i </a:t>
            </a:r>
            <a:r>
              <a:rPr lang="fr-FR" sz="3400" dirty="0" err="1" smtClean="0">
                <a:latin typeface="Arial" pitchFamily="34" charset="0"/>
                <a:cs typeface="Arial" pitchFamily="34" charset="0"/>
              </a:rPr>
              <a:t>need</a:t>
            </a:r>
            <a:r>
              <a:rPr lang="fr-FR" sz="3400" dirty="0" smtClean="0">
                <a:latin typeface="Arial" pitchFamily="34" charset="0"/>
                <a:cs typeface="Arial" pitchFamily="34" charset="0"/>
              </a:rPr>
              <a:t> to </a:t>
            </a:r>
            <a:r>
              <a:rPr lang="fr-FR" sz="3400" dirty="0" err="1" smtClean="0">
                <a:latin typeface="Arial" pitchFamily="34" charset="0"/>
                <a:cs typeface="Arial" pitchFamily="34" charset="0"/>
              </a:rPr>
              <a:t>be</a:t>
            </a:r>
            <a:r>
              <a:rPr lang="fr-FR" sz="3400" dirty="0" smtClean="0">
                <a:latin typeface="Arial" pitchFamily="34" charset="0"/>
                <a:cs typeface="Arial" pitchFamily="34" charset="0"/>
              </a:rPr>
              <a:t> a web </a:t>
            </a:r>
            <a:r>
              <a:rPr lang="fr-FR" sz="3400" dirty="0" err="1" smtClean="0">
                <a:latin typeface="Arial" pitchFamily="34" charset="0"/>
                <a:cs typeface="Arial" pitchFamily="34" charset="0"/>
              </a:rPr>
              <a:t>developer</a:t>
            </a:r>
            <a:r>
              <a:rPr lang="fr-FR" sz="3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3400" dirty="0" smtClean="0">
                <a:latin typeface="Arial" pitchFamily="34" charset="0"/>
                <a:cs typeface="Arial" pitchFamily="34" charset="0"/>
              </a:rPr>
              <a:t>?</a:t>
            </a:r>
            <a:r>
              <a:rPr lang="fr-FR" sz="34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fr-FR" sz="3400" dirty="0" smtClean="0">
                <a:latin typeface="Arial" pitchFamily="34" charset="0"/>
                <a:cs typeface="Arial" pitchFamily="34" charset="0"/>
              </a:rPr>
            </a:br>
            <a:endParaRPr lang="fr-FR" sz="3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571612"/>
            <a:ext cx="8143900" cy="5098438"/>
          </a:xfrm>
        </p:spPr>
        <p:txBody>
          <a:bodyPr>
            <a:normAutofit/>
          </a:bodyPr>
          <a:lstStyle/>
          <a:p>
            <a:r>
              <a:rPr lang="fr-FR" sz="2000" dirty="0" smtClean="0">
                <a:latin typeface="Arial" pitchFamily="34" charset="0"/>
                <a:cs typeface="Arial" pitchFamily="34" charset="0"/>
              </a:rPr>
              <a:t>To </a:t>
            </a:r>
            <a:r>
              <a:rPr lang="fr-FR" sz="2000" dirty="0" err="1" smtClean="0">
                <a:latin typeface="Arial" pitchFamily="34" charset="0"/>
                <a:cs typeface="Arial" pitchFamily="34" charset="0"/>
              </a:rPr>
              <a:t>become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a web </a:t>
            </a:r>
            <a:r>
              <a:rPr lang="fr-FR" sz="2000" dirty="0" err="1" smtClean="0">
                <a:latin typeface="Arial" pitchFamily="34" charset="0"/>
                <a:cs typeface="Arial" pitchFamily="34" charset="0"/>
              </a:rPr>
              <a:t>developer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i </a:t>
            </a:r>
            <a:r>
              <a:rPr lang="fr-FR" sz="2000" dirty="0" err="1" smtClean="0">
                <a:latin typeface="Arial" pitchFamily="34" charset="0"/>
                <a:cs typeface="Arial" pitchFamily="34" charset="0"/>
              </a:rPr>
              <a:t>need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to </a:t>
            </a:r>
            <a:r>
              <a:rPr lang="fr-FR" sz="2000" dirty="0" err="1" smtClean="0">
                <a:latin typeface="Arial" pitchFamily="34" charset="0"/>
                <a:cs typeface="Arial" pitchFamily="34" charset="0"/>
              </a:rPr>
              <a:t>develop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a certain </a:t>
            </a:r>
            <a:r>
              <a:rPr lang="fr-FR" sz="2000" dirty="0" err="1" smtClean="0">
                <a:latin typeface="Arial" pitchFamily="34" charset="0"/>
                <a:cs typeface="Arial" pitchFamily="34" charset="0"/>
              </a:rPr>
              <a:t>logical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latin typeface="Arial" pitchFamily="34" charset="0"/>
                <a:cs typeface="Arial" pitchFamily="34" charset="0"/>
              </a:rPr>
              <a:t>mindset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and master </a:t>
            </a:r>
            <a:r>
              <a:rPr lang="fr-FR" sz="2000" dirty="0" err="1" smtClean="0">
                <a:latin typeface="Arial" pitchFamily="34" charset="0"/>
                <a:cs typeface="Arial" pitchFamily="34" charset="0"/>
              </a:rPr>
              <a:t>specific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latin typeface="Arial" pitchFamily="34" charset="0"/>
                <a:cs typeface="Arial" pitchFamily="34" charset="0"/>
              </a:rPr>
              <a:t>skills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latin typeface="Arial" pitchFamily="34" charset="0"/>
                <a:cs typeface="Arial" pitchFamily="34" charset="0"/>
              </a:rPr>
              <a:t>related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to </a:t>
            </a:r>
            <a:r>
              <a:rPr lang="fr-FR" sz="2000" dirty="0" err="1" smtClean="0">
                <a:latin typeface="Arial" pitchFamily="34" charset="0"/>
                <a:cs typeface="Arial" pitchFamily="34" charset="0"/>
              </a:rPr>
              <a:t>programming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latin typeface="Arial" pitchFamily="34" charset="0"/>
                <a:cs typeface="Arial" pitchFamily="34" charset="0"/>
              </a:rPr>
              <a:t>languages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and </a:t>
            </a:r>
            <a:r>
              <a:rPr lang="fr-FR" sz="2000" dirty="0" err="1" smtClean="0">
                <a:latin typeface="Arial" pitchFamily="34" charset="0"/>
                <a:cs typeface="Arial" pitchFamily="34" charset="0"/>
              </a:rPr>
              <a:t>frameworks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latin typeface="Arial" pitchFamily="34" charset="0"/>
                <a:cs typeface="Arial" pitchFamily="34" charset="0"/>
              </a:rPr>
              <a:t>such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as HTML, CSS, JavaScript and </a:t>
            </a:r>
            <a:r>
              <a:rPr lang="fr-FR" sz="2000" dirty="0" err="1" smtClean="0">
                <a:latin typeface="Arial" pitchFamily="34" charset="0"/>
                <a:cs typeface="Arial" pitchFamily="34" charset="0"/>
              </a:rPr>
              <a:t>React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JS.</a:t>
            </a:r>
          </a:p>
          <a:p>
            <a:endParaRPr lang="fr-FR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fr-FR" sz="2000" dirty="0" err="1" smtClean="0">
                <a:latin typeface="Arial" pitchFamily="34" charset="0"/>
                <a:cs typeface="Arial" pitchFamily="34" charset="0"/>
              </a:rPr>
              <a:t>Becoming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a web </a:t>
            </a:r>
            <a:r>
              <a:rPr lang="fr-FR" sz="2000" dirty="0" err="1" smtClean="0">
                <a:latin typeface="Arial" pitchFamily="34" charset="0"/>
                <a:cs typeface="Arial" pitchFamily="34" charset="0"/>
              </a:rPr>
              <a:t>developer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latin typeface="Arial" pitchFamily="34" charset="0"/>
                <a:cs typeface="Arial" pitchFamily="34" charset="0"/>
              </a:rPr>
              <a:t>is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a </a:t>
            </a:r>
            <a:r>
              <a:rPr lang="fr-FR" sz="2000" dirty="0" err="1" smtClean="0">
                <a:latin typeface="Arial" pitchFamily="34" charset="0"/>
                <a:cs typeface="Arial" pitchFamily="34" charset="0"/>
              </a:rPr>
              <a:t>challenging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latin typeface="Arial" pitchFamily="34" charset="0"/>
                <a:cs typeface="Arial" pitchFamily="34" charset="0"/>
              </a:rPr>
              <a:t>journey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latin typeface="Arial" pitchFamily="34" charset="0"/>
                <a:cs typeface="Arial" pitchFamily="34" charset="0"/>
              </a:rPr>
              <a:t>that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latin typeface="Arial" pitchFamily="34" charset="0"/>
                <a:cs typeface="Arial" pitchFamily="34" charset="0"/>
              </a:rPr>
              <a:t>needs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essential </a:t>
            </a:r>
            <a:r>
              <a:rPr lang="fr-FR" sz="2000" dirty="0" err="1" smtClean="0">
                <a:latin typeface="Arial" pitchFamily="34" charset="0"/>
                <a:cs typeface="Arial" pitchFamily="34" charset="0"/>
              </a:rPr>
              <a:t>personal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latin typeface="Arial" pitchFamily="34" charset="0"/>
                <a:cs typeface="Arial" pitchFamily="34" charset="0"/>
              </a:rPr>
              <a:t>features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latin typeface="Arial" pitchFamily="34" charset="0"/>
                <a:cs typeface="Arial" pitchFamily="34" charset="0"/>
              </a:rPr>
              <a:t>such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as patience, </a:t>
            </a:r>
            <a:r>
              <a:rPr lang="fr-FR" sz="2000" dirty="0" err="1" smtClean="0">
                <a:latin typeface="Arial" pitchFamily="34" charset="0"/>
                <a:cs typeface="Arial" pitchFamily="34" charset="0"/>
              </a:rPr>
              <a:t>dedication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and </a:t>
            </a:r>
            <a:r>
              <a:rPr lang="fr-FR" sz="2000" dirty="0" err="1" smtClean="0">
                <a:latin typeface="Arial" pitchFamily="34" charset="0"/>
                <a:cs typeface="Arial" pitchFamily="34" charset="0"/>
              </a:rPr>
              <a:t>willingness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to </a:t>
            </a:r>
            <a:r>
              <a:rPr lang="fr-FR" sz="2000" dirty="0" err="1" smtClean="0">
                <a:latin typeface="Arial" pitchFamily="34" charset="0"/>
                <a:cs typeface="Arial" pitchFamily="34" charset="0"/>
              </a:rPr>
              <a:t>learn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fr-FR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fr-FR" sz="2000" dirty="0" smtClean="0">
                <a:latin typeface="Arial" pitchFamily="34" charset="0"/>
                <a:cs typeface="Arial" pitchFamily="34" charset="0"/>
              </a:rPr>
              <a:t>In </a:t>
            </a:r>
            <a:r>
              <a:rPr lang="fr-FR" sz="2000" dirty="0" err="1" smtClean="0">
                <a:latin typeface="Arial" pitchFamily="34" charset="0"/>
                <a:cs typeface="Arial" pitchFamily="34" charset="0"/>
              </a:rPr>
              <a:t>order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to </a:t>
            </a:r>
            <a:r>
              <a:rPr lang="fr-FR" sz="2000" dirty="0" err="1" smtClean="0">
                <a:latin typeface="Arial" pitchFamily="34" charset="0"/>
                <a:cs typeface="Arial" pitchFamily="34" charset="0"/>
              </a:rPr>
              <a:t>start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latin typeface="Arial" pitchFamily="34" charset="0"/>
                <a:cs typeface="Arial" pitchFamily="34" charset="0"/>
              </a:rPr>
              <a:t>this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latin typeface="Arial" pitchFamily="34" charset="0"/>
                <a:cs typeface="Arial" pitchFamily="34" charset="0"/>
              </a:rPr>
              <a:t>journey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fr-FR" sz="2000" dirty="0" err="1" smtClean="0">
                <a:latin typeface="Arial" pitchFamily="34" charset="0"/>
                <a:cs typeface="Arial" pitchFamily="34" charset="0"/>
              </a:rPr>
              <a:t>i’ll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latin typeface="Arial" pitchFamily="34" charset="0"/>
                <a:cs typeface="Arial" pitchFamily="34" charset="0"/>
              </a:rPr>
              <a:t>need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to set a </a:t>
            </a:r>
            <a:r>
              <a:rPr lang="fr-FR" sz="2000" dirty="0" err="1" smtClean="0">
                <a:latin typeface="Arial" pitchFamily="34" charset="0"/>
                <a:cs typeface="Arial" pitchFamily="34" charset="0"/>
              </a:rPr>
              <a:t>proper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latin typeface="Arial" pitchFamily="34" charset="0"/>
                <a:cs typeface="Arial" pitchFamily="34" charset="0"/>
              </a:rPr>
              <a:t>development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latin typeface="Arial" pitchFamily="34" charset="0"/>
                <a:cs typeface="Arial" pitchFamily="34" charset="0"/>
              </a:rPr>
              <a:t>environment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by </a:t>
            </a:r>
            <a:r>
              <a:rPr lang="fr-FR" sz="2000" dirty="0" err="1" smtClean="0">
                <a:latin typeface="Arial" pitchFamily="34" charset="0"/>
                <a:cs typeface="Arial" pitchFamily="34" charset="0"/>
              </a:rPr>
              <a:t>providing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and setting up </a:t>
            </a:r>
            <a:r>
              <a:rPr lang="fr-FR" sz="2000" dirty="0" err="1" smtClean="0">
                <a:latin typeface="Arial" pitchFamily="34" charset="0"/>
                <a:cs typeface="Arial" pitchFamily="34" charset="0"/>
              </a:rPr>
              <a:t>some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essential </a:t>
            </a:r>
            <a:r>
              <a:rPr lang="fr-FR" sz="2000" dirty="0" err="1" smtClean="0">
                <a:latin typeface="Arial" pitchFamily="34" charset="0"/>
                <a:cs typeface="Arial" pitchFamily="34" charset="0"/>
              </a:rPr>
              <a:t>tools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algn="ctr">
              <a:buNone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 a web browser (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G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oogle 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hrome), a code editor (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V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isual 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tudio 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ode) and a version control and </a:t>
            </a:r>
            <a:r>
              <a:rPr lang="fr-FR" sz="2000" dirty="0" err="1" smtClean="0">
                <a:latin typeface="Arial" pitchFamily="34" charset="0"/>
                <a:cs typeface="Arial" pitchFamily="34" charset="0"/>
              </a:rPr>
              <a:t>repository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(Git and </a:t>
            </a:r>
            <a:r>
              <a:rPr lang="fr-FR" sz="2000" dirty="0" err="1" smtClean="0">
                <a:latin typeface="Arial" pitchFamily="34" charset="0"/>
                <a:cs typeface="Arial" pitchFamily="34" charset="0"/>
              </a:rPr>
              <a:t>G</a:t>
            </a:r>
            <a:r>
              <a:rPr lang="fr-FR" sz="2000" dirty="0" err="1" smtClean="0">
                <a:latin typeface="Arial" pitchFamily="34" charset="0"/>
                <a:cs typeface="Arial" pitchFamily="34" charset="0"/>
              </a:rPr>
              <a:t>ithub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)</a:t>
            </a:r>
            <a:endParaRPr lang="fr-FR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Image 3" descr="gm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338" y="0"/>
            <a:ext cx="928662" cy="9286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14290"/>
            <a:ext cx="8072462" cy="164305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3600" dirty="0" err="1" smtClean="0">
                <a:latin typeface="Arial" pitchFamily="34" charset="0"/>
                <a:cs typeface="Arial" pitchFamily="34" charset="0"/>
              </a:rPr>
              <a:t>Why</a:t>
            </a:r>
            <a:r>
              <a:rPr lang="fr-FR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3600" dirty="0" err="1" smtClean="0">
                <a:latin typeface="Arial" pitchFamily="34" charset="0"/>
                <a:cs typeface="Arial" pitchFamily="34" charset="0"/>
              </a:rPr>
              <a:t>did</a:t>
            </a:r>
            <a:r>
              <a:rPr lang="fr-FR" sz="3600" dirty="0" smtClean="0">
                <a:latin typeface="Arial" pitchFamily="34" charset="0"/>
                <a:cs typeface="Arial" pitchFamily="34" charset="0"/>
              </a:rPr>
              <a:t> i </a:t>
            </a:r>
            <a:r>
              <a:rPr lang="fr-FR" sz="3600" dirty="0" err="1" smtClean="0">
                <a:latin typeface="Arial" pitchFamily="34" charset="0"/>
                <a:cs typeface="Arial" pitchFamily="34" charset="0"/>
              </a:rPr>
              <a:t>choose</a:t>
            </a:r>
            <a:r>
              <a:rPr lang="fr-FR" sz="3600" dirty="0" smtClean="0">
                <a:latin typeface="Arial" pitchFamily="34" charset="0"/>
                <a:cs typeface="Arial" pitchFamily="34" charset="0"/>
              </a:rPr>
              <a:t> to </a:t>
            </a:r>
            <a:r>
              <a:rPr lang="fr-FR" sz="3600" dirty="0" err="1" smtClean="0">
                <a:latin typeface="Arial" pitchFamily="34" charset="0"/>
                <a:cs typeface="Arial" pitchFamily="34" charset="0"/>
              </a:rPr>
              <a:t>become</a:t>
            </a:r>
            <a:r>
              <a:rPr lang="fr-FR" sz="3600" dirty="0" smtClean="0">
                <a:latin typeface="Arial" pitchFamily="34" charset="0"/>
                <a:cs typeface="Arial" pitchFamily="34" charset="0"/>
              </a:rPr>
              <a:t> a web </a:t>
            </a:r>
            <a:r>
              <a:rPr lang="fr-FR" sz="3600" dirty="0" err="1" smtClean="0">
                <a:latin typeface="Arial" pitchFamily="34" charset="0"/>
                <a:cs typeface="Arial" pitchFamily="34" charset="0"/>
              </a:rPr>
              <a:t>developer</a:t>
            </a:r>
            <a:r>
              <a:rPr lang="fr-FR" sz="3600" dirty="0" smtClean="0">
                <a:latin typeface="Arial" pitchFamily="34" charset="0"/>
                <a:cs typeface="Arial" pitchFamily="34" charset="0"/>
              </a:rPr>
              <a:t> ?</a:t>
            </a:r>
            <a:r>
              <a:rPr lang="fr-FR" dirty="0" smtClean="0">
                <a:latin typeface="Arial" pitchFamily="34" charset="0"/>
                <a:cs typeface="Arial" pitchFamily="34" charset="0"/>
              </a:rPr>
              <a:t/>
            </a:r>
            <a:br>
              <a:rPr lang="fr-FR" dirty="0" smtClean="0">
                <a:latin typeface="Arial" pitchFamily="34" charset="0"/>
                <a:cs typeface="Arial" pitchFamily="34" charset="0"/>
              </a:rPr>
            </a:b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428736"/>
            <a:ext cx="8143900" cy="5643578"/>
          </a:xfrm>
        </p:spPr>
        <p:txBody>
          <a:bodyPr>
            <a:normAutofit/>
          </a:bodyPr>
          <a:lstStyle/>
          <a:p>
            <a:r>
              <a:rPr lang="fr-FR" sz="2200" dirty="0" smtClean="0">
                <a:latin typeface="Arial" pitchFamily="34" charset="0"/>
                <a:cs typeface="Arial" pitchFamily="34" charset="0"/>
              </a:rPr>
              <a:t>I chose to </a:t>
            </a:r>
            <a:r>
              <a:rPr lang="fr-FR" sz="2200" dirty="0" err="1" smtClean="0">
                <a:latin typeface="Arial" pitchFamily="34" charset="0"/>
                <a:cs typeface="Arial" pitchFamily="34" charset="0"/>
              </a:rPr>
              <a:t>become</a:t>
            </a:r>
            <a:r>
              <a:rPr lang="fr-FR" sz="2200" dirty="0" smtClean="0">
                <a:latin typeface="Arial" pitchFamily="34" charset="0"/>
                <a:cs typeface="Arial" pitchFamily="34" charset="0"/>
              </a:rPr>
              <a:t> a web </a:t>
            </a:r>
            <a:r>
              <a:rPr lang="fr-FR" sz="2200" dirty="0" err="1" smtClean="0">
                <a:latin typeface="Arial" pitchFamily="34" charset="0"/>
                <a:cs typeface="Arial" pitchFamily="34" charset="0"/>
              </a:rPr>
              <a:t>developer</a:t>
            </a:r>
            <a:r>
              <a:rPr lang="fr-FR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latin typeface="Arial" pitchFamily="34" charset="0"/>
                <a:cs typeface="Arial" pitchFamily="34" charset="0"/>
              </a:rPr>
              <a:t>mainly</a:t>
            </a:r>
            <a:r>
              <a:rPr lang="fr-FR" sz="2200" dirty="0" smtClean="0">
                <a:latin typeface="Arial" pitchFamily="34" charset="0"/>
                <a:cs typeface="Arial" pitchFamily="34" charset="0"/>
              </a:rPr>
              <a:t> for the </a:t>
            </a:r>
            <a:r>
              <a:rPr lang="fr-FR" sz="2200" dirty="0" err="1" smtClean="0">
                <a:latin typeface="Arial" pitchFamily="34" charset="0"/>
                <a:cs typeface="Arial" pitchFamily="34" charset="0"/>
              </a:rPr>
              <a:t>following</a:t>
            </a:r>
            <a:r>
              <a:rPr lang="fr-FR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latin typeface="Arial" pitchFamily="34" charset="0"/>
                <a:cs typeface="Arial" pitchFamily="34" charset="0"/>
              </a:rPr>
              <a:t>reasons</a:t>
            </a:r>
            <a:r>
              <a:rPr lang="fr-FR" sz="22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buNone/>
            </a:pPr>
            <a:endParaRPr lang="fr-FR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Image 3" descr="gm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338" y="0"/>
            <a:ext cx="928662" cy="928670"/>
          </a:xfrm>
          <a:prstGeom prst="rect">
            <a:avLst/>
          </a:prstGeom>
        </p:spPr>
      </p:pic>
      <p:graphicFrame>
        <p:nvGraphicFramePr>
          <p:cNvPr id="5" name="Tableau 4"/>
          <p:cNvGraphicFramePr>
            <a:graphicFrameLocks noGrp="1"/>
          </p:cNvGraphicFramePr>
          <p:nvPr/>
        </p:nvGraphicFramePr>
        <p:xfrm>
          <a:off x="214282" y="2357430"/>
          <a:ext cx="7786742" cy="4432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3428"/>
                <a:gridCol w="5313314"/>
              </a:tblGrid>
              <a:tr h="492712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 smtClean="0">
                          <a:solidFill>
                            <a:srgbClr val="C00000"/>
                          </a:solidFill>
                        </a:rPr>
                        <a:t>Reason</a:t>
                      </a:r>
                      <a:endParaRPr lang="fr-FR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 smtClean="0">
                          <a:solidFill>
                            <a:srgbClr val="C00000"/>
                          </a:solidFill>
                        </a:rPr>
                        <a:t>Explanation</a:t>
                      </a:r>
                      <a:endParaRPr lang="fr-FR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620544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latin typeface="Arial" pitchFamily="34" charset="0"/>
                          <a:cs typeface="Arial" pitchFamily="34" charset="0"/>
                        </a:rPr>
                        <a:t>Web </a:t>
                      </a:r>
                      <a:r>
                        <a:rPr lang="fr-FR" sz="1600" b="1" dirty="0" err="1" smtClean="0">
                          <a:latin typeface="Arial" pitchFamily="34" charset="0"/>
                          <a:cs typeface="Arial" pitchFamily="34" charset="0"/>
                        </a:rPr>
                        <a:t>developers</a:t>
                      </a:r>
                      <a:r>
                        <a:rPr lang="fr-FR" sz="1600" b="1" dirty="0" smtClean="0">
                          <a:latin typeface="Arial" pitchFamily="34" charset="0"/>
                          <a:cs typeface="Arial" pitchFamily="34" charset="0"/>
                        </a:rPr>
                        <a:t> are in </a:t>
                      </a:r>
                      <a:r>
                        <a:rPr lang="fr-FR" sz="1600" b="1" dirty="0" err="1" smtClean="0">
                          <a:latin typeface="Arial" pitchFamily="34" charset="0"/>
                          <a:cs typeface="Arial" pitchFamily="34" charset="0"/>
                        </a:rPr>
                        <a:t>demand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err="1" smtClean="0">
                          <a:latin typeface="Arial" pitchFamily="34" charset="0"/>
                          <a:cs typeface="Arial" pitchFamily="34" charset="0"/>
                        </a:rPr>
                        <a:t>Work</a:t>
                      </a:r>
                      <a:r>
                        <a:rPr lang="fr-FR" sz="16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fr-FR" sz="1600" dirty="0" err="1" smtClean="0">
                          <a:latin typeface="Arial" pitchFamily="34" charset="0"/>
                          <a:cs typeface="Arial" pitchFamily="34" charset="0"/>
                        </a:rPr>
                        <a:t>statistics</a:t>
                      </a:r>
                      <a:r>
                        <a:rPr lang="fr-FR" sz="1600" dirty="0" smtClean="0">
                          <a:latin typeface="Arial" pitchFamily="34" charset="0"/>
                          <a:cs typeface="Arial" pitchFamily="34" charset="0"/>
                        </a:rPr>
                        <a:t> show </a:t>
                      </a:r>
                      <a:r>
                        <a:rPr lang="fr-FR" sz="1600" dirty="0" err="1" smtClean="0">
                          <a:latin typeface="Arial" pitchFamily="34" charset="0"/>
                          <a:cs typeface="Arial" pitchFamily="34" charset="0"/>
                        </a:rPr>
                        <a:t>that</a:t>
                      </a:r>
                      <a:r>
                        <a:rPr lang="fr-FR" sz="1600" dirty="0" smtClean="0">
                          <a:latin typeface="Arial" pitchFamily="34" charset="0"/>
                          <a:cs typeface="Arial" pitchFamily="34" charset="0"/>
                        </a:rPr>
                        <a:t> web </a:t>
                      </a:r>
                      <a:r>
                        <a:rPr lang="fr-FR" sz="1600" dirty="0" err="1" smtClean="0">
                          <a:latin typeface="Arial" pitchFamily="34" charset="0"/>
                          <a:cs typeface="Arial" pitchFamily="34" charset="0"/>
                        </a:rPr>
                        <a:t>development</a:t>
                      </a:r>
                      <a:r>
                        <a:rPr lang="fr-FR" sz="16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fr-FR" sz="1600" dirty="0" err="1" smtClean="0">
                          <a:latin typeface="Arial" pitchFamily="34" charset="0"/>
                          <a:cs typeface="Arial" pitchFamily="34" charset="0"/>
                        </a:rPr>
                        <a:t>industry</a:t>
                      </a:r>
                      <a:r>
                        <a:rPr lang="fr-FR" sz="16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fr-FR" sz="1600" dirty="0" err="1" smtClean="0">
                          <a:latin typeface="Arial" pitchFamily="34" charset="0"/>
                          <a:cs typeface="Arial" pitchFamily="34" charset="0"/>
                        </a:rPr>
                        <a:t>is</a:t>
                      </a:r>
                      <a:r>
                        <a:rPr lang="fr-FR" sz="16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fr-FR" sz="1600" dirty="0" err="1" smtClean="0">
                          <a:latin typeface="Arial" pitchFamily="34" charset="0"/>
                          <a:cs typeface="Arial" pitchFamily="34" charset="0"/>
                        </a:rPr>
                        <a:t>expected</a:t>
                      </a:r>
                      <a:r>
                        <a:rPr lang="fr-FR" sz="1600" dirty="0" smtClean="0">
                          <a:latin typeface="Arial" pitchFamily="34" charset="0"/>
                          <a:cs typeface="Arial" pitchFamily="34" charset="0"/>
                        </a:rPr>
                        <a:t> to </a:t>
                      </a:r>
                      <a:r>
                        <a:rPr lang="fr-FR" sz="1600" dirty="0" err="1" smtClean="0">
                          <a:latin typeface="Arial" pitchFamily="34" charset="0"/>
                          <a:cs typeface="Arial" pitchFamily="34" charset="0"/>
                        </a:rPr>
                        <a:t>still</a:t>
                      </a:r>
                      <a:r>
                        <a:rPr lang="fr-FR" sz="16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fr-FR" sz="1600" dirty="0" err="1" smtClean="0">
                          <a:latin typeface="Arial" pitchFamily="34" charset="0"/>
                          <a:cs typeface="Arial" pitchFamily="34" charset="0"/>
                        </a:rPr>
                        <a:t>be</a:t>
                      </a:r>
                      <a:r>
                        <a:rPr lang="fr-FR" sz="16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fr-FR" sz="1600" dirty="0" err="1" smtClean="0">
                          <a:latin typeface="Arial" pitchFamily="34" charset="0"/>
                          <a:cs typeface="Arial" pitchFamily="34" charset="0"/>
                        </a:rPr>
                        <a:t>growing</a:t>
                      </a:r>
                      <a:r>
                        <a:rPr lang="fr-FR" sz="16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fr-FR" sz="1600" dirty="0" err="1" smtClean="0">
                          <a:latin typeface="Arial" pitchFamily="34" charset="0"/>
                          <a:cs typeface="Arial" pitchFamily="34" charset="0"/>
                        </a:rPr>
                        <a:t>faster</a:t>
                      </a:r>
                      <a:r>
                        <a:rPr lang="fr-FR" sz="16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fr-FR" sz="1600" dirty="0" err="1" smtClean="0">
                          <a:latin typeface="Arial" pitchFamily="34" charset="0"/>
                          <a:cs typeface="Arial" pitchFamily="34" charset="0"/>
                        </a:rPr>
                        <a:t>than</a:t>
                      </a:r>
                      <a:r>
                        <a:rPr lang="fr-FR" sz="16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fr-FR" sz="1600" dirty="0" err="1" smtClean="0">
                          <a:latin typeface="Arial" pitchFamily="34" charset="0"/>
                          <a:cs typeface="Arial" pitchFamily="34" charset="0"/>
                        </a:rPr>
                        <a:t>any</a:t>
                      </a:r>
                      <a:r>
                        <a:rPr lang="fr-FR" sz="16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fr-FR" sz="1600" dirty="0" err="1" smtClean="0">
                          <a:latin typeface="Arial" pitchFamily="34" charset="0"/>
                          <a:cs typeface="Arial" pitchFamily="34" charset="0"/>
                        </a:rPr>
                        <a:t>other</a:t>
                      </a:r>
                      <a:r>
                        <a:rPr lang="fr-FR" sz="16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fr-FR" sz="1600" dirty="0" err="1" smtClean="0">
                          <a:latin typeface="Arial" pitchFamily="34" charset="0"/>
                          <a:cs typeface="Arial" pitchFamily="34" charset="0"/>
                        </a:rPr>
                        <a:t>field</a:t>
                      </a:r>
                      <a:r>
                        <a:rPr lang="fr-FR" sz="1600" dirty="0" smtClean="0"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  <a:endParaRPr lang="fr-FR" sz="1600" dirty="0"/>
                    </a:p>
                  </a:txBody>
                  <a:tcPr/>
                </a:tc>
              </a:tr>
              <a:tr h="915037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latin typeface="Arial" pitchFamily="34" charset="0"/>
                          <a:cs typeface="Arial" pitchFamily="34" charset="0"/>
                        </a:rPr>
                        <a:t>Good </a:t>
                      </a:r>
                      <a:r>
                        <a:rPr lang="fr-FR" sz="1600" b="1" dirty="0" err="1" smtClean="0">
                          <a:latin typeface="Arial" pitchFamily="34" charset="0"/>
                          <a:cs typeface="Arial" pitchFamily="34" charset="0"/>
                        </a:rPr>
                        <a:t>salary</a:t>
                      </a:r>
                      <a:r>
                        <a:rPr lang="fr-FR" sz="1600" b="1" dirty="0" smtClean="0">
                          <a:latin typeface="Arial" pitchFamily="34" charset="0"/>
                          <a:cs typeface="Arial" pitchFamily="34" charset="0"/>
                        </a:rPr>
                        <a:t> expectation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>
                          <a:latin typeface="Arial" pitchFamily="34" charset="0"/>
                          <a:cs typeface="Arial" pitchFamily="34" charset="0"/>
                        </a:rPr>
                        <a:t>Web </a:t>
                      </a:r>
                      <a:r>
                        <a:rPr lang="fr-FR" sz="1600" dirty="0" err="1" smtClean="0">
                          <a:latin typeface="Arial" pitchFamily="34" charset="0"/>
                          <a:cs typeface="Arial" pitchFamily="34" charset="0"/>
                        </a:rPr>
                        <a:t>developers</a:t>
                      </a:r>
                      <a:r>
                        <a:rPr lang="fr-FR" sz="16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fr-FR" sz="1600" dirty="0" err="1" smtClean="0">
                          <a:latin typeface="Arial" pitchFamily="34" charset="0"/>
                          <a:cs typeface="Arial" pitchFamily="34" charset="0"/>
                        </a:rPr>
                        <a:t>make</a:t>
                      </a:r>
                      <a:r>
                        <a:rPr lang="fr-FR" sz="16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fr-FR" sz="1600" dirty="0" err="1" smtClean="0">
                          <a:latin typeface="Arial" pitchFamily="34" charset="0"/>
                          <a:cs typeface="Arial" pitchFamily="34" charset="0"/>
                        </a:rPr>
                        <a:t>fair</a:t>
                      </a:r>
                      <a:r>
                        <a:rPr lang="fr-FR" sz="16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fr-FR" sz="1600" dirty="0" err="1" smtClean="0">
                          <a:latin typeface="Arial" pitchFamily="34" charset="0"/>
                          <a:cs typeface="Arial" pitchFamily="34" charset="0"/>
                        </a:rPr>
                        <a:t>wages</a:t>
                      </a:r>
                      <a:r>
                        <a:rPr lang="fr-FR" sz="1600" dirty="0" smtClean="0">
                          <a:latin typeface="Arial" pitchFamily="34" charset="0"/>
                          <a:cs typeface="Arial" pitchFamily="34" charset="0"/>
                        </a:rPr>
                        <a:t> on </a:t>
                      </a:r>
                      <a:r>
                        <a:rPr lang="fr-FR" sz="1600" dirty="0" err="1" smtClean="0">
                          <a:latin typeface="Arial" pitchFamily="34" charset="0"/>
                          <a:cs typeface="Arial" pitchFamily="34" charset="0"/>
                        </a:rPr>
                        <a:t>their</a:t>
                      </a:r>
                      <a:r>
                        <a:rPr lang="fr-FR" sz="1600" dirty="0" smtClean="0">
                          <a:latin typeface="Arial" pitchFamily="34" charset="0"/>
                          <a:cs typeface="Arial" pitchFamily="34" charset="0"/>
                        </a:rPr>
                        <a:t> entry </a:t>
                      </a:r>
                      <a:r>
                        <a:rPr lang="fr-FR" sz="1600" dirty="0" err="1" smtClean="0">
                          <a:latin typeface="Arial" pitchFamily="34" charset="0"/>
                          <a:cs typeface="Arial" pitchFamily="34" charset="0"/>
                        </a:rPr>
                        <a:t>level</a:t>
                      </a:r>
                      <a:r>
                        <a:rPr lang="fr-FR" sz="16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fr-FR" sz="1600" dirty="0" err="1" smtClean="0">
                          <a:latin typeface="Arial" pitchFamily="34" charset="0"/>
                          <a:cs typeface="Arial" pitchFamily="34" charset="0"/>
                        </a:rPr>
                        <a:t>compared</a:t>
                      </a:r>
                      <a:r>
                        <a:rPr lang="fr-FR" sz="1600" dirty="0" smtClean="0">
                          <a:latin typeface="Arial" pitchFamily="34" charset="0"/>
                          <a:cs typeface="Arial" pitchFamily="34" charset="0"/>
                        </a:rPr>
                        <a:t> to </a:t>
                      </a:r>
                      <a:r>
                        <a:rPr lang="fr-FR" sz="1600" dirty="0" err="1" smtClean="0">
                          <a:latin typeface="Arial" pitchFamily="34" charset="0"/>
                          <a:cs typeface="Arial" pitchFamily="34" charset="0"/>
                        </a:rPr>
                        <a:t>other</a:t>
                      </a:r>
                      <a:r>
                        <a:rPr lang="fr-FR" sz="1600" dirty="0" smtClean="0">
                          <a:latin typeface="Arial" pitchFamily="34" charset="0"/>
                          <a:cs typeface="Arial" pitchFamily="34" charset="0"/>
                        </a:rPr>
                        <a:t> industries and </a:t>
                      </a:r>
                      <a:r>
                        <a:rPr lang="fr-FR" sz="1600" dirty="0" err="1" smtClean="0">
                          <a:latin typeface="Arial" pitchFamily="34" charset="0"/>
                          <a:cs typeface="Arial" pitchFamily="34" charset="0"/>
                        </a:rPr>
                        <a:t>their</a:t>
                      </a:r>
                      <a:r>
                        <a:rPr lang="fr-FR" sz="1600" dirty="0" smtClean="0">
                          <a:latin typeface="Arial" pitchFamily="34" charset="0"/>
                          <a:cs typeface="Arial" pitchFamily="34" charset="0"/>
                        </a:rPr>
                        <a:t> salaries are </a:t>
                      </a:r>
                      <a:r>
                        <a:rPr lang="fr-FR" sz="1600" dirty="0" err="1" smtClean="0">
                          <a:latin typeface="Arial" pitchFamily="34" charset="0"/>
                          <a:cs typeface="Arial" pitchFamily="34" charset="0"/>
                        </a:rPr>
                        <a:t>rapidly</a:t>
                      </a:r>
                      <a:r>
                        <a:rPr lang="fr-FR" sz="16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fr-FR" sz="1600" dirty="0" err="1" smtClean="0">
                          <a:latin typeface="Arial" pitchFamily="34" charset="0"/>
                          <a:cs typeface="Arial" pitchFamily="34" charset="0"/>
                        </a:rPr>
                        <a:t>increasing</a:t>
                      </a:r>
                      <a:r>
                        <a:rPr lang="fr-FR" sz="16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fr-FR" sz="1600" dirty="0" err="1" smtClean="0">
                          <a:latin typeface="Arial" pitchFamily="34" charset="0"/>
                          <a:cs typeface="Arial" pitchFamily="34" charset="0"/>
                        </a:rPr>
                        <a:t>with</a:t>
                      </a:r>
                      <a:r>
                        <a:rPr lang="fr-FR" sz="16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fr-FR" sz="1600" dirty="0" err="1" smtClean="0">
                          <a:latin typeface="Arial" pitchFamily="34" charset="0"/>
                          <a:cs typeface="Arial" pitchFamily="34" charset="0"/>
                        </a:rPr>
                        <a:t>experience</a:t>
                      </a:r>
                      <a:r>
                        <a:rPr lang="fr-FR" sz="1600" dirty="0" smtClean="0"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</a:p>
                    <a:p>
                      <a:endParaRPr lang="fr-FR" sz="1600" dirty="0"/>
                    </a:p>
                  </a:txBody>
                  <a:tcPr/>
                </a:tc>
              </a:tr>
              <a:tr h="1126199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err="1" smtClean="0">
                          <a:latin typeface="Arial" pitchFamily="34" charset="0"/>
                          <a:cs typeface="Arial" pitchFamily="34" charset="0"/>
                        </a:rPr>
                        <a:t>Being</a:t>
                      </a:r>
                      <a:r>
                        <a:rPr lang="fr-FR" sz="1600" b="1" dirty="0" smtClean="0">
                          <a:latin typeface="Arial" pitchFamily="34" charset="0"/>
                          <a:cs typeface="Arial" pitchFamily="34" charset="0"/>
                        </a:rPr>
                        <a:t> part of a </a:t>
                      </a:r>
                      <a:r>
                        <a:rPr lang="fr-FR" sz="1600" b="1" dirty="0" err="1" smtClean="0">
                          <a:latin typeface="Arial" pitchFamily="34" charset="0"/>
                          <a:cs typeface="Arial" pitchFamily="34" charset="0"/>
                        </a:rPr>
                        <a:t>community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>
                          <a:latin typeface="Arial" pitchFamily="34" charset="0"/>
                          <a:cs typeface="Arial" pitchFamily="34" charset="0"/>
                        </a:rPr>
                        <a:t>The online </a:t>
                      </a:r>
                      <a:r>
                        <a:rPr lang="fr-FR" sz="1600" dirty="0" err="1" smtClean="0">
                          <a:latin typeface="Arial" pitchFamily="34" charset="0"/>
                          <a:cs typeface="Arial" pitchFamily="34" charset="0"/>
                        </a:rPr>
                        <a:t>community</a:t>
                      </a:r>
                      <a:r>
                        <a:rPr lang="fr-FR" sz="1600" dirty="0" smtClean="0">
                          <a:latin typeface="Arial" pitchFamily="34" charset="0"/>
                          <a:cs typeface="Arial" pitchFamily="34" charset="0"/>
                        </a:rPr>
                        <a:t> of web </a:t>
                      </a:r>
                      <a:r>
                        <a:rPr lang="fr-FR" sz="1600" dirty="0" err="1" smtClean="0">
                          <a:latin typeface="Arial" pitchFamily="34" charset="0"/>
                          <a:cs typeface="Arial" pitchFamily="34" charset="0"/>
                        </a:rPr>
                        <a:t>developers</a:t>
                      </a:r>
                      <a:r>
                        <a:rPr lang="fr-FR" sz="16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fr-FR" sz="1600" dirty="0" err="1" smtClean="0">
                          <a:latin typeface="Arial" pitchFamily="34" charset="0"/>
                          <a:cs typeface="Arial" pitchFamily="34" charset="0"/>
                        </a:rPr>
                        <a:t>is</a:t>
                      </a:r>
                      <a:r>
                        <a:rPr lang="fr-FR" sz="16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fr-FR" sz="1600" dirty="0" err="1" smtClean="0">
                          <a:latin typeface="Arial" pitchFamily="34" charset="0"/>
                          <a:cs typeface="Arial" pitchFamily="34" charset="0"/>
                        </a:rPr>
                        <a:t>huge</a:t>
                      </a:r>
                      <a:r>
                        <a:rPr lang="fr-FR" sz="1600" dirty="0" smtClean="0"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err="1" smtClean="0">
                          <a:latin typeface="Arial" pitchFamily="34" charset="0"/>
                          <a:cs typeface="Arial" pitchFamily="34" charset="0"/>
                        </a:rPr>
                        <a:t>It’s</a:t>
                      </a:r>
                      <a:r>
                        <a:rPr lang="fr-FR" sz="16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fr-FR" sz="1600" dirty="0" err="1" smtClean="0">
                          <a:latin typeface="Arial" pitchFamily="34" charset="0"/>
                          <a:cs typeface="Arial" pitchFamily="34" charset="0"/>
                        </a:rPr>
                        <a:t>always</a:t>
                      </a:r>
                      <a:r>
                        <a:rPr lang="fr-FR" sz="16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fr-FR" sz="1600" dirty="0" err="1" smtClean="0">
                          <a:latin typeface="Arial" pitchFamily="34" charset="0"/>
                          <a:cs typeface="Arial" pitchFamily="34" charset="0"/>
                        </a:rPr>
                        <a:t>rewarding</a:t>
                      </a:r>
                      <a:r>
                        <a:rPr lang="fr-FR" sz="1600" dirty="0" smtClean="0">
                          <a:latin typeface="Arial" pitchFamily="34" charset="0"/>
                          <a:cs typeface="Arial" pitchFamily="34" charset="0"/>
                        </a:rPr>
                        <a:t> to </a:t>
                      </a:r>
                      <a:r>
                        <a:rPr lang="fr-FR" sz="1600" dirty="0" err="1" smtClean="0">
                          <a:latin typeface="Arial" pitchFamily="34" charset="0"/>
                          <a:cs typeface="Arial" pitchFamily="34" charset="0"/>
                        </a:rPr>
                        <a:t>be</a:t>
                      </a:r>
                      <a:r>
                        <a:rPr lang="fr-FR" sz="1600" dirty="0" smtClean="0">
                          <a:latin typeface="Arial" pitchFamily="34" charset="0"/>
                          <a:cs typeface="Arial" pitchFamily="34" charset="0"/>
                        </a:rPr>
                        <a:t> part of a </a:t>
                      </a:r>
                      <a:r>
                        <a:rPr lang="fr-FR" sz="1600" dirty="0" err="1" smtClean="0">
                          <a:latin typeface="Arial" pitchFamily="34" charset="0"/>
                          <a:cs typeface="Arial" pitchFamily="34" charset="0"/>
                        </a:rPr>
                        <a:t>like</a:t>
                      </a:r>
                      <a:r>
                        <a:rPr lang="fr-FR" sz="1600" dirty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r>
                        <a:rPr lang="fr-FR" sz="1600" dirty="0" err="1" smtClean="0">
                          <a:latin typeface="Arial" pitchFamily="34" charset="0"/>
                          <a:cs typeface="Arial" pitchFamily="34" charset="0"/>
                        </a:rPr>
                        <a:t>minded</a:t>
                      </a:r>
                      <a:r>
                        <a:rPr lang="fr-FR" sz="16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fr-FR" sz="1600" dirty="0" err="1" smtClean="0">
                          <a:latin typeface="Arial" pitchFamily="34" charset="0"/>
                          <a:cs typeface="Arial" pitchFamily="34" charset="0"/>
                        </a:rPr>
                        <a:t>community</a:t>
                      </a:r>
                      <a:r>
                        <a:rPr lang="fr-FR" sz="16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fr-FR" sz="1600" dirty="0" err="1" smtClean="0">
                          <a:latin typeface="Arial" pitchFamily="34" charset="0"/>
                          <a:cs typeface="Arial" pitchFamily="34" charset="0"/>
                        </a:rPr>
                        <a:t>both</a:t>
                      </a:r>
                      <a:r>
                        <a:rPr lang="fr-FR" sz="1600" dirty="0" smtClean="0">
                          <a:latin typeface="Arial" pitchFamily="34" charset="0"/>
                          <a:cs typeface="Arial" pitchFamily="34" charset="0"/>
                        </a:rPr>
                        <a:t> on the social and </a:t>
                      </a:r>
                      <a:r>
                        <a:rPr lang="fr-FR" sz="1600" dirty="0" err="1" smtClean="0">
                          <a:latin typeface="Arial" pitchFamily="34" charset="0"/>
                          <a:cs typeface="Arial" pitchFamily="34" charset="0"/>
                        </a:rPr>
                        <a:t>professional</a:t>
                      </a:r>
                      <a:r>
                        <a:rPr lang="fr-FR" sz="16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fr-FR" sz="1600" dirty="0" err="1" smtClean="0">
                          <a:latin typeface="Arial" pitchFamily="34" charset="0"/>
                          <a:cs typeface="Arial" pitchFamily="34" charset="0"/>
                        </a:rPr>
                        <a:t>levels</a:t>
                      </a:r>
                      <a:r>
                        <a:rPr lang="fr-FR" sz="1600" dirty="0" smtClean="0"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</a:p>
                    <a:p>
                      <a:endParaRPr lang="fr-FR" sz="1600" dirty="0"/>
                    </a:p>
                  </a:txBody>
                  <a:tcPr/>
                </a:tc>
              </a:tr>
              <a:tr h="1126199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err="1" smtClean="0">
                          <a:latin typeface="Arial" pitchFamily="34" charset="0"/>
                          <a:cs typeface="Arial" pitchFamily="34" charset="0"/>
                        </a:rPr>
                        <a:t>Flexibilty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err="1" smtClean="0">
                          <a:latin typeface="Arial" pitchFamily="34" charset="0"/>
                          <a:cs typeface="Arial" pitchFamily="34" charset="0"/>
                        </a:rPr>
                        <a:t>Unlike</a:t>
                      </a:r>
                      <a:r>
                        <a:rPr lang="fr-FR" sz="16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fr-FR" sz="1600" dirty="0" err="1" smtClean="0">
                          <a:latin typeface="Arial" pitchFamily="34" charset="0"/>
                          <a:cs typeface="Arial" pitchFamily="34" charset="0"/>
                        </a:rPr>
                        <a:t>other</a:t>
                      </a:r>
                      <a:r>
                        <a:rPr lang="fr-FR" sz="1600" dirty="0" smtClean="0">
                          <a:latin typeface="Arial" pitchFamily="34" charset="0"/>
                          <a:cs typeface="Arial" pitchFamily="34" charset="0"/>
                        </a:rPr>
                        <a:t> professions, all </a:t>
                      </a:r>
                      <a:r>
                        <a:rPr lang="fr-FR" sz="1600" dirty="0" err="1" smtClean="0">
                          <a:latin typeface="Arial" pitchFamily="34" charset="0"/>
                          <a:cs typeface="Arial" pitchFamily="34" charset="0"/>
                        </a:rPr>
                        <a:t>it</a:t>
                      </a:r>
                      <a:r>
                        <a:rPr lang="fr-FR" sz="16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fr-FR" sz="1600" dirty="0" err="1" smtClean="0">
                          <a:latin typeface="Arial" pitchFamily="34" charset="0"/>
                          <a:cs typeface="Arial" pitchFamily="34" charset="0"/>
                        </a:rPr>
                        <a:t>takes</a:t>
                      </a:r>
                      <a:r>
                        <a:rPr lang="fr-FR" sz="1600" dirty="0" smtClean="0">
                          <a:latin typeface="Arial" pitchFamily="34" charset="0"/>
                          <a:cs typeface="Arial" pitchFamily="34" charset="0"/>
                        </a:rPr>
                        <a:t> to </a:t>
                      </a:r>
                      <a:r>
                        <a:rPr lang="fr-FR" sz="1600" dirty="0" err="1" smtClean="0">
                          <a:latin typeface="Arial" pitchFamily="34" charset="0"/>
                          <a:cs typeface="Arial" pitchFamily="34" charset="0"/>
                        </a:rPr>
                        <a:t>work</a:t>
                      </a:r>
                      <a:r>
                        <a:rPr lang="fr-FR" sz="1600" dirty="0" smtClean="0">
                          <a:latin typeface="Arial" pitchFamily="34" charset="0"/>
                          <a:cs typeface="Arial" pitchFamily="34" charset="0"/>
                        </a:rPr>
                        <a:t> as a web </a:t>
                      </a:r>
                      <a:r>
                        <a:rPr lang="fr-FR" sz="1600" dirty="0" err="1" smtClean="0">
                          <a:latin typeface="Arial" pitchFamily="34" charset="0"/>
                          <a:cs typeface="Arial" pitchFamily="34" charset="0"/>
                        </a:rPr>
                        <a:t>developer</a:t>
                      </a:r>
                      <a:r>
                        <a:rPr lang="fr-FR" sz="16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fr-FR" sz="1600" dirty="0" err="1" smtClean="0">
                          <a:latin typeface="Arial" pitchFamily="34" charset="0"/>
                          <a:cs typeface="Arial" pitchFamily="34" charset="0"/>
                        </a:rPr>
                        <a:t>is</a:t>
                      </a:r>
                      <a:r>
                        <a:rPr lang="fr-FR" sz="1600" dirty="0" smtClean="0">
                          <a:latin typeface="Arial" pitchFamily="34" charset="0"/>
                          <a:cs typeface="Arial" pitchFamily="34" charset="0"/>
                        </a:rPr>
                        <a:t> a </a:t>
                      </a:r>
                      <a:r>
                        <a:rPr lang="fr-FR" sz="1600" dirty="0" err="1" smtClean="0">
                          <a:latin typeface="Arial" pitchFamily="34" charset="0"/>
                          <a:cs typeface="Arial" pitchFamily="34" charset="0"/>
                        </a:rPr>
                        <a:t>personal</a:t>
                      </a:r>
                      <a:r>
                        <a:rPr lang="fr-FR" sz="1600" dirty="0" smtClean="0">
                          <a:latin typeface="Arial" pitchFamily="34" charset="0"/>
                          <a:cs typeface="Arial" pitchFamily="34" charset="0"/>
                        </a:rPr>
                        <a:t> computer and internet </a:t>
                      </a:r>
                      <a:r>
                        <a:rPr lang="fr-FR" sz="1600" dirty="0" err="1" smtClean="0">
                          <a:latin typeface="Arial" pitchFamily="34" charset="0"/>
                          <a:cs typeface="Arial" pitchFamily="34" charset="0"/>
                        </a:rPr>
                        <a:t>connection</a:t>
                      </a:r>
                      <a:r>
                        <a:rPr lang="fr-FR" sz="1600" dirty="0" smtClean="0">
                          <a:latin typeface="Arial" pitchFamily="34" charset="0"/>
                          <a:cs typeface="Arial" pitchFamily="34" charset="0"/>
                        </a:rPr>
                        <a:t>. I </a:t>
                      </a:r>
                      <a:r>
                        <a:rPr lang="fr-FR" sz="1600" dirty="0" err="1" smtClean="0">
                          <a:latin typeface="Arial" pitchFamily="34" charset="0"/>
                          <a:cs typeface="Arial" pitchFamily="34" charset="0"/>
                        </a:rPr>
                        <a:t>can</a:t>
                      </a:r>
                      <a:r>
                        <a:rPr lang="fr-FR" sz="1600" dirty="0" smtClean="0">
                          <a:latin typeface="Arial" pitchFamily="34" charset="0"/>
                          <a:cs typeface="Arial" pitchFamily="34" charset="0"/>
                        </a:rPr>
                        <a:t> manage to </a:t>
                      </a:r>
                      <a:r>
                        <a:rPr lang="fr-FR" sz="1600" dirty="0" err="1" smtClean="0">
                          <a:latin typeface="Arial" pitchFamily="34" charset="0"/>
                          <a:cs typeface="Arial" pitchFamily="34" charset="0"/>
                        </a:rPr>
                        <a:t>work</a:t>
                      </a:r>
                      <a:r>
                        <a:rPr lang="fr-FR" sz="16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fr-FR" sz="1600" dirty="0" err="1" smtClean="0">
                          <a:latin typeface="Arial" pitchFamily="34" charset="0"/>
                          <a:cs typeface="Arial" pitchFamily="34" charset="0"/>
                        </a:rPr>
                        <a:t>from</a:t>
                      </a:r>
                      <a:r>
                        <a:rPr lang="fr-FR" sz="16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fr-FR" sz="1600" dirty="0" err="1" smtClean="0">
                          <a:latin typeface="Arial" pitchFamily="34" charset="0"/>
                          <a:cs typeface="Arial" pitchFamily="34" charset="0"/>
                        </a:rPr>
                        <a:t>anywhere</a:t>
                      </a:r>
                      <a:r>
                        <a:rPr lang="fr-FR" sz="1600" dirty="0" smtClean="0">
                          <a:latin typeface="Arial" pitchFamily="34" charset="0"/>
                          <a:cs typeface="Arial" pitchFamily="34" charset="0"/>
                        </a:rPr>
                        <a:t> and on a flexible time frame </a:t>
                      </a:r>
                      <a:r>
                        <a:rPr lang="fr-FR" sz="1600" dirty="0" err="1" smtClean="0">
                          <a:latin typeface="Arial" pitchFamily="34" charset="0"/>
                          <a:cs typeface="Arial" pitchFamily="34" charset="0"/>
                        </a:rPr>
                        <a:t>especially</a:t>
                      </a:r>
                      <a:r>
                        <a:rPr lang="fr-FR" sz="1600" dirty="0" smtClean="0">
                          <a:latin typeface="Arial" pitchFamily="34" charset="0"/>
                          <a:cs typeface="Arial" pitchFamily="34" charset="0"/>
                        </a:rPr>
                        <a:t> if i go freelance.</a:t>
                      </a:r>
                      <a:endParaRPr lang="fr-FR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133</TotalTime>
  <Words>456</Words>
  <Application>Microsoft Office PowerPoint</Application>
  <PresentationFormat>Affichage à l'écran (4:3)</PresentationFormat>
  <Paragraphs>42</Paragraphs>
  <Slides>5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Opulent</vt:lpstr>
      <vt:lpstr>Web Fundamentals Project</vt:lpstr>
      <vt:lpstr>Table of content</vt:lpstr>
      <vt:lpstr>How does the web work ?</vt:lpstr>
      <vt:lpstr>What do i need to be a web developer ? </vt:lpstr>
      <vt:lpstr>Why did i choose to become a web developer ?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Fundamentals Project</dc:title>
  <dc:creator>amine</dc:creator>
  <cp:lastModifiedBy>amine</cp:lastModifiedBy>
  <cp:revision>1</cp:revision>
  <dcterms:created xsi:type="dcterms:W3CDTF">2023-03-07T07:48:36Z</dcterms:created>
  <dcterms:modified xsi:type="dcterms:W3CDTF">2023-03-07T10:02:31Z</dcterms:modified>
</cp:coreProperties>
</file>