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1"/>
  </p:notesMasterIdLst>
  <p:sldIdLst>
    <p:sldId id="256" r:id="rId2"/>
    <p:sldId id="257" r:id="rId3"/>
    <p:sldId id="261" r:id="rId4"/>
    <p:sldId id="262" r:id="rId5"/>
    <p:sldId id="263" r:id="rId6"/>
    <p:sldId id="264" r:id="rId7"/>
    <p:sldId id="265" r:id="rId8"/>
    <p:sldId id="259" r:id="rId9"/>
    <p:sldId id="260"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138"/>
    <a:srgbClr val="02114B"/>
    <a:srgbClr val="01C154"/>
    <a:srgbClr val="029141"/>
    <a:srgbClr val="028C3E"/>
    <a:srgbClr val="018A81"/>
    <a:srgbClr val="029443"/>
    <a:srgbClr val="016646"/>
    <a:srgbClr val="01124A"/>
    <a:srgbClr val="02B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54" autoAdjust="0"/>
  </p:normalViewPr>
  <p:slideViewPr>
    <p:cSldViewPr>
      <p:cViewPr varScale="1">
        <p:scale>
          <a:sx n="106" d="100"/>
          <a:sy n="106" d="100"/>
        </p:scale>
        <p:origin x="366"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‹N°›</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9</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1670" y="891995"/>
            <a:ext cx="7771484" cy="1661046"/>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01670" y="3322795"/>
            <a:ext cx="7771484" cy="744815"/>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76239"/>
            <a:ext cx="8246070" cy="763524"/>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350110"/>
            <a:ext cx="8246070" cy="3417151"/>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0799" y="376237"/>
            <a:ext cx="6091911"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90800" y="1197405"/>
            <a:ext cx="6091911" cy="3576168"/>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552" y="277487"/>
            <a:ext cx="8076896"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41238"/>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13635"/>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41238"/>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13635"/>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‹N°›</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‹N°›</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3065" y="1350110"/>
            <a:ext cx="5640935" cy="1832461"/>
          </a:xfrm>
        </p:spPr>
        <p:txBody>
          <a:bodyPr>
            <a:normAutofit/>
          </a:bodyPr>
          <a:lstStyle/>
          <a:p>
            <a:r>
              <a:rPr lang="fr-FR" sz="2000" dirty="0" smtClean="0">
                <a:solidFill>
                  <a:srgbClr val="02114B"/>
                </a:solidFill>
                <a:latin typeface="Arial Black" panose="020B0A04020102020204" pitchFamily="34" charset="0"/>
              </a:rPr>
              <a:t>La </a:t>
            </a:r>
            <a:r>
              <a:rPr lang="fr-FR" sz="2000" dirty="0">
                <a:solidFill>
                  <a:srgbClr val="02114B"/>
                </a:solidFill>
                <a:latin typeface="Arial Black" panose="020B0A04020102020204" pitchFamily="34" charset="0"/>
              </a:rPr>
              <a:t>montée de la </a:t>
            </a:r>
            <a:r>
              <a:rPr lang="fr-FR" sz="2000" dirty="0" smtClean="0">
                <a:solidFill>
                  <a:srgbClr val="02114B"/>
                </a:solidFill>
                <a:latin typeface="Arial Black" panose="020B0A04020102020204" pitchFamily="34" charset="0"/>
              </a:rPr>
              <a:t>monnaie  </a:t>
            </a:r>
            <a:r>
              <a:rPr lang="fr-FR" sz="2000" dirty="0">
                <a:solidFill>
                  <a:srgbClr val="02114B"/>
                </a:solidFill>
                <a:latin typeface="Arial Black" panose="020B0A04020102020204" pitchFamily="34" charset="0"/>
              </a:rPr>
              <a:t>numérique : </a:t>
            </a:r>
            <a:r>
              <a:rPr lang="fr-FR" sz="2000" dirty="0">
                <a:solidFill>
                  <a:srgbClr val="035138"/>
                </a:solidFill>
                <a:latin typeface="Arial Black" panose="020B0A04020102020204" pitchFamily="34" charset="0"/>
              </a:rPr>
              <a:t>une </a:t>
            </a:r>
            <a:r>
              <a:rPr lang="fr-FR" sz="2000" dirty="0" smtClean="0">
                <a:solidFill>
                  <a:srgbClr val="035138"/>
                </a:solidFill>
                <a:latin typeface="Arial Black" panose="020B0A04020102020204" pitchFamily="34" charset="0"/>
              </a:rPr>
              <a:t>vue</a:t>
            </a:r>
            <a:r>
              <a:rPr lang="fr-FR" sz="2000" dirty="0" smtClean="0">
                <a:solidFill>
                  <a:srgbClr val="02114B"/>
                </a:solidFill>
                <a:latin typeface="Arial Black" panose="020B0A04020102020204" pitchFamily="34" charset="0"/>
              </a:rPr>
              <a:t/>
            </a:r>
            <a:br>
              <a:rPr lang="fr-FR" sz="2000" dirty="0" smtClean="0">
                <a:solidFill>
                  <a:srgbClr val="02114B"/>
                </a:solidFill>
                <a:latin typeface="Arial Black" panose="020B0A04020102020204" pitchFamily="34" charset="0"/>
              </a:rPr>
            </a:br>
            <a:r>
              <a:rPr lang="fr-FR" sz="2000" dirty="0" smtClean="0">
                <a:solidFill>
                  <a:srgbClr val="035138"/>
                </a:solidFill>
                <a:latin typeface="Arial Black" panose="020B0A04020102020204" pitchFamily="34" charset="0"/>
              </a:rPr>
              <a:t>d'ensemble exhaustive</a:t>
            </a:r>
            <a:endParaRPr lang="en-US" sz="2000" dirty="0">
              <a:solidFill>
                <a:srgbClr val="035138"/>
              </a:solidFill>
              <a:latin typeface="Arial Black" panose="020B0A04020102020204" pitchFamily="34" charset="0"/>
            </a:endParaRPr>
          </a:p>
        </p:txBody>
      </p:sp>
      <p:sp>
        <p:nvSpPr>
          <p:cNvPr id="4" name="Sous-titr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281175"/>
            <a:ext cx="8246070" cy="763524"/>
          </a:xfrm>
        </p:spPr>
        <p:txBody>
          <a:bodyPr>
            <a:normAutofit/>
          </a:bodyPr>
          <a:lstStyle/>
          <a:p>
            <a:r>
              <a:rPr lang="en-US" sz="4000" b="1" dirty="0" smtClean="0">
                <a:effectLst/>
                <a:latin typeface="Arial Black" panose="020B0A04020102020204" pitchFamily="34" charset="0"/>
              </a:rPr>
              <a:t>Définition</a:t>
            </a:r>
            <a:r>
              <a:rPr lang="en-US" sz="4000" b="1" dirty="0">
                <a:effectLst/>
                <a:latin typeface="Arial Black" panose="020B0A04020102020204" pitchFamily="34" charset="0"/>
              </a:rPr>
              <a:t> </a:t>
            </a:r>
            <a:r>
              <a:rPr lang="en-US" sz="4000" b="1" dirty="0" smtClean="0">
                <a:effectLst/>
                <a:latin typeface="Arial Black" panose="020B0A04020102020204" pitchFamily="34" charset="0"/>
              </a:rPr>
              <a:t>:</a:t>
            </a:r>
            <a:r>
              <a:rPr lang="en-US" b="1" dirty="0" smtClean="0">
                <a:effectLst/>
              </a:rPr>
              <a:t> </a:t>
            </a:r>
            <a:endParaRPr lang="en-US" dirty="0"/>
          </a:p>
        </p:txBody>
      </p:sp>
      <p:sp>
        <p:nvSpPr>
          <p:cNvPr id="3" name="Content Placeholder 2"/>
          <p:cNvSpPr>
            <a:spLocks noGrp="1"/>
          </p:cNvSpPr>
          <p:nvPr>
            <p:ph idx="1"/>
          </p:nvPr>
        </p:nvSpPr>
        <p:spPr>
          <a:xfrm>
            <a:off x="155285" y="1350110"/>
            <a:ext cx="8246070" cy="3793390"/>
          </a:xfrm>
        </p:spPr>
        <p:txBody>
          <a:bodyPr>
            <a:normAutofit lnSpcReduction="10000"/>
          </a:bodyPr>
          <a:lstStyle/>
          <a:p>
            <a:r>
              <a:rPr lang="fr-FR" sz="2000" b="1" dirty="0">
                <a:latin typeface="Arial Rounded MT Bold" panose="020F0704030504030204" pitchFamily="34" charset="0"/>
              </a:rPr>
              <a:t>Nature Électronique </a:t>
            </a:r>
            <a:r>
              <a:rPr lang="fr-FR" b="1" dirty="0">
                <a:solidFill>
                  <a:srgbClr val="035138"/>
                </a:solidFill>
              </a:rPr>
              <a:t>:</a:t>
            </a:r>
            <a:r>
              <a:rPr lang="fr-FR" dirty="0">
                <a:solidFill>
                  <a:srgbClr val="035138"/>
                </a:solidFill>
              </a:rPr>
              <a:t> </a:t>
            </a:r>
            <a:r>
              <a:rPr lang="fr-FR" sz="1800" dirty="0">
                <a:solidFill>
                  <a:srgbClr val="035138"/>
                </a:solidFill>
                <a:latin typeface="Agency FB" panose="020B0503020202020204" pitchFamily="34" charset="0"/>
              </a:rPr>
              <a:t>La monnaie numérique est une forme de monnaie qui n'existe que sous forme électronique, sans support physique comme des pièces ou des billets</a:t>
            </a:r>
            <a:r>
              <a:rPr lang="fr-FR" sz="2000" dirty="0" smtClean="0">
                <a:latin typeface="Agency FB" panose="020B0503020202020204" pitchFamily="34" charset="0"/>
              </a:rPr>
              <a:t>.</a:t>
            </a:r>
          </a:p>
          <a:p>
            <a:r>
              <a:rPr lang="fr-FR" sz="2000" b="1" dirty="0">
                <a:latin typeface="Arial Rounded MT Bold" panose="020F0704030504030204" pitchFamily="34" charset="0"/>
              </a:rPr>
              <a:t>Cryptographie </a:t>
            </a:r>
            <a:r>
              <a:rPr lang="fr-FR" b="1" dirty="0"/>
              <a:t>:</a:t>
            </a:r>
            <a:r>
              <a:rPr lang="fr-FR" dirty="0"/>
              <a:t> </a:t>
            </a:r>
            <a:r>
              <a:rPr lang="fr-FR" sz="1800" dirty="0">
                <a:solidFill>
                  <a:srgbClr val="035138"/>
                </a:solidFill>
                <a:latin typeface="Agency FB" panose="020B0503020202020204" pitchFamily="34" charset="0"/>
              </a:rPr>
              <a:t>Les transactions et la création de nouvelles unités de monnaie numérique sont sécurisées grâce à des techniques de cryptographie, assurant la confidentialité et l'intégrité des </a:t>
            </a:r>
            <a:r>
              <a:rPr lang="fr-FR" sz="1800" dirty="0" smtClean="0">
                <a:solidFill>
                  <a:srgbClr val="035138"/>
                </a:solidFill>
                <a:latin typeface="Agency FB" panose="020B0503020202020204" pitchFamily="34" charset="0"/>
              </a:rPr>
              <a:t>transactions</a:t>
            </a:r>
            <a:r>
              <a:rPr lang="fr-FR" sz="1800" dirty="0" smtClean="0">
                <a:latin typeface="Agency FB" panose="020B0503020202020204" pitchFamily="34" charset="0"/>
              </a:rPr>
              <a:t>.</a:t>
            </a:r>
          </a:p>
          <a:p>
            <a:r>
              <a:rPr lang="fr-FR" sz="2000" b="1" dirty="0">
                <a:latin typeface="Arial Rounded MT Bold" panose="020F0704030504030204" pitchFamily="34" charset="0"/>
              </a:rPr>
              <a:t>Décentralisation </a:t>
            </a:r>
            <a:r>
              <a:rPr lang="fr-FR" b="1" dirty="0">
                <a:solidFill>
                  <a:srgbClr val="035138"/>
                </a:solidFill>
              </a:rPr>
              <a:t>:</a:t>
            </a:r>
            <a:r>
              <a:rPr lang="fr-FR" dirty="0">
                <a:solidFill>
                  <a:srgbClr val="035138"/>
                </a:solidFill>
              </a:rPr>
              <a:t> </a:t>
            </a:r>
            <a:r>
              <a:rPr lang="fr-FR" sz="1800" dirty="0">
                <a:solidFill>
                  <a:srgbClr val="035138"/>
                </a:solidFill>
                <a:latin typeface="Agency FB" panose="020B0503020202020204" pitchFamily="34" charset="0"/>
              </a:rPr>
              <a:t>La majorité des monnaies numériques reposent sur une technologie de registre décentralisé </a:t>
            </a:r>
            <a:r>
              <a:rPr lang="fr-FR" sz="1800" dirty="0" smtClean="0">
                <a:solidFill>
                  <a:srgbClr val="035138"/>
                </a:solidFill>
                <a:latin typeface="Agency FB" panose="020B0503020202020204" pitchFamily="34" charset="0"/>
              </a:rPr>
              <a:t>appelée blockchain</a:t>
            </a:r>
            <a:r>
              <a:rPr lang="fr-FR" sz="1800" dirty="0">
                <a:solidFill>
                  <a:srgbClr val="035138"/>
                </a:solidFill>
                <a:latin typeface="Agency FB" panose="020B0503020202020204" pitchFamily="34" charset="0"/>
              </a:rPr>
              <a:t>, géré par un réseau de participants, plutôt que par une seule </a:t>
            </a:r>
            <a:r>
              <a:rPr lang="fr-FR" sz="1800" dirty="0" smtClean="0">
                <a:solidFill>
                  <a:srgbClr val="035138"/>
                </a:solidFill>
                <a:latin typeface="Agency FB" panose="020B0503020202020204" pitchFamily="34" charset="0"/>
              </a:rPr>
              <a:t>autorité</a:t>
            </a:r>
            <a:r>
              <a:rPr lang="fr-FR" sz="1800" dirty="0" smtClean="0">
                <a:solidFill>
                  <a:srgbClr val="035138"/>
                </a:solidFill>
              </a:rPr>
              <a:t>.</a:t>
            </a:r>
          </a:p>
          <a:p>
            <a:r>
              <a:rPr lang="en-US" sz="2000" b="1" dirty="0">
                <a:latin typeface="Arial Rounded MT Bold" panose="020F0704030504030204" pitchFamily="34" charset="0"/>
              </a:rPr>
              <a:t>Absence de Régulation Gouvernementale </a:t>
            </a:r>
            <a:r>
              <a:rPr lang="en-US" sz="2000" b="1" dirty="0" smtClean="0"/>
              <a:t>:</a:t>
            </a:r>
            <a:r>
              <a:rPr lang="fr-FR" sz="1900" dirty="0">
                <a:solidFill>
                  <a:srgbClr val="035138"/>
                </a:solidFill>
                <a:latin typeface="Agency FB" panose="020B0503020202020204" pitchFamily="34" charset="0"/>
              </a:rPr>
              <a:t>Les monnaies numériques échappent généralement à la régulation gouvernementale, offrant aux utilisateurs une plus grande indépendance dans leur utilisation</a:t>
            </a:r>
            <a:r>
              <a:rPr lang="fr-FR" sz="1900" dirty="0">
                <a:solidFill>
                  <a:srgbClr val="035138"/>
                </a:solidFill>
              </a:rPr>
              <a:t>.</a:t>
            </a:r>
            <a:endParaRPr lang="en-US" sz="1900" dirty="0">
              <a:solidFill>
                <a:srgbClr val="035138"/>
              </a:solidFill>
            </a:endParaRPr>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0360" y="128470"/>
            <a:ext cx="5488230" cy="1044699"/>
          </a:xfrm>
        </p:spPr>
        <p:txBody>
          <a:bodyPr>
            <a:normAutofit/>
          </a:bodyPr>
          <a:lstStyle/>
          <a:p>
            <a:r>
              <a:rPr lang="fr-FR" sz="4000" b="1" dirty="0" smtClean="0">
                <a:effectLst/>
                <a:latin typeface="Arial Black" panose="020B0A04020102020204" pitchFamily="34" charset="0"/>
              </a:rPr>
              <a:t>Avantages</a:t>
            </a:r>
            <a:r>
              <a:rPr lang="en-US" sz="4000" b="1" dirty="0" smtClean="0">
                <a:effectLst/>
                <a:latin typeface="Arial Black" panose="020B0A04020102020204" pitchFamily="34" charset="0"/>
              </a:rPr>
              <a:t> : </a:t>
            </a:r>
            <a:endParaRPr lang="en-US" sz="4000" dirty="0">
              <a:latin typeface="Arial Black" panose="020B0A04020102020204" pitchFamily="34" charset="0"/>
            </a:endParaRPr>
          </a:p>
        </p:txBody>
      </p:sp>
      <p:sp>
        <p:nvSpPr>
          <p:cNvPr id="3" name="Content Placeholder 2"/>
          <p:cNvSpPr>
            <a:spLocks noGrp="1"/>
          </p:cNvSpPr>
          <p:nvPr>
            <p:ph idx="1"/>
          </p:nvPr>
        </p:nvSpPr>
        <p:spPr>
          <a:xfrm>
            <a:off x="448965" y="1350110"/>
            <a:ext cx="8246070" cy="3793390"/>
          </a:xfrm>
        </p:spPr>
        <p:txBody>
          <a:bodyPr>
            <a:normAutofit/>
          </a:bodyPr>
          <a:lstStyle/>
          <a:p>
            <a:r>
              <a:rPr lang="fr-FR" sz="2200" b="1" dirty="0">
                <a:latin typeface="Arial Rounded MT Bold" panose="020F0704030504030204" pitchFamily="34" charset="0"/>
              </a:rPr>
              <a:t>Rapidité des transactions </a:t>
            </a:r>
            <a:r>
              <a:rPr lang="fr-FR" sz="1900" b="1" dirty="0"/>
              <a:t>:</a:t>
            </a:r>
            <a:r>
              <a:rPr lang="fr-FR" sz="1900" dirty="0"/>
              <a:t> </a:t>
            </a:r>
            <a:r>
              <a:rPr lang="fr-FR" sz="1900" dirty="0">
                <a:solidFill>
                  <a:srgbClr val="035138"/>
                </a:solidFill>
                <a:latin typeface="Agency FB" panose="020B0503020202020204" pitchFamily="34" charset="0"/>
              </a:rPr>
              <a:t>Les monnaies numériques permettent des transactions presque instantanées à l'échelle mondiale, offrant une grande efficacité dans le transfert de fonds</a:t>
            </a:r>
            <a:r>
              <a:rPr lang="fr-FR" sz="1900" dirty="0" smtClean="0">
                <a:solidFill>
                  <a:srgbClr val="035138"/>
                </a:solidFill>
                <a:latin typeface="Agency FB" panose="020B0503020202020204" pitchFamily="34" charset="0"/>
              </a:rPr>
              <a:t>.</a:t>
            </a:r>
          </a:p>
          <a:p>
            <a:r>
              <a:rPr lang="fr-FR" sz="2000" b="1" dirty="0">
                <a:latin typeface="Arial Rounded MT Bold" panose="020F0704030504030204" pitchFamily="34" charset="0"/>
              </a:rPr>
              <a:t>Réduction des frais de transaction </a:t>
            </a:r>
            <a:r>
              <a:rPr lang="fr-FR" b="1" dirty="0"/>
              <a:t>:</a:t>
            </a:r>
            <a:r>
              <a:rPr lang="fr-FR" dirty="0"/>
              <a:t> </a:t>
            </a:r>
            <a:r>
              <a:rPr lang="fr-FR" sz="1900" dirty="0">
                <a:solidFill>
                  <a:srgbClr val="035138"/>
                </a:solidFill>
              </a:rPr>
              <a:t>Les coûts associés aux transactions de monnaie numérique sont généralement inférieurs à ceux des services financiers traditionnels, ce qui peut générer des économies significatives pour les utilisateurs</a:t>
            </a:r>
            <a:r>
              <a:rPr lang="fr-FR" sz="1900" dirty="0" smtClean="0">
                <a:solidFill>
                  <a:srgbClr val="035138"/>
                </a:solidFill>
              </a:rPr>
              <a:t>.</a:t>
            </a:r>
            <a:endParaRPr lang="fr-FR" sz="1800" dirty="0" smtClean="0">
              <a:latin typeface="Agency FB" panose="020B0503020202020204" pitchFamily="34" charset="0"/>
            </a:endParaRPr>
          </a:p>
          <a:p>
            <a:pPr marL="0" indent="0">
              <a:buNone/>
            </a:pPr>
            <a:endParaRPr lang="en-US" dirty="0"/>
          </a:p>
        </p:txBody>
      </p:sp>
    </p:spTree>
    <p:extLst>
      <p:ext uri="{BB962C8B-B14F-4D97-AF65-F5344CB8AC3E}">
        <p14:creationId xmlns:p14="http://schemas.microsoft.com/office/powerpoint/2010/main" val="340995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7900" y="128470"/>
            <a:ext cx="7626100" cy="1044699"/>
          </a:xfrm>
        </p:spPr>
        <p:txBody>
          <a:bodyPr>
            <a:normAutofit/>
          </a:bodyPr>
          <a:lstStyle/>
          <a:p>
            <a:r>
              <a:rPr lang="en-US" sz="3200" b="1" dirty="0" smtClean="0">
                <a:effectLst/>
                <a:latin typeface="Arial Black" panose="020B0A04020102020204" pitchFamily="34" charset="0"/>
              </a:rPr>
              <a:t>Défis et inconvénients </a:t>
            </a:r>
            <a:r>
              <a:rPr lang="en-US" sz="4000" b="1" dirty="0" smtClean="0">
                <a:effectLst/>
                <a:latin typeface="Arial Black" panose="020B0A04020102020204" pitchFamily="34" charset="0"/>
              </a:rPr>
              <a:t>: </a:t>
            </a:r>
            <a:endParaRPr lang="en-US" sz="4000" dirty="0">
              <a:latin typeface="Arial Black" panose="020B0A04020102020204" pitchFamily="34" charset="0"/>
            </a:endParaRPr>
          </a:p>
        </p:txBody>
      </p:sp>
      <p:sp>
        <p:nvSpPr>
          <p:cNvPr id="3" name="Content Placeholder 2"/>
          <p:cNvSpPr>
            <a:spLocks noGrp="1"/>
          </p:cNvSpPr>
          <p:nvPr>
            <p:ph idx="1"/>
          </p:nvPr>
        </p:nvSpPr>
        <p:spPr>
          <a:xfrm>
            <a:off x="448965" y="1350110"/>
            <a:ext cx="8246070" cy="3793390"/>
          </a:xfrm>
        </p:spPr>
        <p:txBody>
          <a:bodyPr>
            <a:normAutofit/>
          </a:bodyPr>
          <a:lstStyle/>
          <a:p>
            <a:r>
              <a:rPr lang="fr-FR" sz="2000" b="1" dirty="0" smtClean="0">
                <a:latin typeface="Arial Rounded MT Bold" panose="020F0704030504030204" pitchFamily="34" charset="0"/>
              </a:rPr>
              <a:t>Volatilité des prix </a:t>
            </a:r>
            <a:r>
              <a:rPr lang="fr-FR" b="1" dirty="0" smtClean="0">
                <a:latin typeface="Agency FB" panose="020B0503020202020204" pitchFamily="34" charset="0"/>
              </a:rPr>
              <a:t>:</a:t>
            </a:r>
            <a:r>
              <a:rPr lang="fr-FR" dirty="0" smtClean="0">
                <a:latin typeface="Agency FB" panose="020B0503020202020204" pitchFamily="34" charset="0"/>
              </a:rPr>
              <a:t> </a:t>
            </a:r>
            <a:r>
              <a:rPr lang="fr-FR" sz="1800" dirty="0" smtClean="0">
                <a:solidFill>
                  <a:srgbClr val="035138"/>
                </a:solidFill>
                <a:latin typeface="Agency FB" panose="020B0503020202020204" pitchFamily="34" charset="0"/>
              </a:rPr>
              <a:t>Les monnaies numériques, telles que le Bitcoin, sont sujettes à des fluctuations de valeur importantes sur de courtes périodes, ce qui peut rendre difficile leur utilisation comme réserve de valeur stable</a:t>
            </a:r>
            <a:r>
              <a:rPr lang="fr-FR" sz="1800" dirty="0" smtClean="0">
                <a:solidFill>
                  <a:srgbClr val="035138"/>
                </a:solidFill>
              </a:rPr>
              <a:t>.</a:t>
            </a:r>
            <a:r>
              <a:rPr lang="fr-FR" sz="1900" dirty="0" smtClean="0">
                <a:solidFill>
                  <a:srgbClr val="035138"/>
                </a:solidFill>
                <a:latin typeface="Agency FB" panose="020B0503020202020204" pitchFamily="34" charset="0"/>
              </a:rPr>
              <a:t>.</a:t>
            </a:r>
          </a:p>
          <a:p>
            <a:r>
              <a:rPr lang="fr-FR" sz="2000" b="1" dirty="0" smtClean="0">
                <a:latin typeface="Arial Rounded MT Bold" panose="020F0704030504030204" pitchFamily="34" charset="0"/>
              </a:rPr>
              <a:t>Sécurité et fraude </a:t>
            </a:r>
            <a:r>
              <a:rPr lang="fr-FR" sz="1800" b="1" dirty="0" smtClean="0">
                <a:solidFill>
                  <a:srgbClr val="035138"/>
                </a:solidFill>
                <a:latin typeface="Agency FB" panose="020B0503020202020204" pitchFamily="34" charset="0"/>
              </a:rPr>
              <a:t>:</a:t>
            </a:r>
            <a:r>
              <a:rPr lang="fr-FR" sz="1800" dirty="0" smtClean="0">
                <a:solidFill>
                  <a:srgbClr val="035138"/>
                </a:solidFill>
                <a:latin typeface="Agency FB" panose="020B0503020202020204" pitchFamily="34" charset="0"/>
              </a:rPr>
              <a:t> Les portefeuilles de monnaie numérique peuvent être vulnérables aux piratages et aux fraudes, nécessitant des précautions de sécurité strictes pour protéger les actifs numériques des utilisateurs.</a:t>
            </a:r>
            <a:endParaRPr lang="en-US" sz="1800" dirty="0">
              <a:solidFill>
                <a:srgbClr val="035138"/>
              </a:solidFill>
              <a:latin typeface="Agency FB" panose="020B0503020202020204" pitchFamily="34" charset="0"/>
            </a:endParaRPr>
          </a:p>
        </p:txBody>
      </p:sp>
    </p:spTree>
    <p:extLst>
      <p:ext uri="{BB962C8B-B14F-4D97-AF65-F5344CB8AC3E}">
        <p14:creationId xmlns:p14="http://schemas.microsoft.com/office/powerpoint/2010/main" val="289168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7655" y="128470"/>
            <a:ext cx="5619940" cy="1044699"/>
          </a:xfrm>
        </p:spPr>
        <p:txBody>
          <a:bodyPr>
            <a:normAutofit/>
          </a:bodyPr>
          <a:lstStyle/>
          <a:p>
            <a:r>
              <a:rPr lang="en-US" b="1" dirty="0" smtClean="0">
                <a:effectLst/>
              </a:rPr>
              <a:t>Examples :</a:t>
            </a:r>
            <a:endParaRPr lang="en-US" sz="4000" dirty="0">
              <a:latin typeface="Arial Black" panose="020B0A04020102020204" pitchFamily="34" charset="0"/>
            </a:endParaRPr>
          </a:p>
        </p:txBody>
      </p:sp>
      <p:sp>
        <p:nvSpPr>
          <p:cNvPr id="3" name="Content Placeholder 2"/>
          <p:cNvSpPr>
            <a:spLocks noGrp="1"/>
          </p:cNvSpPr>
          <p:nvPr>
            <p:ph idx="1"/>
          </p:nvPr>
        </p:nvSpPr>
        <p:spPr>
          <a:xfrm>
            <a:off x="448965" y="1350110"/>
            <a:ext cx="8246070" cy="3793390"/>
          </a:xfrm>
        </p:spPr>
        <p:txBody>
          <a:bodyPr>
            <a:normAutofit/>
          </a:bodyPr>
          <a:lstStyle/>
          <a:p>
            <a:r>
              <a:rPr lang="fr-FR" sz="2000" b="1" dirty="0" smtClean="0">
                <a:latin typeface="Arial Rounded MT Bold" panose="020F0704030504030204" pitchFamily="34" charset="0"/>
              </a:rPr>
              <a:t>Bitcoin :</a:t>
            </a:r>
            <a:r>
              <a:rPr lang="fr-FR" dirty="0" smtClean="0">
                <a:latin typeface="Arial Rounded MT Bold" panose="020F0704030504030204" pitchFamily="34" charset="0"/>
              </a:rPr>
              <a:t> </a:t>
            </a:r>
            <a:r>
              <a:rPr lang="fr-FR" sz="2000" dirty="0" smtClean="0">
                <a:solidFill>
                  <a:srgbClr val="035138"/>
                </a:solidFill>
                <a:latin typeface="Agency FB" panose="020B0503020202020204" pitchFamily="34" charset="0"/>
              </a:rPr>
              <a:t>est </a:t>
            </a:r>
            <a:r>
              <a:rPr lang="fr-FR" sz="2000" dirty="0">
                <a:solidFill>
                  <a:srgbClr val="035138"/>
                </a:solidFill>
                <a:latin typeface="Agency FB" panose="020B0503020202020204" pitchFamily="34" charset="0"/>
              </a:rPr>
              <a:t>la première monnaie numérique décentralisée</a:t>
            </a:r>
            <a:r>
              <a:rPr lang="fr-FR" dirty="0" smtClean="0"/>
              <a:t>.</a:t>
            </a:r>
          </a:p>
          <a:p>
            <a:pPr marL="0" indent="0">
              <a:buNone/>
            </a:pPr>
            <a:endParaRPr lang="fr-FR" sz="1900" dirty="0" smtClean="0">
              <a:solidFill>
                <a:srgbClr val="035138"/>
              </a:solidFill>
              <a:latin typeface="Agency FB" panose="020B0503020202020204" pitchFamily="34" charset="0"/>
            </a:endParaRPr>
          </a:p>
          <a:p>
            <a:r>
              <a:rPr lang="fr-FR" sz="2000" dirty="0" smtClean="0">
                <a:latin typeface="Arial Rounded MT Bold" panose="020F0704030504030204" pitchFamily="34" charset="0"/>
              </a:rPr>
              <a:t>Ethereum </a:t>
            </a:r>
            <a:r>
              <a:rPr lang="fr-FR" sz="2000" b="1" dirty="0" smtClean="0">
                <a:latin typeface="Arial Rounded MT Bold" panose="020F0704030504030204" pitchFamily="34" charset="0"/>
              </a:rPr>
              <a:t>: </a:t>
            </a:r>
            <a:r>
              <a:rPr lang="fr-FR" sz="1800" dirty="0" smtClean="0">
                <a:solidFill>
                  <a:srgbClr val="035138"/>
                </a:solidFill>
                <a:latin typeface="Agency FB" panose="020B0503020202020204" pitchFamily="34" charset="0"/>
              </a:rPr>
              <a:t>est </a:t>
            </a:r>
            <a:r>
              <a:rPr lang="fr-FR" sz="1800" dirty="0">
                <a:solidFill>
                  <a:srgbClr val="035138"/>
                </a:solidFill>
                <a:latin typeface="Agency FB" panose="020B0503020202020204" pitchFamily="34" charset="0"/>
              </a:rPr>
              <a:t>une plateforme de blockchain décentralisée pour les applications et </a:t>
            </a:r>
            <a:r>
              <a:rPr lang="fr-FR" sz="1800" dirty="0" smtClean="0">
                <a:solidFill>
                  <a:srgbClr val="035138"/>
                </a:solidFill>
                <a:latin typeface="Agency FB" panose="020B0503020202020204" pitchFamily="34" charset="0"/>
              </a:rPr>
              <a:t>les</a:t>
            </a:r>
          </a:p>
          <a:p>
            <a:endParaRPr lang="fr-FR" sz="1800" dirty="0" smtClean="0">
              <a:solidFill>
                <a:srgbClr val="035138"/>
              </a:solidFill>
              <a:latin typeface="Agency FB" panose="020B0503020202020204" pitchFamily="34" charset="0"/>
            </a:endParaRPr>
          </a:p>
          <a:p>
            <a:pPr marL="0" indent="0">
              <a:buNone/>
            </a:pPr>
            <a:r>
              <a:rPr lang="fr-FR" sz="1800" dirty="0">
                <a:solidFill>
                  <a:srgbClr val="035138"/>
                </a:solidFill>
                <a:latin typeface="Agency FB" panose="020B0503020202020204" pitchFamily="34" charset="0"/>
              </a:rPr>
              <a:t> </a:t>
            </a:r>
            <a:r>
              <a:rPr lang="fr-FR" sz="1800" dirty="0" smtClean="0">
                <a:solidFill>
                  <a:srgbClr val="035138"/>
                </a:solidFill>
                <a:latin typeface="Agency FB" panose="020B0503020202020204" pitchFamily="34" charset="0"/>
              </a:rPr>
              <a:t>  contrats </a:t>
            </a:r>
            <a:r>
              <a:rPr lang="fr-FR" sz="1800" dirty="0">
                <a:solidFill>
                  <a:srgbClr val="035138"/>
                </a:solidFill>
                <a:latin typeface="Agency FB" panose="020B0503020202020204" pitchFamily="34" charset="0"/>
              </a:rPr>
              <a:t>intelligents</a:t>
            </a:r>
            <a:r>
              <a:rPr lang="fr-FR" sz="1800" dirty="0" smtClean="0">
                <a:solidFill>
                  <a:srgbClr val="035138"/>
                </a:solidFill>
                <a:latin typeface="Arial Rounded MT Bold" panose="020F0704030504030204" pitchFamily="34" charset="0"/>
              </a:rPr>
              <a:t>.</a:t>
            </a:r>
          </a:p>
          <a:p>
            <a:pPr marL="0" indent="0">
              <a:buNone/>
            </a:pPr>
            <a:endParaRPr lang="fr-FR" sz="1800" dirty="0" smtClean="0">
              <a:solidFill>
                <a:srgbClr val="035138"/>
              </a:solidFill>
              <a:latin typeface="Agency FB" panose="020B0503020202020204" pitchFamily="34" charset="0"/>
            </a:endParaRPr>
          </a:p>
          <a:p>
            <a:r>
              <a:rPr lang="fr-FR" sz="2000" dirty="0">
                <a:latin typeface="Arial Rounded MT Bold" panose="020F0704030504030204" pitchFamily="34" charset="0"/>
              </a:rPr>
              <a:t>Les </a:t>
            </a:r>
            <a:r>
              <a:rPr lang="fr-FR" sz="2000" dirty="0" smtClean="0">
                <a:latin typeface="Arial Rounded MT Bold" panose="020F0704030504030204" pitchFamily="34" charset="0"/>
              </a:rPr>
              <a:t>stablecoins</a:t>
            </a:r>
            <a:r>
              <a:rPr lang="fr-FR" sz="2000" dirty="0">
                <a:latin typeface="Arial Rounded MT Bold" panose="020F0704030504030204" pitchFamily="34" charset="0"/>
              </a:rPr>
              <a:t> </a:t>
            </a:r>
            <a:r>
              <a:rPr lang="fr-FR" sz="2400" dirty="0" smtClean="0">
                <a:solidFill>
                  <a:srgbClr val="035138"/>
                </a:solidFill>
                <a:latin typeface="Arial Rounded MT Bold" panose="020F0704030504030204" pitchFamily="34" charset="0"/>
              </a:rPr>
              <a:t>:</a:t>
            </a:r>
            <a:r>
              <a:rPr lang="fr-FR" sz="2400" dirty="0" smtClean="0">
                <a:solidFill>
                  <a:srgbClr val="035138"/>
                </a:solidFill>
                <a:latin typeface="Agency FB" panose="020B0503020202020204" pitchFamily="34" charset="0"/>
              </a:rPr>
              <a:t> </a:t>
            </a:r>
            <a:r>
              <a:rPr lang="fr-FR" sz="1800" dirty="0">
                <a:solidFill>
                  <a:srgbClr val="035138"/>
                </a:solidFill>
                <a:latin typeface="Agency FB" panose="020B0503020202020204" pitchFamily="34" charset="0"/>
              </a:rPr>
              <a:t>sont des monnaies numériques centralisées </a:t>
            </a:r>
            <a:endParaRPr lang="fr-FR" sz="1800" dirty="0" smtClean="0">
              <a:solidFill>
                <a:srgbClr val="035138"/>
              </a:solidFill>
              <a:latin typeface="Agency FB" panose="020B0503020202020204" pitchFamily="34" charset="0"/>
            </a:endParaRPr>
          </a:p>
          <a:p>
            <a:pPr marL="0" indent="0">
              <a:buNone/>
            </a:pPr>
            <a:r>
              <a:rPr lang="fr-FR" sz="1800" dirty="0" smtClean="0">
                <a:solidFill>
                  <a:srgbClr val="035138"/>
                </a:solidFill>
                <a:latin typeface="Agency FB" panose="020B0503020202020204" pitchFamily="34" charset="0"/>
              </a:rPr>
              <a:t>adossées </a:t>
            </a:r>
            <a:r>
              <a:rPr lang="fr-FR" sz="1800" dirty="0">
                <a:solidFill>
                  <a:srgbClr val="035138"/>
                </a:solidFill>
                <a:latin typeface="Agency FB" panose="020B0503020202020204" pitchFamily="34" charset="0"/>
              </a:rPr>
              <a:t>à des actifs réels pour maintenir la stabilité des </a:t>
            </a:r>
            <a:r>
              <a:rPr lang="fr-FR" sz="1800" dirty="0" smtClean="0">
                <a:solidFill>
                  <a:srgbClr val="035138"/>
                </a:solidFill>
                <a:latin typeface="Agency FB" panose="020B0503020202020204" pitchFamily="34" charset="0"/>
              </a:rPr>
              <a:t>prix</a:t>
            </a:r>
            <a:r>
              <a:rPr lang="fr-FR" sz="1800" dirty="0" smtClean="0">
                <a:solidFill>
                  <a:srgbClr val="035138"/>
                </a:solidFill>
                <a:latin typeface="Arial Rounded MT Bold" panose="020F0704030504030204" pitchFamily="34" charset="0"/>
              </a:rPr>
              <a:t>.</a:t>
            </a:r>
            <a:endParaRPr lang="en-US" sz="1800" dirty="0">
              <a:solidFill>
                <a:srgbClr val="035138"/>
              </a:solidFill>
              <a:latin typeface="Agency FB" panose="020B0503020202020204" pitchFamily="34" charset="0"/>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79944" y="1345795"/>
            <a:ext cx="610820" cy="534468"/>
          </a:xfrm>
          <a:prstGeom prst="rect">
            <a:avLst/>
          </a:prstGeom>
        </p:spPr>
      </p:pic>
      <p:pic>
        <p:nvPicPr>
          <p:cNvPr id="5" name="Imag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76015" y="2635985"/>
            <a:ext cx="610820" cy="610820"/>
          </a:xfrm>
          <a:prstGeom prst="rect">
            <a:avLst/>
          </a:prstGeom>
        </p:spPr>
      </p:pic>
      <p:pic>
        <p:nvPicPr>
          <p:cNvPr id="6" name="Imag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12353" y="3946095"/>
            <a:ext cx="867591" cy="526830"/>
          </a:xfrm>
          <a:prstGeom prst="rect">
            <a:avLst/>
          </a:prstGeom>
        </p:spPr>
      </p:pic>
    </p:spTree>
    <p:extLst>
      <p:ext uri="{BB962C8B-B14F-4D97-AF65-F5344CB8AC3E}">
        <p14:creationId xmlns:p14="http://schemas.microsoft.com/office/powerpoint/2010/main" val="71702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7655" y="128470"/>
            <a:ext cx="5619940" cy="1044699"/>
          </a:xfrm>
        </p:spPr>
        <p:txBody>
          <a:bodyPr>
            <a:normAutofit/>
          </a:bodyPr>
          <a:lstStyle/>
          <a:p>
            <a:r>
              <a:rPr lang="en-US" sz="4000" b="1" dirty="0">
                <a:effectLst/>
                <a:latin typeface="Arial Black" panose="020B0A04020102020204" pitchFamily="34" charset="0"/>
              </a:rPr>
              <a:t>blockchain</a:t>
            </a:r>
            <a:r>
              <a:rPr lang="en-US" b="1" dirty="0" smtClean="0">
                <a:effectLst/>
              </a:rPr>
              <a:t> :</a:t>
            </a:r>
            <a:endParaRPr lang="en-US" sz="4000" dirty="0">
              <a:latin typeface="Arial Black" panose="020B0A04020102020204" pitchFamily="34" charset="0"/>
            </a:endParaRPr>
          </a:p>
        </p:txBody>
      </p:sp>
      <p:sp>
        <p:nvSpPr>
          <p:cNvPr id="3" name="Content Placeholder 2"/>
          <p:cNvSpPr>
            <a:spLocks noGrp="1"/>
          </p:cNvSpPr>
          <p:nvPr>
            <p:ph idx="1"/>
          </p:nvPr>
        </p:nvSpPr>
        <p:spPr>
          <a:xfrm>
            <a:off x="448965" y="1350110"/>
            <a:ext cx="8246070" cy="3793390"/>
          </a:xfrm>
        </p:spPr>
        <p:txBody>
          <a:bodyPr>
            <a:normAutofit/>
          </a:bodyPr>
          <a:lstStyle/>
          <a:p>
            <a:r>
              <a:rPr lang="fr-FR" dirty="0">
                <a:latin typeface="Arial Rounded MT Bold" panose="020F0704030504030204" pitchFamily="34" charset="0"/>
              </a:rPr>
              <a:t>La </a:t>
            </a:r>
            <a:r>
              <a:rPr lang="fr-FR" dirty="0" smtClean="0">
                <a:latin typeface="Arial Rounded MT Bold" panose="020F0704030504030204" pitchFamily="34" charset="0"/>
              </a:rPr>
              <a:t>blockchain : </a:t>
            </a:r>
            <a:r>
              <a:rPr lang="fr-FR" sz="2400" dirty="0">
                <a:solidFill>
                  <a:srgbClr val="035138"/>
                </a:solidFill>
                <a:latin typeface="Agency FB" panose="020B0503020202020204" pitchFamily="34" charset="0"/>
              </a:rPr>
              <a:t>est une technologie de registre numérique décentralisée qui enregistre les transactions sur plusieurs ordinateurs de manière sécurisée, transparente et immuable, servant de base à diverses crypto-monnaies et </a:t>
            </a:r>
            <a:r>
              <a:rPr lang="fr-FR" sz="2400" dirty="0" smtClean="0">
                <a:solidFill>
                  <a:srgbClr val="035138"/>
                </a:solidFill>
                <a:latin typeface="Agency FB" panose="020B0503020202020204" pitchFamily="34" charset="0"/>
              </a:rPr>
              <a:t>applications</a:t>
            </a:r>
            <a:r>
              <a:rPr lang="fr-FR" sz="2400" dirty="0" smtClean="0">
                <a:solidFill>
                  <a:srgbClr val="035138"/>
                </a:solidFill>
                <a:latin typeface="Arial Rounded MT Bold" panose="020F0704030504030204" pitchFamily="34" charset="0"/>
              </a:rPr>
              <a:t>.</a:t>
            </a:r>
            <a:endParaRPr lang="en-US" sz="2400" dirty="0">
              <a:solidFill>
                <a:srgbClr val="035138"/>
              </a:solidFill>
              <a:latin typeface="Agency FB" panose="020B0503020202020204" pitchFamily="34" charset="0"/>
            </a:endParaRP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13885" y="2724455"/>
            <a:ext cx="3920300" cy="2137870"/>
          </a:xfrm>
          <a:prstGeom prst="rect">
            <a:avLst/>
          </a:prstGeom>
        </p:spPr>
      </p:pic>
    </p:spTree>
    <p:extLst>
      <p:ext uri="{BB962C8B-B14F-4D97-AF65-F5344CB8AC3E}">
        <p14:creationId xmlns:p14="http://schemas.microsoft.com/office/powerpoint/2010/main" val="11841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4950" y="305411"/>
            <a:ext cx="5619940" cy="1044699"/>
          </a:xfrm>
        </p:spPr>
        <p:txBody>
          <a:bodyPr>
            <a:normAutofit/>
          </a:bodyPr>
          <a:lstStyle/>
          <a:p>
            <a:r>
              <a:rPr lang="en-US" sz="4000" b="1" dirty="0" smtClean="0">
                <a:effectLst/>
                <a:latin typeface="Arial Black" panose="020B0A04020102020204" pitchFamily="34" charset="0"/>
              </a:rPr>
              <a:t>Conclusion:</a:t>
            </a:r>
            <a:endParaRPr lang="en-US" sz="4000" dirty="0">
              <a:latin typeface="Arial Black" panose="020B0A04020102020204" pitchFamily="34" charset="0"/>
            </a:endParaRPr>
          </a:p>
        </p:txBody>
      </p:sp>
      <p:sp>
        <p:nvSpPr>
          <p:cNvPr id="3" name="Content Placeholder 2"/>
          <p:cNvSpPr>
            <a:spLocks noGrp="1"/>
          </p:cNvSpPr>
          <p:nvPr>
            <p:ph idx="1"/>
          </p:nvPr>
        </p:nvSpPr>
        <p:spPr>
          <a:xfrm>
            <a:off x="-54804" y="1350110"/>
            <a:ext cx="9315005" cy="3054100"/>
          </a:xfrm>
        </p:spPr>
        <p:txBody>
          <a:bodyPr>
            <a:noAutofit/>
          </a:bodyPr>
          <a:lstStyle/>
          <a:p>
            <a:r>
              <a:rPr lang="fr-FR" dirty="0">
                <a:solidFill>
                  <a:srgbClr val="035138"/>
                </a:solidFill>
                <a:latin typeface="Agency FB" panose="020B0503020202020204" pitchFamily="34" charset="0"/>
              </a:rPr>
              <a:t>La montée de la monnaie numérique offre des avantages tels que la rapidité et l'accessibilité, mais pose également des défis en matière de sécurité et de réglementation. L'avenir de la monnaie numérique dépendra de l'équilibre entre l'innovation et la protection des consommateurs, nécessitant une vigilance continue. Restons informés pour façonner un avenir financier responsable et efficace.</a:t>
            </a:r>
            <a:endParaRPr lang="en-US" dirty="0">
              <a:solidFill>
                <a:srgbClr val="035138"/>
              </a:solidFill>
              <a:latin typeface="Agency FB" panose="020B0503020202020204" pitchFamily="34" charset="0"/>
            </a:endParaRPr>
          </a:p>
        </p:txBody>
      </p:sp>
    </p:spTree>
    <p:extLst>
      <p:ext uri="{BB962C8B-B14F-4D97-AF65-F5344CB8AC3E}">
        <p14:creationId xmlns:p14="http://schemas.microsoft.com/office/powerpoint/2010/main" val="30955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iterate type="lt">
                                    <p:tmAbs val="0"/>
                                  </p:iterate>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mph" presetSubtype="0" fill="hold" grpId="0" nodeType="clickEffect">
                                  <p:stCondLst>
                                    <p:cond delay="0"/>
                                  </p:stCondLst>
                                  <p:iterate type="lt">
                                    <p:tmPct val="4000"/>
                                  </p:iterate>
                                  <p:childTnLst>
                                    <p:set>
                                      <p:cBhvr override="childStyle">
                                        <p:cTn id="15" dur="3000" fill="hold"/>
                                        <p:tgtEl>
                                          <p:spTgt spid="3">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smtClean="0">
                <a:effectLst/>
                <a:latin typeface="Arial Black" panose="020B0A04020102020204" pitchFamily="34" charset="0"/>
              </a:rPr>
              <a:t>Shootout à :</a:t>
            </a:r>
            <a:endParaRPr lang="en-US" sz="4000" dirty="0">
              <a:latin typeface="Arial Black" panose="020B0A04020102020204" pitchFamily="34" charset="0"/>
            </a:endParaRPr>
          </a:p>
        </p:txBody>
      </p:sp>
      <p:sp>
        <p:nvSpPr>
          <p:cNvPr id="5" name="Content Placeholder 4"/>
          <p:cNvSpPr>
            <a:spLocks noGrp="1"/>
          </p:cNvSpPr>
          <p:nvPr>
            <p:ph idx="1"/>
          </p:nvPr>
        </p:nvSpPr>
        <p:spPr/>
        <p:txBody>
          <a:bodyPr>
            <a:normAutofit/>
          </a:bodyPr>
          <a:lstStyle/>
          <a:p>
            <a:r>
              <a:rPr lang="en-US" sz="3200" dirty="0" smtClean="0">
                <a:solidFill>
                  <a:srgbClr val="035138"/>
                </a:solidFill>
                <a:latin typeface="Arial Black" panose="020B0A04020102020204" pitchFamily="34" charset="0"/>
              </a:rPr>
              <a:t>Chatgbt</a:t>
            </a:r>
          </a:p>
          <a:p>
            <a:r>
              <a:rPr lang="en-US" sz="3200" dirty="0" smtClean="0">
                <a:solidFill>
                  <a:srgbClr val="035138"/>
                </a:solidFill>
                <a:latin typeface="Arial Black" panose="020B0A04020102020204" pitchFamily="34" charset="0"/>
              </a:rPr>
              <a:t>Shutterstock</a:t>
            </a:r>
          </a:p>
          <a:p>
            <a:r>
              <a:rPr lang="en-US" sz="3200" dirty="0" smtClean="0">
                <a:solidFill>
                  <a:srgbClr val="035138"/>
                </a:solidFill>
                <a:latin typeface="Arial Black" panose="020B0A04020102020204" pitchFamily="34" charset="0"/>
              </a:rPr>
              <a:t>Leonardo.ai</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BEBA8EAE-BF5A-486C-A8C5-ECC9F3942E4B}">
                <a14:imgProps xmlns:a14="http://schemas.microsoft.com/office/drawing/2010/main">
                  <a14:imgLayer r:embed="rId4">
                    <a14:imgEffect>
                      <a14:artisticGlowEdges/>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143555" y="2113635"/>
            <a:ext cx="7771484" cy="1661046"/>
          </a:xfrm>
        </p:spPr>
        <p:txBody>
          <a:bodyPr>
            <a:normAutofit/>
          </a:bodyPr>
          <a:lstStyle/>
          <a:p>
            <a:r>
              <a:rPr lang="fr-FR" sz="4000" dirty="0">
                <a:solidFill>
                  <a:srgbClr val="035138"/>
                </a:solidFill>
                <a:latin typeface="Agency FB" panose="020B0503020202020204" pitchFamily="34" charset="0"/>
              </a:rPr>
              <a:t>Présenté par Mohamed El Amine Bacel, étudiant en Deuxième Mathématiques.</a:t>
            </a:r>
            <a:endParaRPr lang="en-US" sz="4000" dirty="0">
              <a:solidFill>
                <a:srgbClr val="035138"/>
              </a:solidFill>
              <a:latin typeface="Agency FB" panose="020B0503020202020204" pitchFamily="34" charset="0"/>
            </a:endParaRPr>
          </a:p>
        </p:txBody>
      </p:sp>
      <p:sp>
        <p:nvSpPr>
          <p:cNvPr id="4" name="Sous-titre 3"/>
          <p:cNvSpPr>
            <a:spLocks noGrp="1"/>
          </p:cNvSpPr>
          <p:nvPr>
            <p:ph type="subTitle" idx="1"/>
          </p:nvPr>
        </p:nvSpPr>
        <p:spPr>
          <a:xfrm>
            <a:off x="-467265" y="5625850"/>
            <a:ext cx="7771484" cy="1234120"/>
          </a:xfrm>
        </p:spPr>
        <p:txBody>
          <a:bodyPr/>
          <a:lstStyle/>
          <a:p>
            <a:endParaRPr lang="en-US" dirty="0"/>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1" nodeType="clickEffect">
                                  <p:stCondLst>
                                    <p:cond delay="0"/>
                                  </p:stCondLst>
                                  <p:iterate type="lt">
                                    <p:tmPct val="4000"/>
                                  </p:iterate>
                                  <p:childTnLst>
                                    <p:set>
                                      <p:cBhvr override="childStyle">
                                        <p:cTn id="11" dur="30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430</Words>
  <Application>Microsoft Office PowerPoint</Application>
  <PresentationFormat>Affichage à l'écran (16:9)</PresentationFormat>
  <Paragraphs>31</Paragraphs>
  <Slides>9</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Agency FB</vt:lpstr>
      <vt:lpstr>Arial</vt:lpstr>
      <vt:lpstr>Arial Black</vt:lpstr>
      <vt:lpstr>Arial Rounded MT Bold</vt:lpstr>
      <vt:lpstr>Calibri</vt:lpstr>
      <vt:lpstr>Office Theme</vt:lpstr>
      <vt:lpstr>La montée de la monnaie  numérique : une vue d'ensemble exhaustive</vt:lpstr>
      <vt:lpstr>Définition : </vt:lpstr>
      <vt:lpstr>Avantages : </vt:lpstr>
      <vt:lpstr>Défis et inconvénients : </vt:lpstr>
      <vt:lpstr>Examples :</vt:lpstr>
      <vt:lpstr>blockchain :</vt:lpstr>
      <vt:lpstr>Conclusion:</vt:lpstr>
      <vt:lpstr>Shootout à :</vt:lpstr>
      <vt:lpstr>Présenté par Mohamed El Amine Bacel, étudiant en Deuxième Mathématiques.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2023-10-13T07:47:07Z</dcterms:modified>
</cp:coreProperties>
</file>