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Fira Sans Extra Condensed Medium"/>
      <p:regular r:id="rId28"/>
      <p:bold r:id="rId29"/>
      <p:italic r:id="rId30"/>
      <p:boldItalic r:id="rId31"/>
    </p:embeddedFont>
    <p:embeddedFont>
      <p:font typeface="Fira Sans Extra Condensed"/>
      <p:regular r:id="rId32"/>
      <p:bold r:id="rId33"/>
      <p:italic r:id="rId34"/>
      <p:boldItalic r:id="rId35"/>
    </p:embeddedFont>
    <p:embeddedFont>
      <p:font typeface="Courier Prime"/>
      <p:regular r:id="rId36"/>
      <p:bold r:id="rId37"/>
      <p:italic r:id="rId38"/>
      <p:boldItalic r:id="rId39"/>
    </p:embeddedFont>
    <p:embeddedFont>
      <p:font typeface="Fira Sans Extra Condensed SemiBol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ExtraCondensedSemiBold-regular.fntdata"/><Relationship Id="rId20" Type="http://schemas.openxmlformats.org/officeDocument/2006/relationships/slide" Target="slides/slide16.xml"/><Relationship Id="rId42" Type="http://schemas.openxmlformats.org/officeDocument/2006/relationships/font" Target="fonts/FiraSansExtraCondensedSemiBold-italic.fntdata"/><Relationship Id="rId41" Type="http://schemas.openxmlformats.org/officeDocument/2006/relationships/font" Target="fonts/FiraSansExtraCondensedSemiBold-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FiraSansExtraCondensedSemiBold-boldItalic.fntdata"/><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FiraSansExtraCondensedMedium-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boldItalic.fntdata"/><Relationship Id="rId30" Type="http://schemas.openxmlformats.org/officeDocument/2006/relationships/font" Target="fonts/FiraSansExtraCondensedMedium-italic.fntdata"/><Relationship Id="rId11" Type="http://schemas.openxmlformats.org/officeDocument/2006/relationships/slide" Target="slides/slide7.xml"/><Relationship Id="rId33" Type="http://schemas.openxmlformats.org/officeDocument/2006/relationships/font" Target="fonts/FiraSansExtraCondensed-bold.fntdata"/><Relationship Id="rId10" Type="http://schemas.openxmlformats.org/officeDocument/2006/relationships/slide" Target="slides/slide6.xml"/><Relationship Id="rId32" Type="http://schemas.openxmlformats.org/officeDocument/2006/relationships/font" Target="fonts/FiraSansExtraCondensed-regular.fntdata"/><Relationship Id="rId13" Type="http://schemas.openxmlformats.org/officeDocument/2006/relationships/slide" Target="slides/slide9.xml"/><Relationship Id="rId35" Type="http://schemas.openxmlformats.org/officeDocument/2006/relationships/font" Target="fonts/FiraSansExtraCondensed-boldItalic.fntdata"/><Relationship Id="rId12" Type="http://schemas.openxmlformats.org/officeDocument/2006/relationships/slide" Target="slides/slide8.xml"/><Relationship Id="rId34" Type="http://schemas.openxmlformats.org/officeDocument/2006/relationships/font" Target="fonts/FiraSansExtraCondensed-italic.fntdata"/><Relationship Id="rId15" Type="http://schemas.openxmlformats.org/officeDocument/2006/relationships/slide" Target="slides/slide11.xml"/><Relationship Id="rId37" Type="http://schemas.openxmlformats.org/officeDocument/2006/relationships/font" Target="fonts/CourierPrime-bold.fntdata"/><Relationship Id="rId14" Type="http://schemas.openxmlformats.org/officeDocument/2006/relationships/slide" Target="slides/slide10.xml"/><Relationship Id="rId36" Type="http://schemas.openxmlformats.org/officeDocument/2006/relationships/font" Target="fonts/CourierPrime-regular.fntdata"/><Relationship Id="rId17" Type="http://schemas.openxmlformats.org/officeDocument/2006/relationships/slide" Target="slides/slide13.xml"/><Relationship Id="rId39" Type="http://schemas.openxmlformats.org/officeDocument/2006/relationships/font" Target="fonts/CourierPrime-boldItalic.fntdata"/><Relationship Id="rId16" Type="http://schemas.openxmlformats.org/officeDocument/2006/relationships/slide" Target="slides/slide12.xml"/><Relationship Id="rId38" Type="http://schemas.openxmlformats.org/officeDocument/2006/relationships/font" Target="fonts/CourierPrime-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8d1d11c1e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8d1d11c1e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d8371a10b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d8371a10b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d8371a10b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8371a10b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d8371a10b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d8371a10b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d8371a10b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d8371a10b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d8371a10b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d8371a10b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d8371a10b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d8371a10b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d8371a10b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d8371a10b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d8371a10b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d8371a10b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d8371a10b7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d8371a10b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d8371a10b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d8371a10b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a1b6e560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a1b6e560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d8371a10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d8371a10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d8371a10b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d8371a10b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e8b782381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e8b782381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d8371a10b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d8371a10b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d8371a10b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d8371a10b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d8371a10b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d8371a10b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d8371a10b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d8371a10b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717025" y="1280400"/>
            <a:ext cx="3436500" cy="21648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5200">
                <a:latin typeface="Fira Sans Extra Condensed SemiBold"/>
                <a:ea typeface="Fira Sans Extra Condensed SemiBold"/>
                <a:cs typeface="Fira Sans Extra Condensed SemiBold"/>
                <a:sym typeface="Fira Sans Extra Condensed SemiBold"/>
              </a:defRPr>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p:txBody>
      </p:sp>
      <p:sp>
        <p:nvSpPr>
          <p:cNvPr id="10" name="Google Shape;10;p2"/>
          <p:cNvSpPr txBox="1"/>
          <p:nvPr>
            <p:ph idx="1" type="subTitle"/>
          </p:nvPr>
        </p:nvSpPr>
        <p:spPr>
          <a:xfrm>
            <a:off x="4717025" y="3445200"/>
            <a:ext cx="3945300" cy="417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500"/>
              <a:buNone/>
              <a:defRPr sz="16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275" y="536650"/>
            <a:ext cx="77235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710275" y="1152475"/>
            <a:ext cx="7723500" cy="34545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4717025" y="1280400"/>
            <a:ext cx="3436500" cy="21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Multi-site RCPSP</a:t>
            </a:r>
            <a:endParaRPr/>
          </a:p>
        </p:txBody>
      </p:sp>
      <p:sp>
        <p:nvSpPr>
          <p:cNvPr id="52" name="Google Shape;52;p13"/>
          <p:cNvSpPr txBox="1"/>
          <p:nvPr>
            <p:ph idx="1" type="subTitle"/>
          </p:nvPr>
        </p:nvSpPr>
        <p:spPr>
          <a:xfrm>
            <a:off x="4717025" y="3445200"/>
            <a:ext cx="3945300" cy="42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Malek Moussa - Amine Henchi - Mohamed Aziz Rjeb - Mariem Kallel</a:t>
            </a:r>
            <a:endParaRPr/>
          </a:p>
        </p:txBody>
      </p:sp>
      <p:grpSp>
        <p:nvGrpSpPr>
          <p:cNvPr id="53" name="Google Shape;53;p13"/>
          <p:cNvGrpSpPr/>
          <p:nvPr/>
        </p:nvGrpSpPr>
        <p:grpSpPr>
          <a:xfrm flipH="1" rot="1578645">
            <a:off x="2731727" y="1134112"/>
            <a:ext cx="1566930" cy="1715068"/>
            <a:chOff x="4718425" y="934625"/>
            <a:chExt cx="1467100" cy="1605800"/>
          </a:xfrm>
        </p:grpSpPr>
        <p:cxnSp>
          <p:nvCxnSpPr>
            <p:cNvPr id="54" name="Google Shape;54;p13"/>
            <p:cNvCxnSpPr/>
            <p:nvPr/>
          </p:nvCxnSpPr>
          <p:spPr>
            <a:xfrm>
              <a:off x="5119625" y="1316725"/>
              <a:ext cx="1065900" cy="1223700"/>
            </a:xfrm>
            <a:prstGeom prst="straightConnector1">
              <a:avLst/>
            </a:prstGeom>
            <a:noFill/>
            <a:ln cap="flat" cmpd="sng" w="9525">
              <a:solidFill>
                <a:srgbClr val="000000"/>
              </a:solidFill>
              <a:prstDash val="solid"/>
              <a:round/>
              <a:headEnd len="med" w="med" type="none"/>
              <a:tailEnd len="med" w="med" type="none"/>
            </a:ln>
          </p:spPr>
        </p:cxnSp>
        <p:sp>
          <p:nvSpPr>
            <p:cNvPr id="55" name="Google Shape;55;p13"/>
            <p:cNvSpPr/>
            <p:nvPr/>
          </p:nvSpPr>
          <p:spPr>
            <a:xfrm>
              <a:off x="4718425" y="934625"/>
              <a:ext cx="826800" cy="8268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6" name="Google Shape;56;p13"/>
          <p:cNvGrpSpPr/>
          <p:nvPr/>
        </p:nvGrpSpPr>
        <p:grpSpPr>
          <a:xfrm flipH="1" rot="1578645">
            <a:off x="1209287" y="2129531"/>
            <a:ext cx="883060" cy="1781848"/>
            <a:chOff x="6176375" y="2540550"/>
            <a:chExt cx="826800" cy="1668325"/>
          </a:xfrm>
        </p:grpSpPr>
        <p:cxnSp>
          <p:nvCxnSpPr>
            <p:cNvPr id="57" name="Google Shape;57;p13"/>
            <p:cNvCxnSpPr/>
            <p:nvPr/>
          </p:nvCxnSpPr>
          <p:spPr>
            <a:xfrm rot="10800000">
              <a:off x="6190500" y="2540550"/>
              <a:ext cx="406200" cy="1281000"/>
            </a:xfrm>
            <a:prstGeom prst="straightConnector1">
              <a:avLst/>
            </a:prstGeom>
            <a:noFill/>
            <a:ln cap="flat" cmpd="sng" w="9525">
              <a:solidFill>
                <a:srgbClr val="000000"/>
              </a:solidFill>
              <a:prstDash val="solid"/>
              <a:round/>
              <a:headEnd len="med" w="med" type="none"/>
              <a:tailEnd len="med" w="med" type="none"/>
            </a:ln>
          </p:spPr>
        </p:cxnSp>
        <p:sp>
          <p:nvSpPr>
            <p:cNvPr id="58" name="Google Shape;58;p13"/>
            <p:cNvSpPr/>
            <p:nvPr/>
          </p:nvSpPr>
          <p:spPr>
            <a:xfrm>
              <a:off x="6176375" y="3382075"/>
              <a:ext cx="826800" cy="8268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9" name="Google Shape;59;p13"/>
          <p:cNvGrpSpPr/>
          <p:nvPr/>
        </p:nvGrpSpPr>
        <p:grpSpPr>
          <a:xfrm flipH="1" rot="1578645">
            <a:off x="2276008" y="697150"/>
            <a:ext cx="709717" cy="1720355"/>
            <a:chOff x="6042175" y="934625"/>
            <a:chExt cx="664500" cy="1610750"/>
          </a:xfrm>
        </p:grpSpPr>
        <p:cxnSp>
          <p:nvCxnSpPr>
            <p:cNvPr id="60" name="Google Shape;60;p13"/>
            <p:cNvCxnSpPr/>
            <p:nvPr/>
          </p:nvCxnSpPr>
          <p:spPr>
            <a:xfrm flipH="1">
              <a:off x="6190500" y="1278475"/>
              <a:ext cx="191100" cy="1266900"/>
            </a:xfrm>
            <a:prstGeom prst="straightConnector1">
              <a:avLst/>
            </a:prstGeom>
            <a:noFill/>
            <a:ln cap="flat" cmpd="sng" w="9525">
              <a:solidFill>
                <a:srgbClr val="000000"/>
              </a:solidFill>
              <a:prstDash val="solid"/>
              <a:round/>
              <a:headEnd len="med" w="med" type="none"/>
              <a:tailEnd len="med" w="med" type="none"/>
            </a:ln>
          </p:spPr>
        </p:cxnSp>
        <p:sp>
          <p:nvSpPr>
            <p:cNvPr id="61" name="Google Shape;61;p13"/>
            <p:cNvSpPr/>
            <p:nvPr/>
          </p:nvSpPr>
          <p:spPr>
            <a:xfrm>
              <a:off x="6042175" y="934625"/>
              <a:ext cx="664500" cy="6645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2" name="Google Shape;62;p13"/>
          <p:cNvGrpSpPr/>
          <p:nvPr/>
        </p:nvGrpSpPr>
        <p:grpSpPr>
          <a:xfrm flipH="1" rot="1578645">
            <a:off x="722626" y="1237720"/>
            <a:ext cx="1983628" cy="780902"/>
            <a:chOff x="6185550" y="1814200"/>
            <a:chExt cx="1857250" cy="731150"/>
          </a:xfrm>
        </p:grpSpPr>
        <p:cxnSp>
          <p:nvCxnSpPr>
            <p:cNvPr id="63" name="Google Shape;63;p13"/>
            <p:cNvCxnSpPr/>
            <p:nvPr/>
          </p:nvCxnSpPr>
          <p:spPr>
            <a:xfrm flipH="1">
              <a:off x="6185550" y="2158050"/>
              <a:ext cx="1534500" cy="387300"/>
            </a:xfrm>
            <a:prstGeom prst="straightConnector1">
              <a:avLst/>
            </a:prstGeom>
            <a:noFill/>
            <a:ln cap="flat" cmpd="sng" w="9525">
              <a:solidFill>
                <a:srgbClr val="000000"/>
              </a:solidFill>
              <a:prstDash val="solid"/>
              <a:round/>
              <a:headEnd len="med" w="med" type="none"/>
              <a:tailEnd len="med" w="med" type="none"/>
            </a:ln>
          </p:spPr>
        </p:cxnSp>
        <p:sp>
          <p:nvSpPr>
            <p:cNvPr id="64" name="Google Shape;64;p13"/>
            <p:cNvSpPr/>
            <p:nvPr/>
          </p:nvSpPr>
          <p:spPr>
            <a:xfrm>
              <a:off x="7378300" y="1814200"/>
              <a:ext cx="664500" cy="664500"/>
            </a:xfrm>
            <a:prstGeom prst="ellipse">
              <a:avLst/>
            </a:prstGeom>
            <a:solidFill>
              <a:schemeClr val="accent3"/>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5" name="Google Shape;65;p13"/>
          <p:cNvGrpSpPr/>
          <p:nvPr/>
        </p:nvGrpSpPr>
        <p:grpSpPr>
          <a:xfrm flipH="1" rot="1578645">
            <a:off x="2109021" y="2795838"/>
            <a:ext cx="1944805" cy="975633"/>
            <a:chOff x="4369400" y="2545175"/>
            <a:chExt cx="1820900" cy="913475"/>
          </a:xfrm>
        </p:grpSpPr>
        <p:cxnSp>
          <p:nvCxnSpPr>
            <p:cNvPr id="66" name="Google Shape;66;p13"/>
            <p:cNvCxnSpPr/>
            <p:nvPr/>
          </p:nvCxnSpPr>
          <p:spPr>
            <a:xfrm flipH="1" rot="10800000">
              <a:off x="4689400" y="2545175"/>
              <a:ext cx="1500900" cy="592800"/>
            </a:xfrm>
            <a:prstGeom prst="straightConnector1">
              <a:avLst/>
            </a:prstGeom>
            <a:noFill/>
            <a:ln cap="flat" cmpd="sng" w="9525">
              <a:solidFill>
                <a:srgbClr val="000000"/>
              </a:solidFill>
              <a:prstDash val="solid"/>
              <a:round/>
              <a:headEnd len="med" w="med" type="none"/>
              <a:tailEnd len="med" w="med" type="none"/>
            </a:ln>
          </p:spPr>
        </p:cxnSp>
        <p:sp>
          <p:nvSpPr>
            <p:cNvPr id="67" name="Google Shape;67;p13"/>
            <p:cNvSpPr/>
            <p:nvPr/>
          </p:nvSpPr>
          <p:spPr>
            <a:xfrm>
              <a:off x="4369400" y="2794150"/>
              <a:ext cx="664500" cy="664500"/>
            </a:xfrm>
            <a:prstGeom prst="ellipse">
              <a:avLst/>
            </a:prstGeom>
            <a:solidFill>
              <a:schemeClr val="accent6"/>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8" name="Google Shape;68;p13"/>
          <p:cNvGrpSpPr/>
          <p:nvPr/>
        </p:nvGrpSpPr>
        <p:grpSpPr>
          <a:xfrm flipH="1" rot="1578645">
            <a:off x="1980644" y="2609568"/>
            <a:ext cx="1276075" cy="1710769"/>
            <a:chOff x="4995600" y="2545225"/>
            <a:chExt cx="1194775" cy="1601775"/>
          </a:xfrm>
        </p:grpSpPr>
        <p:cxnSp>
          <p:nvCxnSpPr>
            <p:cNvPr id="69" name="Google Shape;69;p13"/>
            <p:cNvCxnSpPr/>
            <p:nvPr/>
          </p:nvCxnSpPr>
          <p:spPr>
            <a:xfrm flipH="1" rot="10800000">
              <a:off x="5325175" y="2545225"/>
              <a:ext cx="865200" cy="1305000"/>
            </a:xfrm>
            <a:prstGeom prst="straightConnector1">
              <a:avLst/>
            </a:prstGeom>
            <a:noFill/>
            <a:ln cap="flat" cmpd="sng" w="9525">
              <a:solidFill>
                <a:srgbClr val="000000"/>
              </a:solidFill>
              <a:prstDash val="solid"/>
              <a:round/>
              <a:headEnd len="med" w="med" type="none"/>
              <a:tailEnd len="med" w="med" type="none"/>
            </a:ln>
          </p:spPr>
        </p:cxnSp>
        <p:sp>
          <p:nvSpPr>
            <p:cNvPr id="70" name="Google Shape;70;p13"/>
            <p:cNvSpPr/>
            <p:nvPr/>
          </p:nvSpPr>
          <p:spPr>
            <a:xfrm>
              <a:off x="4995600" y="3482500"/>
              <a:ext cx="664500" cy="664500"/>
            </a:xfrm>
            <a:prstGeom prst="ellipse">
              <a:avLst/>
            </a:prstGeom>
            <a:solidFill>
              <a:schemeClr val="accent5"/>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71" name="Google Shape;71;p13"/>
          <p:cNvGrpSpPr/>
          <p:nvPr/>
        </p:nvGrpSpPr>
        <p:grpSpPr>
          <a:xfrm flipH="1" rot="1578645">
            <a:off x="966801" y="2074508"/>
            <a:ext cx="1383493" cy="664004"/>
            <a:chOff x="6190400" y="2545375"/>
            <a:chExt cx="1295350" cy="621700"/>
          </a:xfrm>
        </p:grpSpPr>
        <p:cxnSp>
          <p:nvCxnSpPr>
            <p:cNvPr id="72" name="Google Shape;72;p13"/>
            <p:cNvCxnSpPr/>
            <p:nvPr/>
          </p:nvCxnSpPr>
          <p:spPr>
            <a:xfrm rot="10800000">
              <a:off x="6190400" y="2545375"/>
              <a:ext cx="1085100" cy="401400"/>
            </a:xfrm>
            <a:prstGeom prst="straightConnector1">
              <a:avLst/>
            </a:prstGeom>
            <a:noFill/>
            <a:ln cap="flat" cmpd="sng" w="9525">
              <a:solidFill>
                <a:srgbClr val="000000"/>
              </a:solidFill>
              <a:prstDash val="solid"/>
              <a:round/>
              <a:headEnd len="med" w="med" type="none"/>
              <a:tailEnd len="med" w="med" type="none"/>
            </a:ln>
          </p:spPr>
        </p:cxnSp>
        <p:sp>
          <p:nvSpPr>
            <p:cNvPr id="73" name="Google Shape;73;p13"/>
            <p:cNvSpPr/>
            <p:nvPr/>
          </p:nvSpPr>
          <p:spPr>
            <a:xfrm>
              <a:off x="7031550" y="2712875"/>
              <a:ext cx="454200" cy="45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13"/>
          <p:cNvGrpSpPr/>
          <p:nvPr/>
        </p:nvGrpSpPr>
        <p:grpSpPr>
          <a:xfrm flipH="1" rot="1578645">
            <a:off x="2459157" y="2311074"/>
            <a:ext cx="1561911" cy="485107"/>
            <a:chOff x="4718425" y="2096250"/>
            <a:chExt cx="1462400" cy="454200"/>
          </a:xfrm>
        </p:grpSpPr>
        <p:cxnSp>
          <p:nvCxnSpPr>
            <p:cNvPr id="75" name="Google Shape;75;p13"/>
            <p:cNvCxnSpPr/>
            <p:nvPr/>
          </p:nvCxnSpPr>
          <p:spPr>
            <a:xfrm>
              <a:off x="4947525" y="2334900"/>
              <a:ext cx="1233300" cy="205500"/>
            </a:xfrm>
            <a:prstGeom prst="straightConnector1">
              <a:avLst/>
            </a:prstGeom>
            <a:noFill/>
            <a:ln cap="flat" cmpd="sng" w="9525">
              <a:solidFill>
                <a:srgbClr val="000000"/>
              </a:solidFill>
              <a:prstDash val="solid"/>
              <a:round/>
              <a:headEnd len="med" w="med" type="none"/>
              <a:tailEnd len="med" w="med" type="none"/>
            </a:ln>
          </p:spPr>
        </p:cxnSp>
        <p:sp>
          <p:nvSpPr>
            <p:cNvPr id="76" name="Google Shape;76;p13"/>
            <p:cNvSpPr/>
            <p:nvPr/>
          </p:nvSpPr>
          <p:spPr>
            <a:xfrm>
              <a:off x="4718425" y="2096250"/>
              <a:ext cx="454200" cy="45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13"/>
          <p:cNvGrpSpPr/>
          <p:nvPr/>
        </p:nvGrpSpPr>
        <p:grpSpPr>
          <a:xfrm flipH="1" rot="1578645">
            <a:off x="1623907" y="1111363"/>
            <a:ext cx="1113158" cy="1112690"/>
            <a:chOff x="6185500" y="1498650"/>
            <a:chExt cx="1042238" cy="1041800"/>
          </a:xfrm>
        </p:grpSpPr>
        <p:cxnSp>
          <p:nvCxnSpPr>
            <p:cNvPr id="78" name="Google Shape;78;p13"/>
            <p:cNvCxnSpPr/>
            <p:nvPr/>
          </p:nvCxnSpPr>
          <p:spPr>
            <a:xfrm flipH="1">
              <a:off x="6185500" y="1746950"/>
              <a:ext cx="822300" cy="793500"/>
            </a:xfrm>
            <a:prstGeom prst="straightConnector1">
              <a:avLst/>
            </a:prstGeom>
            <a:noFill/>
            <a:ln cap="flat" cmpd="sng" w="9525">
              <a:solidFill>
                <a:srgbClr val="000000"/>
              </a:solidFill>
              <a:prstDash val="solid"/>
              <a:round/>
              <a:headEnd len="med" w="med" type="none"/>
              <a:tailEnd len="med" w="med" type="none"/>
            </a:ln>
          </p:spPr>
        </p:cxnSp>
        <p:sp>
          <p:nvSpPr>
            <p:cNvPr id="79" name="Google Shape;79;p13"/>
            <p:cNvSpPr/>
            <p:nvPr/>
          </p:nvSpPr>
          <p:spPr>
            <a:xfrm>
              <a:off x="6773538" y="1498650"/>
              <a:ext cx="454200" cy="454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13"/>
          <p:cNvGrpSpPr/>
          <p:nvPr/>
        </p:nvGrpSpPr>
        <p:grpSpPr>
          <a:xfrm flipH="1" rot="1578645">
            <a:off x="1819727" y="1791398"/>
            <a:ext cx="1250896" cy="1250896"/>
            <a:chOff x="5587975" y="1952850"/>
            <a:chExt cx="1171200" cy="1171200"/>
          </a:xfrm>
        </p:grpSpPr>
        <p:sp>
          <p:nvSpPr>
            <p:cNvPr id="81" name="Google Shape;81;p13"/>
            <p:cNvSpPr/>
            <p:nvPr/>
          </p:nvSpPr>
          <p:spPr>
            <a:xfrm>
              <a:off x="5587975" y="1952850"/>
              <a:ext cx="1171200" cy="1171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5673875" y="2038750"/>
              <a:ext cx="999300" cy="999300"/>
            </a:xfrm>
            <a:prstGeom prst="ellipse">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a:p>
          </p:txBody>
        </p:sp>
      </p:grpSp>
      <p:grpSp>
        <p:nvGrpSpPr>
          <p:cNvPr id="83" name="Google Shape;83;p13"/>
          <p:cNvGrpSpPr/>
          <p:nvPr/>
        </p:nvGrpSpPr>
        <p:grpSpPr>
          <a:xfrm>
            <a:off x="2154992" y="2116967"/>
            <a:ext cx="580986" cy="579903"/>
            <a:chOff x="1421638" y="4125629"/>
            <a:chExt cx="374709" cy="374010"/>
          </a:xfrm>
        </p:grpSpPr>
        <p:sp>
          <p:nvSpPr>
            <p:cNvPr id="84" name="Google Shape;84;p13"/>
            <p:cNvSpPr/>
            <p:nvPr/>
          </p:nvSpPr>
          <p:spPr>
            <a:xfrm>
              <a:off x="1421638" y="4265954"/>
              <a:ext cx="374709" cy="233685"/>
            </a:xfrm>
            <a:custGeom>
              <a:rect b="b" l="l" r="r" t="t"/>
              <a:pathLst>
                <a:path extrusionOk="0" h="7359" w="1180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428052" y="4125629"/>
              <a:ext cx="356958" cy="215585"/>
            </a:xfrm>
            <a:custGeom>
              <a:rect b="b" l="l" r="r" t="t"/>
              <a:pathLst>
                <a:path extrusionOk="0" h="6789" w="11241">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3"/>
          <p:cNvSpPr txBox="1"/>
          <p:nvPr/>
        </p:nvSpPr>
        <p:spPr>
          <a:xfrm>
            <a:off x="2735975" y="4743300"/>
            <a:ext cx="40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Année universitaire : 2022-2023</a:t>
            </a:r>
            <a:endParaRPr>
              <a:latin typeface="Roboto"/>
              <a:ea typeface="Roboto"/>
              <a:cs typeface="Roboto"/>
              <a:sym typeface="Roboto"/>
            </a:endParaRPr>
          </a:p>
        </p:txBody>
      </p:sp>
      <p:pic>
        <p:nvPicPr>
          <p:cNvPr id="87" name="Google Shape;87;p13"/>
          <p:cNvPicPr preferRelativeResize="0"/>
          <p:nvPr/>
        </p:nvPicPr>
        <p:blipFill>
          <a:blip r:embed="rId3">
            <a:alphaModFix/>
          </a:blip>
          <a:stretch>
            <a:fillRect/>
          </a:stretch>
        </p:blipFill>
        <p:spPr>
          <a:xfrm>
            <a:off x="7882425" y="238913"/>
            <a:ext cx="990600" cy="1247775"/>
          </a:xfrm>
          <a:prstGeom prst="rect">
            <a:avLst/>
          </a:prstGeom>
          <a:noFill/>
          <a:ln>
            <a:noFill/>
          </a:ln>
        </p:spPr>
      </p:pic>
      <p:sp>
        <p:nvSpPr>
          <p:cNvPr id="88" name="Google Shape;88;p13"/>
          <p:cNvSpPr txBox="1"/>
          <p:nvPr/>
        </p:nvSpPr>
        <p:spPr>
          <a:xfrm>
            <a:off x="4856525" y="4083425"/>
            <a:ext cx="380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Ressources fixes et mobiles</a:t>
            </a:r>
            <a:endParaRPr>
              <a:solidFill>
                <a:schemeClr val="accent3"/>
              </a:solidFill>
            </a:endParaRPr>
          </a:p>
        </p:txBody>
      </p:sp>
      <p:sp>
        <p:nvSpPr>
          <p:cNvPr id="221" name="Google Shape;221;p22"/>
          <p:cNvSpPr txBox="1"/>
          <p:nvPr>
            <p:ph idx="1" type="body"/>
          </p:nvPr>
        </p:nvSpPr>
        <p:spPr>
          <a:xfrm>
            <a:off x="383125" y="1560700"/>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particularité des ressources fixes est qu’elles peuvent être affectées uniquement aux tâches exécutées sur leur site de référence.</a:t>
            </a:r>
            <a:endParaRPr/>
          </a:p>
          <a:p>
            <a:pPr indent="0" lvl="0" marL="0" rtl="0" algn="l">
              <a:spcBef>
                <a:spcPts val="1600"/>
              </a:spcBef>
              <a:spcAft>
                <a:spcPts val="1600"/>
              </a:spcAft>
              <a:buNone/>
            </a:pPr>
            <a:r>
              <a:rPr lang="en">
                <a:solidFill>
                  <a:srgbClr val="5EB2FC"/>
                </a:solidFill>
              </a:rPr>
              <a:t>Exemple :</a:t>
            </a:r>
            <a:r>
              <a:rPr lang="en"/>
              <a:t> Les ressources matérielles sont des appareils fixes, par conséquent associées à un site et ne peuvent en changer. Une ressource matérielle est caractérisée par son type. (Cas de machines médicales dans un </a:t>
            </a:r>
            <a:r>
              <a:rPr lang="en"/>
              <a:t>hôpital).</a:t>
            </a:r>
            <a:r>
              <a:rPr lang="en"/>
              <a:t> </a:t>
            </a:r>
            <a:endParaRPr/>
          </a:p>
        </p:txBody>
      </p:sp>
      <p:sp>
        <p:nvSpPr>
          <p:cNvPr id="222" name="Google Shape;222;p22"/>
          <p:cNvSpPr txBox="1"/>
          <p:nvPr>
            <p:ph idx="2" type="body"/>
          </p:nvPr>
        </p:nvSpPr>
        <p:spPr>
          <a:xfrm>
            <a:off x="4893625" y="15096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Les ressources mobiles sont sujettes à des temps de déplacement dans le cas où elles doivent exécuter successivement deux tâches sur deux sites différents.</a:t>
            </a:r>
            <a:endParaRPr/>
          </a:p>
          <a:p>
            <a:pPr indent="0" lvl="0" marL="0" rtl="0" algn="l">
              <a:spcBef>
                <a:spcPts val="1600"/>
              </a:spcBef>
              <a:spcAft>
                <a:spcPts val="1600"/>
              </a:spcAft>
              <a:buNone/>
            </a:pPr>
            <a:r>
              <a:rPr lang="en">
                <a:solidFill>
                  <a:srgbClr val="5EB2FC"/>
                </a:solidFill>
              </a:rPr>
              <a:t>Exemple :</a:t>
            </a:r>
            <a:r>
              <a:rPr lang="en"/>
              <a:t>  Les ressources humaines. De telles ressources sont partagées entre plusieurs sites distants les uns des autres. Un temps de déplacement doit être pris en compte lorsqu’une ressource humaine se déplace entre deux sites.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Transportation Time </a:t>
            </a:r>
            <a:endParaRPr>
              <a:solidFill>
                <a:schemeClr val="accent3"/>
              </a:solidFill>
            </a:endParaRPr>
          </a:p>
        </p:txBody>
      </p:sp>
      <p:sp>
        <p:nvSpPr>
          <p:cNvPr id="228" name="Google Shape;228;p23"/>
          <p:cNvSpPr txBox="1"/>
          <p:nvPr>
            <p:ph idx="1" type="body"/>
          </p:nvPr>
        </p:nvSpPr>
        <p:spPr>
          <a:xfrm>
            <a:off x="832175" y="1428025"/>
            <a:ext cx="6536100" cy="210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r>
              <a:rPr lang="en" sz="1600"/>
              <a:t>Ce temps de déplacement se traduit par un délai minimum entre la fin de la première tâche et le début de la seconde, égal au temps de déplacement entre les deux sites. Le deuxième cas où ce délai s’applique, est s’il existe une contrainte de précédence entre deux tâches qui ne sont pas réalisées sur le même site.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RCPSP vs Multi-site RCPSP</a:t>
            </a:r>
            <a:endParaRPr>
              <a:solidFill>
                <a:schemeClr val="accent3"/>
              </a:solidFill>
            </a:endParaRPr>
          </a:p>
        </p:txBody>
      </p:sp>
      <p:sp>
        <p:nvSpPr>
          <p:cNvPr id="234" name="Google Shape;234;p24"/>
          <p:cNvSpPr txBox="1"/>
          <p:nvPr/>
        </p:nvSpPr>
        <p:spPr>
          <a:xfrm>
            <a:off x="836850" y="1571625"/>
            <a:ext cx="72357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Contrairement au RCPSP classique, il est nécessaire d’identifier individuellement les ressources qui vont effectuer les tâches. Les time lags ne sont plus donnés pour deux tâches puisqu’ils dépendent des sites où vont être exécutées les tâches et ces sites sont à déterminer pour construire une solution au problème. Le problème du RCPSP avec time lags conditionnels consiste à trouver un ordonnancement des tâches et une affectation des ressources pour effectuer l’ensemble des tâches, qui minimisent un critère donné, par exemple le makespan. Pour le RCPSP multi-site, l’objectif est le même mais il faut en plus déterminer l’affectation des tâches aux sites qui a une incidence sur les temps de transport.</a:t>
            </a:r>
            <a:endParaRPr sz="15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p:nvPr/>
        </p:nvSpPr>
        <p:spPr>
          <a:xfrm rot="10800000">
            <a:off x="981463" y="1812763"/>
            <a:ext cx="2345400" cy="2345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rot="10800000">
            <a:off x="1120363" y="1951663"/>
            <a:ext cx="2067600" cy="206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flipH="1">
            <a:off x="1264663" y="2095963"/>
            <a:ext cx="1779000" cy="177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2737065" y="1953036"/>
            <a:ext cx="93300" cy="9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3154483" y="2410649"/>
            <a:ext cx="93300" cy="93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3154483" y="3447490"/>
            <a:ext cx="93300" cy="93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3276953" y="2934512"/>
            <a:ext cx="93300" cy="93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2737065" y="3924596"/>
            <a:ext cx="93300" cy="93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txBox="1"/>
          <p:nvPr>
            <p:ph type="title"/>
          </p:nvPr>
        </p:nvSpPr>
        <p:spPr>
          <a:xfrm>
            <a:off x="2583300" y="255020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500">
                <a:latin typeface="Roboto"/>
                <a:ea typeface="Roboto"/>
                <a:cs typeface="Roboto"/>
                <a:sym typeface="Roboto"/>
              </a:rPr>
              <a:t>Contraintes du problème</a:t>
            </a:r>
            <a:endParaRPr b="1" sz="2500">
              <a:latin typeface="Fira Sans Extra Condensed"/>
              <a:ea typeface="Fira Sans Extra Condensed"/>
              <a:cs typeface="Fira Sans Extra Condensed"/>
              <a:sym typeface="Fira Sans Extra Condensed"/>
            </a:endParaRPr>
          </a:p>
        </p:txBody>
      </p:sp>
      <p:sp>
        <p:nvSpPr>
          <p:cNvPr id="248" name="Google Shape;248;p25"/>
          <p:cNvSpPr txBox="1"/>
          <p:nvPr/>
        </p:nvSpPr>
        <p:spPr>
          <a:xfrm>
            <a:off x="1879800" y="2550200"/>
            <a:ext cx="703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chemeClr val="lt1"/>
                </a:solidFill>
                <a:latin typeface="Roboto"/>
                <a:ea typeface="Roboto"/>
                <a:cs typeface="Roboto"/>
                <a:sym typeface="Roboto"/>
              </a:rPr>
              <a:t>3</a:t>
            </a:r>
            <a:endParaRPr b="1" sz="4400">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Données du problème</a:t>
            </a:r>
            <a:endParaRPr/>
          </a:p>
        </p:txBody>
      </p:sp>
      <p:pic>
        <p:nvPicPr>
          <p:cNvPr id="254" name="Google Shape;254;p26"/>
          <p:cNvPicPr preferRelativeResize="0"/>
          <p:nvPr/>
        </p:nvPicPr>
        <p:blipFill>
          <a:blip r:embed="rId3">
            <a:alphaModFix/>
          </a:blip>
          <a:stretch>
            <a:fillRect/>
          </a:stretch>
        </p:blipFill>
        <p:spPr>
          <a:xfrm>
            <a:off x="1826075" y="1119225"/>
            <a:ext cx="5698273" cy="382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Variables du problème </a:t>
            </a:r>
            <a:endParaRPr/>
          </a:p>
        </p:txBody>
      </p:sp>
      <p:pic>
        <p:nvPicPr>
          <p:cNvPr id="260" name="Google Shape;260;p27"/>
          <p:cNvPicPr preferRelativeResize="0"/>
          <p:nvPr/>
        </p:nvPicPr>
        <p:blipFill>
          <a:blip r:embed="rId3">
            <a:alphaModFix/>
          </a:blip>
          <a:stretch>
            <a:fillRect/>
          </a:stretch>
        </p:blipFill>
        <p:spPr>
          <a:xfrm>
            <a:off x="710275" y="1385250"/>
            <a:ext cx="7384276" cy="3187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Modèle mathématique </a:t>
            </a:r>
            <a:endParaRPr/>
          </a:p>
        </p:txBody>
      </p:sp>
      <p:pic>
        <p:nvPicPr>
          <p:cNvPr id="266" name="Google Shape;266;p28"/>
          <p:cNvPicPr preferRelativeResize="0"/>
          <p:nvPr/>
        </p:nvPicPr>
        <p:blipFill>
          <a:blip r:embed="rId3">
            <a:alphaModFix/>
          </a:blip>
          <a:stretch>
            <a:fillRect/>
          </a:stretch>
        </p:blipFill>
        <p:spPr>
          <a:xfrm>
            <a:off x="754500" y="2201638"/>
            <a:ext cx="1762125" cy="638175"/>
          </a:xfrm>
          <a:prstGeom prst="rect">
            <a:avLst/>
          </a:prstGeom>
          <a:noFill/>
          <a:ln>
            <a:noFill/>
          </a:ln>
        </p:spPr>
      </p:pic>
      <p:pic>
        <p:nvPicPr>
          <p:cNvPr id="267" name="Google Shape;267;p28"/>
          <p:cNvPicPr preferRelativeResize="0"/>
          <p:nvPr/>
        </p:nvPicPr>
        <p:blipFill>
          <a:blip r:embed="rId4">
            <a:alphaModFix/>
          </a:blip>
          <a:stretch>
            <a:fillRect/>
          </a:stretch>
        </p:blipFill>
        <p:spPr>
          <a:xfrm>
            <a:off x="3903900" y="1119900"/>
            <a:ext cx="3877493" cy="3820849"/>
          </a:xfrm>
          <a:prstGeom prst="rect">
            <a:avLst/>
          </a:prstGeom>
          <a:noFill/>
          <a:ln>
            <a:noFill/>
          </a:ln>
        </p:spPr>
      </p:pic>
      <p:sp>
        <p:nvSpPr>
          <p:cNvPr id="268" name="Google Shape;268;p28"/>
          <p:cNvSpPr txBox="1"/>
          <p:nvPr/>
        </p:nvSpPr>
        <p:spPr>
          <a:xfrm>
            <a:off x="826625" y="1673675"/>
            <a:ext cx="225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Prime"/>
                <a:ea typeface="Courier Prime"/>
                <a:cs typeface="Courier Prime"/>
                <a:sym typeface="Courier Prime"/>
              </a:rPr>
              <a:t>Fonction objectif : </a:t>
            </a:r>
            <a:endParaRPr>
              <a:latin typeface="Courier Prime"/>
              <a:ea typeface="Courier Prime"/>
              <a:cs typeface="Courier Prime"/>
              <a:sym typeface="Courier Prim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p:nvPr/>
        </p:nvSpPr>
        <p:spPr>
          <a:xfrm rot="10800000">
            <a:off x="981463" y="1812763"/>
            <a:ext cx="2345400" cy="2345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rot="10800000">
            <a:off x="1120363" y="1951663"/>
            <a:ext cx="2067600" cy="206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flipH="1">
            <a:off x="1264663" y="2095963"/>
            <a:ext cx="1779000" cy="177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2737065" y="1953036"/>
            <a:ext cx="93300" cy="9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a:off x="3154483" y="2410649"/>
            <a:ext cx="93300" cy="93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a:off x="3154483" y="3447490"/>
            <a:ext cx="93300" cy="93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3276953" y="2934512"/>
            <a:ext cx="93300" cy="93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a:off x="2737065" y="3924596"/>
            <a:ext cx="93300" cy="93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txBox="1"/>
          <p:nvPr>
            <p:ph type="title"/>
          </p:nvPr>
        </p:nvSpPr>
        <p:spPr>
          <a:xfrm>
            <a:off x="3154475" y="2474000"/>
            <a:ext cx="55647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500">
                <a:latin typeface="Roboto"/>
                <a:ea typeface="Roboto"/>
                <a:cs typeface="Roboto"/>
                <a:sym typeface="Roboto"/>
              </a:rPr>
              <a:t>Exemple</a:t>
            </a:r>
            <a:endParaRPr b="1" sz="2500">
              <a:latin typeface="Fira Sans Extra Condensed"/>
              <a:ea typeface="Fira Sans Extra Condensed"/>
              <a:cs typeface="Fira Sans Extra Condensed"/>
              <a:sym typeface="Fira Sans Extra Condensed"/>
            </a:endParaRPr>
          </a:p>
        </p:txBody>
      </p:sp>
      <p:sp>
        <p:nvSpPr>
          <p:cNvPr id="282" name="Google Shape;282;p29"/>
          <p:cNvSpPr txBox="1"/>
          <p:nvPr/>
        </p:nvSpPr>
        <p:spPr>
          <a:xfrm>
            <a:off x="1879800" y="2550200"/>
            <a:ext cx="703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chemeClr val="lt1"/>
                </a:solidFill>
                <a:latin typeface="Roboto"/>
                <a:ea typeface="Roboto"/>
                <a:cs typeface="Roboto"/>
                <a:sym typeface="Roboto"/>
              </a:rPr>
              <a:t>4</a:t>
            </a:r>
            <a:endParaRPr b="1" sz="4400">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Exemple</a:t>
            </a:r>
            <a:endParaRPr>
              <a:solidFill>
                <a:schemeClr val="accent3"/>
              </a:solidFill>
            </a:endParaRPr>
          </a:p>
        </p:txBody>
      </p:sp>
      <p:sp>
        <p:nvSpPr>
          <p:cNvPr id="288" name="Google Shape;288;p30"/>
          <p:cNvSpPr txBox="1"/>
          <p:nvPr/>
        </p:nvSpPr>
        <p:spPr>
          <a:xfrm>
            <a:off x="989925" y="1449175"/>
            <a:ext cx="70110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Afin d’illustrer notre problème, nous considérons une instance du RCPSP multisite comportant 2 sites, 4 types de ressources et 7 tâches. Les caractéristiques des ressources sont données dans le tableau 2. Le temps de transport d’un site à l’autre est de deux périodes. Les 7 tâches sont reliées par des contraintes de précédence données sur la figure 2. Les tâches 1 et 9 sont les deux tâches fictives de début et fin de projet. Chaque tâche est représentée par un cercle avec au-dessus sa durée et en dessous les ressources nécessaires à son exécution sous la forme type (quantité). </a:t>
            </a:r>
            <a:endParaRPr sz="16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31"/>
          <p:cNvPicPr preferRelativeResize="0"/>
          <p:nvPr/>
        </p:nvPicPr>
        <p:blipFill>
          <a:blip r:embed="rId3">
            <a:alphaModFix/>
          </a:blip>
          <a:stretch>
            <a:fillRect/>
          </a:stretch>
        </p:blipFill>
        <p:spPr>
          <a:xfrm>
            <a:off x="478975" y="527325"/>
            <a:ext cx="4150600" cy="2054625"/>
          </a:xfrm>
          <a:prstGeom prst="rect">
            <a:avLst/>
          </a:prstGeom>
          <a:noFill/>
          <a:ln>
            <a:noFill/>
          </a:ln>
        </p:spPr>
      </p:pic>
      <p:pic>
        <p:nvPicPr>
          <p:cNvPr id="294" name="Google Shape;294;p31"/>
          <p:cNvPicPr preferRelativeResize="0"/>
          <p:nvPr/>
        </p:nvPicPr>
        <p:blipFill>
          <a:blip r:embed="rId4">
            <a:alphaModFix/>
          </a:blip>
          <a:stretch>
            <a:fillRect/>
          </a:stretch>
        </p:blipFill>
        <p:spPr>
          <a:xfrm>
            <a:off x="4357700" y="1676350"/>
            <a:ext cx="4648151" cy="2963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cxnSp>
        <p:nvCxnSpPr>
          <p:cNvPr id="93" name="Google Shape;93;p14"/>
          <p:cNvCxnSpPr/>
          <p:nvPr/>
        </p:nvCxnSpPr>
        <p:spPr>
          <a:xfrm>
            <a:off x="1654650" y="3089200"/>
            <a:ext cx="5847000" cy="0"/>
          </a:xfrm>
          <a:prstGeom prst="straightConnector1">
            <a:avLst/>
          </a:prstGeom>
          <a:noFill/>
          <a:ln cap="flat" cmpd="sng" w="19050">
            <a:solidFill>
              <a:srgbClr val="000000"/>
            </a:solidFill>
            <a:prstDash val="solid"/>
            <a:round/>
            <a:headEnd len="med" w="med" type="none"/>
            <a:tailEnd len="med" w="med" type="none"/>
          </a:ln>
        </p:spPr>
      </p:cxnSp>
      <p:sp>
        <p:nvSpPr>
          <p:cNvPr id="94" name="Google Shape;94;p1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Sommaire </a:t>
            </a:r>
            <a:endParaRPr/>
          </a:p>
        </p:txBody>
      </p:sp>
      <p:grpSp>
        <p:nvGrpSpPr>
          <p:cNvPr id="95" name="Google Shape;95;p14"/>
          <p:cNvGrpSpPr/>
          <p:nvPr/>
        </p:nvGrpSpPr>
        <p:grpSpPr>
          <a:xfrm>
            <a:off x="710275" y="1333888"/>
            <a:ext cx="1884600" cy="2997975"/>
            <a:chOff x="710275" y="1333888"/>
            <a:chExt cx="1884600" cy="2997975"/>
          </a:xfrm>
        </p:grpSpPr>
        <p:sp>
          <p:nvSpPr>
            <p:cNvPr id="96" name="Google Shape;96;p14"/>
            <p:cNvSpPr/>
            <p:nvPr/>
          </p:nvSpPr>
          <p:spPr>
            <a:xfrm>
              <a:off x="1060675" y="1333888"/>
              <a:ext cx="1183800" cy="11838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1143175" y="1416388"/>
              <a:ext cx="1018800" cy="1018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1570075" y="2583338"/>
              <a:ext cx="165000" cy="165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1604125" y="2813988"/>
              <a:ext cx="96900" cy="96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1543525" y="2976538"/>
              <a:ext cx="218100" cy="218100"/>
            </a:xfrm>
            <a:prstGeom prst="ellipse">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1578475" y="3011383"/>
              <a:ext cx="148200" cy="14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txBox="1"/>
            <p:nvPr/>
          </p:nvSpPr>
          <p:spPr>
            <a:xfrm>
              <a:off x="710275" y="3450113"/>
              <a:ext cx="1884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1</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03" name="Google Shape;103;p14"/>
            <p:cNvSpPr txBox="1"/>
            <p:nvPr/>
          </p:nvSpPr>
          <p:spPr>
            <a:xfrm>
              <a:off x="710275" y="3796962"/>
              <a:ext cx="18846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Présentation du RCPSP</a:t>
              </a:r>
              <a:endParaRPr sz="1200">
                <a:latin typeface="Roboto"/>
                <a:ea typeface="Roboto"/>
                <a:cs typeface="Roboto"/>
                <a:sym typeface="Roboto"/>
              </a:endParaRPr>
            </a:p>
          </p:txBody>
        </p:sp>
      </p:grpSp>
      <p:grpSp>
        <p:nvGrpSpPr>
          <p:cNvPr id="104" name="Google Shape;104;p14"/>
          <p:cNvGrpSpPr/>
          <p:nvPr/>
        </p:nvGrpSpPr>
        <p:grpSpPr>
          <a:xfrm>
            <a:off x="6549175" y="1333888"/>
            <a:ext cx="1884600" cy="2997975"/>
            <a:chOff x="6549175" y="1333888"/>
            <a:chExt cx="1884600" cy="2997975"/>
          </a:xfrm>
        </p:grpSpPr>
        <p:sp>
          <p:nvSpPr>
            <p:cNvPr id="105" name="Google Shape;105;p14"/>
            <p:cNvSpPr/>
            <p:nvPr/>
          </p:nvSpPr>
          <p:spPr>
            <a:xfrm>
              <a:off x="6899575" y="1333888"/>
              <a:ext cx="1183800" cy="11838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6982075" y="1416388"/>
              <a:ext cx="1018800" cy="101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7408975" y="2583338"/>
              <a:ext cx="165000" cy="165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7443025" y="2813988"/>
              <a:ext cx="96900" cy="96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7382425" y="2976538"/>
              <a:ext cx="218100" cy="218100"/>
            </a:xfrm>
            <a:prstGeom prst="ellipse">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7417375" y="3011383"/>
              <a:ext cx="148200" cy="14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txBox="1"/>
            <p:nvPr/>
          </p:nvSpPr>
          <p:spPr>
            <a:xfrm>
              <a:off x="6549175" y="3450113"/>
              <a:ext cx="1884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4"/>
                  </a:solidFill>
                  <a:latin typeface="Fira Sans Extra Condensed Medium"/>
                  <a:ea typeface="Fira Sans Extra Condensed Medium"/>
                  <a:cs typeface="Fira Sans Extra Condensed Medium"/>
                  <a:sym typeface="Fira Sans Extra Condensed Medium"/>
                </a:rPr>
                <a:t>4</a:t>
              </a:r>
              <a:endParaRPr sz="1700">
                <a:solidFill>
                  <a:schemeClr val="accent4"/>
                </a:solidFill>
                <a:latin typeface="Fira Sans Extra Condensed Medium"/>
                <a:ea typeface="Fira Sans Extra Condensed Medium"/>
                <a:cs typeface="Fira Sans Extra Condensed Medium"/>
                <a:sym typeface="Fira Sans Extra Condensed Medium"/>
              </a:endParaRPr>
            </a:p>
          </p:txBody>
        </p:sp>
        <p:sp>
          <p:nvSpPr>
            <p:cNvPr id="112" name="Google Shape;112;p14"/>
            <p:cNvSpPr txBox="1"/>
            <p:nvPr/>
          </p:nvSpPr>
          <p:spPr>
            <a:xfrm>
              <a:off x="6549175" y="3796962"/>
              <a:ext cx="18846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Exemple</a:t>
              </a:r>
              <a:endParaRPr sz="1200">
                <a:latin typeface="Roboto"/>
                <a:ea typeface="Roboto"/>
                <a:cs typeface="Roboto"/>
                <a:sym typeface="Roboto"/>
              </a:endParaRPr>
            </a:p>
          </p:txBody>
        </p:sp>
      </p:grpSp>
      <p:grpSp>
        <p:nvGrpSpPr>
          <p:cNvPr id="113" name="Google Shape;113;p14"/>
          <p:cNvGrpSpPr/>
          <p:nvPr/>
        </p:nvGrpSpPr>
        <p:grpSpPr>
          <a:xfrm>
            <a:off x="2656575" y="1333888"/>
            <a:ext cx="1884600" cy="2997975"/>
            <a:chOff x="2656575" y="1333888"/>
            <a:chExt cx="1884600" cy="2997975"/>
          </a:xfrm>
        </p:grpSpPr>
        <p:sp>
          <p:nvSpPr>
            <p:cNvPr id="114" name="Google Shape;114;p14"/>
            <p:cNvSpPr/>
            <p:nvPr/>
          </p:nvSpPr>
          <p:spPr>
            <a:xfrm>
              <a:off x="3006975" y="1333888"/>
              <a:ext cx="1183800" cy="11838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3089475" y="1416388"/>
              <a:ext cx="1018800" cy="1018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3516375" y="2583338"/>
              <a:ext cx="165000" cy="165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3550425" y="2813988"/>
              <a:ext cx="96900" cy="96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3489825" y="2976538"/>
              <a:ext cx="218100" cy="218100"/>
            </a:xfrm>
            <a:prstGeom prst="ellipse">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3524775" y="3011383"/>
              <a:ext cx="148200" cy="14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txBox="1"/>
            <p:nvPr/>
          </p:nvSpPr>
          <p:spPr>
            <a:xfrm>
              <a:off x="2656575" y="3450113"/>
              <a:ext cx="1884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2</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121" name="Google Shape;121;p14"/>
            <p:cNvSpPr txBox="1"/>
            <p:nvPr/>
          </p:nvSpPr>
          <p:spPr>
            <a:xfrm>
              <a:off x="2656575" y="3796962"/>
              <a:ext cx="18846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Présentation du multi-site RCPSP</a:t>
              </a:r>
              <a:endParaRPr sz="1200">
                <a:latin typeface="Roboto"/>
                <a:ea typeface="Roboto"/>
                <a:cs typeface="Roboto"/>
                <a:sym typeface="Roboto"/>
              </a:endParaRPr>
            </a:p>
          </p:txBody>
        </p:sp>
      </p:grpSp>
      <p:grpSp>
        <p:nvGrpSpPr>
          <p:cNvPr id="122" name="Google Shape;122;p14"/>
          <p:cNvGrpSpPr/>
          <p:nvPr/>
        </p:nvGrpSpPr>
        <p:grpSpPr>
          <a:xfrm>
            <a:off x="4602875" y="1333888"/>
            <a:ext cx="1884600" cy="2997975"/>
            <a:chOff x="4602875" y="1333888"/>
            <a:chExt cx="1884600" cy="2997975"/>
          </a:xfrm>
        </p:grpSpPr>
        <p:sp>
          <p:nvSpPr>
            <p:cNvPr id="123" name="Google Shape;123;p14"/>
            <p:cNvSpPr/>
            <p:nvPr/>
          </p:nvSpPr>
          <p:spPr>
            <a:xfrm>
              <a:off x="4953275" y="1333888"/>
              <a:ext cx="1183800" cy="11838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5035775" y="1416388"/>
              <a:ext cx="1018800" cy="1018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5462675" y="2583338"/>
              <a:ext cx="165000" cy="16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5496725" y="2813988"/>
              <a:ext cx="96900" cy="96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5436125" y="2976538"/>
              <a:ext cx="218100" cy="218100"/>
            </a:xfrm>
            <a:prstGeom prst="ellipse">
              <a:avLst/>
            </a:prstGeom>
            <a:solidFill>
              <a:schemeClr val="lt1"/>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5471075" y="3011383"/>
              <a:ext cx="148200" cy="14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txBox="1"/>
            <p:nvPr/>
          </p:nvSpPr>
          <p:spPr>
            <a:xfrm>
              <a:off x="4602875" y="3450113"/>
              <a:ext cx="1884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3</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30" name="Google Shape;130;p14"/>
            <p:cNvSpPr txBox="1"/>
            <p:nvPr/>
          </p:nvSpPr>
          <p:spPr>
            <a:xfrm>
              <a:off x="4602875" y="3796962"/>
              <a:ext cx="18846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Contraintes du problème</a:t>
              </a:r>
              <a:endParaRPr sz="1200">
                <a:latin typeface="Roboto"/>
                <a:ea typeface="Roboto"/>
                <a:cs typeface="Roboto"/>
                <a:sym typeface="Roboto"/>
              </a:endParaRPr>
            </a:p>
          </p:txBody>
        </p:sp>
      </p:grpSp>
      <p:sp>
        <p:nvSpPr>
          <p:cNvPr id="131" name="Google Shape;131;p14"/>
          <p:cNvSpPr/>
          <p:nvPr/>
        </p:nvSpPr>
        <p:spPr>
          <a:xfrm>
            <a:off x="1393231" y="1667553"/>
            <a:ext cx="518689" cy="516495"/>
          </a:xfrm>
          <a:custGeom>
            <a:rect b="b" l="l" r="r" t="t"/>
            <a:pathLst>
              <a:path extrusionOk="0" h="11300" w="11348">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4"/>
          <p:cNvGrpSpPr/>
          <p:nvPr/>
        </p:nvGrpSpPr>
        <p:grpSpPr>
          <a:xfrm>
            <a:off x="5312788" y="1675451"/>
            <a:ext cx="464774" cy="500698"/>
            <a:chOff x="6896644" y="3216007"/>
            <a:chExt cx="322917" cy="347876"/>
          </a:xfrm>
        </p:grpSpPr>
        <p:sp>
          <p:nvSpPr>
            <p:cNvPr id="133" name="Google Shape;133;p14"/>
            <p:cNvSpPr/>
            <p:nvPr/>
          </p:nvSpPr>
          <p:spPr>
            <a:xfrm>
              <a:off x="6896644" y="3216007"/>
              <a:ext cx="301387" cy="347876"/>
            </a:xfrm>
            <a:custGeom>
              <a:rect b="b" l="l" r="r" t="t"/>
              <a:pathLst>
                <a:path extrusionOk="0" h="10955" w="9491">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6954883" y="3306382"/>
              <a:ext cx="42012" cy="41980"/>
            </a:xfrm>
            <a:custGeom>
              <a:rect b="b" l="l" r="r" t="t"/>
              <a:pathLst>
                <a:path extrusionOk="0" h="1322" w="1323">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7013122" y="3306382"/>
              <a:ext cx="32168" cy="10225"/>
            </a:xfrm>
            <a:custGeom>
              <a:rect b="b" l="l" r="r" t="t"/>
              <a:pathLst>
                <a:path extrusionOk="0" h="322" w="1013">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7013471" y="3333596"/>
              <a:ext cx="105903" cy="10606"/>
            </a:xfrm>
            <a:custGeom>
              <a:rect b="b" l="l" r="r" t="t"/>
              <a:pathLst>
                <a:path extrusionOk="0" h="334" w="3335">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6966982" y="3375576"/>
              <a:ext cx="63923" cy="10606"/>
            </a:xfrm>
            <a:custGeom>
              <a:rect b="b" l="l" r="r" t="t"/>
              <a:pathLst>
                <a:path extrusionOk="0" h="334" w="2013">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6928781" y="3524157"/>
              <a:ext cx="52237" cy="10225"/>
            </a:xfrm>
            <a:custGeom>
              <a:rect b="b" l="l" r="r" t="t"/>
              <a:pathLst>
                <a:path extrusionOk="0" h="322" w="1645">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6945420" y="3314701"/>
              <a:ext cx="274141" cy="248800"/>
            </a:xfrm>
            <a:custGeom>
              <a:rect b="b" l="l" r="r" t="t"/>
              <a:pathLst>
                <a:path extrusionOk="0" h="7835" w="8633">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4"/>
          <p:cNvGrpSpPr/>
          <p:nvPr/>
        </p:nvGrpSpPr>
        <p:grpSpPr>
          <a:xfrm>
            <a:off x="3329216" y="1656643"/>
            <a:ext cx="539319" cy="538313"/>
            <a:chOff x="1421638" y="4125629"/>
            <a:chExt cx="374709" cy="374010"/>
          </a:xfrm>
        </p:grpSpPr>
        <p:sp>
          <p:nvSpPr>
            <p:cNvPr id="141" name="Google Shape;141;p14"/>
            <p:cNvSpPr/>
            <p:nvPr/>
          </p:nvSpPr>
          <p:spPr>
            <a:xfrm>
              <a:off x="1421638" y="4265954"/>
              <a:ext cx="374709" cy="233685"/>
            </a:xfrm>
            <a:custGeom>
              <a:rect b="b" l="l" r="r" t="t"/>
              <a:pathLst>
                <a:path extrusionOk="0" h="7359" w="1180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1428052" y="4125629"/>
              <a:ext cx="356958" cy="215585"/>
            </a:xfrm>
            <a:custGeom>
              <a:rect b="b" l="l" r="r" t="t"/>
              <a:pathLst>
                <a:path extrusionOk="0" h="6789" w="11241">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4"/>
          <p:cNvGrpSpPr/>
          <p:nvPr/>
        </p:nvGrpSpPr>
        <p:grpSpPr>
          <a:xfrm>
            <a:off x="7217999" y="1673006"/>
            <a:ext cx="546951" cy="505588"/>
            <a:chOff x="7384751" y="4147984"/>
            <a:chExt cx="380012" cy="351274"/>
          </a:xfrm>
        </p:grpSpPr>
        <p:sp>
          <p:nvSpPr>
            <p:cNvPr id="144" name="Google Shape;144;p14"/>
            <p:cNvSpPr/>
            <p:nvPr/>
          </p:nvSpPr>
          <p:spPr>
            <a:xfrm>
              <a:off x="7385513" y="4225879"/>
              <a:ext cx="379250" cy="273379"/>
            </a:xfrm>
            <a:custGeom>
              <a:rect b="b" l="l" r="r" t="t"/>
              <a:pathLst>
                <a:path extrusionOk="0" h="8609" w="11943">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7384751" y="4147984"/>
              <a:ext cx="380012" cy="228382"/>
            </a:xfrm>
            <a:custGeom>
              <a:rect b="b" l="l" r="r" t="t"/>
              <a:pathLst>
                <a:path extrusionOk="0" h="7192" w="11967">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7507642" y="4228134"/>
              <a:ext cx="37852" cy="37852"/>
            </a:xfrm>
            <a:custGeom>
              <a:rect b="b" l="l" r="r" t="t"/>
              <a:pathLst>
                <a:path extrusionOk="0" h="1192" w="1192">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7573820" y="4228134"/>
              <a:ext cx="37820" cy="37852"/>
            </a:xfrm>
            <a:custGeom>
              <a:rect b="b" l="l" r="r" t="t"/>
              <a:pathLst>
                <a:path extrusionOk="0" h="1192" w="1191">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7640728" y="4228134"/>
              <a:ext cx="37852" cy="37852"/>
            </a:xfrm>
            <a:custGeom>
              <a:rect b="b" l="l" r="r" t="t"/>
              <a:pathLst>
                <a:path extrusionOk="0" h="1192" w="1192">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p:nvPr/>
        </p:nvSpPr>
        <p:spPr>
          <a:xfrm rot="10800000">
            <a:off x="981463" y="1812763"/>
            <a:ext cx="2345400" cy="2345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rot="10800000">
            <a:off x="1120363" y="1951663"/>
            <a:ext cx="2067600" cy="206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flipH="1">
            <a:off x="1264663" y="2095963"/>
            <a:ext cx="1779000" cy="177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2737065" y="1953036"/>
            <a:ext cx="93300" cy="9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3154483" y="2410649"/>
            <a:ext cx="93300" cy="93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3154483" y="3447490"/>
            <a:ext cx="93300" cy="93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3276953" y="2934512"/>
            <a:ext cx="93300" cy="93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2737065" y="3924596"/>
            <a:ext cx="93300" cy="93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txBox="1"/>
          <p:nvPr>
            <p:ph type="title"/>
          </p:nvPr>
        </p:nvSpPr>
        <p:spPr>
          <a:xfrm>
            <a:off x="2137350" y="2625238"/>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500">
                <a:latin typeface="Roboto"/>
                <a:ea typeface="Roboto"/>
                <a:cs typeface="Roboto"/>
                <a:sym typeface="Roboto"/>
              </a:rPr>
              <a:t>Présentation du RCPSP</a:t>
            </a:r>
            <a:endParaRPr b="1" sz="4100">
              <a:latin typeface="Fira Sans Extra Condensed"/>
              <a:ea typeface="Fira Sans Extra Condensed"/>
              <a:cs typeface="Fira Sans Extra Condensed"/>
              <a:sym typeface="Fira Sans Extra Condensed"/>
            </a:endParaRPr>
          </a:p>
        </p:txBody>
      </p:sp>
      <p:sp>
        <p:nvSpPr>
          <p:cNvPr id="162" name="Google Shape;162;p15"/>
          <p:cNvSpPr txBox="1"/>
          <p:nvPr/>
        </p:nvSpPr>
        <p:spPr>
          <a:xfrm>
            <a:off x="1879800" y="2550200"/>
            <a:ext cx="703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chemeClr val="lt1"/>
                </a:solidFill>
                <a:latin typeface="Roboto"/>
                <a:ea typeface="Roboto"/>
                <a:cs typeface="Roboto"/>
                <a:sym typeface="Roboto"/>
              </a:rPr>
              <a:t>1</a:t>
            </a:r>
            <a:endParaRPr b="1" sz="44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Introduction</a:t>
            </a:r>
            <a:endParaRPr>
              <a:solidFill>
                <a:schemeClr val="accent3"/>
              </a:solidFill>
            </a:endParaRPr>
          </a:p>
        </p:txBody>
      </p:sp>
      <p:sp>
        <p:nvSpPr>
          <p:cNvPr id="168" name="Google Shape;168;p16"/>
          <p:cNvSpPr txBox="1"/>
          <p:nvPr>
            <p:ph idx="1" type="body"/>
          </p:nvPr>
        </p:nvSpPr>
        <p:spPr>
          <a:xfrm>
            <a:off x="710275" y="1152475"/>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700">
              <a:solidFill>
                <a:srgbClr val="202124"/>
              </a:solidFill>
              <a:highlight>
                <a:srgbClr val="FFFFFF"/>
              </a:highlight>
            </a:endParaRPr>
          </a:p>
          <a:p>
            <a:pPr indent="0" lvl="0" marL="0" rtl="0" algn="ctr">
              <a:spcBef>
                <a:spcPts val="1600"/>
              </a:spcBef>
              <a:spcAft>
                <a:spcPts val="1600"/>
              </a:spcAft>
              <a:buNone/>
            </a:pPr>
            <a:r>
              <a:rPr lang="en" sz="1700">
                <a:solidFill>
                  <a:srgbClr val="202124"/>
                </a:solidFill>
                <a:highlight>
                  <a:srgbClr val="FFFFFF"/>
                </a:highlight>
              </a:rPr>
              <a:t>Le problème de gestion de projet à contraintes de ressources est un problème d'optimisation combinatoire, étudié en ordonnancement. Il est connu sous l'acronyme anglophone RCPSP (Resource-Constrained Project Scheduling Problem).</a:t>
            </a:r>
            <a:endParaRPr sz="2100"/>
          </a:p>
        </p:txBody>
      </p:sp>
      <p:sp>
        <p:nvSpPr>
          <p:cNvPr id="169" name="Google Shape;169;p16"/>
          <p:cNvSpPr txBox="1"/>
          <p:nvPr>
            <p:ph idx="2" type="body"/>
          </p:nvPr>
        </p:nvSpPr>
        <p:spPr>
          <a:xfrm>
            <a:off x="4832400" y="1017850"/>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700">
              <a:solidFill>
                <a:srgbClr val="202124"/>
              </a:solidFill>
              <a:highlight>
                <a:srgbClr val="FFFFFF"/>
              </a:highlight>
            </a:endParaRPr>
          </a:p>
          <a:p>
            <a:pPr indent="0" lvl="0" marL="0" rtl="0" algn="ctr">
              <a:spcBef>
                <a:spcPts val="1600"/>
              </a:spcBef>
              <a:spcAft>
                <a:spcPts val="1600"/>
              </a:spcAft>
              <a:buNone/>
            </a:pPr>
            <a:r>
              <a:rPr lang="en" sz="1700">
                <a:solidFill>
                  <a:srgbClr val="202124"/>
                </a:solidFill>
                <a:highlight>
                  <a:srgbClr val="FFFFFF"/>
                </a:highlight>
              </a:rPr>
              <a:t>Le problème est NP-difficile au sens fort, il ne peut donc être résolu optimalement que par des algorithmes de complexité exponentielle. L'état de l'art permet de le résoudre optimalement dans un temps raisonnable, sur des instances de 60 tâches au plus.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B569C"/>
                </a:solidFill>
              </a:rPr>
              <a:t>Le RCPSP en détails </a:t>
            </a:r>
            <a:endParaRPr>
              <a:solidFill>
                <a:srgbClr val="FB569C"/>
              </a:solidFill>
            </a:endParaRPr>
          </a:p>
        </p:txBody>
      </p:sp>
      <p:grpSp>
        <p:nvGrpSpPr>
          <p:cNvPr id="175" name="Google Shape;175;p17"/>
          <p:cNvGrpSpPr/>
          <p:nvPr/>
        </p:nvGrpSpPr>
        <p:grpSpPr>
          <a:xfrm>
            <a:off x="4889775" y="1228325"/>
            <a:ext cx="3544001" cy="2297150"/>
            <a:chOff x="6201313" y="1239850"/>
            <a:chExt cx="2286600" cy="2297150"/>
          </a:xfrm>
        </p:grpSpPr>
        <p:sp>
          <p:nvSpPr>
            <p:cNvPr id="176" name="Google Shape;176;p17"/>
            <p:cNvSpPr/>
            <p:nvPr/>
          </p:nvSpPr>
          <p:spPr>
            <a:xfrm>
              <a:off x="6615425" y="1239850"/>
              <a:ext cx="1818356" cy="336900"/>
            </a:xfrm>
            <a:custGeom>
              <a:rect b="b" l="l" r="r" t="t"/>
              <a:pathLst>
                <a:path extrusionOk="0" h="13476" w="71950">
                  <a:moveTo>
                    <a:pt x="0" y="13476"/>
                  </a:moveTo>
                  <a:lnTo>
                    <a:pt x="13477" y="0"/>
                  </a:lnTo>
                  <a:lnTo>
                    <a:pt x="71950" y="0"/>
                  </a:lnTo>
                </a:path>
              </a:pathLst>
            </a:custGeom>
            <a:noFill/>
            <a:ln cap="flat" cmpd="sng" w="9525">
              <a:solidFill>
                <a:schemeClr val="accent6"/>
              </a:solidFill>
              <a:prstDash val="solid"/>
              <a:round/>
              <a:headEnd len="med" w="med" type="none"/>
              <a:tailEnd len="med" w="med" type="none"/>
            </a:ln>
          </p:spPr>
        </p:sp>
        <p:sp>
          <p:nvSpPr>
            <p:cNvPr id="177" name="Google Shape;177;p17"/>
            <p:cNvSpPr txBox="1"/>
            <p:nvPr/>
          </p:nvSpPr>
          <p:spPr>
            <a:xfrm>
              <a:off x="6201313" y="2782200"/>
              <a:ext cx="2286600" cy="754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Chaque tâche a un temps de traitement, un ensemble de tâches de successeurs et une quantité requise de ressources différentes.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Les ressources peuvent être rares mais renouvelables à chaque période.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Aucun travail ne peut commencer avant que tous ses prédécesseurs soient terminés.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Pas de préemption dans la succession des tâches.</a:t>
              </a:r>
              <a:endParaRPr>
                <a:latin typeface="Roboto"/>
                <a:ea typeface="Roboto"/>
                <a:cs typeface="Roboto"/>
                <a:sym typeface="Roboto"/>
              </a:endParaRPr>
            </a:p>
          </p:txBody>
        </p:sp>
        <p:sp>
          <p:nvSpPr>
            <p:cNvPr id="178" name="Google Shape;178;p17"/>
            <p:cNvSpPr txBox="1"/>
            <p:nvPr/>
          </p:nvSpPr>
          <p:spPr>
            <a:xfrm>
              <a:off x="6962200" y="1421825"/>
              <a:ext cx="1471500" cy="291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accent6"/>
                  </a:solidFill>
                  <a:latin typeface="Fira Sans Extra Condensed Medium"/>
                  <a:ea typeface="Fira Sans Extra Condensed Medium"/>
                  <a:cs typeface="Fira Sans Extra Condensed Medium"/>
                  <a:sym typeface="Fira Sans Extra Condensed Medium"/>
                </a:rPr>
                <a:t>Contraintes</a:t>
              </a:r>
              <a:endParaRPr sz="1700">
                <a:solidFill>
                  <a:schemeClr val="accent6"/>
                </a:solidFill>
                <a:latin typeface="Fira Sans Extra Condensed Medium"/>
                <a:ea typeface="Fira Sans Extra Condensed Medium"/>
                <a:cs typeface="Fira Sans Extra Condensed Medium"/>
                <a:sym typeface="Fira Sans Extra Condensed Medium"/>
              </a:endParaRPr>
            </a:p>
          </p:txBody>
        </p:sp>
      </p:grpSp>
      <p:grpSp>
        <p:nvGrpSpPr>
          <p:cNvPr id="179" name="Google Shape;179;p17"/>
          <p:cNvGrpSpPr/>
          <p:nvPr/>
        </p:nvGrpSpPr>
        <p:grpSpPr>
          <a:xfrm>
            <a:off x="1238484" y="1140775"/>
            <a:ext cx="3118663" cy="1808375"/>
            <a:chOff x="634938" y="1018200"/>
            <a:chExt cx="1818356" cy="1808375"/>
          </a:xfrm>
        </p:grpSpPr>
        <p:sp>
          <p:nvSpPr>
            <p:cNvPr id="180" name="Google Shape;180;p17"/>
            <p:cNvSpPr/>
            <p:nvPr/>
          </p:nvSpPr>
          <p:spPr>
            <a:xfrm flipH="1">
              <a:off x="634938" y="1108625"/>
              <a:ext cx="1818356" cy="336900"/>
            </a:xfrm>
            <a:custGeom>
              <a:rect b="b" l="l" r="r" t="t"/>
              <a:pathLst>
                <a:path extrusionOk="0" h="13476" w="71950">
                  <a:moveTo>
                    <a:pt x="0" y="13476"/>
                  </a:moveTo>
                  <a:lnTo>
                    <a:pt x="13477" y="0"/>
                  </a:lnTo>
                  <a:lnTo>
                    <a:pt x="71950" y="0"/>
                  </a:lnTo>
                </a:path>
              </a:pathLst>
            </a:custGeom>
            <a:noFill/>
            <a:ln cap="flat" cmpd="sng" w="9525">
              <a:solidFill>
                <a:schemeClr val="accent1"/>
              </a:solidFill>
              <a:prstDash val="solid"/>
              <a:round/>
              <a:headEnd len="med" w="med" type="none"/>
              <a:tailEnd len="med" w="med" type="none"/>
            </a:ln>
          </p:spPr>
        </p:sp>
        <p:sp>
          <p:nvSpPr>
            <p:cNvPr id="181" name="Google Shape;181;p17"/>
            <p:cNvSpPr txBox="1"/>
            <p:nvPr/>
          </p:nvSpPr>
          <p:spPr>
            <a:xfrm>
              <a:off x="672613" y="2071775"/>
              <a:ext cx="1743000" cy="75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Le problème d’ordonnancement de projet avec contraintes de ressources (RCPSP) est un problème d’optimisation combinatoire qui consiste à trouver un ordonnancement réalisable pour un ensemble de n tâches soumises à des contraintes de ressources et de priorité.</a:t>
              </a:r>
              <a:endParaRPr sz="1500">
                <a:latin typeface="Roboto"/>
                <a:ea typeface="Roboto"/>
                <a:cs typeface="Roboto"/>
                <a:sym typeface="Roboto"/>
              </a:endParaRPr>
            </a:p>
          </p:txBody>
        </p:sp>
        <p:sp>
          <p:nvSpPr>
            <p:cNvPr id="182" name="Google Shape;182;p17"/>
            <p:cNvSpPr txBox="1"/>
            <p:nvPr/>
          </p:nvSpPr>
          <p:spPr>
            <a:xfrm>
              <a:off x="743915" y="1018200"/>
              <a:ext cx="1471500" cy="29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Variables utilisées </a:t>
            </a:r>
            <a:endParaRPr>
              <a:solidFill>
                <a:schemeClr val="accent3"/>
              </a:solidFill>
            </a:endParaRPr>
          </a:p>
        </p:txBody>
      </p:sp>
      <p:pic>
        <p:nvPicPr>
          <p:cNvPr id="188" name="Google Shape;188;p18"/>
          <p:cNvPicPr preferRelativeResize="0"/>
          <p:nvPr/>
        </p:nvPicPr>
        <p:blipFill>
          <a:blip r:embed="rId3">
            <a:alphaModFix/>
          </a:blip>
          <a:stretch>
            <a:fillRect/>
          </a:stretch>
        </p:blipFill>
        <p:spPr>
          <a:xfrm>
            <a:off x="1399200" y="1251000"/>
            <a:ext cx="6576750" cy="353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710250" y="455925"/>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Modèle de Pristker</a:t>
            </a:r>
            <a:endParaRPr>
              <a:solidFill>
                <a:schemeClr val="accent3"/>
              </a:solidFill>
            </a:endParaRPr>
          </a:p>
        </p:txBody>
      </p:sp>
      <p:pic>
        <p:nvPicPr>
          <p:cNvPr id="194" name="Google Shape;194;p19"/>
          <p:cNvPicPr preferRelativeResize="0"/>
          <p:nvPr/>
        </p:nvPicPr>
        <p:blipFill>
          <a:blip r:embed="rId3">
            <a:alphaModFix/>
          </a:blip>
          <a:stretch>
            <a:fillRect/>
          </a:stretch>
        </p:blipFill>
        <p:spPr>
          <a:xfrm>
            <a:off x="486850" y="1135650"/>
            <a:ext cx="5619200" cy="3546550"/>
          </a:xfrm>
          <a:prstGeom prst="rect">
            <a:avLst/>
          </a:prstGeom>
          <a:noFill/>
          <a:ln>
            <a:noFill/>
          </a:ln>
        </p:spPr>
      </p:pic>
      <p:sp>
        <p:nvSpPr>
          <p:cNvPr id="195" name="Google Shape;195;p19"/>
          <p:cNvSpPr txBox="1"/>
          <p:nvPr/>
        </p:nvSpPr>
        <p:spPr>
          <a:xfrm>
            <a:off x="6158375" y="1787550"/>
            <a:ext cx="2352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Prime"/>
                <a:ea typeface="Courier Prime"/>
                <a:cs typeface="Courier Prime"/>
                <a:sym typeface="Courier Prime"/>
              </a:rPr>
              <a:t>Dans cette formulation, les variables de décision xjt=1 si la tâche “j” est assignée pour commencer à l’instant t; sinon, xjt=0.</a:t>
            </a:r>
            <a:endParaRPr>
              <a:latin typeface="Courier Prime"/>
              <a:ea typeface="Courier Prime"/>
              <a:cs typeface="Courier Prime"/>
              <a:sym typeface="Courier Prim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p:nvPr/>
        </p:nvSpPr>
        <p:spPr>
          <a:xfrm rot="10800000">
            <a:off x="981463" y="1812763"/>
            <a:ext cx="2345400" cy="2345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rot="10800000">
            <a:off x="1120363" y="1951663"/>
            <a:ext cx="2067600" cy="206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flipH="1">
            <a:off x="1264663" y="2095963"/>
            <a:ext cx="1779000" cy="1779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2737065" y="1953036"/>
            <a:ext cx="93300" cy="9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a:off x="3154483" y="2410649"/>
            <a:ext cx="93300" cy="93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p:nvPr/>
        </p:nvSpPr>
        <p:spPr>
          <a:xfrm>
            <a:off x="3154483" y="3447490"/>
            <a:ext cx="93300" cy="93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3276953" y="2934512"/>
            <a:ext cx="93300" cy="93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2737065" y="3924596"/>
            <a:ext cx="93300" cy="93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txBox="1"/>
          <p:nvPr>
            <p:ph type="title"/>
          </p:nvPr>
        </p:nvSpPr>
        <p:spPr>
          <a:xfrm>
            <a:off x="2583300" y="255020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500">
                <a:latin typeface="Roboto"/>
                <a:ea typeface="Roboto"/>
                <a:cs typeface="Roboto"/>
                <a:sym typeface="Roboto"/>
              </a:rPr>
              <a:t>Présentation du multi-site RCPSP</a:t>
            </a:r>
            <a:endParaRPr b="1" sz="2500">
              <a:latin typeface="Fira Sans Extra Condensed"/>
              <a:ea typeface="Fira Sans Extra Condensed"/>
              <a:cs typeface="Fira Sans Extra Condensed"/>
              <a:sym typeface="Fira Sans Extra Condensed"/>
            </a:endParaRPr>
          </a:p>
        </p:txBody>
      </p:sp>
      <p:sp>
        <p:nvSpPr>
          <p:cNvPr id="209" name="Google Shape;209;p20"/>
          <p:cNvSpPr txBox="1"/>
          <p:nvPr/>
        </p:nvSpPr>
        <p:spPr>
          <a:xfrm>
            <a:off x="1879800" y="2550200"/>
            <a:ext cx="703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chemeClr val="lt1"/>
                </a:solidFill>
                <a:latin typeface="Roboto"/>
                <a:ea typeface="Roboto"/>
                <a:cs typeface="Roboto"/>
                <a:sym typeface="Roboto"/>
              </a:rPr>
              <a:t>2</a:t>
            </a:r>
            <a:endParaRPr b="1" sz="44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L’extension Multi-site RCPSP</a:t>
            </a:r>
            <a:endParaRPr>
              <a:solidFill>
                <a:schemeClr val="accent3"/>
              </a:solidFill>
            </a:endParaRPr>
          </a:p>
        </p:txBody>
      </p:sp>
      <p:sp>
        <p:nvSpPr>
          <p:cNvPr id="215" name="Google Shape;215;p21"/>
          <p:cNvSpPr txBox="1"/>
          <p:nvPr/>
        </p:nvSpPr>
        <p:spPr>
          <a:xfrm>
            <a:off x="964750" y="1476050"/>
            <a:ext cx="70809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Roboto"/>
                <a:ea typeface="Roboto"/>
                <a:cs typeface="Roboto"/>
                <a:sym typeface="Roboto"/>
              </a:rPr>
              <a:t>L’extension que nous proposons est d’ajouter au problème de type RCPSP un contexte multisite avec le choix du lieu d’exécution pour les tâches. Pour cela nous introduisons la notion de sites et de ressources fixes ou mobiles. On dispose de sites et chaque couple de sites est séparé par un temps de déplacement. Une tâche a obligatoirement besoin d’un site pour être exécutée. Une ressource est soit mobile, soit fixe. </a:t>
            </a:r>
            <a:endParaRPr sz="1600">
              <a:latin typeface="Roboto"/>
              <a:ea typeface="Roboto"/>
              <a:cs typeface="Roboto"/>
              <a:sym typeface="Roboto"/>
            </a:endParaRPr>
          </a:p>
          <a:p>
            <a:pPr indent="0" lvl="0" marL="0" rtl="0" algn="ctr">
              <a:spcBef>
                <a:spcPts val="0"/>
              </a:spcBef>
              <a:spcAft>
                <a:spcPts val="0"/>
              </a:spcAft>
              <a:buNone/>
            </a:pPr>
            <a:r>
              <a:rPr lang="en" sz="1600">
                <a:latin typeface="Roboto"/>
                <a:ea typeface="Roboto"/>
                <a:cs typeface="Roboto"/>
                <a:sym typeface="Roboto"/>
              </a:rPr>
              <a:t>Pour le RCPSP multi-site, l’objectif est le même mais il faut en plus déterminer l’affectation des tâches aux sites qui a une incidence sur les temps de transport.</a:t>
            </a:r>
            <a:endParaRPr sz="1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roject Management Infographics by Slidesgo">
  <a:themeElements>
    <a:clrScheme name="Simple Light">
      <a:dk1>
        <a:srgbClr val="000000"/>
      </a:dk1>
      <a:lt1>
        <a:srgbClr val="FFFFFF"/>
      </a:lt1>
      <a:dk2>
        <a:srgbClr val="595959"/>
      </a:dk2>
      <a:lt2>
        <a:srgbClr val="EEEEEE"/>
      </a:lt2>
      <a:accent1>
        <a:srgbClr val="FBB831"/>
      </a:accent1>
      <a:accent2>
        <a:srgbClr val="FB8569"/>
      </a:accent2>
      <a:accent3>
        <a:srgbClr val="FB569C"/>
      </a:accent3>
      <a:accent4>
        <a:srgbClr val="E850E0"/>
      </a:accent4>
      <a:accent5>
        <a:srgbClr val="8225E2"/>
      </a:accent5>
      <a:accent6>
        <a:srgbClr val="9C27B0"/>
      </a:accent6>
      <a:hlink>
        <a:srgbClr val="FBB8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