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8"/>
  </p:notesMasterIdLst>
  <p:handoutMasterIdLst>
    <p:handoutMasterId r:id="rId49"/>
  </p:handoutMasterIdLst>
  <p:sldIdLst>
    <p:sldId id="458" r:id="rId2"/>
    <p:sldId id="565" r:id="rId3"/>
    <p:sldId id="539" r:id="rId4"/>
    <p:sldId id="561" r:id="rId5"/>
    <p:sldId id="554" r:id="rId6"/>
    <p:sldId id="551" r:id="rId7"/>
    <p:sldId id="552" r:id="rId8"/>
    <p:sldId id="553" r:id="rId9"/>
    <p:sldId id="556" r:id="rId10"/>
    <p:sldId id="558" r:id="rId11"/>
    <p:sldId id="550" r:id="rId12"/>
    <p:sldId id="470" r:id="rId13"/>
    <p:sldId id="462" r:id="rId14"/>
    <p:sldId id="471" r:id="rId15"/>
    <p:sldId id="483" r:id="rId16"/>
    <p:sldId id="472" r:id="rId17"/>
    <p:sldId id="484" r:id="rId18"/>
    <p:sldId id="485" r:id="rId19"/>
    <p:sldId id="476" r:id="rId20"/>
    <p:sldId id="479" r:id="rId21"/>
    <p:sldId id="478" r:id="rId22"/>
    <p:sldId id="469" r:id="rId23"/>
    <p:sldId id="480" r:id="rId24"/>
    <p:sldId id="481" r:id="rId25"/>
    <p:sldId id="566" r:id="rId26"/>
    <p:sldId id="497" r:id="rId27"/>
    <p:sldId id="489" r:id="rId28"/>
    <p:sldId id="499" r:id="rId29"/>
    <p:sldId id="500" r:id="rId30"/>
    <p:sldId id="490" r:id="rId31"/>
    <p:sldId id="491" r:id="rId32"/>
    <p:sldId id="498" r:id="rId33"/>
    <p:sldId id="493" r:id="rId34"/>
    <p:sldId id="509" r:id="rId35"/>
    <p:sldId id="510" r:id="rId36"/>
    <p:sldId id="511" r:id="rId37"/>
    <p:sldId id="512" r:id="rId38"/>
    <p:sldId id="503" r:id="rId39"/>
    <p:sldId id="504" r:id="rId40"/>
    <p:sldId id="507" r:id="rId41"/>
    <p:sldId id="508" r:id="rId42"/>
    <p:sldId id="513" r:id="rId43"/>
    <p:sldId id="506" r:id="rId44"/>
    <p:sldId id="501" r:id="rId45"/>
    <p:sldId id="502" r:id="rId46"/>
    <p:sldId id="505" r:id="rId47"/>
  </p:sldIdLst>
  <p:sldSz cx="12192000" cy="6858000"/>
  <p:notesSz cx="6797675" cy="9928225"/>
  <p:custShowLst>
    <p:custShow name="Actuelle DGI" id="0">
      <p:sldLst/>
    </p:custShow>
    <p:custShow name="Actuelle BCP" id="1">
      <p:sldLst/>
    </p:custShow>
    <p:custShow name="Cible" id="2">
      <p:sldLst/>
    </p:custShow>
  </p:custShow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B9B9"/>
    <a:srgbClr val="E8E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74" autoAdjust="0"/>
  </p:normalViewPr>
  <p:slideViewPr>
    <p:cSldViewPr>
      <p:cViewPr varScale="1">
        <p:scale>
          <a:sx n="79" d="100"/>
          <a:sy n="79" d="100"/>
        </p:scale>
        <p:origin x="773"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fr.wikipedia.org/wiki/Philip_Kotler" TargetMode="External"/></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1" Type="http://schemas.openxmlformats.org/officeDocument/2006/relationships/hyperlink" Target="https://fr.wikipedia.org/wiki/Philip_Kotler" TargetMode="External"/></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34BC5D-3400-42A7-B421-48B1158A314E}"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7D496B4F-495A-4A2C-9CAB-1BE200AB9F3F}">
      <dgm:prSet/>
      <dgm:spPr/>
      <dgm:t>
        <a:bodyPr/>
        <a:lstStyle/>
        <a:p>
          <a:r>
            <a:rPr lang="fr-FR" b="0" i="0">
              <a:hlinkClick xmlns:r="http://schemas.openxmlformats.org/officeDocument/2006/relationships" r:id="rId1"/>
            </a:rPr>
            <a:t>Philip Kotler</a:t>
          </a:r>
          <a:r>
            <a:rPr lang="fr-FR" b="0" i="0"/>
            <a:t>, </a:t>
          </a:r>
          <a:r>
            <a:rPr lang="fr-FR" i="0"/>
            <a:t>professeur de stratégie marketing et de marketing international à l’Université </a:t>
          </a:r>
          <a:r>
            <a:rPr lang="fr-FR" b="0" i="0"/>
            <a:t>Northwestern de Chicago, définit le marketing : </a:t>
          </a:r>
          <a:endParaRPr lang="en-US"/>
        </a:p>
      </dgm:t>
    </dgm:pt>
    <dgm:pt modelId="{F0F8A972-7742-4E0A-A29F-28289CF7C02D}" type="parTrans" cxnId="{8CAD41AB-5908-48BF-9D79-76E01A8DD358}">
      <dgm:prSet/>
      <dgm:spPr/>
      <dgm:t>
        <a:bodyPr/>
        <a:lstStyle/>
        <a:p>
          <a:endParaRPr lang="en-US"/>
        </a:p>
      </dgm:t>
    </dgm:pt>
    <dgm:pt modelId="{8E594DC9-C626-4162-9FB5-6726F0C6FB5B}" type="sibTrans" cxnId="{8CAD41AB-5908-48BF-9D79-76E01A8DD358}">
      <dgm:prSet/>
      <dgm:spPr/>
      <dgm:t>
        <a:bodyPr/>
        <a:lstStyle/>
        <a:p>
          <a:endParaRPr lang="en-US"/>
        </a:p>
      </dgm:t>
    </dgm:pt>
    <dgm:pt modelId="{549DD3A2-EAAD-4642-9197-5D3B1D19D65F}">
      <dgm:prSet/>
      <dgm:spPr/>
      <dgm:t>
        <a:bodyPr/>
        <a:lstStyle/>
        <a:p>
          <a:r>
            <a:rPr lang="fr-FR" b="0" i="1"/>
            <a:t>« À la fois l’activité, l’ensemble des institutions et des processus visant à créer, communiquer, délivrer et échanger les offres qui ont de la valeur pour les clients, les consommateurs, les partenaires et la société au sens large. »</a:t>
          </a:r>
          <a:endParaRPr lang="en-US"/>
        </a:p>
      </dgm:t>
    </dgm:pt>
    <dgm:pt modelId="{63F09553-B49B-413C-B153-031907385186}" type="parTrans" cxnId="{D9E8C849-A286-473E-9359-8D4C0704505D}">
      <dgm:prSet/>
      <dgm:spPr/>
      <dgm:t>
        <a:bodyPr/>
        <a:lstStyle/>
        <a:p>
          <a:endParaRPr lang="en-US"/>
        </a:p>
      </dgm:t>
    </dgm:pt>
    <dgm:pt modelId="{B28EDDCD-0F37-4D39-8179-B5C928D98F17}" type="sibTrans" cxnId="{D9E8C849-A286-473E-9359-8D4C0704505D}">
      <dgm:prSet/>
      <dgm:spPr/>
      <dgm:t>
        <a:bodyPr/>
        <a:lstStyle/>
        <a:p>
          <a:endParaRPr lang="en-US"/>
        </a:p>
      </dgm:t>
    </dgm:pt>
    <dgm:pt modelId="{A294FF17-EECC-4A8E-8D7C-C8A242A629A7}" type="pres">
      <dgm:prSet presAssocID="{6B34BC5D-3400-42A7-B421-48B1158A314E}" presName="vert0" presStyleCnt="0">
        <dgm:presLayoutVars>
          <dgm:dir/>
          <dgm:animOne val="branch"/>
          <dgm:animLvl val="lvl"/>
        </dgm:presLayoutVars>
      </dgm:prSet>
      <dgm:spPr/>
    </dgm:pt>
    <dgm:pt modelId="{62A21D65-1B3D-4307-8BF2-AD4FB5AAC74B}" type="pres">
      <dgm:prSet presAssocID="{7D496B4F-495A-4A2C-9CAB-1BE200AB9F3F}" presName="thickLine" presStyleLbl="alignNode1" presStyleIdx="0" presStyleCnt="2"/>
      <dgm:spPr/>
    </dgm:pt>
    <dgm:pt modelId="{AD3D62E3-A548-4E48-89AA-3FAA78DFD529}" type="pres">
      <dgm:prSet presAssocID="{7D496B4F-495A-4A2C-9CAB-1BE200AB9F3F}" presName="horz1" presStyleCnt="0"/>
      <dgm:spPr/>
    </dgm:pt>
    <dgm:pt modelId="{720382ED-4D68-438A-AFE0-6D6A0DDB8327}" type="pres">
      <dgm:prSet presAssocID="{7D496B4F-495A-4A2C-9CAB-1BE200AB9F3F}" presName="tx1" presStyleLbl="revTx" presStyleIdx="0" presStyleCnt="2"/>
      <dgm:spPr/>
    </dgm:pt>
    <dgm:pt modelId="{6E593D5E-2441-41C9-824B-1C6057AA9B8E}" type="pres">
      <dgm:prSet presAssocID="{7D496B4F-495A-4A2C-9CAB-1BE200AB9F3F}" presName="vert1" presStyleCnt="0"/>
      <dgm:spPr/>
    </dgm:pt>
    <dgm:pt modelId="{D156EE3D-DE9D-4D45-9B4F-6A9D199E14F1}" type="pres">
      <dgm:prSet presAssocID="{549DD3A2-EAAD-4642-9197-5D3B1D19D65F}" presName="thickLine" presStyleLbl="alignNode1" presStyleIdx="1" presStyleCnt="2"/>
      <dgm:spPr/>
    </dgm:pt>
    <dgm:pt modelId="{F71237AA-5ABC-4D0B-B574-A74460816458}" type="pres">
      <dgm:prSet presAssocID="{549DD3A2-EAAD-4642-9197-5D3B1D19D65F}" presName="horz1" presStyleCnt="0"/>
      <dgm:spPr/>
    </dgm:pt>
    <dgm:pt modelId="{84E09053-1749-402C-8206-EC558EFFACDA}" type="pres">
      <dgm:prSet presAssocID="{549DD3A2-EAAD-4642-9197-5D3B1D19D65F}" presName="tx1" presStyleLbl="revTx" presStyleIdx="1" presStyleCnt="2"/>
      <dgm:spPr/>
    </dgm:pt>
    <dgm:pt modelId="{A24B679E-B8F8-4814-88A7-3CEA4EF14B00}" type="pres">
      <dgm:prSet presAssocID="{549DD3A2-EAAD-4642-9197-5D3B1D19D65F}" presName="vert1" presStyleCnt="0"/>
      <dgm:spPr/>
    </dgm:pt>
  </dgm:ptLst>
  <dgm:cxnLst>
    <dgm:cxn modelId="{EC467C06-2BA5-4581-B8DB-5B735CCA25AC}" type="presOf" srcId="{7D496B4F-495A-4A2C-9CAB-1BE200AB9F3F}" destId="{720382ED-4D68-438A-AFE0-6D6A0DDB8327}" srcOrd="0" destOrd="0" presId="urn:microsoft.com/office/officeart/2008/layout/LinedList"/>
    <dgm:cxn modelId="{D9E8C849-A286-473E-9359-8D4C0704505D}" srcId="{6B34BC5D-3400-42A7-B421-48B1158A314E}" destId="{549DD3A2-EAAD-4642-9197-5D3B1D19D65F}" srcOrd="1" destOrd="0" parTransId="{63F09553-B49B-413C-B153-031907385186}" sibTransId="{B28EDDCD-0F37-4D39-8179-B5C928D98F17}"/>
    <dgm:cxn modelId="{C2E17E7B-538D-4F37-B0F7-D31C5A2218F4}" type="presOf" srcId="{6B34BC5D-3400-42A7-B421-48B1158A314E}" destId="{A294FF17-EECC-4A8E-8D7C-C8A242A629A7}" srcOrd="0" destOrd="0" presId="urn:microsoft.com/office/officeart/2008/layout/LinedList"/>
    <dgm:cxn modelId="{8CAD41AB-5908-48BF-9D79-76E01A8DD358}" srcId="{6B34BC5D-3400-42A7-B421-48B1158A314E}" destId="{7D496B4F-495A-4A2C-9CAB-1BE200AB9F3F}" srcOrd="0" destOrd="0" parTransId="{F0F8A972-7742-4E0A-A29F-28289CF7C02D}" sibTransId="{8E594DC9-C626-4162-9FB5-6726F0C6FB5B}"/>
    <dgm:cxn modelId="{DCDD79C8-8563-443C-A625-85BA38A4BB14}" type="presOf" srcId="{549DD3A2-EAAD-4642-9197-5D3B1D19D65F}" destId="{84E09053-1749-402C-8206-EC558EFFACDA}" srcOrd="0" destOrd="0" presId="urn:microsoft.com/office/officeart/2008/layout/LinedList"/>
    <dgm:cxn modelId="{21DD6CEB-DF02-47F9-A77B-5DC281E6896B}" type="presParOf" srcId="{A294FF17-EECC-4A8E-8D7C-C8A242A629A7}" destId="{62A21D65-1B3D-4307-8BF2-AD4FB5AAC74B}" srcOrd="0" destOrd="0" presId="urn:microsoft.com/office/officeart/2008/layout/LinedList"/>
    <dgm:cxn modelId="{C58E7460-6F9D-4E8D-8A91-B842272A9B5E}" type="presParOf" srcId="{A294FF17-EECC-4A8E-8D7C-C8A242A629A7}" destId="{AD3D62E3-A548-4E48-89AA-3FAA78DFD529}" srcOrd="1" destOrd="0" presId="urn:microsoft.com/office/officeart/2008/layout/LinedList"/>
    <dgm:cxn modelId="{46F62EA5-2C8C-4191-83AB-09C09A859C83}" type="presParOf" srcId="{AD3D62E3-A548-4E48-89AA-3FAA78DFD529}" destId="{720382ED-4D68-438A-AFE0-6D6A0DDB8327}" srcOrd="0" destOrd="0" presId="urn:microsoft.com/office/officeart/2008/layout/LinedList"/>
    <dgm:cxn modelId="{F70DD735-3A5B-4D58-99CC-1A75001F5DE2}" type="presParOf" srcId="{AD3D62E3-A548-4E48-89AA-3FAA78DFD529}" destId="{6E593D5E-2441-41C9-824B-1C6057AA9B8E}" srcOrd="1" destOrd="0" presId="urn:microsoft.com/office/officeart/2008/layout/LinedList"/>
    <dgm:cxn modelId="{F9EADD4E-567B-459C-9C9A-1FBB0166376A}" type="presParOf" srcId="{A294FF17-EECC-4A8E-8D7C-C8A242A629A7}" destId="{D156EE3D-DE9D-4D45-9B4F-6A9D199E14F1}" srcOrd="2" destOrd="0" presId="urn:microsoft.com/office/officeart/2008/layout/LinedList"/>
    <dgm:cxn modelId="{59ED3058-B79D-44DF-9BD6-480A093BC408}" type="presParOf" srcId="{A294FF17-EECC-4A8E-8D7C-C8A242A629A7}" destId="{F71237AA-5ABC-4D0B-B574-A74460816458}" srcOrd="3" destOrd="0" presId="urn:microsoft.com/office/officeart/2008/layout/LinedList"/>
    <dgm:cxn modelId="{56D2E7D6-2268-4458-B367-C6E8E5983364}" type="presParOf" srcId="{F71237AA-5ABC-4D0B-B574-A74460816458}" destId="{84E09053-1749-402C-8206-EC558EFFACDA}" srcOrd="0" destOrd="0" presId="urn:microsoft.com/office/officeart/2008/layout/LinedList"/>
    <dgm:cxn modelId="{81EB01BE-E436-425F-AAE1-6B41578418CE}" type="presParOf" srcId="{F71237AA-5ABC-4D0B-B574-A74460816458}" destId="{A24B679E-B8F8-4814-88A7-3CEA4EF14B0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2BBF62-91E5-4402-8AEA-02F263854CC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CD3DA9A-386B-4953-BC7A-2B5452CFD82C}">
      <dgm:prSet/>
      <dgm:spPr/>
      <dgm:t>
        <a:bodyPr/>
        <a:lstStyle/>
        <a:p>
          <a:r>
            <a:rPr lang="fr-FR" b="0" i="0"/>
            <a:t>Cette discipline de gestion vise à :</a:t>
          </a:r>
          <a:endParaRPr lang="en-US"/>
        </a:p>
      </dgm:t>
    </dgm:pt>
    <dgm:pt modelId="{D3E9820B-2684-4A51-A796-717A7F925244}" type="parTrans" cxnId="{DCF68025-9D8A-477B-99D4-83186A5EA086}">
      <dgm:prSet/>
      <dgm:spPr/>
      <dgm:t>
        <a:bodyPr/>
        <a:lstStyle/>
        <a:p>
          <a:endParaRPr lang="en-US"/>
        </a:p>
      </dgm:t>
    </dgm:pt>
    <dgm:pt modelId="{3A852331-3EB7-41D4-9929-72979C91AE9F}" type="sibTrans" cxnId="{DCF68025-9D8A-477B-99D4-83186A5EA086}">
      <dgm:prSet/>
      <dgm:spPr/>
      <dgm:t>
        <a:bodyPr/>
        <a:lstStyle/>
        <a:p>
          <a:endParaRPr lang="en-US"/>
        </a:p>
      </dgm:t>
    </dgm:pt>
    <dgm:pt modelId="{FCEC3485-27B6-4A0F-BEAA-2A73D2AD5F4C}">
      <dgm:prSet/>
      <dgm:spPr/>
      <dgm:t>
        <a:bodyPr/>
        <a:lstStyle/>
        <a:p>
          <a:r>
            <a:rPr lang="fr-FR" b="0" i="0"/>
            <a:t>bâtir une clientèle,</a:t>
          </a:r>
          <a:endParaRPr lang="en-US"/>
        </a:p>
      </dgm:t>
    </dgm:pt>
    <dgm:pt modelId="{EA19559F-464D-466C-9ACA-91EDB465DA5C}" type="parTrans" cxnId="{03140D02-889D-483C-BB39-6EAFB15918BB}">
      <dgm:prSet/>
      <dgm:spPr/>
      <dgm:t>
        <a:bodyPr/>
        <a:lstStyle/>
        <a:p>
          <a:endParaRPr lang="en-US"/>
        </a:p>
      </dgm:t>
    </dgm:pt>
    <dgm:pt modelId="{26B1A20C-8190-4E6F-9222-53EC9C9058D6}" type="sibTrans" cxnId="{03140D02-889D-483C-BB39-6EAFB15918BB}">
      <dgm:prSet/>
      <dgm:spPr/>
      <dgm:t>
        <a:bodyPr/>
        <a:lstStyle/>
        <a:p>
          <a:endParaRPr lang="en-US"/>
        </a:p>
      </dgm:t>
    </dgm:pt>
    <dgm:pt modelId="{063A0434-CF83-4151-9426-13BB54C65E3C}">
      <dgm:prSet/>
      <dgm:spPr/>
      <dgm:t>
        <a:bodyPr/>
        <a:lstStyle/>
        <a:p>
          <a:r>
            <a:rPr lang="fr-FR" b="0" i="0"/>
            <a:t>la rendre fidèle,</a:t>
          </a:r>
          <a:endParaRPr lang="en-US"/>
        </a:p>
      </dgm:t>
    </dgm:pt>
    <dgm:pt modelId="{6703521A-093E-4E5F-A77B-B5F66ABE6228}" type="parTrans" cxnId="{1AC9DCB7-75CA-4F25-B152-4B08162DB612}">
      <dgm:prSet/>
      <dgm:spPr/>
      <dgm:t>
        <a:bodyPr/>
        <a:lstStyle/>
        <a:p>
          <a:endParaRPr lang="en-US"/>
        </a:p>
      </dgm:t>
    </dgm:pt>
    <dgm:pt modelId="{93806A62-DF76-43BD-8203-DAF50712E9BC}" type="sibTrans" cxnId="{1AC9DCB7-75CA-4F25-B152-4B08162DB612}">
      <dgm:prSet/>
      <dgm:spPr/>
      <dgm:t>
        <a:bodyPr/>
        <a:lstStyle/>
        <a:p>
          <a:endParaRPr lang="en-US"/>
        </a:p>
      </dgm:t>
    </dgm:pt>
    <dgm:pt modelId="{377A5533-78E6-42AD-B2E9-542582388E50}">
      <dgm:prSet/>
      <dgm:spPr/>
      <dgm:t>
        <a:bodyPr/>
        <a:lstStyle/>
        <a:p>
          <a:r>
            <a:rPr lang="fr-FR" b="0" i="0"/>
            <a:t>renforcer sa satisfaction.</a:t>
          </a:r>
          <a:endParaRPr lang="en-US"/>
        </a:p>
      </dgm:t>
    </dgm:pt>
    <dgm:pt modelId="{7071FCDA-BBDF-4EFA-86A9-38CC1BB82D7F}" type="parTrans" cxnId="{CC943758-0DB6-4ACF-9AC6-CE91F0284A9C}">
      <dgm:prSet/>
      <dgm:spPr/>
      <dgm:t>
        <a:bodyPr/>
        <a:lstStyle/>
        <a:p>
          <a:endParaRPr lang="en-US"/>
        </a:p>
      </dgm:t>
    </dgm:pt>
    <dgm:pt modelId="{D38358D9-CBCE-4854-ACE0-AFC31E588EFD}" type="sibTrans" cxnId="{CC943758-0DB6-4ACF-9AC6-CE91F0284A9C}">
      <dgm:prSet/>
      <dgm:spPr/>
      <dgm:t>
        <a:bodyPr/>
        <a:lstStyle/>
        <a:p>
          <a:endParaRPr lang="en-US"/>
        </a:p>
      </dgm:t>
    </dgm:pt>
    <dgm:pt modelId="{543560D4-4009-48AD-93C4-6FF3F288F1CC}">
      <dgm:prSet/>
      <dgm:spPr/>
      <dgm:t>
        <a:bodyPr/>
        <a:lstStyle/>
        <a:p>
          <a:r>
            <a:rPr lang="fr-FR"/>
            <a:t>- </a:t>
          </a:r>
          <a:r>
            <a:rPr lang="fr-FR" b="0" i="0"/>
            <a:t>Son objectif, pour une entreprise, est d’agir sur le marché et d’emporter l’offre face à ses concurrents. </a:t>
          </a:r>
          <a:endParaRPr lang="en-US"/>
        </a:p>
      </dgm:t>
    </dgm:pt>
    <dgm:pt modelId="{65AF5EA2-BABF-4723-913F-0A18B299F040}" type="parTrans" cxnId="{031DC2B7-93C7-45D1-8BFE-C33068D32438}">
      <dgm:prSet/>
      <dgm:spPr/>
      <dgm:t>
        <a:bodyPr/>
        <a:lstStyle/>
        <a:p>
          <a:endParaRPr lang="en-US"/>
        </a:p>
      </dgm:t>
    </dgm:pt>
    <dgm:pt modelId="{2C6F48D4-ECA5-4B29-BA66-405B0017F7AD}" type="sibTrans" cxnId="{031DC2B7-93C7-45D1-8BFE-C33068D32438}">
      <dgm:prSet/>
      <dgm:spPr/>
      <dgm:t>
        <a:bodyPr/>
        <a:lstStyle/>
        <a:p>
          <a:endParaRPr lang="en-US"/>
        </a:p>
      </dgm:t>
    </dgm:pt>
    <dgm:pt modelId="{FEEFD878-6B4B-4664-BE66-04ECC6C7BF0C}">
      <dgm:prSet/>
      <dgm:spPr/>
      <dgm:t>
        <a:bodyPr/>
        <a:lstStyle/>
        <a:p>
          <a:r>
            <a:rPr lang="fr-FR" b="0" i="0"/>
            <a:t>- Il englobe plusieurs méthodes et outils au service de la stratégie de l’entreprise.</a:t>
          </a:r>
          <a:endParaRPr lang="en-US"/>
        </a:p>
      </dgm:t>
    </dgm:pt>
    <dgm:pt modelId="{6FC0ABAF-0CED-4A55-BC16-143D751EE91E}" type="parTrans" cxnId="{3320C12D-3E4E-4E9F-8278-803DFB629BB2}">
      <dgm:prSet/>
      <dgm:spPr/>
      <dgm:t>
        <a:bodyPr/>
        <a:lstStyle/>
        <a:p>
          <a:endParaRPr lang="en-US"/>
        </a:p>
      </dgm:t>
    </dgm:pt>
    <dgm:pt modelId="{C044F511-C78A-4444-AEC6-19DF60099D9D}" type="sibTrans" cxnId="{3320C12D-3E4E-4E9F-8278-803DFB629BB2}">
      <dgm:prSet/>
      <dgm:spPr/>
      <dgm:t>
        <a:bodyPr/>
        <a:lstStyle/>
        <a:p>
          <a:endParaRPr lang="en-US"/>
        </a:p>
      </dgm:t>
    </dgm:pt>
    <dgm:pt modelId="{C30B7C4B-0711-47D4-8D91-7FD35A8442F6}">
      <dgm:prSet/>
      <dgm:spPr/>
      <dgm:t>
        <a:bodyPr/>
        <a:lstStyle/>
        <a:p>
          <a:r>
            <a:rPr lang="fr-FR"/>
            <a:t>- Le marketing est un outil d’aide à la décision afin de répondre au mieux aux attentes des consommateurs et des clients.</a:t>
          </a:r>
          <a:endParaRPr lang="en-US"/>
        </a:p>
      </dgm:t>
    </dgm:pt>
    <dgm:pt modelId="{0EBA1138-03C6-47D0-BDC6-4C2D916F2027}" type="parTrans" cxnId="{5D9EDAC8-4EC8-465A-9AAA-118050F7D66A}">
      <dgm:prSet/>
      <dgm:spPr/>
      <dgm:t>
        <a:bodyPr/>
        <a:lstStyle/>
        <a:p>
          <a:endParaRPr lang="en-US"/>
        </a:p>
      </dgm:t>
    </dgm:pt>
    <dgm:pt modelId="{2E6FA259-9171-4A11-916E-8E41D9855C80}" type="sibTrans" cxnId="{5D9EDAC8-4EC8-465A-9AAA-118050F7D66A}">
      <dgm:prSet/>
      <dgm:spPr/>
      <dgm:t>
        <a:bodyPr/>
        <a:lstStyle/>
        <a:p>
          <a:endParaRPr lang="en-US"/>
        </a:p>
      </dgm:t>
    </dgm:pt>
    <dgm:pt modelId="{5899A7F1-04A2-4E3F-9168-A35F6F894465}" type="pres">
      <dgm:prSet presAssocID="{1C2BBF62-91E5-4402-8AEA-02F263854CC3}" presName="linear" presStyleCnt="0">
        <dgm:presLayoutVars>
          <dgm:animLvl val="lvl"/>
          <dgm:resizeHandles val="exact"/>
        </dgm:presLayoutVars>
      </dgm:prSet>
      <dgm:spPr/>
    </dgm:pt>
    <dgm:pt modelId="{C1F71745-D634-400A-B1BF-431912D15F45}" type="pres">
      <dgm:prSet presAssocID="{DCD3DA9A-386B-4953-BC7A-2B5452CFD82C}" presName="parentText" presStyleLbl="node1" presStyleIdx="0" presStyleCnt="4">
        <dgm:presLayoutVars>
          <dgm:chMax val="0"/>
          <dgm:bulletEnabled val="1"/>
        </dgm:presLayoutVars>
      </dgm:prSet>
      <dgm:spPr/>
    </dgm:pt>
    <dgm:pt modelId="{0F64B546-4A96-4DD9-90E4-46EE3A705F18}" type="pres">
      <dgm:prSet presAssocID="{DCD3DA9A-386B-4953-BC7A-2B5452CFD82C}" presName="childText" presStyleLbl="revTx" presStyleIdx="0" presStyleCnt="1">
        <dgm:presLayoutVars>
          <dgm:bulletEnabled val="1"/>
        </dgm:presLayoutVars>
      </dgm:prSet>
      <dgm:spPr/>
    </dgm:pt>
    <dgm:pt modelId="{DD42EB85-F7F9-4AB0-B74F-DC078FEEBDAC}" type="pres">
      <dgm:prSet presAssocID="{543560D4-4009-48AD-93C4-6FF3F288F1CC}" presName="parentText" presStyleLbl="node1" presStyleIdx="1" presStyleCnt="4">
        <dgm:presLayoutVars>
          <dgm:chMax val="0"/>
          <dgm:bulletEnabled val="1"/>
        </dgm:presLayoutVars>
      </dgm:prSet>
      <dgm:spPr/>
    </dgm:pt>
    <dgm:pt modelId="{7BDBFD31-8AD3-42BC-AFD2-CF2D6ED5BD5B}" type="pres">
      <dgm:prSet presAssocID="{2C6F48D4-ECA5-4B29-BA66-405B0017F7AD}" presName="spacer" presStyleCnt="0"/>
      <dgm:spPr/>
    </dgm:pt>
    <dgm:pt modelId="{4B9D8DAD-D14A-4171-B2DB-3D54303E54E0}" type="pres">
      <dgm:prSet presAssocID="{FEEFD878-6B4B-4664-BE66-04ECC6C7BF0C}" presName="parentText" presStyleLbl="node1" presStyleIdx="2" presStyleCnt="4">
        <dgm:presLayoutVars>
          <dgm:chMax val="0"/>
          <dgm:bulletEnabled val="1"/>
        </dgm:presLayoutVars>
      </dgm:prSet>
      <dgm:spPr/>
    </dgm:pt>
    <dgm:pt modelId="{3D2C843D-479B-4D80-99F6-41C1D2D8C302}" type="pres">
      <dgm:prSet presAssocID="{C044F511-C78A-4444-AEC6-19DF60099D9D}" presName="spacer" presStyleCnt="0"/>
      <dgm:spPr/>
    </dgm:pt>
    <dgm:pt modelId="{9951624E-E4B8-40A0-AAD7-CBD2E2329DD6}" type="pres">
      <dgm:prSet presAssocID="{C30B7C4B-0711-47D4-8D91-7FD35A8442F6}" presName="parentText" presStyleLbl="node1" presStyleIdx="3" presStyleCnt="4">
        <dgm:presLayoutVars>
          <dgm:chMax val="0"/>
          <dgm:bulletEnabled val="1"/>
        </dgm:presLayoutVars>
      </dgm:prSet>
      <dgm:spPr/>
    </dgm:pt>
  </dgm:ptLst>
  <dgm:cxnLst>
    <dgm:cxn modelId="{03140D02-889D-483C-BB39-6EAFB15918BB}" srcId="{DCD3DA9A-386B-4953-BC7A-2B5452CFD82C}" destId="{FCEC3485-27B6-4A0F-BEAA-2A73D2AD5F4C}" srcOrd="0" destOrd="0" parTransId="{EA19559F-464D-466C-9ACA-91EDB465DA5C}" sibTransId="{26B1A20C-8190-4E6F-9222-53EC9C9058D6}"/>
    <dgm:cxn modelId="{A8FE621D-0450-426E-B428-79C79C3B9324}" type="presOf" srcId="{063A0434-CF83-4151-9426-13BB54C65E3C}" destId="{0F64B546-4A96-4DD9-90E4-46EE3A705F18}" srcOrd="0" destOrd="1" presId="urn:microsoft.com/office/officeart/2005/8/layout/vList2"/>
    <dgm:cxn modelId="{DCF68025-9D8A-477B-99D4-83186A5EA086}" srcId="{1C2BBF62-91E5-4402-8AEA-02F263854CC3}" destId="{DCD3DA9A-386B-4953-BC7A-2B5452CFD82C}" srcOrd="0" destOrd="0" parTransId="{D3E9820B-2684-4A51-A796-717A7F925244}" sibTransId="{3A852331-3EB7-41D4-9929-72979C91AE9F}"/>
    <dgm:cxn modelId="{3320C12D-3E4E-4E9F-8278-803DFB629BB2}" srcId="{1C2BBF62-91E5-4402-8AEA-02F263854CC3}" destId="{FEEFD878-6B4B-4664-BE66-04ECC6C7BF0C}" srcOrd="2" destOrd="0" parTransId="{6FC0ABAF-0CED-4A55-BC16-143D751EE91E}" sibTransId="{C044F511-C78A-4444-AEC6-19DF60099D9D}"/>
    <dgm:cxn modelId="{613E9448-F152-4A6A-9E4B-E03FC04C6E50}" type="presOf" srcId="{FEEFD878-6B4B-4664-BE66-04ECC6C7BF0C}" destId="{4B9D8DAD-D14A-4171-B2DB-3D54303E54E0}" srcOrd="0" destOrd="0" presId="urn:microsoft.com/office/officeart/2005/8/layout/vList2"/>
    <dgm:cxn modelId="{20B2FF4D-89AD-4114-ABF1-ABB51B8C4476}" type="presOf" srcId="{1C2BBF62-91E5-4402-8AEA-02F263854CC3}" destId="{5899A7F1-04A2-4E3F-9168-A35F6F894465}" srcOrd="0" destOrd="0" presId="urn:microsoft.com/office/officeart/2005/8/layout/vList2"/>
    <dgm:cxn modelId="{CC943758-0DB6-4ACF-9AC6-CE91F0284A9C}" srcId="{DCD3DA9A-386B-4953-BC7A-2B5452CFD82C}" destId="{377A5533-78E6-42AD-B2E9-542582388E50}" srcOrd="2" destOrd="0" parTransId="{7071FCDA-BBDF-4EFA-86A9-38CC1BB82D7F}" sibTransId="{D38358D9-CBCE-4854-ACE0-AFC31E588EFD}"/>
    <dgm:cxn modelId="{DF004B59-DEC9-4907-832F-76C30C006CF6}" type="presOf" srcId="{377A5533-78E6-42AD-B2E9-542582388E50}" destId="{0F64B546-4A96-4DD9-90E4-46EE3A705F18}" srcOrd="0" destOrd="2" presId="urn:microsoft.com/office/officeart/2005/8/layout/vList2"/>
    <dgm:cxn modelId="{442B5F7C-B2ED-4125-8464-C2DAEE28B279}" type="presOf" srcId="{C30B7C4B-0711-47D4-8D91-7FD35A8442F6}" destId="{9951624E-E4B8-40A0-AAD7-CBD2E2329DD6}" srcOrd="0" destOrd="0" presId="urn:microsoft.com/office/officeart/2005/8/layout/vList2"/>
    <dgm:cxn modelId="{6D3744AF-0FA6-4E26-81BE-96D8D293CF59}" type="presOf" srcId="{543560D4-4009-48AD-93C4-6FF3F288F1CC}" destId="{DD42EB85-F7F9-4AB0-B74F-DC078FEEBDAC}" srcOrd="0" destOrd="0" presId="urn:microsoft.com/office/officeart/2005/8/layout/vList2"/>
    <dgm:cxn modelId="{031DC2B7-93C7-45D1-8BFE-C33068D32438}" srcId="{1C2BBF62-91E5-4402-8AEA-02F263854CC3}" destId="{543560D4-4009-48AD-93C4-6FF3F288F1CC}" srcOrd="1" destOrd="0" parTransId="{65AF5EA2-BABF-4723-913F-0A18B299F040}" sibTransId="{2C6F48D4-ECA5-4B29-BA66-405B0017F7AD}"/>
    <dgm:cxn modelId="{1AC9DCB7-75CA-4F25-B152-4B08162DB612}" srcId="{DCD3DA9A-386B-4953-BC7A-2B5452CFD82C}" destId="{063A0434-CF83-4151-9426-13BB54C65E3C}" srcOrd="1" destOrd="0" parTransId="{6703521A-093E-4E5F-A77B-B5F66ABE6228}" sibTransId="{93806A62-DF76-43BD-8203-DAF50712E9BC}"/>
    <dgm:cxn modelId="{5B3C7EC5-995E-4BDC-A6B2-D9B01793488D}" type="presOf" srcId="{FCEC3485-27B6-4A0F-BEAA-2A73D2AD5F4C}" destId="{0F64B546-4A96-4DD9-90E4-46EE3A705F18}" srcOrd="0" destOrd="0" presId="urn:microsoft.com/office/officeart/2005/8/layout/vList2"/>
    <dgm:cxn modelId="{5D9EDAC8-4EC8-465A-9AAA-118050F7D66A}" srcId="{1C2BBF62-91E5-4402-8AEA-02F263854CC3}" destId="{C30B7C4B-0711-47D4-8D91-7FD35A8442F6}" srcOrd="3" destOrd="0" parTransId="{0EBA1138-03C6-47D0-BDC6-4C2D916F2027}" sibTransId="{2E6FA259-9171-4A11-916E-8E41D9855C80}"/>
    <dgm:cxn modelId="{506963D8-AFF0-485D-8500-58166D987F65}" type="presOf" srcId="{DCD3DA9A-386B-4953-BC7A-2B5452CFD82C}" destId="{C1F71745-D634-400A-B1BF-431912D15F45}" srcOrd="0" destOrd="0" presId="urn:microsoft.com/office/officeart/2005/8/layout/vList2"/>
    <dgm:cxn modelId="{441CC26E-B887-41BA-92D3-CD49B8A4DBFD}" type="presParOf" srcId="{5899A7F1-04A2-4E3F-9168-A35F6F894465}" destId="{C1F71745-D634-400A-B1BF-431912D15F45}" srcOrd="0" destOrd="0" presId="urn:microsoft.com/office/officeart/2005/8/layout/vList2"/>
    <dgm:cxn modelId="{2BB3472F-872E-4035-9D96-ABD55A5D86F1}" type="presParOf" srcId="{5899A7F1-04A2-4E3F-9168-A35F6F894465}" destId="{0F64B546-4A96-4DD9-90E4-46EE3A705F18}" srcOrd="1" destOrd="0" presId="urn:microsoft.com/office/officeart/2005/8/layout/vList2"/>
    <dgm:cxn modelId="{5AC5368A-F296-4529-A73D-5EAE8A2CF0C6}" type="presParOf" srcId="{5899A7F1-04A2-4E3F-9168-A35F6F894465}" destId="{DD42EB85-F7F9-4AB0-B74F-DC078FEEBDAC}" srcOrd="2" destOrd="0" presId="urn:microsoft.com/office/officeart/2005/8/layout/vList2"/>
    <dgm:cxn modelId="{2163B47C-E278-4BE3-B615-2E1955CAD5D2}" type="presParOf" srcId="{5899A7F1-04A2-4E3F-9168-A35F6F894465}" destId="{7BDBFD31-8AD3-42BC-AFD2-CF2D6ED5BD5B}" srcOrd="3" destOrd="0" presId="urn:microsoft.com/office/officeart/2005/8/layout/vList2"/>
    <dgm:cxn modelId="{09E6468B-E2BF-47F6-81C9-E90723811E40}" type="presParOf" srcId="{5899A7F1-04A2-4E3F-9168-A35F6F894465}" destId="{4B9D8DAD-D14A-4171-B2DB-3D54303E54E0}" srcOrd="4" destOrd="0" presId="urn:microsoft.com/office/officeart/2005/8/layout/vList2"/>
    <dgm:cxn modelId="{0104B462-73DD-42E8-B82D-7A26158BA9EA}" type="presParOf" srcId="{5899A7F1-04A2-4E3F-9168-A35F6F894465}" destId="{3D2C843D-479B-4D80-99F6-41C1D2D8C302}" srcOrd="5" destOrd="0" presId="urn:microsoft.com/office/officeart/2005/8/layout/vList2"/>
    <dgm:cxn modelId="{C22886A6-7BCB-4A27-B625-0E86FB7442B3}" type="presParOf" srcId="{5899A7F1-04A2-4E3F-9168-A35F6F894465}" destId="{9951624E-E4B8-40A0-AAD7-CBD2E2329DD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DE8100-DE7A-4A30-8410-75F7E971563F}"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236FE779-D450-449B-A4FE-D16B28A3B863}">
      <dgm:prSet custT="1"/>
      <dgm:spPr/>
      <dgm:t>
        <a:bodyPr/>
        <a:lstStyle/>
        <a:p>
          <a:r>
            <a:rPr lang="fr-FR" sz="2000" dirty="0"/>
            <a:t>Le plan marketing traduit la stratégie marketing choisie par la firme pour atteindre les objectifs fixés et assurer une cohérence des actions marketing. </a:t>
          </a:r>
          <a:endParaRPr lang="en-US" sz="2000" dirty="0"/>
        </a:p>
      </dgm:t>
    </dgm:pt>
    <dgm:pt modelId="{DB014BBE-9C07-4631-BD56-DA26198BE9C7}" type="parTrans" cxnId="{AFEF7847-BFBD-4AC1-A90D-6494E491DEDE}">
      <dgm:prSet/>
      <dgm:spPr/>
      <dgm:t>
        <a:bodyPr/>
        <a:lstStyle/>
        <a:p>
          <a:endParaRPr lang="en-US" sz="2000"/>
        </a:p>
      </dgm:t>
    </dgm:pt>
    <dgm:pt modelId="{2A5665E5-7DA1-4B45-A7D0-E5023D0B971C}" type="sibTrans" cxnId="{AFEF7847-BFBD-4AC1-A90D-6494E491DEDE}">
      <dgm:prSet/>
      <dgm:spPr/>
      <dgm:t>
        <a:bodyPr/>
        <a:lstStyle/>
        <a:p>
          <a:endParaRPr lang="en-US" sz="2000"/>
        </a:p>
      </dgm:t>
    </dgm:pt>
    <dgm:pt modelId="{E0D800A6-4408-4DC9-A7E8-EBE73BAA880C}">
      <dgm:prSet custT="1"/>
      <dgm:spPr/>
      <dgm:t>
        <a:bodyPr/>
        <a:lstStyle/>
        <a:p>
          <a:r>
            <a:rPr lang="fr-FR" sz="2000" b="1" dirty="0">
              <a:latin typeface="Times New Roman" panose="02020603050405020304" pitchFamily="18" charset="0"/>
              <a:cs typeface="Times New Roman" panose="02020603050405020304" pitchFamily="18" charset="0"/>
            </a:rPr>
            <a:t>1-Diagnostic Interne et externe</a:t>
          </a:r>
          <a:endParaRPr lang="en-US" sz="2000" b="1" dirty="0">
            <a:latin typeface="Times New Roman" panose="02020603050405020304" pitchFamily="18" charset="0"/>
            <a:cs typeface="Times New Roman" panose="02020603050405020304" pitchFamily="18" charset="0"/>
          </a:endParaRPr>
        </a:p>
      </dgm:t>
    </dgm:pt>
    <dgm:pt modelId="{A2D6F2CB-E6ED-4A15-BAD7-59A03819B324}" type="parTrans" cxnId="{79C20881-35B2-41C6-8AD6-31B6B8966D9D}">
      <dgm:prSet/>
      <dgm:spPr/>
      <dgm:t>
        <a:bodyPr/>
        <a:lstStyle/>
        <a:p>
          <a:endParaRPr lang="en-US" sz="2000"/>
        </a:p>
      </dgm:t>
    </dgm:pt>
    <dgm:pt modelId="{91E395C8-A0C4-44B8-BEAE-AE88645620DA}" type="sibTrans" cxnId="{79C20881-35B2-41C6-8AD6-31B6B8966D9D}">
      <dgm:prSet/>
      <dgm:spPr/>
      <dgm:t>
        <a:bodyPr/>
        <a:lstStyle/>
        <a:p>
          <a:endParaRPr lang="en-US" sz="2000"/>
        </a:p>
      </dgm:t>
    </dgm:pt>
    <dgm:pt modelId="{0260CDE4-8569-4278-8609-FDC8FA9CE88A}">
      <dgm:prSet custT="1"/>
      <dgm:spPr/>
      <dgm:t>
        <a:bodyPr/>
        <a:lstStyle/>
        <a:p>
          <a:r>
            <a:rPr lang="fr-FR" sz="2000" b="1" dirty="0">
              <a:latin typeface="Times New Roman" panose="02020603050405020304" pitchFamily="18" charset="0"/>
              <a:cs typeface="Times New Roman" panose="02020603050405020304" pitchFamily="18" charset="0"/>
            </a:rPr>
            <a:t>2 – Fixer le but et les objectifs </a:t>
          </a:r>
          <a:endParaRPr lang="en-US" sz="2000" b="1" dirty="0">
            <a:latin typeface="Times New Roman" panose="02020603050405020304" pitchFamily="18" charset="0"/>
            <a:cs typeface="Times New Roman" panose="02020603050405020304" pitchFamily="18" charset="0"/>
          </a:endParaRPr>
        </a:p>
      </dgm:t>
    </dgm:pt>
    <dgm:pt modelId="{6DF8C2E7-9117-438D-AD7A-9E7B0035FB40}" type="parTrans" cxnId="{5004D7D5-7D2C-4D00-8063-03EE52584417}">
      <dgm:prSet/>
      <dgm:spPr/>
      <dgm:t>
        <a:bodyPr/>
        <a:lstStyle/>
        <a:p>
          <a:endParaRPr lang="en-US" sz="2000"/>
        </a:p>
      </dgm:t>
    </dgm:pt>
    <dgm:pt modelId="{C1C01B8C-49D2-45E2-B3B0-81996018C664}" type="sibTrans" cxnId="{5004D7D5-7D2C-4D00-8063-03EE52584417}">
      <dgm:prSet/>
      <dgm:spPr/>
      <dgm:t>
        <a:bodyPr/>
        <a:lstStyle/>
        <a:p>
          <a:endParaRPr lang="en-US" sz="2000"/>
        </a:p>
      </dgm:t>
    </dgm:pt>
    <dgm:pt modelId="{851FC89D-D35C-434F-BCAF-3930004C52C5}">
      <dgm:prSet custT="1"/>
      <dgm:spPr/>
      <dgm:t>
        <a:bodyPr/>
        <a:lstStyle/>
        <a:p>
          <a:pPr marL="0" lvl="0" indent="0" algn="l" defTabSz="889000">
            <a:lnSpc>
              <a:spcPct val="90000"/>
            </a:lnSpc>
            <a:spcBef>
              <a:spcPct val="0"/>
            </a:spcBef>
            <a:spcAft>
              <a:spcPct val="35000"/>
            </a:spcAft>
            <a:buNone/>
          </a:pPr>
          <a:r>
            <a:rPr lang="fr-FR" sz="2000" kern="1200" dirty="0"/>
            <a:t>3</a:t>
          </a:r>
          <a:r>
            <a:rPr lang="fr-FR"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Segmentation, ciblage, positionnement </a:t>
          </a:r>
          <a:endPar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B532C448-1777-423C-9E68-B5005DE85340}" type="parTrans" cxnId="{6537707E-CA9F-4B42-BB22-C89414C51942}">
      <dgm:prSet/>
      <dgm:spPr/>
      <dgm:t>
        <a:bodyPr/>
        <a:lstStyle/>
        <a:p>
          <a:endParaRPr lang="en-US" sz="2000"/>
        </a:p>
      </dgm:t>
    </dgm:pt>
    <dgm:pt modelId="{34CDA3B5-7B02-4631-9239-4D4C2FA8164D}" type="sibTrans" cxnId="{6537707E-CA9F-4B42-BB22-C89414C51942}">
      <dgm:prSet/>
      <dgm:spPr/>
      <dgm:t>
        <a:bodyPr/>
        <a:lstStyle/>
        <a:p>
          <a:endParaRPr lang="en-US" sz="2000"/>
        </a:p>
      </dgm:t>
    </dgm:pt>
    <dgm:pt modelId="{EDA84919-3FA6-4569-BC22-D73BC08B2A78}">
      <dgm:prSet custT="1"/>
      <dgm:spPr/>
      <dgm:t>
        <a:bodyPr/>
        <a:lstStyle/>
        <a:p>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4-Marketing Mix</a:t>
          </a:r>
        </a:p>
      </dgm:t>
    </dgm:pt>
    <dgm:pt modelId="{DFB44F21-3755-428B-B8D0-BDCA4203BFEA}" type="parTrans" cxnId="{2CBEBA16-A2DE-4035-9B8D-31495EDA5D1F}">
      <dgm:prSet/>
      <dgm:spPr/>
      <dgm:t>
        <a:bodyPr/>
        <a:lstStyle/>
        <a:p>
          <a:endParaRPr lang="en-US" sz="2000"/>
        </a:p>
      </dgm:t>
    </dgm:pt>
    <dgm:pt modelId="{7F9CBC47-9E8F-418E-A55F-FCAFDCC6BC09}" type="sibTrans" cxnId="{2CBEBA16-A2DE-4035-9B8D-31495EDA5D1F}">
      <dgm:prSet/>
      <dgm:spPr/>
      <dgm:t>
        <a:bodyPr/>
        <a:lstStyle/>
        <a:p>
          <a:endParaRPr lang="en-US" sz="2000"/>
        </a:p>
      </dgm:t>
    </dgm:pt>
    <dgm:pt modelId="{2BE68967-566D-4DD6-8A3F-8DC35058C294}">
      <dgm:prSet custT="1"/>
      <dgm:spPr/>
      <dgm:t>
        <a:bodyPr/>
        <a:lstStyle/>
        <a:p>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5- </a:t>
          </a:r>
          <a:r>
            <a:rPr lang="en-US" sz="2000" b="1"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Calendrier</a:t>
          </a:r>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des actions marketing </a:t>
          </a:r>
        </a:p>
      </dgm:t>
    </dgm:pt>
    <dgm:pt modelId="{D44B35E4-0650-4D4C-B2EC-4CE4FBF9209C}" type="parTrans" cxnId="{DD52D217-E0EC-4B46-91A8-5C7C3869B1CC}">
      <dgm:prSet/>
      <dgm:spPr/>
      <dgm:t>
        <a:bodyPr/>
        <a:lstStyle/>
        <a:p>
          <a:endParaRPr lang="en-US" sz="2000"/>
        </a:p>
      </dgm:t>
    </dgm:pt>
    <dgm:pt modelId="{D458E755-34B8-46E3-B805-50D30CB83638}" type="sibTrans" cxnId="{DD52D217-E0EC-4B46-91A8-5C7C3869B1CC}">
      <dgm:prSet/>
      <dgm:spPr/>
      <dgm:t>
        <a:bodyPr/>
        <a:lstStyle/>
        <a:p>
          <a:endParaRPr lang="en-US" sz="2000"/>
        </a:p>
      </dgm:t>
    </dgm:pt>
    <dgm:pt modelId="{BBA6C77A-36EF-4406-8029-7008CDD2D348}">
      <dgm:prSet custT="1"/>
      <dgm:spPr/>
      <dgm:t>
        <a:bodyPr/>
        <a:lstStyle/>
        <a:p>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6- </a:t>
          </a:r>
          <a:r>
            <a:rPr lang="en-US" sz="2000" b="1"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Contrôle</a:t>
          </a:r>
          <a:endPar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1E1A1650-1335-4DAC-B6F6-780112A4A1A5}" type="parTrans" cxnId="{D4E05BAC-82AD-462F-9125-745DA5562236}">
      <dgm:prSet/>
      <dgm:spPr/>
      <dgm:t>
        <a:bodyPr/>
        <a:lstStyle/>
        <a:p>
          <a:endParaRPr lang="en-US" sz="2000"/>
        </a:p>
      </dgm:t>
    </dgm:pt>
    <dgm:pt modelId="{1B7D0CAB-F685-4C58-AAF2-8DB602A0F034}" type="sibTrans" cxnId="{D4E05BAC-82AD-462F-9125-745DA5562236}">
      <dgm:prSet/>
      <dgm:spPr/>
      <dgm:t>
        <a:bodyPr/>
        <a:lstStyle/>
        <a:p>
          <a:endParaRPr lang="en-US" sz="2000"/>
        </a:p>
      </dgm:t>
    </dgm:pt>
    <dgm:pt modelId="{3204B277-EF79-4570-98EF-0834947FB67F}">
      <dgm:prSet custT="1"/>
      <dgm:spPr/>
      <dgm:t>
        <a:bodyPr/>
        <a:lstStyle/>
        <a:p>
          <a:endParaRPr lang="en-US" sz="2000" kern="1200" dirty="0"/>
        </a:p>
      </dgm:t>
    </dgm:pt>
    <dgm:pt modelId="{28583593-B79D-4C19-8F97-1C2CA01047D5}" type="parTrans" cxnId="{69ADE96D-6D7D-407E-B3B4-5B33FDAF8B37}">
      <dgm:prSet/>
      <dgm:spPr/>
      <dgm:t>
        <a:bodyPr/>
        <a:lstStyle/>
        <a:p>
          <a:endParaRPr lang="en-US" sz="2000"/>
        </a:p>
      </dgm:t>
    </dgm:pt>
    <dgm:pt modelId="{D76180E2-1EC7-4775-881B-DBE831C796FC}" type="sibTrans" cxnId="{69ADE96D-6D7D-407E-B3B4-5B33FDAF8B37}">
      <dgm:prSet/>
      <dgm:spPr/>
      <dgm:t>
        <a:bodyPr/>
        <a:lstStyle/>
        <a:p>
          <a:endParaRPr lang="en-US" sz="2000"/>
        </a:p>
      </dgm:t>
    </dgm:pt>
    <dgm:pt modelId="{9A919159-01EC-4630-BFF0-7C6FCDDC7296}" type="pres">
      <dgm:prSet presAssocID="{94DE8100-DE7A-4A30-8410-75F7E971563F}" presName="vert0" presStyleCnt="0">
        <dgm:presLayoutVars>
          <dgm:dir/>
          <dgm:animOne val="branch"/>
          <dgm:animLvl val="lvl"/>
        </dgm:presLayoutVars>
      </dgm:prSet>
      <dgm:spPr/>
    </dgm:pt>
    <dgm:pt modelId="{E6F867AE-77C0-4793-AB4A-DECA59D6035D}" type="pres">
      <dgm:prSet presAssocID="{236FE779-D450-449B-A4FE-D16B28A3B863}" presName="thickLine" presStyleLbl="alignNode1" presStyleIdx="0" presStyleCnt="8"/>
      <dgm:spPr/>
    </dgm:pt>
    <dgm:pt modelId="{FE1BCE8D-4E54-49A6-BDDB-8C02F42363A1}" type="pres">
      <dgm:prSet presAssocID="{236FE779-D450-449B-A4FE-D16B28A3B863}" presName="horz1" presStyleCnt="0"/>
      <dgm:spPr/>
    </dgm:pt>
    <dgm:pt modelId="{FF3CAE07-03DA-4EF1-B0A6-45DA8436F178}" type="pres">
      <dgm:prSet presAssocID="{236FE779-D450-449B-A4FE-D16B28A3B863}" presName="tx1" presStyleLbl="revTx" presStyleIdx="0" presStyleCnt="8"/>
      <dgm:spPr/>
    </dgm:pt>
    <dgm:pt modelId="{33E47347-BB27-459A-8672-74E6F7EB4843}" type="pres">
      <dgm:prSet presAssocID="{236FE779-D450-449B-A4FE-D16B28A3B863}" presName="vert1" presStyleCnt="0"/>
      <dgm:spPr/>
    </dgm:pt>
    <dgm:pt modelId="{4254D5B6-2B3A-40FA-8D66-A554E3F08304}" type="pres">
      <dgm:prSet presAssocID="{E0D800A6-4408-4DC9-A7E8-EBE73BAA880C}" presName="thickLine" presStyleLbl="alignNode1" presStyleIdx="1" presStyleCnt="8"/>
      <dgm:spPr/>
    </dgm:pt>
    <dgm:pt modelId="{86046934-6819-4D9B-A750-DE28F50ED668}" type="pres">
      <dgm:prSet presAssocID="{E0D800A6-4408-4DC9-A7E8-EBE73BAA880C}" presName="horz1" presStyleCnt="0"/>
      <dgm:spPr/>
    </dgm:pt>
    <dgm:pt modelId="{0854355C-EB67-4BCC-8999-5564909B47C8}" type="pres">
      <dgm:prSet presAssocID="{E0D800A6-4408-4DC9-A7E8-EBE73BAA880C}" presName="tx1" presStyleLbl="revTx" presStyleIdx="1" presStyleCnt="8"/>
      <dgm:spPr/>
    </dgm:pt>
    <dgm:pt modelId="{EF3B5A9C-7BF8-46D7-B8AD-192F8B3833F9}" type="pres">
      <dgm:prSet presAssocID="{E0D800A6-4408-4DC9-A7E8-EBE73BAA880C}" presName="vert1" presStyleCnt="0"/>
      <dgm:spPr/>
    </dgm:pt>
    <dgm:pt modelId="{676FC8A8-7E1A-4B6C-B60B-B92DF9729FF8}" type="pres">
      <dgm:prSet presAssocID="{0260CDE4-8569-4278-8609-FDC8FA9CE88A}" presName="thickLine" presStyleLbl="alignNode1" presStyleIdx="2" presStyleCnt="8"/>
      <dgm:spPr/>
    </dgm:pt>
    <dgm:pt modelId="{6B2A6E39-6E4C-4E60-9490-7DEDCBDC2482}" type="pres">
      <dgm:prSet presAssocID="{0260CDE4-8569-4278-8609-FDC8FA9CE88A}" presName="horz1" presStyleCnt="0"/>
      <dgm:spPr/>
    </dgm:pt>
    <dgm:pt modelId="{782E4BEE-D253-4077-AFA9-2CD7BD342504}" type="pres">
      <dgm:prSet presAssocID="{0260CDE4-8569-4278-8609-FDC8FA9CE88A}" presName="tx1" presStyleLbl="revTx" presStyleIdx="2" presStyleCnt="8"/>
      <dgm:spPr/>
    </dgm:pt>
    <dgm:pt modelId="{2F81F291-7314-47BE-B80B-0E766D140A46}" type="pres">
      <dgm:prSet presAssocID="{0260CDE4-8569-4278-8609-FDC8FA9CE88A}" presName="vert1" presStyleCnt="0"/>
      <dgm:spPr/>
    </dgm:pt>
    <dgm:pt modelId="{B1C59352-2795-4DB2-946F-2DEE16E84B8A}" type="pres">
      <dgm:prSet presAssocID="{851FC89D-D35C-434F-BCAF-3930004C52C5}" presName="thickLine" presStyleLbl="alignNode1" presStyleIdx="3" presStyleCnt="8"/>
      <dgm:spPr/>
    </dgm:pt>
    <dgm:pt modelId="{7A344644-807D-41B4-A74C-4299E35A64C5}" type="pres">
      <dgm:prSet presAssocID="{851FC89D-D35C-434F-BCAF-3930004C52C5}" presName="horz1" presStyleCnt="0"/>
      <dgm:spPr/>
    </dgm:pt>
    <dgm:pt modelId="{C2B33944-B23D-4C45-83C3-D9FDFD074E1D}" type="pres">
      <dgm:prSet presAssocID="{851FC89D-D35C-434F-BCAF-3930004C52C5}" presName="tx1" presStyleLbl="revTx" presStyleIdx="3" presStyleCnt="8"/>
      <dgm:spPr/>
    </dgm:pt>
    <dgm:pt modelId="{D24DAE24-1C42-4E4C-BE56-26E5F476FF9F}" type="pres">
      <dgm:prSet presAssocID="{851FC89D-D35C-434F-BCAF-3930004C52C5}" presName="vert1" presStyleCnt="0"/>
      <dgm:spPr/>
    </dgm:pt>
    <dgm:pt modelId="{EB16BEB3-5443-445F-8324-83BD251B1C88}" type="pres">
      <dgm:prSet presAssocID="{EDA84919-3FA6-4569-BC22-D73BC08B2A78}" presName="thickLine" presStyleLbl="alignNode1" presStyleIdx="4" presStyleCnt="8"/>
      <dgm:spPr/>
    </dgm:pt>
    <dgm:pt modelId="{8FDFE351-DD47-4DD9-857D-FB3FC77EFDD0}" type="pres">
      <dgm:prSet presAssocID="{EDA84919-3FA6-4569-BC22-D73BC08B2A78}" presName="horz1" presStyleCnt="0"/>
      <dgm:spPr/>
    </dgm:pt>
    <dgm:pt modelId="{1236AFBA-AD09-4AE9-8E3B-3F3C7762F47D}" type="pres">
      <dgm:prSet presAssocID="{EDA84919-3FA6-4569-BC22-D73BC08B2A78}" presName="tx1" presStyleLbl="revTx" presStyleIdx="4" presStyleCnt="8"/>
      <dgm:spPr/>
    </dgm:pt>
    <dgm:pt modelId="{167FE712-8637-40EB-9910-EE107D1ED586}" type="pres">
      <dgm:prSet presAssocID="{EDA84919-3FA6-4569-BC22-D73BC08B2A78}" presName="vert1" presStyleCnt="0"/>
      <dgm:spPr/>
    </dgm:pt>
    <dgm:pt modelId="{6B304FF9-C129-4DF8-BA41-B30BB262DE0B}" type="pres">
      <dgm:prSet presAssocID="{2BE68967-566D-4DD6-8A3F-8DC35058C294}" presName="thickLine" presStyleLbl="alignNode1" presStyleIdx="5" presStyleCnt="8"/>
      <dgm:spPr/>
    </dgm:pt>
    <dgm:pt modelId="{1A4B2086-260B-48E5-8803-D0A4C2865125}" type="pres">
      <dgm:prSet presAssocID="{2BE68967-566D-4DD6-8A3F-8DC35058C294}" presName="horz1" presStyleCnt="0"/>
      <dgm:spPr/>
    </dgm:pt>
    <dgm:pt modelId="{BADACD5A-5996-41A8-BEE7-639A5364175B}" type="pres">
      <dgm:prSet presAssocID="{2BE68967-566D-4DD6-8A3F-8DC35058C294}" presName="tx1" presStyleLbl="revTx" presStyleIdx="5" presStyleCnt="8"/>
      <dgm:spPr/>
    </dgm:pt>
    <dgm:pt modelId="{EBF910E6-8895-4D6B-8CFE-056BE1D0764F}" type="pres">
      <dgm:prSet presAssocID="{2BE68967-566D-4DD6-8A3F-8DC35058C294}" presName="vert1" presStyleCnt="0"/>
      <dgm:spPr/>
    </dgm:pt>
    <dgm:pt modelId="{5E5F64CF-07B2-424E-B834-BF0EBC5BC62E}" type="pres">
      <dgm:prSet presAssocID="{BBA6C77A-36EF-4406-8029-7008CDD2D348}" presName="thickLine" presStyleLbl="alignNode1" presStyleIdx="6" presStyleCnt="8"/>
      <dgm:spPr/>
    </dgm:pt>
    <dgm:pt modelId="{940E0D40-9815-4390-BBCF-9B2DE599396E}" type="pres">
      <dgm:prSet presAssocID="{BBA6C77A-36EF-4406-8029-7008CDD2D348}" presName="horz1" presStyleCnt="0"/>
      <dgm:spPr/>
    </dgm:pt>
    <dgm:pt modelId="{EA661DAC-B0C3-45F9-966E-0CA72B420794}" type="pres">
      <dgm:prSet presAssocID="{BBA6C77A-36EF-4406-8029-7008CDD2D348}" presName="tx1" presStyleLbl="revTx" presStyleIdx="6" presStyleCnt="8"/>
      <dgm:spPr/>
    </dgm:pt>
    <dgm:pt modelId="{66D36AA3-A50E-43D6-AEFD-736DCA230F33}" type="pres">
      <dgm:prSet presAssocID="{BBA6C77A-36EF-4406-8029-7008CDD2D348}" presName="vert1" presStyleCnt="0"/>
      <dgm:spPr/>
    </dgm:pt>
    <dgm:pt modelId="{04964E5B-3FD2-4E46-AA28-419170E43374}" type="pres">
      <dgm:prSet presAssocID="{3204B277-EF79-4570-98EF-0834947FB67F}" presName="thickLine" presStyleLbl="alignNode1" presStyleIdx="7" presStyleCnt="8"/>
      <dgm:spPr/>
    </dgm:pt>
    <dgm:pt modelId="{79561194-5336-4807-B00B-117CA6D70B7C}" type="pres">
      <dgm:prSet presAssocID="{3204B277-EF79-4570-98EF-0834947FB67F}" presName="horz1" presStyleCnt="0"/>
      <dgm:spPr/>
    </dgm:pt>
    <dgm:pt modelId="{3626D9BD-8F89-47A3-9F84-4CF0C1682EFE}" type="pres">
      <dgm:prSet presAssocID="{3204B277-EF79-4570-98EF-0834947FB67F}" presName="tx1" presStyleLbl="revTx" presStyleIdx="7" presStyleCnt="8" custFlipVert="1" custScaleY="104034"/>
      <dgm:spPr/>
    </dgm:pt>
    <dgm:pt modelId="{639B4688-94F1-4D14-AD95-F14FA4EEB980}" type="pres">
      <dgm:prSet presAssocID="{3204B277-EF79-4570-98EF-0834947FB67F}" presName="vert1" presStyleCnt="0"/>
      <dgm:spPr/>
    </dgm:pt>
  </dgm:ptLst>
  <dgm:cxnLst>
    <dgm:cxn modelId="{239E5402-3FA8-4F93-8C63-8CAC45CD5799}" type="presOf" srcId="{2BE68967-566D-4DD6-8A3F-8DC35058C294}" destId="{BADACD5A-5996-41A8-BEE7-639A5364175B}" srcOrd="0" destOrd="0" presId="urn:microsoft.com/office/officeart/2008/layout/LinedList"/>
    <dgm:cxn modelId="{C6709A02-F6D7-4E83-9DB9-3A74B639B8A5}" type="presOf" srcId="{BBA6C77A-36EF-4406-8029-7008CDD2D348}" destId="{EA661DAC-B0C3-45F9-966E-0CA72B420794}" srcOrd="0" destOrd="0" presId="urn:microsoft.com/office/officeart/2008/layout/LinedList"/>
    <dgm:cxn modelId="{5703EF08-4B5F-4877-91EB-5D7F29BC1ADA}" type="presOf" srcId="{3204B277-EF79-4570-98EF-0834947FB67F}" destId="{3626D9BD-8F89-47A3-9F84-4CF0C1682EFE}" srcOrd="0" destOrd="0" presId="urn:microsoft.com/office/officeart/2008/layout/LinedList"/>
    <dgm:cxn modelId="{2CBEBA16-A2DE-4035-9B8D-31495EDA5D1F}" srcId="{94DE8100-DE7A-4A30-8410-75F7E971563F}" destId="{EDA84919-3FA6-4569-BC22-D73BC08B2A78}" srcOrd="4" destOrd="0" parTransId="{DFB44F21-3755-428B-B8D0-BDCA4203BFEA}" sibTransId="{7F9CBC47-9E8F-418E-A55F-FCAFDCC6BC09}"/>
    <dgm:cxn modelId="{DD52D217-E0EC-4B46-91A8-5C7C3869B1CC}" srcId="{94DE8100-DE7A-4A30-8410-75F7E971563F}" destId="{2BE68967-566D-4DD6-8A3F-8DC35058C294}" srcOrd="5" destOrd="0" parTransId="{D44B35E4-0650-4D4C-B2EC-4CE4FBF9209C}" sibTransId="{D458E755-34B8-46E3-B805-50D30CB83638}"/>
    <dgm:cxn modelId="{748F801B-4265-48BB-B0B1-593C7F32AF85}" type="presOf" srcId="{EDA84919-3FA6-4569-BC22-D73BC08B2A78}" destId="{1236AFBA-AD09-4AE9-8E3B-3F3C7762F47D}" srcOrd="0" destOrd="0" presId="urn:microsoft.com/office/officeart/2008/layout/LinedList"/>
    <dgm:cxn modelId="{BA34BB2A-652B-43A3-B5E1-8D41983FE41A}" type="presOf" srcId="{E0D800A6-4408-4DC9-A7E8-EBE73BAA880C}" destId="{0854355C-EB67-4BCC-8999-5564909B47C8}" srcOrd="0" destOrd="0" presId="urn:microsoft.com/office/officeart/2008/layout/LinedList"/>
    <dgm:cxn modelId="{AFEF7847-BFBD-4AC1-A90D-6494E491DEDE}" srcId="{94DE8100-DE7A-4A30-8410-75F7E971563F}" destId="{236FE779-D450-449B-A4FE-D16B28A3B863}" srcOrd="0" destOrd="0" parTransId="{DB014BBE-9C07-4631-BD56-DA26198BE9C7}" sibTransId="{2A5665E5-7DA1-4B45-A7D0-E5023D0B971C}"/>
    <dgm:cxn modelId="{69ADE96D-6D7D-407E-B3B4-5B33FDAF8B37}" srcId="{94DE8100-DE7A-4A30-8410-75F7E971563F}" destId="{3204B277-EF79-4570-98EF-0834947FB67F}" srcOrd="7" destOrd="0" parTransId="{28583593-B79D-4C19-8F97-1C2CA01047D5}" sibTransId="{D76180E2-1EC7-4775-881B-DBE831C796FC}"/>
    <dgm:cxn modelId="{6E983D53-7840-48D7-8566-E5897F0F899C}" type="presOf" srcId="{236FE779-D450-449B-A4FE-D16B28A3B863}" destId="{FF3CAE07-03DA-4EF1-B0A6-45DA8436F178}" srcOrd="0" destOrd="0" presId="urn:microsoft.com/office/officeart/2008/layout/LinedList"/>
    <dgm:cxn modelId="{6537707E-CA9F-4B42-BB22-C89414C51942}" srcId="{94DE8100-DE7A-4A30-8410-75F7E971563F}" destId="{851FC89D-D35C-434F-BCAF-3930004C52C5}" srcOrd="3" destOrd="0" parTransId="{B532C448-1777-423C-9E68-B5005DE85340}" sibTransId="{34CDA3B5-7B02-4631-9239-4D4C2FA8164D}"/>
    <dgm:cxn modelId="{79C20881-35B2-41C6-8AD6-31B6B8966D9D}" srcId="{94DE8100-DE7A-4A30-8410-75F7E971563F}" destId="{E0D800A6-4408-4DC9-A7E8-EBE73BAA880C}" srcOrd="1" destOrd="0" parTransId="{A2D6F2CB-E6ED-4A15-BAD7-59A03819B324}" sibTransId="{91E395C8-A0C4-44B8-BEAE-AE88645620DA}"/>
    <dgm:cxn modelId="{9B6FBB86-A6F7-4C72-A7A3-3310B5DC19D1}" type="presOf" srcId="{94DE8100-DE7A-4A30-8410-75F7E971563F}" destId="{9A919159-01EC-4630-BFF0-7C6FCDDC7296}" srcOrd="0" destOrd="0" presId="urn:microsoft.com/office/officeart/2008/layout/LinedList"/>
    <dgm:cxn modelId="{D4E05BAC-82AD-462F-9125-745DA5562236}" srcId="{94DE8100-DE7A-4A30-8410-75F7E971563F}" destId="{BBA6C77A-36EF-4406-8029-7008CDD2D348}" srcOrd="6" destOrd="0" parTransId="{1E1A1650-1335-4DAC-B6F6-780112A4A1A5}" sibTransId="{1B7D0CAB-F685-4C58-AAF2-8DB602A0F034}"/>
    <dgm:cxn modelId="{CC9127B2-F4E9-4D20-9BF1-F17FC2C61B1E}" type="presOf" srcId="{851FC89D-D35C-434F-BCAF-3930004C52C5}" destId="{C2B33944-B23D-4C45-83C3-D9FDFD074E1D}" srcOrd="0" destOrd="0" presId="urn:microsoft.com/office/officeart/2008/layout/LinedList"/>
    <dgm:cxn modelId="{E06F6EC4-3A78-433E-AFFD-2C873CD4A756}" type="presOf" srcId="{0260CDE4-8569-4278-8609-FDC8FA9CE88A}" destId="{782E4BEE-D253-4077-AFA9-2CD7BD342504}" srcOrd="0" destOrd="0" presId="urn:microsoft.com/office/officeart/2008/layout/LinedList"/>
    <dgm:cxn modelId="{5004D7D5-7D2C-4D00-8063-03EE52584417}" srcId="{94DE8100-DE7A-4A30-8410-75F7E971563F}" destId="{0260CDE4-8569-4278-8609-FDC8FA9CE88A}" srcOrd="2" destOrd="0" parTransId="{6DF8C2E7-9117-438D-AD7A-9E7B0035FB40}" sibTransId="{C1C01B8C-49D2-45E2-B3B0-81996018C664}"/>
    <dgm:cxn modelId="{6CAF3B28-3892-4A6F-8DF9-B3958778B7C7}" type="presParOf" srcId="{9A919159-01EC-4630-BFF0-7C6FCDDC7296}" destId="{E6F867AE-77C0-4793-AB4A-DECA59D6035D}" srcOrd="0" destOrd="0" presId="urn:microsoft.com/office/officeart/2008/layout/LinedList"/>
    <dgm:cxn modelId="{EAC88EE2-B082-4CE4-9ABD-40B9D5D96123}" type="presParOf" srcId="{9A919159-01EC-4630-BFF0-7C6FCDDC7296}" destId="{FE1BCE8D-4E54-49A6-BDDB-8C02F42363A1}" srcOrd="1" destOrd="0" presId="urn:microsoft.com/office/officeart/2008/layout/LinedList"/>
    <dgm:cxn modelId="{DA176D12-895F-41EE-9145-11750C39611A}" type="presParOf" srcId="{FE1BCE8D-4E54-49A6-BDDB-8C02F42363A1}" destId="{FF3CAE07-03DA-4EF1-B0A6-45DA8436F178}" srcOrd="0" destOrd="0" presId="urn:microsoft.com/office/officeart/2008/layout/LinedList"/>
    <dgm:cxn modelId="{87E34671-4F1F-49C8-93A5-CCBADDA90B87}" type="presParOf" srcId="{FE1BCE8D-4E54-49A6-BDDB-8C02F42363A1}" destId="{33E47347-BB27-459A-8672-74E6F7EB4843}" srcOrd="1" destOrd="0" presId="urn:microsoft.com/office/officeart/2008/layout/LinedList"/>
    <dgm:cxn modelId="{D990986C-0AF3-4B37-90FF-972CF955D253}" type="presParOf" srcId="{9A919159-01EC-4630-BFF0-7C6FCDDC7296}" destId="{4254D5B6-2B3A-40FA-8D66-A554E3F08304}" srcOrd="2" destOrd="0" presId="urn:microsoft.com/office/officeart/2008/layout/LinedList"/>
    <dgm:cxn modelId="{2E69B5D8-2EE9-4DA0-AA1A-6E561B66B048}" type="presParOf" srcId="{9A919159-01EC-4630-BFF0-7C6FCDDC7296}" destId="{86046934-6819-4D9B-A750-DE28F50ED668}" srcOrd="3" destOrd="0" presId="urn:microsoft.com/office/officeart/2008/layout/LinedList"/>
    <dgm:cxn modelId="{2501B5D7-832E-4DA2-AAD6-DD40A40D1C31}" type="presParOf" srcId="{86046934-6819-4D9B-A750-DE28F50ED668}" destId="{0854355C-EB67-4BCC-8999-5564909B47C8}" srcOrd="0" destOrd="0" presId="urn:microsoft.com/office/officeart/2008/layout/LinedList"/>
    <dgm:cxn modelId="{DFD263E5-A4B2-4BAA-8D23-6B9284B5CC53}" type="presParOf" srcId="{86046934-6819-4D9B-A750-DE28F50ED668}" destId="{EF3B5A9C-7BF8-46D7-B8AD-192F8B3833F9}" srcOrd="1" destOrd="0" presId="urn:microsoft.com/office/officeart/2008/layout/LinedList"/>
    <dgm:cxn modelId="{FCED5037-EC14-4433-A8DB-22BED1DF682A}" type="presParOf" srcId="{9A919159-01EC-4630-BFF0-7C6FCDDC7296}" destId="{676FC8A8-7E1A-4B6C-B60B-B92DF9729FF8}" srcOrd="4" destOrd="0" presId="urn:microsoft.com/office/officeart/2008/layout/LinedList"/>
    <dgm:cxn modelId="{F94B179B-3A15-4E9D-98CF-380510ADC975}" type="presParOf" srcId="{9A919159-01EC-4630-BFF0-7C6FCDDC7296}" destId="{6B2A6E39-6E4C-4E60-9490-7DEDCBDC2482}" srcOrd="5" destOrd="0" presId="urn:microsoft.com/office/officeart/2008/layout/LinedList"/>
    <dgm:cxn modelId="{165AAAC8-53FF-4D71-8D2B-0DF22239BBAD}" type="presParOf" srcId="{6B2A6E39-6E4C-4E60-9490-7DEDCBDC2482}" destId="{782E4BEE-D253-4077-AFA9-2CD7BD342504}" srcOrd="0" destOrd="0" presId="urn:microsoft.com/office/officeart/2008/layout/LinedList"/>
    <dgm:cxn modelId="{3CB3AB50-4313-484A-82B3-1A6F469530D5}" type="presParOf" srcId="{6B2A6E39-6E4C-4E60-9490-7DEDCBDC2482}" destId="{2F81F291-7314-47BE-B80B-0E766D140A46}" srcOrd="1" destOrd="0" presId="urn:microsoft.com/office/officeart/2008/layout/LinedList"/>
    <dgm:cxn modelId="{90ABABD0-62B5-4EE2-9E86-7BE66528B574}" type="presParOf" srcId="{9A919159-01EC-4630-BFF0-7C6FCDDC7296}" destId="{B1C59352-2795-4DB2-946F-2DEE16E84B8A}" srcOrd="6" destOrd="0" presId="urn:microsoft.com/office/officeart/2008/layout/LinedList"/>
    <dgm:cxn modelId="{260E034B-EBEE-4284-8083-098D51CE977C}" type="presParOf" srcId="{9A919159-01EC-4630-BFF0-7C6FCDDC7296}" destId="{7A344644-807D-41B4-A74C-4299E35A64C5}" srcOrd="7" destOrd="0" presId="urn:microsoft.com/office/officeart/2008/layout/LinedList"/>
    <dgm:cxn modelId="{4DD5C2D6-EF32-49BE-9D07-4D4C18CF74F1}" type="presParOf" srcId="{7A344644-807D-41B4-A74C-4299E35A64C5}" destId="{C2B33944-B23D-4C45-83C3-D9FDFD074E1D}" srcOrd="0" destOrd="0" presId="urn:microsoft.com/office/officeart/2008/layout/LinedList"/>
    <dgm:cxn modelId="{4B5BAD03-FA57-4F8D-B610-0AA542F6B6DD}" type="presParOf" srcId="{7A344644-807D-41B4-A74C-4299E35A64C5}" destId="{D24DAE24-1C42-4E4C-BE56-26E5F476FF9F}" srcOrd="1" destOrd="0" presId="urn:microsoft.com/office/officeart/2008/layout/LinedList"/>
    <dgm:cxn modelId="{81D57D3E-0A4A-4B32-BD7A-60F0C543E9C2}" type="presParOf" srcId="{9A919159-01EC-4630-BFF0-7C6FCDDC7296}" destId="{EB16BEB3-5443-445F-8324-83BD251B1C88}" srcOrd="8" destOrd="0" presId="urn:microsoft.com/office/officeart/2008/layout/LinedList"/>
    <dgm:cxn modelId="{E63459D6-080B-4A9D-8C5B-E9BBE5956D0F}" type="presParOf" srcId="{9A919159-01EC-4630-BFF0-7C6FCDDC7296}" destId="{8FDFE351-DD47-4DD9-857D-FB3FC77EFDD0}" srcOrd="9" destOrd="0" presId="urn:microsoft.com/office/officeart/2008/layout/LinedList"/>
    <dgm:cxn modelId="{36F40787-17E0-41D3-9E48-336EC5370581}" type="presParOf" srcId="{8FDFE351-DD47-4DD9-857D-FB3FC77EFDD0}" destId="{1236AFBA-AD09-4AE9-8E3B-3F3C7762F47D}" srcOrd="0" destOrd="0" presId="urn:microsoft.com/office/officeart/2008/layout/LinedList"/>
    <dgm:cxn modelId="{BC93C528-A923-4A87-8518-F50A6466DAC8}" type="presParOf" srcId="{8FDFE351-DD47-4DD9-857D-FB3FC77EFDD0}" destId="{167FE712-8637-40EB-9910-EE107D1ED586}" srcOrd="1" destOrd="0" presId="urn:microsoft.com/office/officeart/2008/layout/LinedList"/>
    <dgm:cxn modelId="{59E7C563-43D5-43B4-A86D-932E51218912}" type="presParOf" srcId="{9A919159-01EC-4630-BFF0-7C6FCDDC7296}" destId="{6B304FF9-C129-4DF8-BA41-B30BB262DE0B}" srcOrd="10" destOrd="0" presId="urn:microsoft.com/office/officeart/2008/layout/LinedList"/>
    <dgm:cxn modelId="{AEF19C96-C398-4F95-B1AF-987DF60B66A2}" type="presParOf" srcId="{9A919159-01EC-4630-BFF0-7C6FCDDC7296}" destId="{1A4B2086-260B-48E5-8803-D0A4C2865125}" srcOrd="11" destOrd="0" presId="urn:microsoft.com/office/officeart/2008/layout/LinedList"/>
    <dgm:cxn modelId="{B9208129-BED6-4FCD-AAF1-5EAACF246400}" type="presParOf" srcId="{1A4B2086-260B-48E5-8803-D0A4C2865125}" destId="{BADACD5A-5996-41A8-BEE7-639A5364175B}" srcOrd="0" destOrd="0" presId="urn:microsoft.com/office/officeart/2008/layout/LinedList"/>
    <dgm:cxn modelId="{A0B9B783-1908-437F-A87B-1F016902699E}" type="presParOf" srcId="{1A4B2086-260B-48E5-8803-D0A4C2865125}" destId="{EBF910E6-8895-4D6B-8CFE-056BE1D0764F}" srcOrd="1" destOrd="0" presId="urn:microsoft.com/office/officeart/2008/layout/LinedList"/>
    <dgm:cxn modelId="{18A834E7-E062-4E31-9B58-008ED7D99652}" type="presParOf" srcId="{9A919159-01EC-4630-BFF0-7C6FCDDC7296}" destId="{5E5F64CF-07B2-424E-B834-BF0EBC5BC62E}" srcOrd="12" destOrd="0" presId="urn:microsoft.com/office/officeart/2008/layout/LinedList"/>
    <dgm:cxn modelId="{13093665-C2CC-46A2-BE46-50374528B724}" type="presParOf" srcId="{9A919159-01EC-4630-BFF0-7C6FCDDC7296}" destId="{940E0D40-9815-4390-BBCF-9B2DE599396E}" srcOrd="13" destOrd="0" presId="urn:microsoft.com/office/officeart/2008/layout/LinedList"/>
    <dgm:cxn modelId="{F1188AE9-8477-4E18-9076-8B2BE893E0EB}" type="presParOf" srcId="{940E0D40-9815-4390-BBCF-9B2DE599396E}" destId="{EA661DAC-B0C3-45F9-966E-0CA72B420794}" srcOrd="0" destOrd="0" presId="urn:microsoft.com/office/officeart/2008/layout/LinedList"/>
    <dgm:cxn modelId="{05F1A6AD-7940-49CE-B0CA-B3BF28EDCD4B}" type="presParOf" srcId="{940E0D40-9815-4390-BBCF-9B2DE599396E}" destId="{66D36AA3-A50E-43D6-AEFD-736DCA230F33}" srcOrd="1" destOrd="0" presId="urn:microsoft.com/office/officeart/2008/layout/LinedList"/>
    <dgm:cxn modelId="{13FCCEFB-BFA5-4DD0-B13B-B617C42B356A}" type="presParOf" srcId="{9A919159-01EC-4630-BFF0-7C6FCDDC7296}" destId="{04964E5B-3FD2-4E46-AA28-419170E43374}" srcOrd="14" destOrd="0" presId="urn:microsoft.com/office/officeart/2008/layout/LinedList"/>
    <dgm:cxn modelId="{282EB097-2ECA-4113-B1F8-5343B27FAD76}" type="presParOf" srcId="{9A919159-01EC-4630-BFF0-7C6FCDDC7296}" destId="{79561194-5336-4807-B00B-117CA6D70B7C}" srcOrd="15" destOrd="0" presId="urn:microsoft.com/office/officeart/2008/layout/LinedList"/>
    <dgm:cxn modelId="{B12363DF-3204-4470-8EA6-BDB36CF2782C}" type="presParOf" srcId="{79561194-5336-4807-B00B-117CA6D70B7C}" destId="{3626D9BD-8F89-47A3-9F84-4CF0C1682EFE}" srcOrd="0" destOrd="0" presId="urn:microsoft.com/office/officeart/2008/layout/LinedList"/>
    <dgm:cxn modelId="{54B94DDF-2EED-48CB-B890-6D57DEF545CA}" type="presParOf" srcId="{79561194-5336-4807-B00B-117CA6D70B7C}" destId="{639B4688-94F1-4D14-AD95-F14FA4EEB98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F52388-BF38-4CCB-AAEA-76B74A67AB26}"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359E6896-D48A-4C83-999B-F18F2C567E32}">
      <dgm:prSet custT="1"/>
      <dgm:spPr/>
      <dgm:t>
        <a:bodyPr/>
        <a:lstStyle/>
        <a:p>
          <a:pPr marL="0" marR="0" lvl="0" indent="0" defTabSz="914400" eaLnBrk="1" fontAlgn="auto" latinLnBrk="0" hangingPunct="1">
            <a:spcBef>
              <a:spcPts val="0"/>
            </a:spcBef>
            <a:spcAft>
              <a:spcPts val="0"/>
            </a:spcAft>
            <a:buClrTx/>
            <a:buSzTx/>
            <a:buFontTx/>
            <a:buNone/>
            <a:tabLst/>
            <a:defRPr/>
          </a:pPr>
          <a:r>
            <a:rPr lang="fr-FR" sz="1700" dirty="0"/>
            <a:t>“</a:t>
          </a:r>
          <a:r>
            <a:rPr lang="fr-FR" sz="2400" dirty="0">
              <a:latin typeface="Times New Roman" panose="02020603050405020304" pitchFamily="18" charset="0"/>
              <a:cs typeface="Times New Roman" panose="02020603050405020304" pitchFamily="18" charset="0"/>
            </a:rPr>
            <a:t>Le produit est un bien ou un service offert sur le marché de façon à y être remarqué, acquis ou consommé en vue de satisfaire un besoin.” </a:t>
          </a:r>
        </a:p>
        <a:p>
          <a:pPr marL="0" marR="0" lvl="0" indent="0" defTabSz="914400" eaLnBrk="1" fontAlgn="auto" latinLnBrk="0" hangingPunct="1">
            <a:spcBef>
              <a:spcPts val="0"/>
            </a:spcBef>
            <a:spcAft>
              <a:spcPts val="0"/>
            </a:spcAft>
            <a:buClrTx/>
            <a:buSzTx/>
            <a:buFontTx/>
            <a:buNone/>
            <a:tabLst/>
            <a:defRPr/>
          </a:pPr>
          <a:r>
            <a:rPr lang="fr-FR" sz="2400" dirty="0">
              <a:latin typeface="Times New Roman" panose="02020603050405020304" pitchFamily="18" charset="0"/>
              <a:cs typeface="Times New Roman" panose="02020603050405020304" pitchFamily="18" charset="0"/>
            </a:rPr>
            <a:t>         </a:t>
          </a:r>
          <a:r>
            <a:rPr lang="fr-FR" sz="1700" dirty="0"/>
            <a:t>Selon </a:t>
          </a:r>
          <a:r>
            <a:rPr lang="fr-FR" sz="1700" dirty="0" err="1"/>
            <a:t>Kotler</a:t>
          </a:r>
          <a:r>
            <a:rPr lang="fr-FR" sz="1700" dirty="0"/>
            <a:t> et Dubois  “Marketing Management” </a:t>
          </a:r>
          <a:endParaRPr lang="en-US" sz="1700" dirty="0"/>
        </a:p>
        <a:p>
          <a:pPr marL="0" lvl="0" defTabSz="1111250">
            <a:spcBef>
              <a:spcPct val="0"/>
            </a:spcBef>
            <a:spcAft>
              <a:spcPct val="35000"/>
            </a:spcAft>
            <a:buNone/>
          </a:pPr>
          <a:endParaRPr lang="en-US" sz="1700" dirty="0"/>
        </a:p>
      </dgm:t>
    </dgm:pt>
    <dgm:pt modelId="{F3916DEA-ECED-41C7-AC05-943ADD610530}" type="parTrans" cxnId="{F40C667C-5037-4A74-B84D-DEF7F95B5E4F}">
      <dgm:prSet/>
      <dgm:spPr/>
      <dgm:t>
        <a:bodyPr/>
        <a:lstStyle/>
        <a:p>
          <a:endParaRPr lang="en-US"/>
        </a:p>
      </dgm:t>
    </dgm:pt>
    <dgm:pt modelId="{25A1FA44-7A99-4A3F-B024-1DA73FF51391}" type="sibTrans" cxnId="{F40C667C-5037-4A74-B84D-DEF7F95B5E4F}">
      <dgm:prSet/>
      <dgm:spPr/>
      <dgm:t>
        <a:bodyPr/>
        <a:lstStyle/>
        <a:p>
          <a:endParaRPr lang="en-US"/>
        </a:p>
      </dgm:t>
    </dgm:pt>
    <dgm:pt modelId="{48488E12-85B7-4FC9-B593-B8D7407CC609}">
      <dgm:prSet/>
      <dgm:spPr/>
      <dgm:t>
        <a:bodyPr/>
        <a:lstStyle/>
        <a:p>
          <a:endParaRPr lang="en-US" dirty="0"/>
        </a:p>
      </dgm:t>
    </dgm:pt>
    <dgm:pt modelId="{318BAC3E-BC55-4EAF-AA44-21255037FD07}" type="parTrans" cxnId="{67E18A15-AFE3-4DCC-B651-BC2C878D0B72}">
      <dgm:prSet/>
      <dgm:spPr/>
      <dgm:t>
        <a:bodyPr/>
        <a:lstStyle/>
        <a:p>
          <a:endParaRPr lang="en-US"/>
        </a:p>
      </dgm:t>
    </dgm:pt>
    <dgm:pt modelId="{D9F5BF52-E13B-4899-82AB-6E2CA91DDB81}" type="sibTrans" cxnId="{67E18A15-AFE3-4DCC-B651-BC2C878D0B72}">
      <dgm:prSet/>
      <dgm:spPr/>
      <dgm:t>
        <a:bodyPr/>
        <a:lstStyle/>
        <a:p>
          <a:endParaRPr lang="en-US"/>
        </a:p>
      </dgm:t>
    </dgm:pt>
    <dgm:pt modelId="{A5DB7782-29AF-424D-BB7E-493D218B7120}" type="pres">
      <dgm:prSet presAssocID="{72F52388-BF38-4CCB-AAEA-76B74A67AB26}" presName="root" presStyleCnt="0">
        <dgm:presLayoutVars>
          <dgm:dir/>
          <dgm:resizeHandles val="exact"/>
        </dgm:presLayoutVars>
      </dgm:prSet>
      <dgm:spPr/>
    </dgm:pt>
    <dgm:pt modelId="{7C12E87C-AA37-44A8-885B-3A0B707C3C8C}" type="pres">
      <dgm:prSet presAssocID="{359E6896-D48A-4C83-999B-F18F2C567E32}" presName="compNode" presStyleCnt="0"/>
      <dgm:spPr/>
    </dgm:pt>
    <dgm:pt modelId="{233DC09C-D1B2-48C1-A734-1700C291082C}" type="pres">
      <dgm:prSet presAssocID="{359E6896-D48A-4C83-999B-F18F2C567E32}" presName="bgRect" presStyleLbl="bgShp" presStyleIdx="0" presStyleCnt="2" custLinFactNeighborX="8362" custLinFactNeighborY="-3313"/>
      <dgm:spPr/>
    </dgm:pt>
    <dgm:pt modelId="{5F6C9D50-0FAD-4DB5-A5EB-9CBC7B4C6370}" type="pres">
      <dgm:prSet presAssocID="{359E6896-D48A-4C83-999B-F18F2C567E3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eprechaun Hat"/>
        </a:ext>
      </dgm:extLst>
    </dgm:pt>
    <dgm:pt modelId="{9E1E6B01-EA31-4E44-8579-316F7C33DF9E}" type="pres">
      <dgm:prSet presAssocID="{359E6896-D48A-4C83-999B-F18F2C567E32}" presName="spaceRect" presStyleCnt="0"/>
      <dgm:spPr/>
    </dgm:pt>
    <dgm:pt modelId="{3665409A-2C20-475B-968D-BBEC4AE71C94}" type="pres">
      <dgm:prSet presAssocID="{359E6896-D48A-4C83-999B-F18F2C567E32}" presName="parTx" presStyleLbl="revTx" presStyleIdx="0" presStyleCnt="2" custScaleX="136351" custLinFactNeighborX="539" custLinFactNeighborY="1851">
        <dgm:presLayoutVars>
          <dgm:chMax val="0"/>
          <dgm:chPref val="0"/>
        </dgm:presLayoutVars>
      </dgm:prSet>
      <dgm:spPr/>
    </dgm:pt>
    <dgm:pt modelId="{F991E2C7-7E2C-47A9-824E-6BEB577C5263}" type="pres">
      <dgm:prSet presAssocID="{25A1FA44-7A99-4A3F-B024-1DA73FF51391}" presName="sibTrans" presStyleCnt="0"/>
      <dgm:spPr/>
    </dgm:pt>
    <dgm:pt modelId="{D8063777-7359-415A-A637-EC2B82DCB30D}" type="pres">
      <dgm:prSet presAssocID="{48488E12-85B7-4FC9-B593-B8D7407CC609}" presName="compNode" presStyleCnt="0"/>
      <dgm:spPr/>
    </dgm:pt>
    <dgm:pt modelId="{3F40E5AD-14FF-4795-83F3-BB2E6207F5DA}" type="pres">
      <dgm:prSet presAssocID="{48488E12-85B7-4FC9-B593-B8D7407CC609}" presName="bgRect" presStyleLbl="bgShp" presStyleIdx="1" presStyleCnt="2" custLinFactNeighborY="425"/>
      <dgm:spPr/>
    </dgm:pt>
    <dgm:pt modelId="{A675EC03-B671-4CB8-B4FC-A8754903F79B}" type="pres">
      <dgm:prSet presAssocID="{48488E12-85B7-4FC9-B593-B8D7407CC609}" presName="iconRect" presStyleLbl="node1" presStyleIdx="1" presStyleCnt="2" custAng="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5DF458CF-F509-405C-81C9-373EC40DD7C3}" type="pres">
      <dgm:prSet presAssocID="{48488E12-85B7-4FC9-B593-B8D7407CC609}" presName="spaceRect" presStyleCnt="0"/>
      <dgm:spPr/>
    </dgm:pt>
    <dgm:pt modelId="{9C7D81E8-2106-4D09-A51F-F6CBB1DCDC48}" type="pres">
      <dgm:prSet presAssocID="{48488E12-85B7-4FC9-B593-B8D7407CC609}" presName="parTx" presStyleLbl="revTx" presStyleIdx="1" presStyleCnt="2">
        <dgm:presLayoutVars>
          <dgm:chMax val="0"/>
          <dgm:chPref val="0"/>
        </dgm:presLayoutVars>
      </dgm:prSet>
      <dgm:spPr/>
    </dgm:pt>
  </dgm:ptLst>
  <dgm:cxnLst>
    <dgm:cxn modelId="{67E18A15-AFE3-4DCC-B651-BC2C878D0B72}" srcId="{72F52388-BF38-4CCB-AAEA-76B74A67AB26}" destId="{48488E12-85B7-4FC9-B593-B8D7407CC609}" srcOrd="1" destOrd="0" parTransId="{318BAC3E-BC55-4EAF-AA44-21255037FD07}" sibTransId="{D9F5BF52-E13B-4899-82AB-6E2CA91DDB81}"/>
    <dgm:cxn modelId="{F40C667C-5037-4A74-B84D-DEF7F95B5E4F}" srcId="{72F52388-BF38-4CCB-AAEA-76B74A67AB26}" destId="{359E6896-D48A-4C83-999B-F18F2C567E32}" srcOrd="0" destOrd="0" parTransId="{F3916DEA-ECED-41C7-AC05-943ADD610530}" sibTransId="{25A1FA44-7A99-4A3F-B024-1DA73FF51391}"/>
    <dgm:cxn modelId="{8D8DF5A9-E0E0-47E0-8AD6-2E16C4566400}" type="presOf" srcId="{48488E12-85B7-4FC9-B593-B8D7407CC609}" destId="{9C7D81E8-2106-4D09-A51F-F6CBB1DCDC48}" srcOrd="0" destOrd="0" presId="urn:microsoft.com/office/officeart/2018/2/layout/IconVerticalSolidList"/>
    <dgm:cxn modelId="{418816F8-2DCE-4C80-8D66-BC653E09FEF8}" type="presOf" srcId="{72F52388-BF38-4CCB-AAEA-76B74A67AB26}" destId="{A5DB7782-29AF-424D-BB7E-493D218B7120}" srcOrd="0" destOrd="0" presId="urn:microsoft.com/office/officeart/2018/2/layout/IconVerticalSolidList"/>
    <dgm:cxn modelId="{8DC396FA-19F4-42D7-B786-97879BD1ABA3}" type="presOf" srcId="{359E6896-D48A-4C83-999B-F18F2C567E32}" destId="{3665409A-2C20-475B-968D-BBEC4AE71C94}" srcOrd="0" destOrd="0" presId="urn:microsoft.com/office/officeart/2018/2/layout/IconVerticalSolidList"/>
    <dgm:cxn modelId="{7C593818-B9AF-432D-9C60-C6B5B45C8E70}" type="presParOf" srcId="{A5DB7782-29AF-424D-BB7E-493D218B7120}" destId="{7C12E87C-AA37-44A8-885B-3A0B707C3C8C}" srcOrd="0" destOrd="0" presId="urn:microsoft.com/office/officeart/2018/2/layout/IconVerticalSolidList"/>
    <dgm:cxn modelId="{9FE20374-7926-4491-9257-7F6546D61046}" type="presParOf" srcId="{7C12E87C-AA37-44A8-885B-3A0B707C3C8C}" destId="{233DC09C-D1B2-48C1-A734-1700C291082C}" srcOrd="0" destOrd="0" presId="urn:microsoft.com/office/officeart/2018/2/layout/IconVerticalSolidList"/>
    <dgm:cxn modelId="{2CC43CE0-67FD-4DF2-B862-D1DEC0A6C06F}" type="presParOf" srcId="{7C12E87C-AA37-44A8-885B-3A0B707C3C8C}" destId="{5F6C9D50-0FAD-4DB5-A5EB-9CBC7B4C6370}" srcOrd="1" destOrd="0" presId="urn:microsoft.com/office/officeart/2018/2/layout/IconVerticalSolidList"/>
    <dgm:cxn modelId="{D7D8B3E6-91D7-451B-A292-BEDF784B732B}" type="presParOf" srcId="{7C12E87C-AA37-44A8-885B-3A0B707C3C8C}" destId="{9E1E6B01-EA31-4E44-8579-316F7C33DF9E}" srcOrd="2" destOrd="0" presId="urn:microsoft.com/office/officeart/2018/2/layout/IconVerticalSolidList"/>
    <dgm:cxn modelId="{C0EA96F1-8EB9-4A68-ACDF-779E754683AD}" type="presParOf" srcId="{7C12E87C-AA37-44A8-885B-3A0B707C3C8C}" destId="{3665409A-2C20-475B-968D-BBEC4AE71C94}" srcOrd="3" destOrd="0" presId="urn:microsoft.com/office/officeart/2018/2/layout/IconVerticalSolidList"/>
    <dgm:cxn modelId="{821BA898-115E-4E7B-A747-68E98B5051BD}" type="presParOf" srcId="{A5DB7782-29AF-424D-BB7E-493D218B7120}" destId="{F991E2C7-7E2C-47A9-824E-6BEB577C5263}" srcOrd="1" destOrd="0" presId="urn:microsoft.com/office/officeart/2018/2/layout/IconVerticalSolidList"/>
    <dgm:cxn modelId="{A423A1B8-5A2E-4548-A64C-3225D2ED6A9A}" type="presParOf" srcId="{A5DB7782-29AF-424D-BB7E-493D218B7120}" destId="{D8063777-7359-415A-A637-EC2B82DCB30D}" srcOrd="2" destOrd="0" presId="urn:microsoft.com/office/officeart/2018/2/layout/IconVerticalSolidList"/>
    <dgm:cxn modelId="{C2F689F1-A2A6-4313-890E-76AD221C55FF}" type="presParOf" srcId="{D8063777-7359-415A-A637-EC2B82DCB30D}" destId="{3F40E5AD-14FF-4795-83F3-BB2E6207F5DA}" srcOrd="0" destOrd="0" presId="urn:microsoft.com/office/officeart/2018/2/layout/IconVerticalSolidList"/>
    <dgm:cxn modelId="{498AF63E-C77E-48F4-AC5D-47590C49096B}" type="presParOf" srcId="{D8063777-7359-415A-A637-EC2B82DCB30D}" destId="{A675EC03-B671-4CB8-B4FC-A8754903F79B}" srcOrd="1" destOrd="0" presId="urn:microsoft.com/office/officeart/2018/2/layout/IconVerticalSolidList"/>
    <dgm:cxn modelId="{080A20B7-F652-4487-9793-20272618B95B}" type="presParOf" srcId="{D8063777-7359-415A-A637-EC2B82DCB30D}" destId="{5DF458CF-F509-405C-81C9-373EC40DD7C3}" srcOrd="2" destOrd="0" presId="urn:microsoft.com/office/officeart/2018/2/layout/IconVerticalSolidList"/>
    <dgm:cxn modelId="{DD6D95AF-D5F8-4ECA-9E2C-FFD42723D8F9}" type="presParOf" srcId="{D8063777-7359-415A-A637-EC2B82DCB30D}" destId="{9C7D81E8-2106-4D09-A51F-F6CBB1DCDC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437619-0748-4578-A14D-42F98352269E}"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CAE7CF2C-2FE9-4758-BF61-51ACF605BE0A}">
      <dgm:prSet/>
      <dgm:spPr/>
      <dgm:t>
        <a:bodyPr/>
        <a:lstStyle/>
        <a:p>
          <a:r>
            <a:rPr lang="fr-FR" dirty="0">
              <a:solidFill>
                <a:schemeClr val="tx1"/>
              </a:solidFill>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les attributs fonctionnels : </a:t>
          </a:r>
          <a:r>
            <a:rPr lang="fr-FR" dirty="0">
              <a:latin typeface="Times New Roman" panose="02020603050405020304" pitchFamily="18" charset="0"/>
              <a:cs typeface="Times New Roman" panose="02020603050405020304" pitchFamily="18" charset="0"/>
            </a:rPr>
            <a:t>les caractéristiques techniques, la qualité, les normes, les options, le design… </a:t>
          </a:r>
          <a:endParaRPr lang="en-US" dirty="0">
            <a:latin typeface="Times New Roman" panose="02020603050405020304" pitchFamily="18" charset="0"/>
            <a:cs typeface="Times New Roman" panose="02020603050405020304" pitchFamily="18" charset="0"/>
          </a:endParaRPr>
        </a:p>
      </dgm:t>
    </dgm:pt>
    <dgm:pt modelId="{11A1A0AA-BB81-40BA-A4CC-36427FA43ADB}" type="parTrans" cxnId="{D6437224-E995-40B9-BBC2-C4C0CC328D8B}">
      <dgm:prSet/>
      <dgm:spPr/>
      <dgm:t>
        <a:bodyPr/>
        <a:lstStyle/>
        <a:p>
          <a:endParaRPr lang="en-US" sz="2400">
            <a:latin typeface="Times New Roman" panose="02020603050405020304" pitchFamily="18" charset="0"/>
            <a:cs typeface="Times New Roman" panose="02020603050405020304" pitchFamily="18" charset="0"/>
          </a:endParaRPr>
        </a:p>
      </dgm:t>
    </dgm:pt>
    <dgm:pt modelId="{CD7F60B2-5BF7-4931-981E-AEC3D75AB231}" type="sibTrans" cxnId="{D6437224-E995-40B9-BBC2-C4C0CC328D8B}">
      <dgm:prSet/>
      <dgm:spPr/>
      <dgm:t>
        <a:bodyPr/>
        <a:lstStyle/>
        <a:p>
          <a:endParaRPr lang="en-US">
            <a:latin typeface="Times New Roman" panose="02020603050405020304" pitchFamily="18" charset="0"/>
            <a:cs typeface="Times New Roman" panose="02020603050405020304" pitchFamily="18" charset="0"/>
          </a:endParaRPr>
        </a:p>
      </dgm:t>
    </dgm:pt>
    <dgm:pt modelId="{F2A3E2C5-5775-4F6C-92DF-E314D5217D3A}">
      <dgm:prSet/>
      <dgm:spPr/>
      <dgm:t>
        <a:bodyPr/>
        <a:lstStyle/>
        <a:p>
          <a:r>
            <a:rPr lang="fr-FR" dirty="0">
              <a:latin typeface="Times New Roman" panose="02020603050405020304" pitchFamily="18" charset="0"/>
              <a:cs typeface="Times New Roman" panose="02020603050405020304" pitchFamily="18" charset="0"/>
            </a:rPr>
            <a:t>- </a:t>
          </a:r>
          <a:r>
            <a:rPr lang="fr-FR" b="1" dirty="0">
              <a:solidFill>
                <a:schemeClr val="tx1"/>
              </a:solidFill>
              <a:latin typeface="Times New Roman" panose="02020603050405020304" pitchFamily="18" charset="0"/>
              <a:cs typeface="Times New Roman" panose="02020603050405020304" pitchFamily="18" charset="0"/>
            </a:rPr>
            <a:t>les attributs associés :</a:t>
          </a:r>
          <a:r>
            <a:rPr lang="fr-FR" b="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la marque, les services, le conditionnement (packaging)… </a:t>
          </a:r>
          <a:endParaRPr lang="en-US" dirty="0">
            <a:latin typeface="Times New Roman" panose="02020603050405020304" pitchFamily="18" charset="0"/>
            <a:cs typeface="Times New Roman" panose="02020603050405020304" pitchFamily="18" charset="0"/>
          </a:endParaRPr>
        </a:p>
      </dgm:t>
    </dgm:pt>
    <dgm:pt modelId="{01C964E2-AAF4-4A20-936B-0B9AD3FA3D1F}" type="parTrans" cxnId="{AD462D03-3192-4042-A6DF-6C7D16822EC8}">
      <dgm:prSet/>
      <dgm:spPr/>
      <dgm:t>
        <a:bodyPr/>
        <a:lstStyle/>
        <a:p>
          <a:endParaRPr lang="en-US" sz="2400">
            <a:latin typeface="Times New Roman" panose="02020603050405020304" pitchFamily="18" charset="0"/>
            <a:cs typeface="Times New Roman" panose="02020603050405020304" pitchFamily="18" charset="0"/>
          </a:endParaRPr>
        </a:p>
      </dgm:t>
    </dgm:pt>
    <dgm:pt modelId="{403E9A0D-A1D4-4CD6-83EE-CE702262DF49}" type="sibTrans" cxnId="{AD462D03-3192-4042-A6DF-6C7D16822EC8}">
      <dgm:prSet/>
      <dgm:spPr/>
      <dgm:t>
        <a:bodyPr/>
        <a:lstStyle/>
        <a:p>
          <a:endParaRPr lang="en-US">
            <a:latin typeface="Times New Roman" panose="02020603050405020304" pitchFamily="18" charset="0"/>
            <a:cs typeface="Times New Roman" panose="02020603050405020304" pitchFamily="18" charset="0"/>
          </a:endParaRPr>
        </a:p>
      </dgm:t>
    </dgm:pt>
    <dgm:pt modelId="{0BE85F2B-DB9E-4868-9DBA-0C7B9257E4C3}">
      <dgm:prSet/>
      <dgm:spPr/>
      <dgm:t>
        <a:bodyPr/>
        <a:lstStyle/>
        <a:p>
          <a:r>
            <a:rPr lang="fr-FR" b="1" dirty="0">
              <a:solidFill>
                <a:schemeClr val="tx1"/>
              </a:solidFill>
              <a:latin typeface="Times New Roman" panose="02020603050405020304" pitchFamily="18" charset="0"/>
              <a:cs typeface="Times New Roman" panose="02020603050405020304" pitchFamily="18" charset="0"/>
            </a:rPr>
            <a:t>- les attributs symboliques : </a:t>
          </a:r>
          <a:r>
            <a:rPr lang="fr-FR" dirty="0">
              <a:latin typeface="Times New Roman" panose="02020603050405020304" pitchFamily="18" charset="0"/>
              <a:cs typeface="Times New Roman" panose="02020603050405020304" pitchFamily="18" charset="0"/>
            </a:rPr>
            <a:t>le contenu symbolique du produit, les objets mythiques…</a:t>
          </a:r>
          <a:endParaRPr lang="en-US" dirty="0">
            <a:latin typeface="Times New Roman" panose="02020603050405020304" pitchFamily="18" charset="0"/>
            <a:cs typeface="Times New Roman" panose="02020603050405020304" pitchFamily="18" charset="0"/>
          </a:endParaRPr>
        </a:p>
      </dgm:t>
    </dgm:pt>
    <dgm:pt modelId="{65A8FD66-0978-430E-9BFB-BB282DB3F73A}" type="parTrans" cxnId="{1550B5FF-CB0D-4C2E-A60E-B5C1F70F350F}">
      <dgm:prSet/>
      <dgm:spPr/>
      <dgm:t>
        <a:bodyPr/>
        <a:lstStyle/>
        <a:p>
          <a:endParaRPr lang="en-US" sz="2400">
            <a:latin typeface="Times New Roman" panose="02020603050405020304" pitchFamily="18" charset="0"/>
            <a:cs typeface="Times New Roman" panose="02020603050405020304" pitchFamily="18" charset="0"/>
          </a:endParaRPr>
        </a:p>
      </dgm:t>
    </dgm:pt>
    <dgm:pt modelId="{28005457-7910-4ED2-BD38-FFA9E72744C5}" type="sibTrans" cxnId="{1550B5FF-CB0D-4C2E-A60E-B5C1F70F350F}">
      <dgm:prSet/>
      <dgm:spPr/>
      <dgm:t>
        <a:bodyPr/>
        <a:lstStyle/>
        <a:p>
          <a:endParaRPr lang="en-US">
            <a:latin typeface="Times New Roman" panose="02020603050405020304" pitchFamily="18" charset="0"/>
            <a:cs typeface="Times New Roman" panose="02020603050405020304" pitchFamily="18" charset="0"/>
          </a:endParaRPr>
        </a:p>
      </dgm:t>
    </dgm:pt>
    <dgm:pt modelId="{F8D72BA1-D258-4B0B-B216-3BCE04D30177}" type="pres">
      <dgm:prSet presAssocID="{1C437619-0748-4578-A14D-42F98352269E}" presName="diagram" presStyleCnt="0">
        <dgm:presLayoutVars>
          <dgm:dir/>
          <dgm:resizeHandles val="exact"/>
        </dgm:presLayoutVars>
      </dgm:prSet>
      <dgm:spPr/>
    </dgm:pt>
    <dgm:pt modelId="{40967FAA-6698-4B8B-827E-6C752C6CCC9F}" type="pres">
      <dgm:prSet presAssocID="{CAE7CF2C-2FE9-4758-BF61-51ACF605BE0A}" presName="node" presStyleLbl="node1" presStyleIdx="0" presStyleCnt="3" custScaleY="128711">
        <dgm:presLayoutVars>
          <dgm:bulletEnabled val="1"/>
        </dgm:presLayoutVars>
      </dgm:prSet>
      <dgm:spPr/>
    </dgm:pt>
    <dgm:pt modelId="{88E8953A-BF55-45E1-A8BF-2B1E9EDDC5E7}" type="pres">
      <dgm:prSet presAssocID="{CD7F60B2-5BF7-4931-981E-AEC3D75AB231}" presName="sibTrans" presStyleCnt="0"/>
      <dgm:spPr/>
    </dgm:pt>
    <dgm:pt modelId="{36D4CE28-72BB-49D9-A9B7-4736E17E7062}" type="pres">
      <dgm:prSet presAssocID="{F2A3E2C5-5775-4F6C-92DF-E314D5217D3A}" presName="node" presStyleLbl="node1" presStyleIdx="1" presStyleCnt="3" custScaleY="126927" custLinFactNeighborX="835" custLinFactNeighborY="-1738">
        <dgm:presLayoutVars>
          <dgm:bulletEnabled val="1"/>
        </dgm:presLayoutVars>
      </dgm:prSet>
      <dgm:spPr/>
    </dgm:pt>
    <dgm:pt modelId="{47D3949C-843A-4D21-A94E-DBC414936FB9}" type="pres">
      <dgm:prSet presAssocID="{403E9A0D-A1D4-4CD6-83EE-CE702262DF49}" presName="sibTrans" presStyleCnt="0"/>
      <dgm:spPr/>
    </dgm:pt>
    <dgm:pt modelId="{1B232AF3-19B4-4170-A885-F8B09232BC8B}" type="pres">
      <dgm:prSet presAssocID="{0BE85F2B-DB9E-4868-9DBA-0C7B9257E4C3}" presName="node" presStyleLbl="node1" presStyleIdx="2" presStyleCnt="3" custScaleY="122956">
        <dgm:presLayoutVars>
          <dgm:bulletEnabled val="1"/>
        </dgm:presLayoutVars>
      </dgm:prSet>
      <dgm:spPr/>
    </dgm:pt>
  </dgm:ptLst>
  <dgm:cxnLst>
    <dgm:cxn modelId="{AD462D03-3192-4042-A6DF-6C7D16822EC8}" srcId="{1C437619-0748-4578-A14D-42F98352269E}" destId="{F2A3E2C5-5775-4F6C-92DF-E314D5217D3A}" srcOrd="1" destOrd="0" parTransId="{01C964E2-AAF4-4A20-936B-0B9AD3FA3D1F}" sibTransId="{403E9A0D-A1D4-4CD6-83EE-CE702262DF49}"/>
    <dgm:cxn modelId="{A9460D24-AA25-4D0B-9380-CCD82D73B07A}" type="presOf" srcId="{1C437619-0748-4578-A14D-42F98352269E}" destId="{F8D72BA1-D258-4B0B-B216-3BCE04D30177}" srcOrd="0" destOrd="0" presId="urn:microsoft.com/office/officeart/2005/8/layout/default"/>
    <dgm:cxn modelId="{D6437224-E995-40B9-BBC2-C4C0CC328D8B}" srcId="{1C437619-0748-4578-A14D-42F98352269E}" destId="{CAE7CF2C-2FE9-4758-BF61-51ACF605BE0A}" srcOrd="0" destOrd="0" parTransId="{11A1A0AA-BB81-40BA-A4CC-36427FA43ADB}" sibTransId="{CD7F60B2-5BF7-4931-981E-AEC3D75AB231}"/>
    <dgm:cxn modelId="{1549383C-E194-47D9-AC87-BC441882793B}" type="presOf" srcId="{CAE7CF2C-2FE9-4758-BF61-51ACF605BE0A}" destId="{40967FAA-6698-4B8B-827E-6C752C6CCC9F}" srcOrd="0" destOrd="0" presId="urn:microsoft.com/office/officeart/2005/8/layout/default"/>
    <dgm:cxn modelId="{35880FB1-7427-45DB-8A0C-20650EBBFDA3}" type="presOf" srcId="{0BE85F2B-DB9E-4868-9DBA-0C7B9257E4C3}" destId="{1B232AF3-19B4-4170-A885-F8B09232BC8B}" srcOrd="0" destOrd="0" presId="urn:microsoft.com/office/officeart/2005/8/layout/default"/>
    <dgm:cxn modelId="{8F1021FA-2374-41E8-ACD7-0A2F849D4A07}" type="presOf" srcId="{F2A3E2C5-5775-4F6C-92DF-E314D5217D3A}" destId="{36D4CE28-72BB-49D9-A9B7-4736E17E7062}" srcOrd="0" destOrd="0" presId="urn:microsoft.com/office/officeart/2005/8/layout/default"/>
    <dgm:cxn modelId="{1550B5FF-CB0D-4C2E-A60E-B5C1F70F350F}" srcId="{1C437619-0748-4578-A14D-42F98352269E}" destId="{0BE85F2B-DB9E-4868-9DBA-0C7B9257E4C3}" srcOrd="2" destOrd="0" parTransId="{65A8FD66-0978-430E-9BFB-BB282DB3F73A}" sibTransId="{28005457-7910-4ED2-BD38-FFA9E72744C5}"/>
    <dgm:cxn modelId="{3B5F10FE-EAFF-4E31-AD81-5F4DED9C8084}" type="presParOf" srcId="{F8D72BA1-D258-4B0B-B216-3BCE04D30177}" destId="{40967FAA-6698-4B8B-827E-6C752C6CCC9F}" srcOrd="0" destOrd="0" presId="urn:microsoft.com/office/officeart/2005/8/layout/default"/>
    <dgm:cxn modelId="{276D88A5-0906-46EA-8920-06614B5390DC}" type="presParOf" srcId="{F8D72BA1-D258-4B0B-B216-3BCE04D30177}" destId="{88E8953A-BF55-45E1-A8BF-2B1E9EDDC5E7}" srcOrd="1" destOrd="0" presId="urn:microsoft.com/office/officeart/2005/8/layout/default"/>
    <dgm:cxn modelId="{FBCEA8F8-0C4E-4322-A14A-32D54CCD8462}" type="presParOf" srcId="{F8D72BA1-D258-4B0B-B216-3BCE04D30177}" destId="{36D4CE28-72BB-49D9-A9B7-4736E17E7062}" srcOrd="2" destOrd="0" presId="urn:microsoft.com/office/officeart/2005/8/layout/default"/>
    <dgm:cxn modelId="{582AC412-ED7F-4C06-A7B7-6DFE7126791F}" type="presParOf" srcId="{F8D72BA1-D258-4B0B-B216-3BCE04D30177}" destId="{47D3949C-843A-4D21-A94E-DBC414936FB9}" srcOrd="3" destOrd="0" presId="urn:microsoft.com/office/officeart/2005/8/layout/default"/>
    <dgm:cxn modelId="{78DD168F-8AE0-4416-ABB8-6116C92F649C}" type="presParOf" srcId="{F8D72BA1-D258-4B0B-B216-3BCE04D30177}" destId="{1B232AF3-19B4-4170-A885-F8B09232BC8B}"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21D65-1B3D-4307-8BF2-AD4FB5AAC74B}">
      <dsp:nvSpPr>
        <dsp:cNvPr id="0" name=""/>
        <dsp:cNvSpPr/>
      </dsp:nvSpPr>
      <dsp:spPr>
        <a:xfrm>
          <a:off x="0" y="0"/>
          <a:ext cx="5641974" cy="0"/>
        </a:xfrm>
        <a:prstGeom prst="lin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720382ED-4D68-438A-AFE0-6D6A0DDB8327}">
      <dsp:nvSpPr>
        <dsp:cNvPr id="0" name=""/>
        <dsp:cNvSpPr/>
      </dsp:nvSpPr>
      <dsp:spPr>
        <a:xfrm>
          <a:off x="0" y="0"/>
          <a:ext cx="5641974" cy="246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fr-FR" sz="2700" b="0" i="0" kern="1200">
              <a:hlinkClick xmlns:r="http://schemas.openxmlformats.org/officeDocument/2006/relationships" r:id="rId1"/>
            </a:rPr>
            <a:t>Philip Kotler</a:t>
          </a:r>
          <a:r>
            <a:rPr lang="fr-FR" sz="2700" b="0" i="0" kern="1200"/>
            <a:t>, </a:t>
          </a:r>
          <a:r>
            <a:rPr lang="fr-FR" sz="2700" i="0" kern="1200"/>
            <a:t>professeur de stratégie marketing et de marketing international à l’Université </a:t>
          </a:r>
          <a:r>
            <a:rPr lang="fr-FR" sz="2700" b="0" i="0" kern="1200"/>
            <a:t>Northwestern de Chicago, définit le marketing : </a:t>
          </a:r>
          <a:endParaRPr lang="en-US" sz="2700" kern="1200"/>
        </a:p>
      </dsp:txBody>
      <dsp:txXfrm>
        <a:off x="0" y="0"/>
        <a:ext cx="5641974" cy="2460625"/>
      </dsp:txXfrm>
    </dsp:sp>
    <dsp:sp modelId="{D156EE3D-DE9D-4D45-9B4F-6A9D199E14F1}">
      <dsp:nvSpPr>
        <dsp:cNvPr id="0" name=""/>
        <dsp:cNvSpPr/>
      </dsp:nvSpPr>
      <dsp:spPr>
        <a:xfrm>
          <a:off x="0" y="2460625"/>
          <a:ext cx="5641974" cy="0"/>
        </a:xfrm>
        <a:prstGeom prst="line">
          <a:avLst/>
        </a:prstGeom>
        <a:gradFill rotWithShape="0">
          <a:gsLst>
            <a:gs pos="0">
              <a:schemeClr val="accent2">
                <a:hueOff val="1195599"/>
                <a:satOff val="735"/>
                <a:lumOff val="9608"/>
                <a:alphaOff val="0"/>
                <a:tint val="100000"/>
                <a:shade val="85000"/>
                <a:satMod val="100000"/>
                <a:lumMod val="100000"/>
              </a:schemeClr>
            </a:gs>
            <a:gs pos="100000">
              <a:schemeClr val="accent2">
                <a:hueOff val="1195599"/>
                <a:satOff val="735"/>
                <a:lumOff val="9608"/>
                <a:alphaOff val="0"/>
                <a:tint val="90000"/>
                <a:shade val="100000"/>
                <a:satMod val="150000"/>
                <a:lumMod val="100000"/>
              </a:schemeClr>
            </a:gs>
          </a:gsLst>
          <a:path path="circle">
            <a:fillToRect l="100000" t="100000" r="100000" b="100000"/>
          </a:path>
        </a:gradFill>
        <a:ln w="9525" cap="flat" cmpd="sng" algn="ctr">
          <a:solidFill>
            <a:schemeClr val="accent2">
              <a:hueOff val="1195599"/>
              <a:satOff val="735"/>
              <a:lumOff val="9608"/>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84E09053-1749-402C-8206-EC558EFFACDA}">
      <dsp:nvSpPr>
        <dsp:cNvPr id="0" name=""/>
        <dsp:cNvSpPr/>
      </dsp:nvSpPr>
      <dsp:spPr>
        <a:xfrm>
          <a:off x="0" y="2460625"/>
          <a:ext cx="5641974" cy="246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fr-FR" sz="2700" b="0" i="1" kern="1200"/>
            <a:t>« À la fois l’activité, l’ensemble des institutions et des processus visant à créer, communiquer, délivrer et échanger les offres qui ont de la valeur pour les clients, les consommateurs, les partenaires et la société au sens large. »</a:t>
          </a:r>
          <a:endParaRPr lang="en-US" sz="2700" kern="1200"/>
        </a:p>
      </dsp:txBody>
      <dsp:txXfrm>
        <a:off x="0" y="2460625"/>
        <a:ext cx="5641974" cy="24606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F71745-D634-400A-B1BF-431912D15F45}">
      <dsp:nvSpPr>
        <dsp:cNvPr id="0" name=""/>
        <dsp:cNvSpPr/>
      </dsp:nvSpPr>
      <dsp:spPr>
        <a:xfrm>
          <a:off x="0" y="30547"/>
          <a:ext cx="5641974" cy="999938"/>
        </a:xfrm>
        <a:prstGeom prst="roundRect">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Cette discipline de gestion vise à :</a:t>
          </a:r>
          <a:endParaRPr lang="en-US" sz="2000" kern="1200"/>
        </a:p>
      </dsp:txBody>
      <dsp:txXfrm>
        <a:off x="48813" y="79360"/>
        <a:ext cx="5544348" cy="902312"/>
      </dsp:txXfrm>
    </dsp:sp>
    <dsp:sp modelId="{0F64B546-4A96-4DD9-90E4-46EE3A705F18}">
      <dsp:nvSpPr>
        <dsp:cNvPr id="0" name=""/>
        <dsp:cNvSpPr/>
      </dsp:nvSpPr>
      <dsp:spPr>
        <a:xfrm>
          <a:off x="0" y="1030486"/>
          <a:ext cx="5641974"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13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fr-FR" sz="1600" b="0" i="0" kern="1200"/>
            <a:t>bâtir une clientèle,</a:t>
          </a:r>
          <a:endParaRPr lang="en-US" sz="1600" kern="1200"/>
        </a:p>
        <a:p>
          <a:pPr marL="171450" lvl="1" indent="-171450" algn="l" defTabSz="711200">
            <a:lnSpc>
              <a:spcPct val="90000"/>
            </a:lnSpc>
            <a:spcBef>
              <a:spcPct val="0"/>
            </a:spcBef>
            <a:spcAft>
              <a:spcPct val="20000"/>
            </a:spcAft>
            <a:buChar char="•"/>
          </a:pPr>
          <a:r>
            <a:rPr lang="fr-FR" sz="1600" b="0" i="0" kern="1200"/>
            <a:t>la rendre fidèle,</a:t>
          </a:r>
          <a:endParaRPr lang="en-US" sz="1600" kern="1200"/>
        </a:p>
        <a:p>
          <a:pPr marL="171450" lvl="1" indent="-171450" algn="l" defTabSz="711200">
            <a:lnSpc>
              <a:spcPct val="90000"/>
            </a:lnSpc>
            <a:spcBef>
              <a:spcPct val="0"/>
            </a:spcBef>
            <a:spcAft>
              <a:spcPct val="20000"/>
            </a:spcAft>
            <a:buChar char="•"/>
          </a:pPr>
          <a:r>
            <a:rPr lang="fr-FR" sz="1600" b="0" i="0" kern="1200"/>
            <a:t>renforcer sa satisfaction.</a:t>
          </a:r>
          <a:endParaRPr lang="en-US" sz="1600" kern="1200"/>
        </a:p>
      </dsp:txBody>
      <dsp:txXfrm>
        <a:off x="0" y="1030486"/>
        <a:ext cx="5641974" cy="745200"/>
      </dsp:txXfrm>
    </dsp:sp>
    <dsp:sp modelId="{DD42EB85-F7F9-4AB0-B74F-DC078FEEBDAC}">
      <dsp:nvSpPr>
        <dsp:cNvPr id="0" name=""/>
        <dsp:cNvSpPr/>
      </dsp:nvSpPr>
      <dsp:spPr>
        <a:xfrm>
          <a:off x="0" y="1775686"/>
          <a:ext cx="5641974" cy="999938"/>
        </a:xfrm>
        <a:prstGeom prst="roundRect">
          <a:avLst/>
        </a:prstGeom>
        <a:gradFill rotWithShape="0">
          <a:gsLst>
            <a:gs pos="0">
              <a:schemeClr val="accent2">
                <a:hueOff val="398533"/>
                <a:satOff val="245"/>
                <a:lumOff val="3203"/>
                <a:alphaOff val="0"/>
                <a:tint val="100000"/>
                <a:shade val="85000"/>
                <a:satMod val="100000"/>
                <a:lumMod val="100000"/>
              </a:schemeClr>
            </a:gs>
            <a:gs pos="100000">
              <a:schemeClr val="accent2">
                <a:hueOff val="398533"/>
                <a:satOff val="245"/>
                <a:lumOff val="3203"/>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 </a:t>
          </a:r>
          <a:r>
            <a:rPr lang="fr-FR" sz="2000" b="0" i="0" kern="1200"/>
            <a:t>Son objectif, pour une entreprise, est d’agir sur le marché et d’emporter l’offre face à ses concurrents. </a:t>
          </a:r>
          <a:endParaRPr lang="en-US" sz="2000" kern="1200"/>
        </a:p>
      </dsp:txBody>
      <dsp:txXfrm>
        <a:off x="48813" y="1824499"/>
        <a:ext cx="5544348" cy="902312"/>
      </dsp:txXfrm>
    </dsp:sp>
    <dsp:sp modelId="{4B9D8DAD-D14A-4171-B2DB-3D54303E54E0}">
      <dsp:nvSpPr>
        <dsp:cNvPr id="0" name=""/>
        <dsp:cNvSpPr/>
      </dsp:nvSpPr>
      <dsp:spPr>
        <a:xfrm>
          <a:off x="0" y="2833224"/>
          <a:ext cx="5641974" cy="999938"/>
        </a:xfrm>
        <a:prstGeom prst="roundRect">
          <a:avLst/>
        </a:prstGeom>
        <a:gradFill rotWithShape="0">
          <a:gsLst>
            <a:gs pos="0">
              <a:schemeClr val="accent2">
                <a:hueOff val="797066"/>
                <a:satOff val="490"/>
                <a:lumOff val="6405"/>
                <a:alphaOff val="0"/>
                <a:tint val="100000"/>
                <a:shade val="85000"/>
                <a:satMod val="100000"/>
                <a:lumMod val="100000"/>
              </a:schemeClr>
            </a:gs>
            <a:gs pos="100000">
              <a:schemeClr val="accent2">
                <a:hueOff val="797066"/>
                <a:satOff val="490"/>
                <a:lumOff val="6405"/>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b="0" i="0" kern="1200"/>
            <a:t>- Il englobe plusieurs méthodes et outils au service de la stratégie de l’entreprise.</a:t>
          </a:r>
          <a:endParaRPr lang="en-US" sz="2000" kern="1200"/>
        </a:p>
      </dsp:txBody>
      <dsp:txXfrm>
        <a:off x="48813" y="2882037"/>
        <a:ext cx="5544348" cy="902312"/>
      </dsp:txXfrm>
    </dsp:sp>
    <dsp:sp modelId="{9951624E-E4B8-40A0-AAD7-CBD2E2329DD6}">
      <dsp:nvSpPr>
        <dsp:cNvPr id="0" name=""/>
        <dsp:cNvSpPr/>
      </dsp:nvSpPr>
      <dsp:spPr>
        <a:xfrm>
          <a:off x="0" y="3890763"/>
          <a:ext cx="5641974" cy="999938"/>
        </a:xfrm>
        <a:prstGeom prst="roundRect">
          <a:avLst/>
        </a:prstGeom>
        <a:gradFill rotWithShape="0">
          <a:gsLst>
            <a:gs pos="0">
              <a:schemeClr val="accent2">
                <a:hueOff val="1195599"/>
                <a:satOff val="735"/>
                <a:lumOff val="9608"/>
                <a:alphaOff val="0"/>
                <a:tint val="100000"/>
                <a:shade val="85000"/>
                <a:satMod val="100000"/>
                <a:lumMod val="100000"/>
              </a:schemeClr>
            </a:gs>
            <a:gs pos="100000">
              <a:schemeClr val="accent2">
                <a:hueOff val="1195599"/>
                <a:satOff val="735"/>
                <a:lumOff val="9608"/>
                <a:alphaOff val="0"/>
                <a:tint val="90000"/>
                <a:shade val="100000"/>
                <a:satMod val="150000"/>
                <a:lumMod val="100000"/>
              </a:schemeClr>
            </a:gs>
          </a:gsLst>
          <a:path path="circle">
            <a:fillToRect l="100000" t="100000" r="100000" b="100000"/>
          </a:path>
        </a:gradFill>
        <a:ln>
          <a:noFill/>
        </a:ln>
        <a:effectLst>
          <a:outerShdw blurRad="50800" dist="12700" dir="5400000" algn="ctr"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fr-FR" sz="2000" kern="1200"/>
            <a:t>- Le marketing est un outil d’aide à la décision afin de répondre au mieux aux attentes des consommateurs et des clients.</a:t>
          </a:r>
          <a:endParaRPr lang="en-US" sz="2000" kern="1200"/>
        </a:p>
      </dsp:txBody>
      <dsp:txXfrm>
        <a:off x="48813" y="3939576"/>
        <a:ext cx="5544348" cy="902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867AE-77C0-4793-AB4A-DECA59D6035D}">
      <dsp:nvSpPr>
        <dsp:cNvPr id="0" name=""/>
        <dsp:cNvSpPr/>
      </dsp:nvSpPr>
      <dsp:spPr>
        <a:xfrm>
          <a:off x="0" y="2776"/>
          <a:ext cx="7238591" cy="0"/>
        </a:xfrm>
        <a:prstGeom prst="line">
          <a:avLst/>
        </a:prstGeom>
        <a:gradFill rotWithShape="0">
          <a:gsLst>
            <a:gs pos="0">
              <a:schemeClr val="accent2">
                <a:hueOff val="0"/>
                <a:satOff val="0"/>
                <a:lumOff val="0"/>
                <a:alphaOff val="0"/>
                <a:tint val="100000"/>
                <a:shade val="85000"/>
                <a:satMod val="100000"/>
                <a:lumMod val="100000"/>
              </a:schemeClr>
            </a:gs>
            <a:gs pos="100000">
              <a:schemeClr val="accent2">
                <a:hueOff val="0"/>
                <a:satOff val="0"/>
                <a:lumOff val="0"/>
                <a:alphaOff val="0"/>
                <a:tint val="90000"/>
                <a:shade val="100000"/>
                <a:satMod val="150000"/>
                <a:lumMod val="100000"/>
              </a:schemeClr>
            </a:gs>
          </a:gsLst>
          <a:path path="circle">
            <a:fillToRect l="100000" t="100000" r="100000" b="100000"/>
          </a:path>
        </a:gradFill>
        <a:ln w="9525" cap="flat" cmpd="sng" algn="ctr">
          <a:solidFill>
            <a:schemeClr val="accent2">
              <a:hueOff val="0"/>
              <a:satOff val="0"/>
              <a:lumOff val="0"/>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FF3CAE07-03DA-4EF1-B0A6-45DA8436F178}">
      <dsp:nvSpPr>
        <dsp:cNvPr id="0" name=""/>
        <dsp:cNvSpPr/>
      </dsp:nvSpPr>
      <dsp:spPr>
        <a:xfrm>
          <a:off x="0" y="2776"/>
          <a:ext cx="7238591" cy="81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kern="1200" dirty="0"/>
            <a:t>Le plan marketing traduit la stratégie marketing choisie par la firme pour atteindre les objectifs fixés et assurer une cohérence des actions marketing. </a:t>
          </a:r>
          <a:endParaRPr lang="en-US" sz="2000" kern="1200" dirty="0"/>
        </a:p>
      </dsp:txBody>
      <dsp:txXfrm>
        <a:off x="0" y="2776"/>
        <a:ext cx="7238591" cy="815362"/>
      </dsp:txXfrm>
    </dsp:sp>
    <dsp:sp modelId="{4254D5B6-2B3A-40FA-8D66-A554E3F08304}">
      <dsp:nvSpPr>
        <dsp:cNvPr id="0" name=""/>
        <dsp:cNvSpPr/>
      </dsp:nvSpPr>
      <dsp:spPr>
        <a:xfrm>
          <a:off x="0" y="818139"/>
          <a:ext cx="7238591" cy="0"/>
        </a:xfrm>
        <a:prstGeom prst="line">
          <a:avLst/>
        </a:prstGeom>
        <a:gradFill rotWithShape="0">
          <a:gsLst>
            <a:gs pos="0">
              <a:schemeClr val="accent2">
                <a:hueOff val="170800"/>
                <a:satOff val="105"/>
                <a:lumOff val="1373"/>
                <a:alphaOff val="0"/>
                <a:tint val="100000"/>
                <a:shade val="85000"/>
                <a:satMod val="100000"/>
                <a:lumMod val="100000"/>
              </a:schemeClr>
            </a:gs>
            <a:gs pos="100000">
              <a:schemeClr val="accent2">
                <a:hueOff val="170800"/>
                <a:satOff val="105"/>
                <a:lumOff val="1373"/>
                <a:alphaOff val="0"/>
                <a:tint val="90000"/>
                <a:shade val="100000"/>
                <a:satMod val="150000"/>
                <a:lumMod val="100000"/>
              </a:schemeClr>
            </a:gs>
          </a:gsLst>
          <a:path path="circle">
            <a:fillToRect l="100000" t="100000" r="100000" b="100000"/>
          </a:path>
        </a:gradFill>
        <a:ln w="9525" cap="flat" cmpd="sng" algn="ctr">
          <a:solidFill>
            <a:schemeClr val="accent2">
              <a:hueOff val="170800"/>
              <a:satOff val="105"/>
              <a:lumOff val="1373"/>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0854355C-EB67-4BCC-8999-5564909B47C8}">
      <dsp:nvSpPr>
        <dsp:cNvPr id="0" name=""/>
        <dsp:cNvSpPr/>
      </dsp:nvSpPr>
      <dsp:spPr>
        <a:xfrm>
          <a:off x="0" y="818139"/>
          <a:ext cx="7238591" cy="81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1-Diagnostic Interne et externe</a:t>
          </a:r>
          <a:endParaRPr lang="en-US" sz="2000" b="1" kern="1200" dirty="0">
            <a:latin typeface="Times New Roman" panose="02020603050405020304" pitchFamily="18" charset="0"/>
            <a:cs typeface="Times New Roman" panose="02020603050405020304" pitchFamily="18" charset="0"/>
          </a:endParaRPr>
        </a:p>
      </dsp:txBody>
      <dsp:txXfrm>
        <a:off x="0" y="818139"/>
        <a:ext cx="7238591" cy="815362"/>
      </dsp:txXfrm>
    </dsp:sp>
    <dsp:sp modelId="{676FC8A8-7E1A-4B6C-B60B-B92DF9729FF8}">
      <dsp:nvSpPr>
        <dsp:cNvPr id="0" name=""/>
        <dsp:cNvSpPr/>
      </dsp:nvSpPr>
      <dsp:spPr>
        <a:xfrm>
          <a:off x="0" y="1633502"/>
          <a:ext cx="7238591" cy="0"/>
        </a:xfrm>
        <a:prstGeom prst="line">
          <a:avLst/>
        </a:prstGeom>
        <a:gradFill rotWithShape="0">
          <a:gsLst>
            <a:gs pos="0">
              <a:schemeClr val="accent2">
                <a:hueOff val="341600"/>
                <a:satOff val="210"/>
                <a:lumOff val="2745"/>
                <a:alphaOff val="0"/>
                <a:tint val="100000"/>
                <a:shade val="85000"/>
                <a:satMod val="100000"/>
                <a:lumMod val="100000"/>
              </a:schemeClr>
            </a:gs>
            <a:gs pos="100000">
              <a:schemeClr val="accent2">
                <a:hueOff val="341600"/>
                <a:satOff val="210"/>
                <a:lumOff val="2745"/>
                <a:alphaOff val="0"/>
                <a:tint val="90000"/>
                <a:shade val="100000"/>
                <a:satMod val="150000"/>
                <a:lumMod val="100000"/>
              </a:schemeClr>
            </a:gs>
          </a:gsLst>
          <a:path path="circle">
            <a:fillToRect l="100000" t="100000" r="100000" b="100000"/>
          </a:path>
        </a:gradFill>
        <a:ln w="9525" cap="flat" cmpd="sng" algn="ctr">
          <a:solidFill>
            <a:schemeClr val="accent2">
              <a:hueOff val="341600"/>
              <a:satOff val="210"/>
              <a:lumOff val="2745"/>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782E4BEE-D253-4077-AFA9-2CD7BD342504}">
      <dsp:nvSpPr>
        <dsp:cNvPr id="0" name=""/>
        <dsp:cNvSpPr/>
      </dsp:nvSpPr>
      <dsp:spPr>
        <a:xfrm>
          <a:off x="0" y="1633502"/>
          <a:ext cx="7238591" cy="81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b="1" kern="1200" dirty="0">
              <a:latin typeface="Times New Roman" panose="02020603050405020304" pitchFamily="18" charset="0"/>
              <a:cs typeface="Times New Roman" panose="02020603050405020304" pitchFamily="18" charset="0"/>
            </a:rPr>
            <a:t>2 – Fixer le but et les objectifs </a:t>
          </a:r>
          <a:endParaRPr lang="en-US" sz="2000" b="1" kern="1200" dirty="0">
            <a:latin typeface="Times New Roman" panose="02020603050405020304" pitchFamily="18" charset="0"/>
            <a:cs typeface="Times New Roman" panose="02020603050405020304" pitchFamily="18" charset="0"/>
          </a:endParaRPr>
        </a:p>
      </dsp:txBody>
      <dsp:txXfrm>
        <a:off x="0" y="1633502"/>
        <a:ext cx="7238591" cy="815362"/>
      </dsp:txXfrm>
    </dsp:sp>
    <dsp:sp modelId="{B1C59352-2795-4DB2-946F-2DEE16E84B8A}">
      <dsp:nvSpPr>
        <dsp:cNvPr id="0" name=""/>
        <dsp:cNvSpPr/>
      </dsp:nvSpPr>
      <dsp:spPr>
        <a:xfrm>
          <a:off x="0" y="2448865"/>
          <a:ext cx="7238591" cy="0"/>
        </a:xfrm>
        <a:prstGeom prst="line">
          <a:avLst/>
        </a:prstGeom>
        <a:gradFill rotWithShape="0">
          <a:gsLst>
            <a:gs pos="0">
              <a:schemeClr val="accent2">
                <a:hueOff val="512400"/>
                <a:satOff val="315"/>
                <a:lumOff val="4118"/>
                <a:alphaOff val="0"/>
                <a:tint val="100000"/>
                <a:shade val="85000"/>
                <a:satMod val="100000"/>
                <a:lumMod val="100000"/>
              </a:schemeClr>
            </a:gs>
            <a:gs pos="100000">
              <a:schemeClr val="accent2">
                <a:hueOff val="512400"/>
                <a:satOff val="315"/>
                <a:lumOff val="4118"/>
                <a:alphaOff val="0"/>
                <a:tint val="90000"/>
                <a:shade val="100000"/>
                <a:satMod val="150000"/>
                <a:lumMod val="100000"/>
              </a:schemeClr>
            </a:gs>
          </a:gsLst>
          <a:path path="circle">
            <a:fillToRect l="100000" t="100000" r="100000" b="100000"/>
          </a:path>
        </a:gradFill>
        <a:ln w="9525" cap="flat" cmpd="sng" algn="ctr">
          <a:solidFill>
            <a:schemeClr val="accent2">
              <a:hueOff val="512400"/>
              <a:satOff val="315"/>
              <a:lumOff val="4118"/>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C2B33944-B23D-4C45-83C3-D9FDFD074E1D}">
      <dsp:nvSpPr>
        <dsp:cNvPr id="0" name=""/>
        <dsp:cNvSpPr/>
      </dsp:nvSpPr>
      <dsp:spPr>
        <a:xfrm>
          <a:off x="0" y="2448865"/>
          <a:ext cx="7238591" cy="81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fr-FR" sz="2000" kern="1200" dirty="0"/>
            <a:t>3</a:t>
          </a:r>
          <a:r>
            <a:rPr lang="fr-FR"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Segmentation, ciblage, positionnement </a:t>
          </a:r>
          <a:endPar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0" y="2448865"/>
        <a:ext cx="7238591" cy="815362"/>
      </dsp:txXfrm>
    </dsp:sp>
    <dsp:sp modelId="{EB16BEB3-5443-445F-8324-83BD251B1C88}">
      <dsp:nvSpPr>
        <dsp:cNvPr id="0" name=""/>
        <dsp:cNvSpPr/>
      </dsp:nvSpPr>
      <dsp:spPr>
        <a:xfrm>
          <a:off x="0" y="3264228"/>
          <a:ext cx="7238591" cy="0"/>
        </a:xfrm>
        <a:prstGeom prst="line">
          <a:avLst/>
        </a:prstGeom>
        <a:gradFill rotWithShape="0">
          <a:gsLst>
            <a:gs pos="0">
              <a:schemeClr val="accent2">
                <a:hueOff val="683199"/>
                <a:satOff val="420"/>
                <a:lumOff val="5490"/>
                <a:alphaOff val="0"/>
                <a:tint val="100000"/>
                <a:shade val="85000"/>
                <a:satMod val="100000"/>
                <a:lumMod val="100000"/>
              </a:schemeClr>
            </a:gs>
            <a:gs pos="100000">
              <a:schemeClr val="accent2">
                <a:hueOff val="683199"/>
                <a:satOff val="420"/>
                <a:lumOff val="5490"/>
                <a:alphaOff val="0"/>
                <a:tint val="90000"/>
                <a:shade val="100000"/>
                <a:satMod val="150000"/>
                <a:lumMod val="100000"/>
              </a:schemeClr>
            </a:gs>
          </a:gsLst>
          <a:path path="circle">
            <a:fillToRect l="100000" t="100000" r="100000" b="100000"/>
          </a:path>
        </a:gradFill>
        <a:ln w="9525" cap="flat" cmpd="sng" algn="ctr">
          <a:solidFill>
            <a:schemeClr val="accent2">
              <a:hueOff val="683199"/>
              <a:satOff val="420"/>
              <a:lumOff val="5490"/>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1236AFBA-AD09-4AE9-8E3B-3F3C7762F47D}">
      <dsp:nvSpPr>
        <dsp:cNvPr id="0" name=""/>
        <dsp:cNvSpPr/>
      </dsp:nvSpPr>
      <dsp:spPr>
        <a:xfrm>
          <a:off x="0" y="3264228"/>
          <a:ext cx="7238591" cy="81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4-Marketing Mix</a:t>
          </a:r>
        </a:p>
      </dsp:txBody>
      <dsp:txXfrm>
        <a:off x="0" y="3264228"/>
        <a:ext cx="7238591" cy="815362"/>
      </dsp:txXfrm>
    </dsp:sp>
    <dsp:sp modelId="{6B304FF9-C129-4DF8-BA41-B30BB262DE0B}">
      <dsp:nvSpPr>
        <dsp:cNvPr id="0" name=""/>
        <dsp:cNvSpPr/>
      </dsp:nvSpPr>
      <dsp:spPr>
        <a:xfrm>
          <a:off x="0" y="4079590"/>
          <a:ext cx="7238591" cy="0"/>
        </a:xfrm>
        <a:prstGeom prst="line">
          <a:avLst/>
        </a:prstGeom>
        <a:gradFill rotWithShape="0">
          <a:gsLst>
            <a:gs pos="0">
              <a:schemeClr val="accent2">
                <a:hueOff val="853999"/>
                <a:satOff val="525"/>
                <a:lumOff val="6863"/>
                <a:alphaOff val="0"/>
                <a:tint val="100000"/>
                <a:shade val="85000"/>
                <a:satMod val="100000"/>
                <a:lumMod val="100000"/>
              </a:schemeClr>
            </a:gs>
            <a:gs pos="100000">
              <a:schemeClr val="accent2">
                <a:hueOff val="853999"/>
                <a:satOff val="525"/>
                <a:lumOff val="6863"/>
                <a:alphaOff val="0"/>
                <a:tint val="90000"/>
                <a:shade val="100000"/>
                <a:satMod val="150000"/>
                <a:lumMod val="100000"/>
              </a:schemeClr>
            </a:gs>
          </a:gsLst>
          <a:path path="circle">
            <a:fillToRect l="100000" t="100000" r="100000" b="100000"/>
          </a:path>
        </a:gradFill>
        <a:ln w="9525" cap="flat" cmpd="sng" algn="ctr">
          <a:solidFill>
            <a:schemeClr val="accent2">
              <a:hueOff val="853999"/>
              <a:satOff val="525"/>
              <a:lumOff val="6863"/>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BADACD5A-5996-41A8-BEE7-639A5364175B}">
      <dsp:nvSpPr>
        <dsp:cNvPr id="0" name=""/>
        <dsp:cNvSpPr/>
      </dsp:nvSpPr>
      <dsp:spPr>
        <a:xfrm>
          <a:off x="0" y="4079590"/>
          <a:ext cx="7238591" cy="81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5- </a:t>
          </a:r>
          <a:r>
            <a:rPr lang="en-US" sz="2000" b="1"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Calendrier</a:t>
          </a:r>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 des actions marketing </a:t>
          </a:r>
        </a:p>
      </dsp:txBody>
      <dsp:txXfrm>
        <a:off x="0" y="4079590"/>
        <a:ext cx="7238591" cy="815362"/>
      </dsp:txXfrm>
    </dsp:sp>
    <dsp:sp modelId="{5E5F64CF-07B2-424E-B834-BF0EBC5BC62E}">
      <dsp:nvSpPr>
        <dsp:cNvPr id="0" name=""/>
        <dsp:cNvSpPr/>
      </dsp:nvSpPr>
      <dsp:spPr>
        <a:xfrm>
          <a:off x="0" y="4894953"/>
          <a:ext cx="7238591" cy="0"/>
        </a:xfrm>
        <a:prstGeom prst="line">
          <a:avLst/>
        </a:prstGeom>
        <a:gradFill rotWithShape="0">
          <a:gsLst>
            <a:gs pos="0">
              <a:schemeClr val="accent2">
                <a:hueOff val="1024799"/>
                <a:satOff val="630"/>
                <a:lumOff val="8235"/>
                <a:alphaOff val="0"/>
                <a:tint val="100000"/>
                <a:shade val="85000"/>
                <a:satMod val="100000"/>
                <a:lumMod val="100000"/>
              </a:schemeClr>
            </a:gs>
            <a:gs pos="100000">
              <a:schemeClr val="accent2">
                <a:hueOff val="1024799"/>
                <a:satOff val="630"/>
                <a:lumOff val="8235"/>
                <a:alphaOff val="0"/>
                <a:tint val="90000"/>
                <a:shade val="100000"/>
                <a:satMod val="150000"/>
                <a:lumMod val="100000"/>
              </a:schemeClr>
            </a:gs>
          </a:gsLst>
          <a:path path="circle">
            <a:fillToRect l="100000" t="100000" r="100000" b="100000"/>
          </a:path>
        </a:gradFill>
        <a:ln w="9525" cap="flat" cmpd="sng" algn="ctr">
          <a:solidFill>
            <a:schemeClr val="accent2">
              <a:hueOff val="1024799"/>
              <a:satOff val="630"/>
              <a:lumOff val="8235"/>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EA661DAC-B0C3-45F9-966E-0CA72B420794}">
      <dsp:nvSpPr>
        <dsp:cNvPr id="0" name=""/>
        <dsp:cNvSpPr/>
      </dsp:nvSpPr>
      <dsp:spPr>
        <a:xfrm>
          <a:off x="0" y="4894953"/>
          <a:ext cx="7238591" cy="815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6- </a:t>
          </a:r>
          <a:r>
            <a:rPr lang="en-US" sz="2000" b="1" kern="1200" dirty="0" err="1">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Contrôle</a:t>
          </a:r>
          <a:endParaRPr lang="en-US" sz="20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0" y="4894953"/>
        <a:ext cx="7238591" cy="815362"/>
      </dsp:txXfrm>
    </dsp:sp>
    <dsp:sp modelId="{04964E5B-3FD2-4E46-AA28-419170E43374}">
      <dsp:nvSpPr>
        <dsp:cNvPr id="0" name=""/>
        <dsp:cNvSpPr/>
      </dsp:nvSpPr>
      <dsp:spPr>
        <a:xfrm>
          <a:off x="0" y="5710316"/>
          <a:ext cx="7238591" cy="0"/>
        </a:xfrm>
        <a:prstGeom prst="line">
          <a:avLst/>
        </a:prstGeom>
        <a:gradFill rotWithShape="0">
          <a:gsLst>
            <a:gs pos="0">
              <a:schemeClr val="accent2">
                <a:hueOff val="1195599"/>
                <a:satOff val="735"/>
                <a:lumOff val="9608"/>
                <a:alphaOff val="0"/>
                <a:tint val="100000"/>
                <a:shade val="85000"/>
                <a:satMod val="100000"/>
                <a:lumMod val="100000"/>
              </a:schemeClr>
            </a:gs>
            <a:gs pos="100000">
              <a:schemeClr val="accent2">
                <a:hueOff val="1195599"/>
                <a:satOff val="735"/>
                <a:lumOff val="9608"/>
                <a:alphaOff val="0"/>
                <a:tint val="90000"/>
                <a:shade val="100000"/>
                <a:satMod val="150000"/>
                <a:lumMod val="100000"/>
              </a:schemeClr>
            </a:gs>
          </a:gsLst>
          <a:path path="circle">
            <a:fillToRect l="100000" t="100000" r="100000" b="100000"/>
          </a:path>
        </a:gradFill>
        <a:ln w="9525" cap="flat" cmpd="sng" algn="ctr">
          <a:solidFill>
            <a:schemeClr val="accent2">
              <a:hueOff val="1195599"/>
              <a:satOff val="735"/>
              <a:lumOff val="9608"/>
              <a:alphaOff val="0"/>
            </a:schemeClr>
          </a:solidFill>
          <a:prstDash val="solid"/>
        </a:ln>
        <a:effectLst>
          <a:outerShdw blurRad="50800" dist="12700" dir="5400000" algn="ctr"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sp>
    <dsp:sp modelId="{3626D9BD-8F89-47A3-9F84-4CF0C1682EFE}">
      <dsp:nvSpPr>
        <dsp:cNvPr id="0" name=""/>
        <dsp:cNvSpPr/>
      </dsp:nvSpPr>
      <dsp:spPr>
        <a:xfrm flipV="1">
          <a:off x="0" y="5710316"/>
          <a:ext cx="7231522" cy="84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endParaRPr lang="en-US" sz="2000" kern="1200" dirty="0"/>
        </a:p>
      </dsp:txBody>
      <dsp:txXfrm rot="10800000">
        <a:off x="0" y="5710316"/>
        <a:ext cx="7231522" cy="848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DC09C-D1B2-48C1-A734-1700C291082C}">
      <dsp:nvSpPr>
        <dsp:cNvPr id="0" name=""/>
        <dsp:cNvSpPr/>
      </dsp:nvSpPr>
      <dsp:spPr>
        <a:xfrm>
          <a:off x="0" y="642543"/>
          <a:ext cx="6574112" cy="187107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6C9D50-0FAD-4DB5-A5EB-9CBC7B4C6370}">
      <dsp:nvSpPr>
        <dsp:cNvPr id="0" name=""/>
        <dsp:cNvSpPr/>
      </dsp:nvSpPr>
      <dsp:spPr>
        <a:xfrm>
          <a:off x="168889" y="1125523"/>
          <a:ext cx="1031102" cy="10290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65409A-2C20-475B-968D-BBEC4AE71C94}">
      <dsp:nvSpPr>
        <dsp:cNvPr id="0" name=""/>
        <dsp:cNvSpPr/>
      </dsp:nvSpPr>
      <dsp:spPr>
        <a:xfrm>
          <a:off x="965421" y="739199"/>
          <a:ext cx="6005800" cy="187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15" tIns="198215" rIns="198215" bIns="198215" numCol="1" spcCol="1270" anchor="ctr" anchorCtr="0">
          <a:noAutofit/>
        </a:bodyPr>
        <a:lstStyle/>
        <a:p>
          <a:pPr marL="0" marR="0" lvl="0" indent="0" algn="l" defTabSz="914400" eaLnBrk="1" fontAlgn="auto" latinLnBrk="0" hangingPunct="1">
            <a:lnSpc>
              <a:spcPct val="90000"/>
            </a:lnSpc>
            <a:spcBef>
              <a:spcPct val="0"/>
            </a:spcBef>
            <a:spcAft>
              <a:spcPts val="0"/>
            </a:spcAft>
            <a:buClrTx/>
            <a:buSzTx/>
            <a:buFontTx/>
            <a:buNone/>
            <a:tabLst/>
            <a:defRPr/>
          </a:pPr>
          <a:r>
            <a:rPr lang="fr-FR" sz="1700" kern="1200" dirty="0"/>
            <a:t>“</a:t>
          </a:r>
          <a:r>
            <a:rPr lang="fr-FR" sz="2400" kern="1200" dirty="0">
              <a:latin typeface="Times New Roman" panose="02020603050405020304" pitchFamily="18" charset="0"/>
              <a:cs typeface="Times New Roman" panose="02020603050405020304" pitchFamily="18" charset="0"/>
            </a:rPr>
            <a:t>Le produit est un bien ou un service offert sur le marché de façon à y être remarqué, acquis ou consommé en vue de satisfaire un besoin.” </a:t>
          </a:r>
        </a:p>
        <a:p>
          <a:pPr marL="0" marR="0" lvl="0" indent="0" algn="l" defTabSz="914400" eaLnBrk="1" fontAlgn="auto" latinLnBrk="0" hangingPunct="1">
            <a:lnSpc>
              <a:spcPct val="90000"/>
            </a:lnSpc>
            <a:spcBef>
              <a:spcPct val="0"/>
            </a:spcBef>
            <a:spcAft>
              <a:spcPts val="0"/>
            </a:spcAft>
            <a:buClrTx/>
            <a:buSzTx/>
            <a:buFontTx/>
            <a:buNone/>
            <a:tabLst/>
            <a:defRPr/>
          </a:pPr>
          <a:r>
            <a:rPr lang="fr-FR" sz="2400" kern="1200" dirty="0">
              <a:latin typeface="Times New Roman" panose="02020603050405020304" pitchFamily="18" charset="0"/>
              <a:cs typeface="Times New Roman" panose="02020603050405020304" pitchFamily="18" charset="0"/>
            </a:rPr>
            <a:t>         </a:t>
          </a:r>
          <a:r>
            <a:rPr lang="fr-FR" sz="1700" kern="1200" dirty="0"/>
            <a:t>Selon </a:t>
          </a:r>
          <a:r>
            <a:rPr lang="fr-FR" sz="1700" kern="1200" dirty="0" err="1"/>
            <a:t>Kotler</a:t>
          </a:r>
          <a:r>
            <a:rPr lang="fr-FR" sz="1700" kern="1200" dirty="0"/>
            <a:t> et Dubois  “Marketing Management” </a:t>
          </a:r>
          <a:endParaRPr lang="en-US" sz="1700" kern="1200" dirty="0"/>
        </a:p>
        <a:p>
          <a:pPr marL="0" lvl="0" algn="l" defTabSz="1111250">
            <a:lnSpc>
              <a:spcPct val="90000"/>
            </a:lnSpc>
            <a:spcBef>
              <a:spcPct val="0"/>
            </a:spcBef>
            <a:spcAft>
              <a:spcPct val="35000"/>
            </a:spcAft>
            <a:buNone/>
          </a:pPr>
          <a:endParaRPr lang="en-US" sz="1700" kern="1200" dirty="0"/>
        </a:p>
      </dsp:txBody>
      <dsp:txXfrm>
        <a:off x="965421" y="739199"/>
        <a:ext cx="6005800" cy="1872900"/>
      </dsp:txXfrm>
    </dsp:sp>
    <dsp:sp modelId="{3F40E5AD-14FF-4795-83F3-BB2E6207F5DA}">
      <dsp:nvSpPr>
        <dsp:cNvPr id="0" name=""/>
        <dsp:cNvSpPr/>
      </dsp:nvSpPr>
      <dsp:spPr>
        <a:xfrm>
          <a:off x="-397109" y="3001585"/>
          <a:ext cx="6574112" cy="1871071"/>
        </a:xfrm>
        <a:prstGeom prst="roundRect">
          <a:avLst>
            <a:gd name="adj" fmla="val 10000"/>
          </a:avLst>
        </a:prstGeom>
        <a:solidFill>
          <a:schemeClr val="accent2">
            <a:hueOff val="1195599"/>
            <a:satOff val="735"/>
            <a:lumOff val="9608"/>
            <a:alphaOff val="0"/>
          </a:schemeClr>
        </a:solidFill>
        <a:ln>
          <a:noFill/>
        </a:ln>
        <a:effectLst/>
      </dsp:spPr>
      <dsp:style>
        <a:lnRef idx="0">
          <a:scrgbClr r="0" g="0" b="0"/>
        </a:lnRef>
        <a:fillRef idx="1">
          <a:scrgbClr r="0" g="0" b="0"/>
        </a:fillRef>
        <a:effectRef idx="0">
          <a:scrgbClr r="0" g="0" b="0"/>
        </a:effectRef>
        <a:fontRef idx="minor"/>
      </dsp:style>
    </dsp:sp>
    <dsp:sp modelId="{A675EC03-B671-4CB8-B4FC-A8754903F79B}">
      <dsp:nvSpPr>
        <dsp:cNvPr id="0" name=""/>
        <dsp:cNvSpPr/>
      </dsp:nvSpPr>
      <dsp:spPr>
        <a:xfrm>
          <a:off x="168889" y="3414624"/>
          <a:ext cx="1031102" cy="10290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7D81E8-2106-4D09-A51F-F6CBB1DCDC48}">
      <dsp:nvSpPr>
        <dsp:cNvPr id="0" name=""/>
        <dsp:cNvSpPr/>
      </dsp:nvSpPr>
      <dsp:spPr>
        <a:xfrm>
          <a:off x="1765991" y="2993633"/>
          <a:ext cx="4404661" cy="1872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15" tIns="198215" rIns="198215" bIns="198215" numCol="1" spcCol="1270" anchor="ctr" anchorCtr="0">
          <a:noAutofit/>
        </a:bodyPr>
        <a:lstStyle/>
        <a:p>
          <a:pPr marL="0" lvl="0" indent="0" algn="l" defTabSz="1111250">
            <a:lnSpc>
              <a:spcPct val="90000"/>
            </a:lnSpc>
            <a:spcBef>
              <a:spcPct val="0"/>
            </a:spcBef>
            <a:spcAft>
              <a:spcPct val="35000"/>
            </a:spcAft>
            <a:buNone/>
          </a:pPr>
          <a:endParaRPr lang="en-US" sz="2500" kern="1200" dirty="0"/>
        </a:p>
      </dsp:txBody>
      <dsp:txXfrm>
        <a:off x="1765991" y="2993633"/>
        <a:ext cx="4404661" cy="18729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967FAA-6698-4B8B-827E-6C752C6CCC9F}">
      <dsp:nvSpPr>
        <dsp:cNvPr id="0" name=""/>
        <dsp:cNvSpPr/>
      </dsp:nvSpPr>
      <dsp:spPr>
        <a:xfrm>
          <a:off x="632" y="128437"/>
          <a:ext cx="2468241" cy="190613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solidFill>
                <a:schemeClr val="tx1"/>
              </a:solidFill>
              <a:latin typeface="Times New Roman" panose="02020603050405020304" pitchFamily="18" charset="0"/>
              <a:cs typeface="Times New Roman" panose="02020603050405020304" pitchFamily="18" charset="0"/>
            </a:rPr>
            <a:t>- </a:t>
          </a:r>
          <a:r>
            <a:rPr lang="fr-FR" sz="2000" b="1" kern="1200" dirty="0">
              <a:solidFill>
                <a:schemeClr val="tx1"/>
              </a:solidFill>
              <a:latin typeface="Times New Roman" panose="02020603050405020304" pitchFamily="18" charset="0"/>
              <a:cs typeface="Times New Roman" panose="02020603050405020304" pitchFamily="18" charset="0"/>
            </a:rPr>
            <a:t>les attributs fonctionnels : </a:t>
          </a:r>
          <a:r>
            <a:rPr lang="fr-FR" sz="2000" kern="1200" dirty="0">
              <a:latin typeface="Times New Roman" panose="02020603050405020304" pitchFamily="18" charset="0"/>
              <a:cs typeface="Times New Roman" panose="02020603050405020304" pitchFamily="18" charset="0"/>
            </a:rPr>
            <a:t>les caractéristiques techniques, la qualité, les normes, les options, le design… </a:t>
          </a:r>
          <a:endParaRPr lang="en-US" sz="2000" kern="1200" dirty="0">
            <a:latin typeface="Times New Roman" panose="02020603050405020304" pitchFamily="18" charset="0"/>
            <a:cs typeface="Times New Roman" panose="02020603050405020304" pitchFamily="18" charset="0"/>
          </a:endParaRPr>
        </a:p>
      </dsp:txBody>
      <dsp:txXfrm>
        <a:off x="632" y="128437"/>
        <a:ext cx="2468241" cy="1906138"/>
      </dsp:txXfrm>
    </dsp:sp>
    <dsp:sp modelId="{36D4CE28-72BB-49D9-A9B7-4736E17E7062}">
      <dsp:nvSpPr>
        <dsp:cNvPr id="0" name=""/>
        <dsp:cNvSpPr/>
      </dsp:nvSpPr>
      <dsp:spPr>
        <a:xfrm>
          <a:off x="2716330" y="115908"/>
          <a:ext cx="2468241" cy="1879718"/>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Times New Roman" panose="02020603050405020304" pitchFamily="18" charset="0"/>
              <a:cs typeface="Times New Roman" panose="02020603050405020304" pitchFamily="18" charset="0"/>
            </a:rPr>
            <a:t>- </a:t>
          </a:r>
          <a:r>
            <a:rPr lang="fr-FR" sz="2000" b="1" kern="1200" dirty="0">
              <a:solidFill>
                <a:schemeClr val="tx1"/>
              </a:solidFill>
              <a:latin typeface="Times New Roman" panose="02020603050405020304" pitchFamily="18" charset="0"/>
              <a:cs typeface="Times New Roman" panose="02020603050405020304" pitchFamily="18" charset="0"/>
            </a:rPr>
            <a:t>les attributs associés :</a:t>
          </a:r>
          <a:r>
            <a:rPr lang="fr-FR" sz="2000" b="1" kern="1200" dirty="0">
              <a:latin typeface="Times New Roman" panose="02020603050405020304" pitchFamily="18" charset="0"/>
              <a:cs typeface="Times New Roman" panose="02020603050405020304" pitchFamily="18" charset="0"/>
            </a:rPr>
            <a:t> </a:t>
          </a:r>
          <a:r>
            <a:rPr lang="fr-FR" sz="2000" kern="1200" dirty="0">
              <a:latin typeface="Times New Roman" panose="02020603050405020304" pitchFamily="18" charset="0"/>
              <a:cs typeface="Times New Roman" panose="02020603050405020304" pitchFamily="18" charset="0"/>
            </a:rPr>
            <a:t>la marque, les services, le conditionnement (packaging)… </a:t>
          </a:r>
          <a:endParaRPr lang="en-US" sz="2000" kern="1200" dirty="0">
            <a:latin typeface="Times New Roman" panose="02020603050405020304" pitchFamily="18" charset="0"/>
            <a:cs typeface="Times New Roman" panose="02020603050405020304" pitchFamily="18" charset="0"/>
          </a:endParaRPr>
        </a:p>
      </dsp:txBody>
      <dsp:txXfrm>
        <a:off x="2716330" y="115908"/>
        <a:ext cx="2468241" cy="1879718"/>
      </dsp:txXfrm>
    </dsp:sp>
    <dsp:sp modelId="{1B232AF3-19B4-4170-A885-F8B09232BC8B}">
      <dsp:nvSpPr>
        <dsp:cNvPr id="0" name=""/>
        <dsp:cNvSpPr/>
      </dsp:nvSpPr>
      <dsp:spPr>
        <a:xfrm>
          <a:off x="1358165" y="2281400"/>
          <a:ext cx="2468241" cy="1820910"/>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b="1" kern="1200" dirty="0">
              <a:solidFill>
                <a:schemeClr val="tx1"/>
              </a:solidFill>
              <a:latin typeface="Times New Roman" panose="02020603050405020304" pitchFamily="18" charset="0"/>
              <a:cs typeface="Times New Roman" panose="02020603050405020304" pitchFamily="18" charset="0"/>
            </a:rPr>
            <a:t>- les attributs symboliques : </a:t>
          </a:r>
          <a:r>
            <a:rPr lang="fr-FR" sz="2000" kern="1200" dirty="0">
              <a:latin typeface="Times New Roman" panose="02020603050405020304" pitchFamily="18" charset="0"/>
              <a:cs typeface="Times New Roman" panose="02020603050405020304" pitchFamily="18" charset="0"/>
            </a:rPr>
            <a:t>le contenu symbolique du produit, les objets mythiques…</a:t>
          </a:r>
          <a:endParaRPr lang="en-US" sz="2000" kern="1200" dirty="0">
            <a:latin typeface="Times New Roman" panose="02020603050405020304" pitchFamily="18" charset="0"/>
            <a:cs typeface="Times New Roman" panose="02020603050405020304" pitchFamily="18" charset="0"/>
          </a:endParaRPr>
        </a:p>
      </dsp:txBody>
      <dsp:txXfrm>
        <a:off x="1358165" y="2281400"/>
        <a:ext cx="2468241" cy="18209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3C20FDF8-1510-488B-B738-A9DA2FAE52E1}" type="datetimeFigureOut">
              <a:rPr lang="fr-FR" smtClean="0"/>
              <a:t>28/05/2023</a:t>
            </a:fld>
            <a:endParaRPr lang="fr-FR"/>
          </a:p>
        </p:txBody>
      </p:sp>
      <p:sp>
        <p:nvSpPr>
          <p:cNvPr id="4" name="Espace réservé du pied de page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5908BB64-EA8B-45BB-B48E-1CD461FD8E34}" type="slidenum">
              <a:rPr lang="fr-FR" smtClean="0"/>
              <a:t>‹N°›</a:t>
            </a:fld>
            <a:endParaRPr lang="fr-FR"/>
          </a:p>
        </p:txBody>
      </p:sp>
    </p:spTree>
    <p:extLst>
      <p:ext uri="{BB962C8B-B14F-4D97-AF65-F5344CB8AC3E}">
        <p14:creationId xmlns:p14="http://schemas.microsoft.com/office/powerpoint/2010/main" val="27528698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7F120C7B-D8CC-41A2-AFD6-89FA638BAF85}" type="datetimeFigureOut">
              <a:rPr lang="fr-FR" smtClean="0"/>
              <a:pPr/>
              <a:t>28/05/2023</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2D4DFED1-3447-4259-80DC-7A112B4E2F32}" type="slidenum">
              <a:rPr lang="fr-FR" smtClean="0"/>
              <a:pPr/>
              <a:t>‹N°›</a:t>
            </a:fld>
            <a:endParaRPr lang="fr-FR"/>
          </a:p>
        </p:txBody>
      </p:sp>
    </p:spTree>
    <p:extLst>
      <p:ext uri="{BB962C8B-B14F-4D97-AF65-F5344CB8AC3E}">
        <p14:creationId xmlns:p14="http://schemas.microsoft.com/office/powerpoint/2010/main" val="103426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BDFF9670-546F-41ED-8D7F-4E4648066284}" type="datetime1">
              <a:rPr lang="fr-FR" smtClean="0"/>
              <a:pPr/>
              <a:t>28/05/2023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512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10C379B-FCB4-4084-AE39-7202159B12F9}" type="datetime1">
              <a:rPr lang="fr-FR" smtClean="0"/>
              <a:pPr/>
              <a:t>28/05/2023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083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fr-FR"/>
              <a:t>Modifiez le style du titre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2BB9368-5648-4CEF-B89A-1613DFBF7EDB}" type="datetime1">
              <a:rPr lang="fr-FR" smtClean="0"/>
              <a:pPr/>
              <a:t>28/05/2023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76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C7DFC42-A82F-4E28-BB5C-85A82C124466}" type="datetime1">
              <a:rPr lang="fr-FR" smtClean="0"/>
              <a:pPr/>
              <a:t>28/05/2023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14632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B15AB40C-F4DC-4C7F-B33D-CD96A6CA00E0}" type="datetime1">
              <a:rPr lang="fr-FR" smtClean="0"/>
              <a:pPr/>
              <a:t>28/05/2023</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CF4668DC-857F-487D-BFFA-8C0CA5037977}" type="slidenum">
              <a:rPr lang="fr-BE" smtClean="0"/>
              <a:pPr/>
              <a:t>‹N°›</a:t>
            </a:fld>
            <a:endParaRPr lang="fr-BE"/>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103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14D7813-A015-4A15-B885-026A0DC259E3}" type="datetime1">
              <a:rPr lang="fr-FR" smtClean="0"/>
              <a:pPr/>
              <a:t>28/05/2023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032587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fr-FR"/>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a:t>Modifiez les styles du texte du masque</a:t>
            </a:r>
          </a:p>
        </p:txBody>
      </p:sp>
      <p:sp>
        <p:nvSpPr>
          <p:cNvPr id="6" name="Content Placeholder 5"/>
          <p:cNvSpPr>
            <a:spLocks noGrp="1"/>
          </p:cNvSpPr>
          <p:nvPr>
            <p:ph sz="quarter" idx="4"/>
          </p:nvPr>
        </p:nvSpPr>
        <p:spPr>
          <a:xfrm>
            <a:off x="5989320" y="2967788"/>
            <a:ext cx="4754880" cy="334157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F0A34C3-2AE6-4E80-B792-B470A47FED8E}" type="datetime1">
              <a:rPr lang="fr-FR" smtClean="0"/>
              <a:pPr/>
              <a:t>28/05/2023</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45143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8AF2082-D107-4211-B48E-C4BC02A9DC01}" type="datetime1">
              <a:rPr lang="fr-FR" smtClean="0"/>
              <a:pPr/>
              <a:t>28/05/2023</a:t>
            </a:fld>
            <a:endParaRPr lang="fr-BE"/>
          </a:p>
        </p:txBody>
      </p:sp>
      <p:sp>
        <p:nvSpPr>
          <p:cNvPr id="4" name="Footer Placeholder 3"/>
          <p:cNvSpPr>
            <a:spLocks noGrp="1"/>
          </p:cNvSpPr>
          <p:nvPr>
            <p:ph type="ftr" sz="quarter" idx="11"/>
          </p:nvPr>
        </p:nvSpPr>
        <p:spPr/>
        <p:txBody>
          <a:bodyPr/>
          <a:lstStyle/>
          <a:p>
            <a:endParaRPr lang="fr-BE"/>
          </a:p>
        </p:txBody>
      </p:sp>
      <p:sp>
        <p:nvSpPr>
          <p:cNvPr id="5" name="Slide Number Placeholder 4"/>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289630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C2D39-698B-40AA-ACF9-BC3D6ACD75ED}" type="datetime1">
              <a:rPr lang="fr-FR" smtClean="0"/>
              <a:pPr/>
              <a:t>28/05/2023</a:t>
            </a:fld>
            <a:endParaRPr lang="fr-BE"/>
          </a:p>
        </p:txBody>
      </p:sp>
      <p:sp>
        <p:nvSpPr>
          <p:cNvPr id="3" name="Footer Placeholder 2"/>
          <p:cNvSpPr>
            <a:spLocks noGrp="1"/>
          </p:cNvSpPr>
          <p:nvPr>
            <p:ph type="ftr" sz="quarter" idx="11"/>
          </p:nvPr>
        </p:nvSpPr>
        <p:spPr/>
        <p:txBody>
          <a:bodyPr/>
          <a:lstStyle/>
          <a:p>
            <a:endParaRPr lang="fr-BE"/>
          </a:p>
        </p:txBody>
      </p:sp>
      <p:sp>
        <p:nvSpPr>
          <p:cNvPr id="4" name="Slide Number Placeholder 3"/>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3589988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F9CB1C2F-D049-42AC-B846-97219B5B2C21}" type="datetime1">
              <a:rPr lang="fr-FR" smtClean="0"/>
              <a:pPr/>
              <a:t>28/05/2023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spTree>
    <p:extLst>
      <p:ext uri="{BB962C8B-B14F-4D97-AF65-F5344CB8AC3E}">
        <p14:creationId xmlns:p14="http://schemas.microsoft.com/office/powerpoint/2010/main" val="472671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Date Placeholder 4"/>
          <p:cNvSpPr>
            <a:spLocks noGrp="1"/>
          </p:cNvSpPr>
          <p:nvPr>
            <p:ph type="dt" sz="half" idx="10"/>
          </p:nvPr>
        </p:nvSpPr>
        <p:spPr/>
        <p:txBody>
          <a:bodyPr/>
          <a:lstStyle/>
          <a:p>
            <a:fld id="{24F9CAC4-B5C4-4FA0-B312-7D3438D33EE4}" type="datetime1">
              <a:rPr lang="fr-FR" smtClean="0"/>
              <a:pPr/>
              <a:t>28/05/2023</a:t>
            </a:fld>
            <a:endParaRPr lang="fr-BE"/>
          </a:p>
        </p:txBody>
      </p:sp>
      <p:sp>
        <p:nvSpPr>
          <p:cNvPr id="6" name="Footer Placeholder 5"/>
          <p:cNvSpPr>
            <a:spLocks noGrp="1"/>
          </p:cNvSpPr>
          <p:nvPr>
            <p:ph type="ftr" sz="quarter" idx="11"/>
          </p:nvPr>
        </p:nvSpPr>
        <p:spPr/>
        <p:txBody>
          <a:bodyPr/>
          <a:lstStyle/>
          <a:p>
            <a:endParaRPr lang="fr-BE"/>
          </a:p>
        </p:txBody>
      </p:sp>
      <p:sp>
        <p:nvSpPr>
          <p:cNvPr id="7" name="Slide Number Placeholder 6"/>
          <p:cNvSpPr>
            <a:spLocks noGrp="1"/>
          </p:cNvSpPr>
          <p:nvPr>
            <p:ph type="sldNum" sz="quarter" idx="12"/>
          </p:nvPr>
        </p:nvSpPr>
        <p:spPr/>
        <p:txBody>
          <a:bodyPr/>
          <a:lstStyle/>
          <a:p>
            <a:fld id="{CF4668DC-857F-487D-BFFA-8C0CA5037977}" type="slidenum">
              <a:rPr lang="fr-BE" smtClean="0"/>
              <a:pPr/>
              <a:t>‹N°›</a:t>
            </a:fld>
            <a:endParaRPr lang="fr-BE"/>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248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DBA0337-2A24-4E53-B087-93D81F3D0F3F}" type="datetime1">
              <a:rPr lang="fr-FR" smtClean="0"/>
              <a:pPr/>
              <a:t>28/05/2023</a:t>
            </a:fld>
            <a:endParaRPr lang="fr-BE"/>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BE"/>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F4668DC-857F-487D-BFFA-8C0CA5037977}" type="slidenum">
              <a:rPr lang="fr-BE" smtClean="0"/>
              <a:pPr/>
              <a:t>‹N°›</a:t>
            </a:fld>
            <a:endParaRPr lang="fr-BE"/>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05461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anthedesign.fr/marketing-2/e-marketing-commerce/" TargetMode="External"/><Relationship Id="rId2" Type="http://schemas.openxmlformats.org/officeDocument/2006/relationships/hyperlink" Target="https://www.anthedesign.fr/services/web-marke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51384" y="1772816"/>
            <a:ext cx="11521280" cy="2291704"/>
          </a:xfrm>
        </p:spPr>
        <p:txBody>
          <a:bodyPr>
            <a:normAutofit/>
          </a:bodyPr>
          <a:lstStyle/>
          <a:p>
            <a:pPr algn="ctr"/>
            <a:r>
              <a:rPr lang="fr-FR" sz="5400" b="1" dirty="0">
                <a:latin typeface="Times New Roman" panose="02020603050405020304" pitchFamily="18" charset="0"/>
                <a:cs typeface="Times New Roman" panose="02020603050405020304" pitchFamily="18" charset="0"/>
              </a:rPr>
              <a:t>Partie II : </a:t>
            </a:r>
            <a:br>
              <a:rPr lang="fr-FR" sz="5400" b="1" dirty="0">
                <a:latin typeface="Times New Roman" panose="02020603050405020304" pitchFamily="18" charset="0"/>
                <a:cs typeface="Times New Roman" panose="02020603050405020304" pitchFamily="18" charset="0"/>
              </a:rPr>
            </a:br>
            <a:r>
              <a:rPr lang="fr-FR" sz="4800" b="1" dirty="0">
                <a:latin typeface="Times New Roman" panose="02020603050405020304" pitchFamily="18" charset="0"/>
                <a:cs typeface="Times New Roman" panose="02020603050405020304" pitchFamily="18" charset="0"/>
              </a:rPr>
              <a:t>les fonctions</a:t>
            </a:r>
            <a:r>
              <a:rPr lang="fr-FR" sz="4800" dirty="0">
                <a:latin typeface="Times New Roman" panose="02020603050405020304" pitchFamily="18" charset="0"/>
                <a:cs typeface="Times New Roman" panose="02020603050405020304" pitchFamily="18" charset="0"/>
              </a:rPr>
              <a:t> </a:t>
            </a:r>
            <a:r>
              <a:rPr lang="fr-FR" sz="4800" b="1" dirty="0">
                <a:latin typeface="Times New Roman" panose="02020603050405020304" pitchFamily="18" charset="0"/>
                <a:cs typeface="Times New Roman" panose="02020603050405020304" pitchFamily="18" charset="0"/>
              </a:rPr>
              <a:t>du management</a:t>
            </a:r>
            <a:endParaRPr lang="fr-FR" b="1" dirty="0"/>
          </a:p>
        </p:txBody>
      </p:sp>
      <p:pic>
        <p:nvPicPr>
          <p:cNvPr id="1026" name="Picture 2" descr="LES FONCTIONS Du MANAGEMENT - ppt télécharger">
            <a:extLst>
              <a:ext uri="{FF2B5EF4-FFF2-40B4-BE49-F238E27FC236}">
                <a16:creationId xmlns:a16="http://schemas.microsoft.com/office/drawing/2014/main" id="{23A7B2BA-97DB-4345-51EE-0CCC53FA1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3645024"/>
            <a:ext cx="8784976" cy="2207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951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59496" y="188640"/>
            <a:ext cx="10081120" cy="1280890"/>
          </a:xfrm>
        </p:spPr>
        <p:txBody>
          <a:bodyPr>
            <a:normAutofit fontScale="90000"/>
          </a:bodyPr>
          <a:lstStyle/>
          <a:p>
            <a:pPr algn="ctr"/>
            <a:r>
              <a:rPr lang="fr-FR" sz="3600" b="1" dirty="0">
                <a:solidFill>
                  <a:srgbClr val="486350"/>
                </a:solidFill>
                <a:latin typeface="Times New Roman" panose="02020603050405020304" pitchFamily="18" charset="0"/>
                <a:cs typeface="Times New Roman" panose="02020603050405020304" pitchFamily="18" charset="0"/>
              </a:rPr>
              <a:t>AFOM</a:t>
            </a:r>
            <a:r>
              <a:rPr lang="fr-FR" sz="3600" dirty="0">
                <a:solidFill>
                  <a:srgbClr val="486350"/>
                </a:solidFill>
                <a:latin typeface="Times New Roman" panose="02020603050405020304" pitchFamily="18" charset="0"/>
                <a:cs typeface="Times New Roman" panose="02020603050405020304" pitchFamily="18" charset="0"/>
              </a:rPr>
              <a:t> en français : </a:t>
            </a:r>
            <a:br>
              <a:rPr lang="fr-FR" sz="3600" dirty="0">
                <a:solidFill>
                  <a:srgbClr val="486350"/>
                </a:solidFill>
                <a:latin typeface="Times New Roman" panose="02020603050405020304" pitchFamily="18" charset="0"/>
                <a:cs typeface="Times New Roman" panose="02020603050405020304" pitchFamily="18" charset="0"/>
              </a:rPr>
            </a:br>
            <a:r>
              <a:rPr lang="fr-FR" sz="3600" dirty="0">
                <a:solidFill>
                  <a:srgbClr val="486350"/>
                </a:solidFill>
                <a:latin typeface="Times New Roman" panose="02020603050405020304" pitchFamily="18" charset="0"/>
                <a:cs typeface="Times New Roman" panose="02020603050405020304" pitchFamily="18" charset="0"/>
              </a:rPr>
              <a:t>Atouts, Faiblesses, Opportunités, Menaces</a:t>
            </a:r>
            <a:r>
              <a:rPr lang="fr-FR" dirty="0">
                <a:solidFill>
                  <a:srgbClr val="486350"/>
                </a:solidFill>
                <a:latin typeface="Times New Roman" panose="02020603050405020304" pitchFamily="18" charset="0"/>
                <a:cs typeface="Times New Roman" panose="02020603050405020304" pitchFamily="18" charset="0"/>
              </a:rPr>
              <a:t>.</a:t>
            </a:r>
            <a:br>
              <a:rPr lang="fr-FR" dirty="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pic>
        <p:nvPicPr>
          <p:cNvPr id="4" name="Espace réservé du contenu 3"/>
          <p:cNvPicPr>
            <a:picLocks noGrp="1" noChangeAspect="1"/>
          </p:cNvPicPr>
          <p:nvPr>
            <p:ph idx="1"/>
          </p:nvPr>
        </p:nvPicPr>
        <p:blipFill>
          <a:blip r:embed="rId2"/>
          <a:stretch>
            <a:fillRect/>
          </a:stretch>
        </p:blipFill>
        <p:spPr>
          <a:xfrm>
            <a:off x="623392" y="1469530"/>
            <a:ext cx="11161240" cy="5157192"/>
          </a:xfrm>
          <a:prstGeom prst="rect">
            <a:avLst/>
          </a:prstGeom>
        </p:spPr>
      </p:pic>
    </p:spTree>
    <p:extLst>
      <p:ext uri="{BB962C8B-B14F-4D97-AF65-F5344CB8AC3E}">
        <p14:creationId xmlns:p14="http://schemas.microsoft.com/office/powerpoint/2010/main" val="282577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1916832"/>
            <a:ext cx="11280575" cy="1280890"/>
          </a:xfrm>
        </p:spPr>
        <p:txBody>
          <a:bodyPr>
            <a:noAutofit/>
          </a:bodyPr>
          <a:lstStyle/>
          <a:p>
            <a:r>
              <a:rPr lang="fr-FR" sz="2400" b="1" dirty="0">
                <a:solidFill>
                  <a:srgbClr val="212529"/>
                </a:solidFill>
                <a:latin typeface="Times New Roman" panose="02020603050405020304" pitchFamily="18" charset="0"/>
                <a:cs typeface="Times New Roman" panose="02020603050405020304" pitchFamily="18" charset="0"/>
              </a:rPr>
              <a:t>L’analyse externe de l’entreprise : opportunités et menaces</a:t>
            </a:r>
            <a:br>
              <a:rPr lang="fr-FR" sz="2400" b="1" dirty="0">
                <a:solidFill>
                  <a:srgbClr val="212529"/>
                </a:solidFill>
                <a:latin typeface="Times New Roman" panose="02020603050405020304" pitchFamily="18" charset="0"/>
                <a:cs typeface="Times New Roman" panose="02020603050405020304" pitchFamily="18" charset="0"/>
              </a:rPr>
            </a:br>
            <a:br>
              <a:rPr lang="fr-FR" sz="2400" b="1" dirty="0">
                <a:solidFill>
                  <a:srgbClr val="212529"/>
                </a:solidFill>
                <a:latin typeface="Times New Roman" panose="02020603050405020304" pitchFamily="18" charset="0"/>
                <a:cs typeface="Times New Roman" panose="02020603050405020304" pitchFamily="18" charset="0"/>
              </a:rPr>
            </a:br>
            <a:br>
              <a:rPr lang="fr-FR" sz="2400" b="1" dirty="0">
                <a:solidFill>
                  <a:srgbClr val="212529"/>
                </a:solidFill>
                <a:latin typeface="Times New Roman" panose="02020603050405020304" pitchFamily="18" charset="0"/>
                <a:cs typeface="Times New Roman" panose="02020603050405020304" pitchFamily="18" charset="0"/>
              </a:rPr>
            </a:br>
            <a:r>
              <a:rPr lang="fr-FR" sz="2400" dirty="0">
                <a:solidFill>
                  <a:srgbClr val="212529"/>
                </a:solidFill>
                <a:latin typeface="Times New Roman" panose="02020603050405020304" pitchFamily="18" charset="0"/>
                <a:cs typeface="Times New Roman" panose="02020603050405020304" pitchFamily="18" charset="0"/>
              </a:rPr>
              <a:t>Dans l’analyse externe de la SWOT, il convient d’analyser :</a:t>
            </a:r>
            <a:br>
              <a:rPr lang="fr-FR" sz="2400" dirty="0">
                <a:solidFill>
                  <a:srgbClr val="212529"/>
                </a:solidFill>
                <a:latin typeface="Times New Roman" panose="02020603050405020304" pitchFamily="18" charset="0"/>
                <a:cs typeface="Times New Roman" panose="02020603050405020304" pitchFamily="18" charset="0"/>
              </a:rPr>
            </a:br>
            <a:r>
              <a:rPr lang="fr-FR" sz="2400" dirty="0">
                <a:solidFill>
                  <a:srgbClr val="212529"/>
                </a:solidFill>
                <a:latin typeface="Times New Roman" panose="02020603050405020304" pitchFamily="18" charset="0"/>
                <a:cs typeface="Times New Roman" panose="02020603050405020304" pitchFamily="18" charset="0"/>
              </a:rPr>
              <a:t>-Le </a:t>
            </a:r>
            <a:r>
              <a:rPr lang="fr-FR" sz="2400" b="1" dirty="0">
                <a:solidFill>
                  <a:srgbClr val="212529"/>
                </a:solidFill>
                <a:latin typeface="Times New Roman" panose="02020603050405020304" pitchFamily="18" charset="0"/>
                <a:cs typeface="Times New Roman" panose="02020603050405020304" pitchFamily="18" charset="0"/>
              </a:rPr>
              <a:t>macro-environnement</a:t>
            </a:r>
            <a:r>
              <a:rPr lang="fr-FR" sz="2400" dirty="0">
                <a:solidFill>
                  <a:srgbClr val="212529"/>
                </a:solidFill>
                <a:latin typeface="Times New Roman" panose="02020603050405020304" pitchFamily="18" charset="0"/>
                <a:cs typeface="Times New Roman" panose="02020603050405020304" pitchFamily="18" charset="0"/>
              </a:rPr>
              <a:t> (environnement économique, démographique, technologique, culturel…) </a:t>
            </a:r>
            <a:br>
              <a:rPr lang="fr-FR" sz="2400" dirty="0">
                <a:solidFill>
                  <a:srgbClr val="212529"/>
                </a:solidFill>
                <a:latin typeface="Times New Roman" panose="02020603050405020304" pitchFamily="18" charset="0"/>
                <a:cs typeface="Times New Roman" panose="02020603050405020304" pitchFamily="18" charset="0"/>
              </a:rPr>
            </a:br>
            <a:br>
              <a:rPr lang="fr-FR" sz="2400" dirty="0">
                <a:solidFill>
                  <a:srgbClr val="212529"/>
                </a:solidFill>
                <a:latin typeface="Times New Roman" panose="02020603050405020304" pitchFamily="18" charset="0"/>
                <a:cs typeface="Times New Roman" panose="02020603050405020304" pitchFamily="18" charset="0"/>
              </a:rPr>
            </a:br>
            <a:r>
              <a:rPr lang="fr-FR" sz="2400" dirty="0">
                <a:solidFill>
                  <a:srgbClr val="212529"/>
                </a:solidFill>
                <a:latin typeface="Times New Roman" panose="02020603050405020304" pitchFamily="18" charset="0"/>
                <a:cs typeface="Times New Roman" panose="02020603050405020304" pitchFamily="18" charset="0"/>
              </a:rPr>
              <a:t>- Le </a:t>
            </a:r>
            <a:r>
              <a:rPr lang="fr-FR" sz="2400" b="1" dirty="0" err="1">
                <a:solidFill>
                  <a:srgbClr val="212529"/>
                </a:solidFill>
                <a:latin typeface="Times New Roman" panose="02020603050405020304" pitchFamily="18" charset="0"/>
                <a:cs typeface="Times New Roman" panose="02020603050405020304" pitchFamily="18" charset="0"/>
              </a:rPr>
              <a:t>micro-environnement</a:t>
            </a:r>
            <a:r>
              <a:rPr lang="fr-FR" sz="2400" dirty="0">
                <a:solidFill>
                  <a:srgbClr val="212529"/>
                </a:solidFill>
                <a:latin typeface="Times New Roman" panose="02020603050405020304" pitchFamily="18" charset="0"/>
                <a:cs typeface="Times New Roman" panose="02020603050405020304" pitchFamily="18" charset="0"/>
              </a:rPr>
              <a:t> (concurrents, clients, fournisseurs…) </a:t>
            </a:r>
            <a:br>
              <a:rPr lang="fr-FR" sz="2400" dirty="0">
                <a:solidFill>
                  <a:srgbClr val="212529"/>
                </a:solidFill>
                <a:latin typeface="Times New Roman" panose="02020603050405020304" pitchFamily="18" charset="0"/>
                <a:cs typeface="Times New Roman" panose="02020603050405020304" pitchFamily="18" charset="0"/>
              </a:rPr>
            </a:br>
            <a:r>
              <a:rPr lang="fr-FR" sz="2400" dirty="0">
                <a:solidFill>
                  <a:srgbClr val="212529"/>
                </a:solidFill>
                <a:latin typeface="Times New Roman" panose="02020603050405020304" pitchFamily="18" charset="0"/>
                <a:cs typeface="Times New Roman" panose="02020603050405020304" pitchFamily="18" charset="0"/>
              </a:rPr>
              <a:t>tout en essayant de déterminer les </a:t>
            </a:r>
            <a:r>
              <a:rPr lang="fr-FR" sz="2400" b="1" dirty="0">
                <a:solidFill>
                  <a:srgbClr val="212529"/>
                </a:solidFill>
                <a:latin typeface="Times New Roman" panose="02020603050405020304" pitchFamily="18" charset="0"/>
                <a:cs typeface="Times New Roman" panose="02020603050405020304" pitchFamily="18" charset="0"/>
              </a:rPr>
              <a:t>opportunités</a:t>
            </a:r>
            <a:r>
              <a:rPr lang="fr-FR" sz="2400" dirty="0">
                <a:solidFill>
                  <a:srgbClr val="212529"/>
                </a:solidFill>
                <a:latin typeface="Times New Roman" panose="02020603050405020304" pitchFamily="18" charset="0"/>
                <a:cs typeface="Times New Roman" panose="02020603050405020304" pitchFamily="18" charset="0"/>
              </a:rPr>
              <a:t> et les </a:t>
            </a:r>
            <a:r>
              <a:rPr lang="fr-FR" sz="2400" b="1" dirty="0">
                <a:solidFill>
                  <a:srgbClr val="212529"/>
                </a:solidFill>
                <a:latin typeface="Times New Roman" panose="02020603050405020304" pitchFamily="18" charset="0"/>
                <a:cs typeface="Times New Roman" panose="02020603050405020304" pitchFamily="18" charset="0"/>
              </a:rPr>
              <a:t>menaces</a:t>
            </a:r>
            <a:r>
              <a:rPr lang="fr-FR" sz="2400" dirty="0">
                <a:solidFill>
                  <a:srgbClr val="212529"/>
                </a:solidFill>
                <a:latin typeface="Times New Roman" panose="02020603050405020304" pitchFamily="18" charset="0"/>
                <a:cs typeface="Times New Roman" panose="02020603050405020304" pitchFamily="18" charset="0"/>
              </a:rPr>
              <a:t> qui ont un impact sur la société</a:t>
            </a:r>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12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55440" y="548680"/>
            <a:ext cx="9720072" cy="720080"/>
          </a:xfrm>
        </p:spPr>
        <p:txBody>
          <a:bodyPr>
            <a:normAutofit/>
          </a:bodyPr>
          <a:lstStyle/>
          <a:p>
            <a:pPr algn="ctr"/>
            <a:r>
              <a:rPr lang="fr-FR" sz="4000" b="1" dirty="0">
                <a:latin typeface="Times New Roman" panose="02020603050405020304" pitchFamily="18" charset="0"/>
                <a:cs typeface="Times New Roman" panose="02020603050405020304" pitchFamily="18" charset="0"/>
              </a:rPr>
              <a:t>1-Planification</a:t>
            </a:r>
            <a:endParaRPr lang="fr-FR" sz="4400" b="1"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0" y="1484784"/>
            <a:ext cx="12072664" cy="5582858"/>
          </a:xfrm>
        </p:spPr>
        <p:txBody>
          <a:bodyPr>
            <a:normAutofit/>
          </a:bodyPr>
          <a:lstStyle/>
          <a:p>
            <a:pPr algn="just"/>
            <a:r>
              <a:rPr lang="fr-FR" sz="2400" dirty="0">
                <a:latin typeface="Times New Roman" panose="02020603050405020304" pitchFamily="18" charset="0"/>
                <a:cs typeface="Times New Roman" panose="02020603050405020304" pitchFamily="18" charset="0"/>
              </a:rPr>
              <a:t>La planification est un processus systématique et continu de préparation de l'avenir. C'est une réflexion sur le " quoi faire " et le " comment faire ". </a:t>
            </a:r>
          </a:p>
          <a:p>
            <a:pPr algn="just">
              <a:lnSpc>
                <a:spcPct val="100000"/>
              </a:lnSpc>
            </a:pPr>
            <a:r>
              <a:rPr lang="fr-FR" sz="2400" dirty="0">
                <a:latin typeface="Times New Roman" panose="02020603050405020304" pitchFamily="18" charset="0"/>
                <a:cs typeface="Times New Roman" panose="02020603050405020304" pitchFamily="18" charset="0"/>
              </a:rPr>
              <a:t> « </a:t>
            </a:r>
            <a:r>
              <a:rPr lang="fr-FR" sz="2400" i="1" dirty="0">
                <a:latin typeface="Times New Roman" panose="02020603050405020304" pitchFamily="18" charset="0"/>
                <a:cs typeface="Times New Roman" panose="02020603050405020304" pitchFamily="18" charset="0"/>
              </a:rPr>
              <a:t>La planification passe par la définition des objectifs de l’organisation, l’élaboration d’une stratégie globale pour les atteindre et la création d’une hiérarchie complète de plans pour intégrer et coordonner des activités</a:t>
            </a:r>
            <a:r>
              <a:rPr lang="fr-FR" sz="2400" dirty="0">
                <a:latin typeface="Times New Roman" panose="02020603050405020304" pitchFamily="18" charset="0"/>
                <a:cs typeface="Times New Roman" panose="02020603050405020304" pitchFamily="18" charset="0"/>
              </a:rPr>
              <a:t>. »* </a:t>
            </a:r>
          </a:p>
          <a:p>
            <a:pPr algn="just"/>
            <a:r>
              <a:rPr lang="fr-FR" sz="2400" dirty="0">
                <a:latin typeface="Times New Roman" panose="02020603050405020304" pitchFamily="18" charset="0"/>
                <a:cs typeface="Times New Roman" panose="02020603050405020304" pitchFamily="18" charset="0"/>
              </a:rPr>
              <a:t>Elle concerne donc tout autant les fins ( ce qu’il faut faire) que les moyens (la façon de procéder)</a:t>
            </a:r>
          </a:p>
          <a:p>
            <a:pPr algn="just"/>
            <a:r>
              <a:rPr lang="fr-FR" sz="2400" dirty="0">
                <a:latin typeface="Times New Roman" panose="02020603050405020304" pitchFamily="18" charset="0"/>
                <a:cs typeface="Times New Roman" panose="02020603050405020304" pitchFamily="18" charset="0"/>
              </a:rPr>
              <a:t>Processus</a:t>
            </a:r>
            <a:r>
              <a:rPr lang="fr-FR" sz="2400" dirty="0"/>
              <a:t> qui </a:t>
            </a:r>
            <a:r>
              <a:rPr lang="fr-FR" sz="2400" dirty="0">
                <a:latin typeface="Times New Roman" panose="02020603050405020304" pitchFamily="18" charset="0"/>
                <a:cs typeface="Times New Roman" panose="02020603050405020304" pitchFamily="18" charset="0"/>
              </a:rPr>
              <a:t>permet</a:t>
            </a:r>
            <a:r>
              <a:rPr lang="fr-FR" sz="2400" dirty="0"/>
              <a:t> </a:t>
            </a:r>
            <a:r>
              <a:rPr lang="fr-FR" sz="2400" dirty="0">
                <a:latin typeface="Times New Roman" panose="02020603050405020304" pitchFamily="18" charset="0"/>
                <a:cs typeface="Times New Roman" panose="02020603050405020304" pitchFamily="18" charset="0"/>
              </a:rPr>
              <a:t>de</a:t>
            </a:r>
            <a:r>
              <a:rPr lang="fr-FR" sz="2400" dirty="0"/>
              <a:t> </a:t>
            </a:r>
            <a:r>
              <a:rPr lang="fr-FR" sz="2400" dirty="0">
                <a:latin typeface="Times New Roman" panose="02020603050405020304" pitchFamily="18" charset="0"/>
                <a:cs typeface="Times New Roman" panose="02020603050405020304" pitchFamily="18" charset="0"/>
              </a:rPr>
              <a:t>préciser</a:t>
            </a:r>
            <a:r>
              <a:rPr lang="fr-FR" sz="2400" dirty="0"/>
              <a:t> </a:t>
            </a:r>
            <a:r>
              <a:rPr lang="fr-FR" sz="2400" b="1" dirty="0">
                <a:latin typeface="Times New Roman" panose="02020603050405020304" pitchFamily="18" charset="0"/>
                <a:cs typeface="Times New Roman" panose="02020603050405020304" pitchFamily="18" charset="0"/>
              </a:rPr>
              <a:t>les</a:t>
            </a:r>
            <a:r>
              <a:rPr lang="fr-FR" sz="2400" b="1" dirty="0"/>
              <a:t> </a:t>
            </a:r>
            <a:r>
              <a:rPr lang="fr-FR" sz="2400" b="1" dirty="0">
                <a:latin typeface="Times New Roman" panose="02020603050405020304" pitchFamily="18" charset="0"/>
                <a:cs typeface="Times New Roman" panose="02020603050405020304" pitchFamily="18" charset="0"/>
              </a:rPr>
              <a:t>objectifs</a:t>
            </a:r>
            <a:r>
              <a:rPr lang="fr-FR" sz="2400" b="1" dirty="0"/>
              <a:t> </a:t>
            </a:r>
            <a:r>
              <a:rPr lang="fr-FR" sz="2400" dirty="0">
                <a:latin typeface="Times New Roman" panose="02020603050405020304" pitchFamily="18" charset="0"/>
                <a:cs typeface="Times New Roman" panose="02020603050405020304" pitchFamily="18" charset="0"/>
              </a:rPr>
              <a:t>visés</a:t>
            </a:r>
            <a:r>
              <a:rPr lang="fr-FR" sz="2400" dirty="0"/>
              <a:t>, </a:t>
            </a:r>
            <a:r>
              <a:rPr lang="fr-FR" sz="2400" dirty="0">
                <a:latin typeface="Times New Roman" panose="02020603050405020304" pitchFamily="18" charset="0"/>
                <a:cs typeface="Times New Roman" panose="02020603050405020304" pitchFamily="18" charset="0"/>
              </a:rPr>
              <a:t>d'en</a:t>
            </a:r>
            <a:r>
              <a:rPr lang="fr-FR" sz="2400" dirty="0"/>
              <a:t> </a:t>
            </a:r>
            <a:r>
              <a:rPr lang="fr-FR" sz="2400" dirty="0">
                <a:latin typeface="Times New Roman" panose="02020603050405020304" pitchFamily="18" charset="0"/>
                <a:cs typeface="Times New Roman" panose="02020603050405020304" pitchFamily="18" charset="0"/>
              </a:rPr>
              <a:t>prévoir</a:t>
            </a:r>
            <a:r>
              <a:rPr lang="fr-FR" sz="2400" dirty="0"/>
              <a:t> les </a:t>
            </a:r>
            <a:r>
              <a:rPr lang="fr-FR" sz="2400" dirty="0">
                <a:latin typeface="Times New Roman" panose="02020603050405020304" pitchFamily="18" charset="0"/>
                <a:cs typeface="Times New Roman" panose="02020603050405020304" pitchFamily="18" charset="0"/>
              </a:rPr>
              <a:t>principales</a:t>
            </a:r>
            <a:r>
              <a:rPr lang="fr-FR" sz="2400" dirty="0"/>
              <a:t> </a:t>
            </a:r>
            <a:r>
              <a:rPr lang="fr-FR" sz="2400" dirty="0">
                <a:latin typeface="Times New Roman" panose="02020603050405020304" pitchFamily="18" charset="0"/>
                <a:cs typeface="Times New Roman" panose="02020603050405020304" pitchFamily="18" charset="0"/>
              </a:rPr>
              <a:t>étapes</a:t>
            </a:r>
            <a:r>
              <a:rPr lang="fr-FR" sz="2400" dirty="0"/>
              <a:t> </a:t>
            </a:r>
            <a:r>
              <a:rPr lang="fr-FR" sz="2400" dirty="0">
                <a:latin typeface="Times New Roman" panose="02020603050405020304" pitchFamily="18" charset="0"/>
                <a:cs typeface="Times New Roman" panose="02020603050405020304" pitchFamily="18" charset="0"/>
              </a:rPr>
              <a:t>de</a:t>
            </a:r>
            <a:r>
              <a:rPr lang="fr-FR" sz="2400" dirty="0"/>
              <a:t> </a:t>
            </a:r>
            <a:r>
              <a:rPr lang="fr-FR" sz="2400" dirty="0">
                <a:latin typeface="Times New Roman" panose="02020603050405020304" pitchFamily="18" charset="0"/>
                <a:cs typeface="Times New Roman" panose="02020603050405020304" pitchFamily="18" charset="0"/>
              </a:rPr>
              <a:t>réalisation</a:t>
            </a:r>
            <a:r>
              <a:rPr lang="fr-FR" sz="2400" dirty="0"/>
              <a:t> </a:t>
            </a:r>
            <a:r>
              <a:rPr lang="fr-FR" sz="2400" dirty="0">
                <a:latin typeface="Times New Roman" panose="02020603050405020304" pitchFamily="18" charset="0"/>
                <a:cs typeface="Times New Roman" panose="02020603050405020304" pitchFamily="18" charset="0"/>
              </a:rPr>
              <a:t>et</a:t>
            </a:r>
            <a:r>
              <a:rPr lang="fr-FR" sz="2400" dirty="0"/>
              <a:t> </a:t>
            </a:r>
            <a:r>
              <a:rPr lang="fr-FR" sz="2400" dirty="0">
                <a:latin typeface="Times New Roman" panose="02020603050405020304" pitchFamily="18" charset="0"/>
                <a:cs typeface="Times New Roman" panose="02020603050405020304" pitchFamily="18" charset="0"/>
              </a:rPr>
              <a:t>leurs</a:t>
            </a:r>
            <a:r>
              <a:rPr lang="fr-FR" sz="2400" dirty="0"/>
              <a:t> </a:t>
            </a:r>
            <a:r>
              <a:rPr lang="fr-FR" sz="2400" dirty="0">
                <a:latin typeface="Times New Roman" panose="02020603050405020304" pitchFamily="18" charset="0"/>
                <a:cs typeface="Times New Roman" panose="02020603050405020304" pitchFamily="18" charset="0"/>
              </a:rPr>
              <a:t>échéances</a:t>
            </a:r>
            <a:r>
              <a:rPr lang="fr-FR" sz="2400" dirty="0"/>
              <a:t> </a:t>
            </a:r>
            <a:r>
              <a:rPr lang="fr-FR" sz="2400" dirty="0">
                <a:latin typeface="Times New Roman" panose="02020603050405020304" pitchFamily="18" charset="0"/>
                <a:cs typeface="Times New Roman" panose="02020603050405020304" pitchFamily="18" charset="0"/>
              </a:rPr>
              <a:t>en</a:t>
            </a:r>
            <a:r>
              <a:rPr lang="fr-FR" sz="2400" dirty="0"/>
              <a:t> </a:t>
            </a:r>
            <a:r>
              <a:rPr lang="fr-FR" sz="2400" dirty="0">
                <a:latin typeface="Times New Roman" panose="02020603050405020304" pitchFamily="18" charset="0"/>
                <a:cs typeface="Times New Roman" panose="02020603050405020304" pitchFamily="18" charset="0"/>
              </a:rPr>
              <a:t>considérant</a:t>
            </a:r>
            <a:r>
              <a:rPr lang="fr-FR" sz="2400" dirty="0"/>
              <a:t> </a:t>
            </a:r>
            <a:r>
              <a:rPr lang="fr-FR" sz="2400" dirty="0">
                <a:latin typeface="Times New Roman" panose="02020603050405020304" pitchFamily="18" charset="0"/>
                <a:cs typeface="Times New Roman" panose="02020603050405020304" pitchFamily="18" charset="0"/>
              </a:rPr>
              <a:t>les</a:t>
            </a:r>
            <a:r>
              <a:rPr lang="fr-FR" sz="2400" dirty="0"/>
              <a:t> </a:t>
            </a:r>
            <a:r>
              <a:rPr lang="fr-FR" sz="2400" dirty="0">
                <a:latin typeface="Times New Roman" panose="02020603050405020304" pitchFamily="18" charset="0"/>
                <a:cs typeface="Times New Roman" panose="02020603050405020304" pitchFamily="18" charset="0"/>
              </a:rPr>
              <a:t>ressources</a:t>
            </a:r>
            <a:r>
              <a:rPr lang="fr-FR" sz="2400" dirty="0"/>
              <a:t> </a:t>
            </a:r>
            <a:r>
              <a:rPr lang="fr-FR" sz="2400" dirty="0">
                <a:latin typeface="Times New Roman" panose="02020603050405020304" pitchFamily="18" charset="0"/>
                <a:cs typeface="Times New Roman" panose="02020603050405020304" pitchFamily="18" charset="0"/>
              </a:rPr>
              <a:t>humaines</a:t>
            </a:r>
            <a:r>
              <a:rPr lang="fr-FR" sz="2400" dirty="0"/>
              <a:t>, </a:t>
            </a:r>
            <a:r>
              <a:rPr lang="fr-FR" sz="2400" dirty="0">
                <a:latin typeface="Times New Roman" panose="02020603050405020304" pitchFamily="18" charset="0"/>
                <a:cs typeface="Times New Roman" panose="02020603050405020304" pitchFamily="18" charset="0"/>
              </a:rPr>
              <a:t>matérielles</a:t>
            </a:r>
            <a:r>
              <a:rPr lang="fr-FR" sz="2400" dirty="0"/>
              <a:t> </a:t>
            </a:r>
            <a:r>
              <a:rPr lang="fr-FR" sz="2400" dirty="0">
                <a:latin typeface="Times New Roman" panose="02020603050405020304" pitchFamily="18" charset="0"/>
                <a:cs typeface="Times New Roman" panose="02020603050405020304" pitchFamily="18" charset="0"/>
              </a:rPr>
              <a:t>et</a:t>
            </a:r>
            <a:r>
              <a:rPr lang="fr-FR" sz="2400" dirty="0"/>
              <a:t> </a:t>
            </a:r>
            <a:r>
              <a:rPr lang="fr-FR" sz="2400" dirty="0">
                <a:latin typeface="Times New Roman" panose="02020603050405020304" pitchFamily="18" charset="0"/>
                <a:cs typeface="Times New Roman" panose="02020603050405020304" pitchFamily="18" charset="0"/>
              </a:rPr>
              <a:t>financières</a:t>
            </a:r>
            <a:r>
              <a:rPr lang="fr-FR" sz="2400" dirty="0"/>
              <a:t> </a:t>
            </a:r>
            <a:r>
              <a:rPr lang="fr-FR" sz="2400" dirty="0">
                <a:latin typeface="Times New Roman" panose="02020603050405020304" pitchFamily="18" charset="0"/>
                <a:cs typeface="Times New Roman" panose="02020603050405020304" pitchFamily="18" charset="0"/>
              </a:rPr>
              <a:t>nécessaires.</a:t>
            </a:r>
          </a:p>
          <a:p>
            <a:pPr algn="just"/>
            <a:endParaRPr lang="fr-FR" sz="2400" dirty="0">
              <a:latin typeface="Times New Roman" panose="02020603050405020304" pitchFamily="18" charset="0"/>
              <a:cs typeface="Times New Roman" panose="02020603050405020304" pitchFamily="18" charset="0"/>
            </a:endParaRPr>
          </a:p>
          <a:p>
            <a:pPr algn="just"/>
            <a:endParaRPr lang="fr-FR" sz="1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a:t>
            </a:r>
            <a:r>
              <a:rPr lang="fr-FR" sz="2000" b="1" i="1" dirty="0">
                <a:latin typeface="Times New Roman" panose="02020603050405020304" pitchFamily="18" charset="0"/>
                <a:cs typeface="Times New Roman" panose="02020603050405020304" pitchFamily="18" charset="0"/>
              </a:rPr>
              <a:t>GABILLIET, Philippe . Management : l’essentiel des concepts et des pratiques, 6éd.. Paris, Pearson Education Inc., 2008.</a:t>
            </a:r>
          </a:p>
        </p:txBody>
      </p:sp>
    </p:spTree>
    <p:extLst>
      <p:ext uri="{BB962C8B-B14F-4D97-AF65-F5344CB8AC3E}">
        <p14:creationId xmlns:p14="http://schemas.microsoft.com/office/powerpoint/2010/main" val="897111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82833" y="53753"/>
            <a:ext cx="10553727" cy="710951"/>
          </a:xfrm>
          <a:solidFill>
            <a:schemeClr val="bg1"/>
          </a:solidFill>
        </p:spPr>
        <p:txBody>
          <a:bodyPr>
            <a:normAutofit/>
          </a:bodyPr>
          <a:lstStyle/>
          <a:p>
            <a:pPr algn="ctr"/>
            <a:r>
              <a:rPr lang="fr-FR" sz="3200" b="1" dirty="0">
                <a:solidFill>
                  <a:srgbClr val="C00000"/>
                </a:solidFill>
                <a:latin typeface="Times New Roman" panose="02020603050405020304" pitchFamily="18" charset="0"/>
                <a:cs typeface="Times New Roman" panose="02020603050405020304" pitchFamily="18" charset="0"/>
              </a:rPr>
              <a:t>Comment définir ses objectifs </a:t>
            </a:r>
            <a:r>
              <a:rPr lang="fr-FR" sz="4400" b="1" dirty="0">
                <a:solidFill>
                  <a:srgbClr val="C00000"/>
                </a:solidFill>
                <a:latin typeface="Times New Roman" panose="02020603050405020304" pitchFamily="18" charset="0"/>
                <a:cs typeface="Times New Roman" panose="02020603050405020304" pitchFamily="18" charset="0"/>
              </a:rPr>
              <a:t>?</a:t>
            </a:r>
          </a:p>
        </p:txBody>
      </p:sp>
      <p:sp>
        <p:nvSpPr>
          <p:cNvPr id="3" name="Espace réservé du contenu 2"/>
          <p:cNvSpPr>
            <a:spLocks noGrp="1"/>
          </p:cNvSpPr>
          <p:nvPr>
            <p:ph idx="1"/>
          </p:nvPr>
        </p:nvSpPr>
        <p:spPr>
          <a:xfrm>
            <a:off x="119336" y="836712"/>
            <a:ext cx="11953328" cy="5904657"/>
          </a:xfrm>
          <a:gradFill>
            <a:gsLst>
              <a:gs pos="0">
                <a:schemeClr val="accent1">
                  <a:lumMod val="0"/>
                  <a:lumOff val="100000"/>
                </a:schemeClr>
              </a:gs>
              <a:gs pos="35000">
                <a:schemeClr val="accent1">
                  <a:lumMod val="0"/>
                  <a:lumOff val="100000"/>
                </a:schemeClr>
              </a:gs>
              <a:gs pos="100000">
                <a:schemeClr val="accent1">
                  <a:lumMod val="100000"/>
                </a:schemeClr>
              </a:gs>
            </a:gsLst>
            <a:lin ang="2700000" scaled="1"/>
          </a:gradFill>
        </p:spPr>
        <p:txBody>
          <a:bodyPr>
            <a:normAutofit/>
          </a:bodyPr>
          <a:lstStyle/>
          <a:p>
            <a:r>
              <a:rPr lang="fr-FR" sz="3000" dirty="0">
                <a:latin typeface="Times New Roman" panose="02020603050405020304" pitchFamily="18" charset="0"/>
                <a:cs typeface="Times New Roman" panose="02020603050405020304" pitchFamily="18" charset="0"/>
              </a:rPr>
              <a:t>Les </a:t>
            </a:r>
            <a:r>
              <a:rPr lang="fr-FR" sz="3000" b="1" dirty="0">
                <a:latin typeface="Times New Roman" panose="02020603050405020304" pitchFamily="18" charset="0"/>
                <a:cs typeface="Times New Roman" panose="02020603050405020304" pitchFamily="18" charset="0"/>
              </a:rPr>
              <a:t>objectifs</a:t>
            </a:r>
            <a:r>
              <a:rPr lang="fr-FR" sz="3000" dirty="0">
                <a:solidFill>
                  <a:schemeClr val="accent4"/>
                </a:solidFill>
                <a:latin typeface="Times New Roman" panose="02020603050405020304" pitchFamily="18" charset="0"/>
                <a:cs typeface="Times New Roman" panose="02020603050405020304" pitchFamily="18" charset="0"/>
              </a:rPr>
              <a:t> </a:t>
            </a:r>
            <a:r>
              <a:rPr lang="fr-FR" sz="3000" dirty="0">
                <a:latin typeface="Times New Roman" panose="02020603050405020304" pitchFamily="18" charset="0"/>
                <a:cs typeface="Times New Roman" panose="02020603050405020304" pitchFamily="18" charset="0"/>
              </a:rPr>
              <a:t>définissent le résultat futur à atteindre. Chaque objectif contribue à la réalisation de la déclaration de vision.  </a:t>
            </a:r>
          </a:p>
          <a:p>
            <a:pPr marL="0" indent="0">
              <a:buNone/>
            </a:pPr>
            <a:r>
              <a:rPr lang="fr-FR" sz="3200" b="1" dirty="0">
                <a:latin typeface="Times New Roman" panose="02020603050405020304" pitchFamily="18" charset="0"/>
                <a:cs typeface="Times New Roman" panose="02020603050405020304" pitchFamily="18" charset="0"/>
              </a:rPr>
              <a:t>Quand et comment définir des objectifs ?</a:t>
            </a:r>
          </a:p>
          <a:p>
            <a:r>
              <a:rPr lang="fr-FR" sz="3200" dirty="0">
                <a:latin typeface="Times New Roman" panose="02020603050405020304" pitchFamily="18" charset="0"/>
                <a:cs typeface="Times New Roman" panose="02020603050405020304" pitchFamily="18" charset="0"/>
              </a:rPr>
              <a:t>Pour être efficace, les objectifs sont définis lors de la phase de cadrage. Tout </a:t>
            </a:r>
            <a:r>
              <a:rPr lang="fr-FR" sz="3200" b="1" dirty="0">
                <a:latin typeface="Times New Roman" panose="02020603050405020304" pitchFamily="18" charset="0"/>
                <a:cs typeface="Times New Roman" panose="02020603050405020304" pitchFamily="18" charset="0"/>
              </a:rPr>
              <a:t>objectif</a:t>
            </a:r>
            <a:r>
              <a:rPr lang="fr-FR" sz="3200" dirty="0">
                <a:latin typeface="Times New Roman" panose="02020603050405020304" pitchFamily="18" charset="0"/>
                <a:cs typeface="Times New Roman" panose="02020603050405020304" pitchFamily="18" charset="0"/>
              </a:rPr>
              <a:t> doit suivre les critères appelés critères «SMART» : </a:t>
            </a:r>
          </a:p>
          <a:p>
            <a:r>
              <a:rPr lang="fr-FR" sz="3200" dirty="0">
                <a:latin typeface="Times New Roman" panose="02020603050405020304" pitchFamily="18" charset="0"/>
                <a:cs typeface="Times New Roman" panose="02020603050405020304" pitchFamily="18" charset="0"/>
              </a:rPr>
              <a:t> </a:t>
            </a:r>
            <a:r>
              <a:rPr lang="fr-FR" sz="3200" b="1" dirty="0">
                <a:latin typeface="Times New Roman" panose="02020603050405020304" pitchFamily="18" charset="0"/>
                <a:cs typeface="Times New Roman" panose="02020603050405020304" pitchFamily="18" charset="0"/>
              </a:rPr>
              <a:t>S </a:t>
            </a:r>
            <a:r>
              <a:rPr lang="fr-FR" sz="3200" dirty="0">
                <a:latin typeface="Times New Roman" panose="02020603050405020304" pitchFamily="18" charset="0"/>
                <a:cs typeface="Times New Roman" panose="02020603050405020304" pitchFamily="18" charset="0"/>
              </a:rPr>
              <a:t>pour </a:t>
            </a:r>
            <a:r>
              <a:rPr lang="fr-FR" sz="3200" dirty="0" err="1">
                <a:latin typeface="Times New Roman" panose="02020603050405020304" pitchFamily="18" charset="0"/>
                <a:cs typeface="Times New Roman" panose="02020603050405020304" pitchFamily="18" charset="0"/>
              </a:rPr>
              <a:t>Spécific</a:t>
            </a:r>
            <a:r>
              <a:rPr lang="fr-FR" sz="3200" dirty="0">
                <a:latin typeface="Times New Roman" panose="02020603050405020304" pitchFamily="18" charset="0"/>
                <a:cs typeface="Times New Roman" panose="02020603050405020304" pitchFamily="18" charset="0"/>
              </a:rPr>
              <a:t> [précis],</a:t>
            </a:r>
          </a:p>
          <a:p>
            <a:r>
              <a:rPr lang="fr-FR" sz="3200" dirty="0">
                <a:latin typeface="Times New Roman" panose="02020603050405020304" pitchFamily="18" charset="0"/>
                <a:cs typeface="Times New Roman" panose="02020603050405020304" pitchFamily="18" charset="0"/>
              </a:rPr>
              <a:t> </a:t>
            </a:r>
            <a:r>
              <a:rPr lang="fr-FR" sz="3200" b="1" dirty="0">
                <a:latin typeface="Times New Roman" panose="02020603050405020304" pitchFamily="18" charset="0"/>
                <a:cs typeface="Times New Roman" panose="02020603050405020304" pitchFamily="18" charset="0"/>
              </a:rPr>
              <a:t>M </a:t>
            </a:r>
            <a:r>
              <a:rPr lang="fr-FR" sz="3200" dirty="0">
                <a:latin typeface="Times New Roman" panose="02020603050405020304" pitchFamily="18" charset="0"/>
                <a:cs typeface="Times New Roman" panose="02020603050405020304" pitchFamily="18" charset="0"/>
              </a:rPr>
              <a:t>pour </a:t>
            </a:r>
            <a:r>
              <a:rPr lang="fr-FR" sz="3200" dirty="0" err="1">
                <a:latin typeface="Times New Roman" panose="02020603050405020304" pitchFamily="18" charset="0"/>
                <a:cs typeface="Times New Roman" panose="02020603050405020304" pitchFamily="18" charset="0"/>
              </a:rPr>
              <a:t>Measurable</a:t>
            </a:r>
            <a:r>
              <a:rPr lang="fr-FR" sz="3200" dirty="0">
                <a:latin typeface="Times New Roman" panose="02020603050405020304" pitchFamily="18" charset="0"/>
                <a:cs typeface="Times New Roman" panose="02020603050405020304" pitchFamily="18" charset="0"/>
              </a:rPr>
              <a:t>[mesurables],</a:t>
            </a:r>
          </a:p>
          <a:p>
            <a:r>
              <a:rPr lang="fr-FR" sz="3200" dirty="0">
                <a:latin typeface="Times New Roman" panose="02020603050405020304" pitchFamily="18" charset="0"/>
                <a:cs typeface="Times New Roman" panose="02020603050405020304" pitchFamily="18" charset="0"/>
              </a:rPr>
              <a:t> </a:t>
            </a:r>
            <a:r>
              <a:rPr lang="fr-FR" sz="3200" b="1" dirty="0">
                <a:latin typeface="Times New Roman" panose="02020603050405020304" pitchFamily="18" charset="0"/>
                <a:cs typeface="Times New Roman" panose="02020603050405020304" pitchFamily="18" charset="0"/>
              </a:rPr>
              <a:t>A </a:t>
            </a:r>
            <a:r>
              <a:rPr lang="fr-FR" sz="3200" dirty="0">
                <a:latin typeface="Times New Roman" panose="02020603050405020304" pitchFamily="18" charset="0"/>
                <a:cs typeface="Times New Roman" panose="02020603050405020304" pitchFamily="18" charset="0"/>
              </a:rPr>
              <a:t>pour </a:t>
            </a:r>
            <a:r>
              <a:rPr lang="fr-FR" sz="3200" dirty="0" err="1">
                <a:latin typeface="Times New Roman" panose="02020603050405020304" pitchFamily="18" charset="0"/>
                <a:cs typeface="Times New Roman" panose="02020603050405020304" pitchFamily="18" charset="0"/>
              </a:rPr>
              <a:t>Attainable</a:t>
            </a:r>
            <a:r>
              <a:rPr lang="fr-FR" sz="3200" dirty="0">
                <a:latin typeface="Times New Roman" panose="02020603050405020304" pitchFamily="18" charset="0"/>
                <a:cs typeface="Times New Roman" panose="02020603050405020304" pitchFamily="18" charset="0"/>
              </a:rPr>
              <a:t> [réalisables], </a:t>
            </a:r>
          </a:p>
          <a:p>
            <a:r>
              <a:rPr lang="fr-FR" sz="3200" dirty="0">
                <a:latin typeface="Times New Roman" panose="02020603050405020304" pitchFamily="18" charset="0"/>
                <a:cs typeface="Times New Roman" panose="02020603050405020304" pitchFamily="18" charset="0"/>
              </a:rPr>
              <a:t> </a:t>
            </a:r>
            <a:r>
              <a:rPr lang="fr-FR" sz="3200" b="1" dirty="0">
                <a:latin typeface="Times New Roman" panose="02020603050405020304" pitchFamily="18" charset="0"/>
                <a:cs typeface="Times New Roman" panose="02020603050405020304" pitchFamily="18" charset="0"/>
              </a:rPr>
              <a:t>R </a:t>
            </a:r>
            <a:r>
              <a:rPr lang="fr-FR" sz="3200" dirty="0">
                <a:latin typeface="Times New Roman" panose="02020603050405020304" pitchFamily="18" charset="0"/>
                <a:cs typeface="Times New Roman" panose="02020603050405020304" pitchFamily="18" charset="0"/>
              </a:rPr>
              <a:t>pour Relevant [pertinents et réaliste],</a:t>
            </a:r>
          </a:p>
          <a:p>
            <a:r>
              <a:rPr lang="fr-FR" sz="3200" dirty="0">
                <a:latin typeface="Times New Roman" panose="02020603050405020304" pitchFamily="18" charset="0"/>
                <a:cs typeface="Times New Roman" panose="02020603050405020304" pitchFamily="18" charset="0"/>
              </a:rPr>
              <a:t> </a:t>
            </a:r>
            <a:r>
              <a:rPr lang="fr-FR" sz="3200" b="1" dirty="0">
                <a:latin typeface="Times New Roman" panose="02020603050405020304" pitchFamily="18" charset="0"/>
                <a:cs typeface="Times New Roman" panose="02020603050405020304" pitchFamily="18" charset="0"/>
              </a:rPr>
              <a:t>T </a:t>
            </a:r>
            <a:r>
              <a:rPr lang="fr-FR" sz="3200" dirty="0">
                <a:latin typeface="Times New Roman" panose="02020603050405020304" pitchFamily="18" charset="0"/>
                <a:cs typeface="Times New Roman" panose="02020603050405020304" pitchFamily="18" charset="0"/>
              </a:rPr>
              <a:t>pour Time-</a:t>
            </a:r>
            <a:r>
              <a:rPr lang="fr-FR" sz="3200" dirty="0" err="1">
                <a:latin typeface="Times New Roman" panose="02020603050405020304" pitchFamily="18" charset="0"/>
                <a:cs typeface="Times New Roman" panose="02020603050405020304" pitchFamily="18" charset="0"/>
              </a:rPr>
              <a:t>bound</a:t>
            </a:r>
            <a:r>
              <a:rPr lang="fr-FR" sz="3200" dirty="0">
                <a:latin typeface="Times New Roman" panose="02020603050405020304" pitchFamily="18" charset="0"/>
                <a:cs typeface="Times New Roman" panose="02020603050405020304" pitchFamily="18" charset="0"/>
              </a:rPr>
              <a:t> [à durée limitée ou temporellement défini] </a:t>
            </a:r>
          </a:p>
          <a:p>
            <a:pPr marL="0" indent="0">
              <a:buNone/>
            </a:pPr>
            <a:endParaRPr lang="fr-FR" dirty="0"/>
          </a:p>
          <a:p>
            <a:endParaRPr lang="fr-FR" dirty="0"/>
          </a:p>
          <a:p>
            <a:endParaRPr lang="fr-FR" dirty="0"/>
          </a:p>
        </p:txBody>
      </p:sp>
    </p:spTree>
    <p:extLst>
      <p:ext uri="{BB962C8B-B14F-4D97-AF65-F5344CB8AC3E}">
        <p14:creationId xmlns:p14="http://schemas.microsoft.com/office/powerpoint/2010/main" val="1638580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9416" y="404664"/>
            <a:ext cx="10657184" cy="5976664"/>
          </a:xfrm>
        </p:spPr>
        <p:txBody>
          <a:bodyPr>
            <a:normAutofit/>
          </a:bodyPr>
          <a:lstStyle/>
          <a:p>
            <a:r>
              <a:rPr lang="fr-FR" sz="3200" dirty="0">
                <a:latin typeface="Times New Roman" panose="02020603050405020304" pitchFamily="18" charset="0"/>
                <a:cs typeface="Times New Roman" panose="02020603050405020304" pitchFamily="18" charset="0"/>
              </a:rPr>
              <a:t>Les managers se lancent dans la planification pour :</a:t>
            </a:r>
          </a:p>
          <a:p>
            <a:endParaRPr lang="fr-FR" sz="1500" dirty="0">
              <a:latin typeface="Times New Roman" panose="02020603050405020304" pitchFamily="18" charset="0"/>
              <a:cs typeface="Times New Roman" panose="02020603050405020304" pitchFamily="18" charset="0"/>
            </a:endParaRPr>
          </a:p>
          <a:p>
            <a:r>
              <a:rPr lang="fr-FR" sz="3200" dirty="0">
                <a:latin typeface="Times New Roman" panose="02020603050405020304" pitchFamily="18" charset="0"/>
                <a:cs typeface="Times New Roman" panose="02020603050405020304" pitchFamily="18" charset="0"/>
              </a:rPr>
              <a:t> - Avoir une orientation: la planification permet en premier lieu de mettre des efforts en commun en indiquant à l’ensemble des membres de l’organisation la direction à suivre. </a:t>
            </a:r>
          </a:p>
          <a:p>
            <a:endParaRPr lang="fr-FR" sz="3200" dirty="0">
              <a:latin typeface="Times New Roman" panose="02020603050405020304" pitchFamily="18" charset="0"/>
              <a:cs typeface="Times New Roman" panose="02020603050405020304" pitchFamily="18" charset="0"/>
            </a:endParaRPr>
          </a:p>
          <a:p>
            <a:r>
              <a:rPr lang="fr-FR" sz="3200" dirty="0">
                <a:latin typeface="Times New Roman" panose="02020603050405020304" pitchFamily="18" charset="0"/>
                <a:cs typeface="Times New Roman" panose="02020603050405020304" pitchFamily="18" charset="0"/>
              </a:rPr>
              <a:t>- Motiver les membres à atteindre les objectifs en coordonnant leurs activités et en travaillant en équipe. C’est en connaissant  la cible et la façon de l’atteindre qu’ils sont motivés.</a:t>
            </a:r>
          </a:p>
          <a:p>
            <a:endParaRPr lang="fr-FR" sz="3200" dirty="0">
              <a:latin typeface="Times New Roman" panose="02020603050405020304" pitchFamily="18" charset="0"/>
              <a:cs typeface="Times New Roman" panose="02020603050405020304" pitchFamily="18" charset="0"/>
            </a:endParaRPr>
          </a:p>
          <a:p>
            <a:r>
              <a:rPr lang="fr-FR"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5475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16632"/>
            <a:ext cx="11593288" cy="6048672"/>
          </a:xfrm>
        </p:spPr>
        <p:txBody>
          <a:bodyPr>
            <a:normAutofit fontScale="92500" lnSpcReduction="10000"/>
          </a:bodyPr>
          <a:lstStyle/>
          <a:p>
            <a:r>
              <a:rPr lang="fr-FR" sz="2800" dirty="0">
                <a:latin typeface="Times New Roman" panose="02020603050405020304" pitchFamily="18" charset="0"/>
                <a:cs typeface="Times New Roman" panose="02020603050405020304" pitchFamily="18" charset="0"/>
              </a:rPr>
              <a:t>La planification est aussi indispensable car :</a:t>
            </a:r>
          </a:p>
          <a:p>
            <a:endParaRPr lang="fr-FR" dirty="0"/>
          </a:p>
          <a:p>
            <a:pPr algn="just">
              <a:lnSpc>
                <a:spcPct val="150000"/>
              </a:lnSpc>
            </a:pPr>
            <a:r>
              <a:rPr lang="fr-FR" sz="2800" dirty="0">
                <a:latin typeface="Times New Roman" panose="02020603050405020304" pitchFamily="18" charset="0"/>
                <a:cs typeface="Times New Roman" panose="02020603050405020304" pitchFamily="18" charset="0"/>
              </a:rPr>
              <a:t>L’environnement des organisations est dynamique, il est en perpétuel évolution.  Chaque instant est marqué par un changement technologique, social, politique, économique ou juridique.</a:t>
            </a:r>
          </a:p>
          <a:p>
            <a:pPr algn="just">
              <a:lnSpc>
                <a:spcPct val="150000"/>
              </a:lnSpc>
            </a:pPr>
            <a:r>
              <a:rPr lang="fr-FR" sz="2800" dirty="0">
                <a:latin typeface="Times New Roman" panose="02020603050405020304" pitchFamily="18" charset="0"/>
                <a:cs typeface="Times New Roman" panose="02020603050405020304" pitchFamily="18" charset="0"/>
              </a:rPr>
              <a:t> Ceci pousse les dirigeants à planifier pour exploiter les opportunités et éviter les menaces.</a:t>
            </a:r>
          </a:p>
          <a:p>
            <a:pPr algn="just">
              <a:lnSpc>
                <a:spcPct val="150000"/>
              </a:lnSpc>
            </a:pPr>
            <a:r>
              <a:rPr lang="fr-FR" sz="2800" dirty="0">
                <a:latin typeface="Times New Roman" panose="02020603050405020304" pitchFamily="18" charset="0"/>
                <a:cs typeface="Times New Roman" panose="02020603050405020304" pitchFamily="18" charset="0"/>
              </a:rPr>
              <a:t>Ainsi, la planification réduit l’impact des changements: anticiper les changements et en évaluer les conséquences pour formuler des réponses adéquates.</a:t>
            </a:r>
          </a:p>
          <a:p>
            <a:pPr algn="just">
              <a:lnSpc>
                <a:spcPct val="150000"/>
              </a:lnSpc>
            </a:pPr>
            <a:r>
              <a:rPr lang="fr-FR" sz="2800" dirty="0">
                <a:latin typeface="Times New Roman" panose="02020603050405020304" pitchFamily="18" charset="0"/>
                <a:cs typeface="Times New Roman" panose="02020603050405020304" pitchFamily="18" charset="0"/>
              </a:rPr>
              <a:t>La planification réduit le facteur d’incertitude, sans pour autant le supprimer.</a:t>
            </a:r>
          </a:p>
          <a:p>
            <a:pPr algn="just">
              <a:lnSpc>
                <a:spcPct val="150000"/>
              </a:lnSpc>
            </a:pPr>
            <a:endParaRPr lang="fr-FR" sz="2800" dirty="0">
              <a:latin typeface="Times New Roman" panose="02020603050405020304" pitchFamily="18" charset="0"/>
              <a:cs typeface="Times New Roman" panose="02020603050405020304" pitchFamily="18" charset="0"/>
            </a:endParaRPr>
          </a:p>
          <a:p>
            <a:pPr algn="just">
              <a:lnSpc>
                <a:spcPct val="150000"/>
              </a:lnSpc>
            </a:pP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895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63352" y="116632"/>
            <a:ext cx="11737304" cy="6264696"/>
          </a:xfrm>
        </p:spPr>
        <p:txBody>
          <a:bodyPr>
            <a:noAutofit/>
          </a:bodyPr>
          <a:lstStyle/>
          <a:p>
            <a:pPr>
              <a:lnSpc>
                <a:spcPct val="100000"/>
              </a:lnSpc>
            </a:pPr>
            <a:endParaRPr lang="fr-FR" sz="1050" dirty="0">
              <a:latin typeface="Times New Roman" panose="02020603050405020304" pitchFamily="18" charset="0"/>
              <a:cs typeface="Times New Roman" panose="02020603050405020304" pitchFamily="18" charset="0"/>
            </a:endParaRPr>
          </a:p>
          <a:p>
            <a:pPr>
              <a:lnSpc>
                <a:spcPct val="100000"/>
              </a:lnSpc>
            </a:pPr>
            <a:r>
              <a:rPr lang="fr-FR" sz="2800" dirty="0">
                <a:latin typeface="Times New Roman" panose="02020603050405020304" pitchFamily="18" charset="0"/>
                <a:cs typeface="Times New Roman" panose="02020603050405020304" pitchFamily="18" charset="0"/>
              </a:rPr>
              <a:t> - Limiter les pertes et les actions superflues: planifier revient à éliminer les activités redondantes grâce à une coordination avant toute action. Identifier les fins et leurs attribuer les moyens appropriés. </a:t>
            </a:r>
          </a:p>
          <a:p>
            <a:pPr>
              <a:lnSpc>
                <a:spcPct val="100000"/>
              </a:lnSpc>
            </a:pPr>
            <a:endParaRPr lang="fr-FR" sz="2400" dirty="0">
              <a:latin typeface="Times New Roman" panose="02020603050405020304" pitchFamily="18" charset="0"/>
              <a:cs typeface="Times New Roman" panose="02020603050405020304" pitchFamily="18" charset="0"/>
            </a:endParaRPr>
          </a:p>
          <a:p>
            <a:pPr>
              <a:lnSpc>
                <a:spcPct val="100000"/>
              </a:lnSpc>
            </a:pPr>
            <a:r>
              <a:rPr lang="fr-FR" sz="2800" dirty="0">
                <a:latin typeface="Times New Roman" panose="02020603050405020304" pitchFamily="18" charset="0"/>
                <a:cs typeface="Times New Roman" panose="02020603050405020304" pitchFamily="18" charset="0"/>
              </a:rPr>
              <a:t>- Etablir des normes pour faciliter le contrôle: avec des objectifs détaillés, les performances peuvent être réellement évaluées et en cas d’écart, une correction devient possible. </a:t>
            </a:r>
          </a:p>
          <a:p>
            <a:pPr>
              <a:lnSpc>
                <a:spcPct val="100000"/>
              </a:lnSpc>
            </a:pPr>
            <a:endParaRPr lang="fr-FR" sz="2800" dirty="0">
              <a:latin typeface="Times New Roman" panose="02020603050405020304" pitchFamily="18" charset="0"/>
              <a:cs typeface="Times New Roman" panose="02020603050405020304" pitchFamily="18" charset="0"/>
            </a:endParaRPr>
          </a:p>
          <a:p>
            <a:pPr>
              <a:lnSpc>
                <a:spcPct val="100000"/>
              </a:lnSpc>
            </a:pPr>
            <a:endParaRPr lang="fr-FR" sz="2800" dirty="0">
              <a:latin typeface="Times New Roman" panose="02020603050405020304" pitchFamily="18" charset="0"/>
              <a:cs typeface="Times New Roman" panose="02020603050405020304" pitchFamily="18" charset="0"/>
            </a:endParaRPr>
          </a:p>
          <a:p>
            <a:pPr>
              <a:lnSpc>
                <a:spcPct val="100000"/>
              </a:lnSpc>
            </a:pPr>
            <a:r>
              <a:rPr lang="fr-FR" sz="2800" dirty="0">
                <a:latin typeface="Times New Roman" panose="02020603050405020304" pitchFamily="18" charset="0"/>
                <a:cs typeface="Times New Roman" panose="02020603050405020304" pitchFamily="18" charset="0"/>
              </a:rPr>
              <a:t>Mais aucun contrôle ne sera réellement efficace sans planification préalable. </a:t>
            </a:r>
          </a:p>
        </p:txBody>
      </p:sp>
      <p:sp>
        <p:nvSpPr>
          <p:cNvPr id="2" name="Flèche vers le bas 1"/>
          <p:cNvSpPr/>
          <p:nvPr/>
        </p:nvSpPr>
        <p:spPr>
          <a:xfrm>
            <a:off x="5555940" y="3861048"/>
            <a:ext cx="1152128"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5099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524256" y="4767072"/>
            <a:ext cx="6594189" cy="1625210"/>
          </a:xfrm>
        </p:spPr>
        <p:txBody>
          <a:bodyPr>
            <a:normAutofit/>
          </a:bodyPr>
          <a:lstStyle/>
          <a:p>
            <a:pPr algn="r"/>
            <a:r>
              <a:rPr lang="fr-FR" b="1">
                <a:solidFill>
                  <a:srgbClr val="FFFFFF"/>
                </a:solidFill>
                <a:latin typeface="Times New Roman" panose="02020603050405020304" pitchFamily="18" charset="0"/>
                <a:cs typeface="Times New Roman" panose="02020603050405020304" pitchFamily="18" charset="0"/>
              </a:rPr>
              <a:t>L’organisation</a:t>
            </a:r>
          </a:p>
        </p:txBody>
      </p:sp>
      <p:pic>
        <p:nvPicPr>
          <p:cNvPr id="4" name="Picture 2" descr="Organisation personnelle : comment l'optimiser en 5 étapes ? | CSP DOCENDI">
            <a:extLst>
              <a:ext uri="{FF2B5EF4-FFF2-40B4-BE49-F238E27FC236}">
                <a16:creationId xmlns:a16="http://schemas.microsoft.com/office/drawing/2014/main" id="{8B528445-E7E0-D423-8BC4-AFDB09D7FE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67" r="1" b="1"/>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p:cNvSpPr>
            <a:spLocks noGrp="1"/>
          </p:cNvSpPr>
          <p:nvPr>
            <p:ph idx="1"/>
          </p:nvPr>
        </p:nvSpPr>
        <p:spPr>
          <a:xfrm>
            <a:off x="8029319" y="917725"/>
            <a:ext cx="3424739" cy="4852362"/>
          </a:xfrm>
        </p:spPr>
        <p:txBody>
          <a:bodyPr anchor="ctr">
            <a:normAutofit/>
          </a:bodyPr>
          <a:lstStyle/>
          <a:p>
            <a:r>
              <a:rPr lang="fr-FR">
                <a:solidFill>
                  <a:srgbClr val="FFFFFF"/>
                </a:solidFill>
                <a:latin typeface="Times New Roman" panose="02020603050405020304" pitchFamily="18" charset="0"/>
                <a:cs typeface="Times New Roman" panose="02020603050405020304" pitchFamily="18" charset="0"/>
              </a:rPr>
              <a:t>Organiser c’est choisir et mettre en place une structure c’est-à-dire diviser et coordonner. </a:t>
            </a:r>
          </a:p>
          <a:p>
            <a:r>
              <a:rPr lang="fr-FR">
                <a:solidFill>
                  <a:srgbClr val="FFFFFF"/>
                </a:solidFill>
                <a:latin typeface="Times New Roman" panose="02020603050405020304" pitchFamily="18" charset="0"/>
                <a:cs typeface="Times New Roman" panose="02020603050405020304" pitchFamily="18" charset="0"/>
              </a:rPr>
              <a:t>L’organisation découle de la stratégie et de la planification car elle permet de réaliser les plans. </a:t>
            </a:r>
          </a:p>
          <a:p>
            <a:r>
              <a:rPr lang="fr-FR">
                <a:solidFill>
                  <a:srgbClr val="FFFFFF"/>
                </a:solidFill>
                <a:latin typeface="Times New Roman" panose="02020603050405020304" pitchFamily="18" charset="0"/>
                <a:cs typeface="Times New Roman" panose="02020603050405020304" pitchFamily="18" charset="0"/>
              </a:rPr>
              <a:t>Elle reflète le rôle des dirigeants et conditionne leurs perceptions dans les prises de décision</a:t>
            </a:r>
          </a:p>
        </p:txBody>
      </p:sp>
    </p:spTree>
    <p:extLst>
      <p:ext uri="{BB962C8B-B14F-4D97-AF65-F5344CB8AC3E}">
        <p14:creationId xmlns:p14="http://schemas.microsoft.com/office/powerpoint/2010/main" val="262354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335360" y="182727"/>
            <a:ext cx="6786898" cy="891480"/>
          </a:xfrm>
        </p:spPr>
        <p:txBody>
          <a:bodyPr>
            <a:normAutofit/>
          </a:bodyPr>
          <a:lstStyle/>
          <a:p>
            <a:r>
              <a:rPr lang="fr-FR" sz="2800" b="1" dirty="0">
                <a:latin typeface="Times New Roman" panose="02020603050405020304" pitchFamily="18" charset="0"/>
                <a:cs typeface="Times New Roman" panose="02020603050405020304" pitchFamily="18" charset="0"/>
              </a:rPr>
              <a:t>Définir la structure de son organisation</a:t>
            </a:r>
          </a:p>
        </p:txBody>
      </p:sp>
      <p:sp>
        <p:nvSpPr>
          <p:cNvPr id="3" name="Espace réservé du contenu 2"/>
          <p:cNvSpPr>
            <a:spLocks noGrp="1"/>
          </p:cNvSpPr>
          <p:nvPr>
            <p:ph idx="1"/>
          </p:nvPr>
        </p:nvSpPr>
        <p:spPr>
          <a:xfrm>
            <a:off x="809123" y="1196752"/>
            <a:ext cx="6528139" cy="5400600"/>
          </a:xfrm>
        </p:spPr>
        <p:txBody>
          <a:bodyPr>
            <a:normAutofit lnSpcReduction="10000"/>
          </a:bodyPr>
          <a:lstStyle/>
          <a:p>
            <a:pPr algn="just"/>
            <a:r>
              <a:rPr lang="fr-FR" sz="2400" dirty="0">
                <a:latin typeface="Times New Roman" panose="02020603050405020304" pitchFamily="18" charset="0"/>
                <a:cs typeface="Times New Roman" panose="02020603050405020304" pitchFamily="18" charset="0"/>
              </a:rPr>
              <a:t>La structure est le cadre formel sur lequel se fonde les activités de l’organisation. </a:t>
            </a:r>
          </a:p>
          <a:p>
            <a:pPr algn="just"/>
            <a:r>
              <a:rPr lang="fr-FR" sz="2400" dirty="0">
                <a:latin typeface="Times New Roman" panose="02020603050405020304" pitchFamily="18" charset="0"/>
                <a:cs typeface="Times New Roman" panose="02020603050405020304" pitchFamily="18" charset="0"/>
              </a:rPr>
              <a:t>Elle est l’ensemble des fonctions et des relations déterminant formellement les missions que chaque unité de l’organisation doit accomplir, et les modes de collaboration entre ces unités. </a:t>
            </a:r>
          </a:p>
          <a:p>
            <a:pPr algn="just"/>
            <a:r>
              <a:rPr lang="fr-FR" sz="2400" dirty="0">
                <a:latin typeface="Times New Roman" panose="02020603050405020304" pitchFamily="18" charset="0"/>
                <a:cs typeface="Times New Roman" panose="02020603050405020304" pitchFamily="18" charset="0"/>
              </a:rPr>
              <a:t>Il s’agit essentiellement de : </a:t>
            </a:r>
          </a:p>
          <a:p>
            <a:pPr marL="806450" indent="-806450" algn="just"/>
            <a:r>
              <a:rPr lang="fr-FR" sz="2400" dirty="0">
                <a:latin typeface="Times New Roman" panose="02020603050405020304" pitchFamily="18" charset="0"/>
                <a:cs typeface="Times New Roman" panose="02020603050405020304" pitchFamily="18" charset="0"/>
              </a:rPr>
              <a:t>✓Diviser le travail entre des tâches distinctes. </a:t>
            </a:r>
          </a:p>
          <a:p>
            <a:pPr marL="806450" indent="-806450" algn="just"/>
            <a:r>
              <a:rPr lang="fr-FR" sz="2400" dirty="0">
                <a:latin typeface="Times New Roman" panose="02020603050405020304" pitchFamily="18" charset="0"/>
                <a:cs typeface="Times New Roman" panose="02020603050405020304" pitchFamily="18" charset="0"/>
              </a:rPr>
              <a:t>✓Doter chaque unité d’un pouvoir pour accomplir sa mission.</a:t>
            </a:r>
          </a:p>
          <a:p>
            <a:pPr marL="806450" indent="-806450" algn="just"/>
            <a:r>
              <a:rPr lang="fr-FR" sz="2400" dirty="0">
                <a:latin typeface="Times New Roman" panose="02020603050405020304" pitchFamily="18" charset="0"/>
                <a:cs typeface="Times New Roman" panose="02020603050405020304" pitchFamily="18" charset="0"/>
              </a:rPr>
              <a:t> ✓Mettre en place des mécanismes de coordination pour assurer la cohérence et la convergence des actions des différentes unités. </a:t>
            </a:r>
          </a:p>
        </p:txBody>
      </p:sp>
      <p:pic>
        <p:nvPicPr>
          <p:cNvPr id="1028" name="Picture 4" descr="L'organisation, le socle de la performance de l'entreprise">
            <a:extLst>
              <a:ext uri="{FF2B5EF4-FFF2-40B4-BE49-F238E27FC236}">
                <a16:creationId xmlns:a16="http://schemas.microsoft.com/office/drawing/2014/main" id="{48C3E74B-1DD7-A61A-34FD-6CD9A9B1F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431" r="17211" b="-2"/>
          <a:stretch/>
        </p:blipFill>
        <p:spPr bwMode="auto">
          <a:xfrm>
            <a:off x="7552267" y="0"/>
            <a:ext cx="463973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848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1041190" y="44624"/>
            <a:ext cx="4255443" cy="1499616"/>
          </a:xfrm>
        </p:spPr>
        <p:txBody>
          <a:bodyPr>
            <a:normAutofit/>
          </a:bodyPr>
          <a:lstStyle/>
          <a:p>
            <a:r>
              <a:rPr lang="fr-FR" sz="4000" b="1" dirty="0">
                <a:latin typeface="Times New Roman" panose="02020603050405020304" pitchFamily="18" charset="0"/>
                <a:cs typeface="Times New Roman" panose="02020603050405020304" pitchFamily="18" charset="0"/>
              </a:rPr>
              <a:t>La direction </a:t>
            </a:r>
          </a:p>
        </p:txBody>
      </p:sp>
      <p:sp>
        <p:nvSpPr>
          <p:cNvPr id="3" name="Espace réservé du contenu 2"/>
          <p:cNvSpPr>
            <a:spLocks noGrp="1"/>
          </p:cNvSpPr>
          <p:nvPr>
            <p:ph idx="1"/>
          </p:nvPr>
        </p:nvSpPr>
        <p:spPr>
          <a:xfrm>
            <a:off x="831412" y="1340768"/>
            <a:ext cx="6306567" cy="5472608"/>
          </a:xfrm>
        </p:spPr>
        <p:txBody>
          <a:bodyPr>
            <a:normAutofit/>
          </a:bodyPr>
          <a:lstStyle/>
          <a:p>
            <a:pPr algn="just"/>
            <a:r>
              <a:rPr lang="fr-FR" sz="2400" dirty="0">
                <a:latin typeface="Times New Roman" panose="02020603050405020304" pitchFamily="18" charset="0"/>
                <a:cs typeface="Times New Roman" panose="02020603050405020304" pitchFamily="18" charset="0"/>
              </a:rPr>
              <a:t> Un manager doit savoir communiquer avec tous ceux qui œuvrent à atteindre les objectifs, il doit les : </a:t>
            </a:r>
          </a:p>
          <a:p>
            <a:pPr marL="982663" indent="-982663" algn="just"/>
            <a:r>
              <a:rPr lang="fr-FR" sz="2400" dirty="0">
                <a:latin typeface="Times New Roman" panose="02020603050405020304" pitchFamily="18" charset="0"/>
                <a:cs typeface="Times New Roman" panose="02020603050405020304" pitchFamily="18" charset="0"/>
              </a:rPr>
              <a:t>- Diriger,</a:t>
            </a:r>
          </a:p>
          <a:p>
            <a:pPr marL="0" indent="0" algn="just">
              <a:buNone/>
            </a:pPr>
            <a:r>
              <a:rPr lang="fr-FR" sz="2400" dirty="0">
                <a:latin typeface="Times New Roman" panose="02020603050405020304" pitchFamily="18" charset="0"/>
                <a:cs typeface="Times New Roman" panose="02020603050405020304" pitchFamily="18" charset="0"/>
              </a:rPr>
              <a:t>             - Motiver,</a:t>
            </a:r>
          </a:p>
          <a:p>
            <a:pPr marL="982663" indent="-982663" algn="just"/>
            <a:r>
              <a:rPr lang="fr-FR" sz="2400" dirty="0">
                <a:latin typeface="Times New Roman" panose="02020603050405020304" pitchFamily="18" charset="0"/>
                <a:cs typeface="Times New Roman" panose="02020603050405020304" pitchFamily="18" charset="0"/>
              </a:rPr>
              <a:t>- Encourager.</a:t>
            </a:r>
          </a:p>
          <a:p>
            <a:pPr algn="just"/>
            <a:r>
              <a:rPr lang="fr-FR" sz="2400" dirty="0">
                <a:latin typeface="Times New Roman" panose="02020603050405020304" pitchFamily="18" charset="0"/>
                <a:cs typeface="Times New Roman" panose="02020603050405020304" pitchFamily="18" charset="0"/>
              </a:rPr>
              <a:t>C’est une activité qui vise à stimuler et à influencer positivement les ressources humaines de l'entreprise, afin de s’assurer que les buts et objectifs fixés seront atteints et en vue de la réalisation des résultats précis. </a:t>
            </a:r>
          </a:p>
          <a:p>
            <a:pPr algn="just"/>
            <a:r>
              <a:rPr lang="fr-FR" sz="2400" dirty="0">
                <a:latin typeface="Times New Roman" panose="02020603050405020304" pitchFamily="18" charset="0"/>
                <a:cs typeface="Times New Roman" panose="02020603050405020304" pitchFamily="18" charset="0"/>
              </a:rPr>
              <a:t>Elle est basée sur les relations interpersonnelles.</a:t>
            </a:r>
          </a:p>
        </p:txBody>
      </p:sp>
      <p:pic>
        <p:nvPicPr>
          <p:cNvPr id="4098" name="Picture 2" descr="Direction in Management">
            <a:extLst>
              <a:ext uri="{FF2B5EF4-FFF2-40B4-BE49-F238E27FC236}">
                <a16:creationId xmlns:a16="http://schemas.microsoft.com/office/drawing/2014/main" id="{C90F1786-8E48-D059-2ACF-23FF47E79C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52184" y="53052"/>
            <a:ext cx="4255443" cy="612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706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95600" y="0"/>
            <a:ext cx="7056784" cy="720080"/>
          </a:xfrm>
        </p:spPr>
        <p:txBody>
          <a:bodyPr>
            <a:normAutofit fontScale="90000"/>
          </a:bodyPr>
          <a:lstStyle/>
          <a:p>
            <a:pPr algn="ctr"/>
            <a:r>
              <a:rPr lang="fr-FR" sz="3200" b="1" dirty="0">
                <a:latin typeface="Times New Roman" panose="02020603050405020304" pitchFamily="18" charset="0"/>
                <a:cs typeface="Times New Roman" panose="02020603050405020304" pitchFamily="18" charset="0"/>
              </a:rPr>
              <a:t>Une organisation = un système</a:t>
            </a:r>
          </a:p>
        </p:txBody>
      </p:sp>
      <p:sp>
        <p:nvSpPr>
          <p:cNvPr id="3" name="Espace réservé du contenu 2"/>
          <p:cNvSpPr>
            <a:spLocks noGrp="1"/>
          </p:cNvSpPr>
          <p:nvPr>
            <p:ph idx="1"/>
          </p:nvPr>
        </p:nvSpPr>
        <p:spPr>
          <a:xfrm>
            <a:off x="443372" y="980729"/>
            <a:ext cx="11748628" cy="5373216"/>
          </a:xfrm>
        </p:spPr>
        <p:txBody>
          <a:bodyPr>
            <a:noAutofit/>
          </a:bodyPr>
          <a:lstStyle/>
          <a:p>
            <a:pPr marL="0" indent="0">
              <a:buNone/>
            </a:pPr>
            <a:r>
              <a:rPr lang="fr-FR" sz="2400" dirty="0">
                <a:latin typeface="Times New Roman" panose="02020603050405020304" pitchFamily="18" charset="0"/>
                <a:cs typeface="Times New Roman" panose="02020603050405020304" pitchFamily="18" charset="0"/>
              </a:rPr>
              <a:t>              Une organisation se caractérise par des environnements externes et internes :</a:t>
            </a:r>
          </a:p>
          <a:p>
            <a:pPr marL="0" indent="0">
              <a:buNone/>
            </a:pPr>
            <a:r>
              <a:rPr lang="fr-FR" sz="2400" b="1" dirty="0">
                <a:latin typeface="Times New Roman" panose="02020603050405020304" pitchFamily="18" charset="0"/>
                <a:cs typeface="Times New Roman" panose="02020603050405020304" pitchFamily="18" charset="0"/>
              </a:rPr>
              <a:t>L’approche systémique </a:t>
            </a:r>
            <a:r>
              <a:rPr lang="fr-FR" sz="2400" dirty="0">
                <a:latin typeface="Times New Roman" panose="02020603050405020304" pitchFamily="18" charset="0"/>
                <a:cs typeface="Times New Roman" panose="02020603050405020304" pitchFamily="18" charset="0"/>
              </a:rPr>
              <a:t>se caractérise par l’analyse des interdépendances  entre différents systèmes ainsi que les relations avec les environnements externes</a:t>
            </a:r>
          </a:p>
          <a:p>
            <a:pPr marL="0" indent="0">
              <a:buNone/>
            </a:pPr>
            <a:endParaRPr lang="fr-FR" sz="2400" b="1" u="sng" dirty="0">
              <a:latin typeface="Times New Roman" panose="02020603050405020304" pitchFamily="18" charset="0"/>
              <a:cs typeface="Times New Roman" panose="02020603050405020304" pitchFamily="18" charset="0"/>
            </a:endParaRPr>
          </a:p>
        </p:txBody>
      </p:sp>
      <p:pic>
        <p:nvPicPr>
          <p:cNvPr id="4" name="Image 3"/>
          <p:cNvPicPr>
            <a:picLocks noChangeAspect="1"/>
          </p:cNvPicPr>
          <p:nvPr/>
        </p:nvPicPr>
        <p:blipFill>
          <a:blip r:embed="rId2"/>
          <a:stretch>
            <a:fillRect/>
          </a:stretch>
        </p:blipFill>
        <p:spPr>
          <a:xfrm>
            <a:off x="1665722" y="2708921"/>
            <a:ext cx="9004572" cy="4032448"/>
          </a:xfrm>
          <a:prstGeom prst="rect">
            <a:avLst/>
          </a:prstGeom>
        </p:spPr>
      </p:pic>
    </p:spTree>
    <p:extLst>
      <p:ext uri="{BB962C8B-B14F-4D97-AF65-F5344CB8AC3E}">
        <p14:creationId xmlns:p14="http://schemas.microsoft.com/office/powerpoint/2010/main" val="351980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B1AFC812-B894-4DF2-B0E7-A7754B035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title"/>
          </p:nvPr>
        </p:nvSpPr>
        <p:spPr>
          <a:xfrm>
            <a:off x="0" y="116632"/>
            <a:ext cx="6095995" cy="1008112"/>
          </a:xfrm>
        </p:spPr>
        <p:txBody>
          <a:bodyPr>
            <a:noAutofit/>
          </a:bodyPr>
          <a:lstStyle/>
          <a:p>
            <a:r>
              <a:rPr lang="fr-FR" sz="3200" dirty="0">
                <a:latin typeface="Times New Roman" panose="02020603050405020304" pitchFamily="18" charset="0"/>
                <a:cs typeface="Times New Roman" panose="02020603050405020304" pitchFamily="18" charset="0"/>
              </a:rPr>
              <a:t>Les styles de</a:t>
            </a:r>
            <a:r>
              <a:rPr lang="fr-FR" sz="3200" dirty="0"/>
              <a:t> </a:t>
            </a:r>
            <a:r>
              <a:rPr lang="fr-FR" sz="3200" dirty="0">
                <a:latin typeface="Times New Roman" panose="02020603050405020304" pitchFamily="18" charset="0"/>
                <a:cs typeface="Times New Roman" panose="02020603050405020304" pitchFamily="18" charset="0"/>
              </a:rPr>
              <a:t>direction</a:t>
            </a:r>
            <a:r>
              <a:rPr lang="fr-FR" sz="3200" dirty="0"/>
              <a:t> </a:t>
            </a:r>
          </a:p>
        </p:txBody>
      </p:sp>
      <p:cxnSp>
        <p:nvCxnSpPr>
          <p:cNvPr id="3081" name="Straight Connector 3080">
            <a:extLst>
              <a:ext uri="{FF2B5EF4-FFF2-40B4-BE49-F238E27FC236}">
                <a16:creationId xmlns:a16="http://schemas.microsoft.com/office/drawing/2014/main" id="{34BEAC76-53DA-4BEF-9A55-092764198C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p:cNvSpPr>
            <a:spLocks noGrp="1"/>
          </p:cNvSpPr>
          <p:nvPr>
            <p:ph idx="1"/>
          </p:nvPr>
        </p:nvSpPr>
        <p:spPr>
          <a:xfrm>
            <a:off x="0" y="1124744"/>
            <a:ext cx="6095989" cy="5733256"/>
          </a:xfrm>
        </p:spPr>
        <p:txBody>
          <a:bodyPr>
            <a:normAutofit/>
          </a:bodyPr>
          <a:lstStyle/>
          <a:p>
            <a:endParaRPr lang="fr-FR" sz="11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Le style de direction correspond à la manière d’exercer le pouvoir et la façon pour un dirigeant d’établir les relations avec ses subordonnés. Il dépend de nombreux facteurs, tels que : </a:t>
            </a:r>
          </a:p>
          <a:p>
            <a:pPr algn="just"/>
            <a:r>
              <a:rPr lang="fr-FR" sz="2000" dirty="0">
                <a:latin typeface="Times New Roman" panose="02020603050405020304" pitchFamily="18" charset="0"/>
                <a:cs typeface="Times New Roman" panose="02020603050405020304" pitchFamily="18" charset="0"/>
              </a:rPr>
              <a:t>- La personnalité et les caractéristiques du dirigeant. </a:t>
            </a:r>
          </a:p>
          <a:p>
            <a:pPr algn="just"/>
            <a:r>
              <a:rPr lang="fr-FR" sz="2000" dirty="0">
                <a:latin typeface="Times New Roman" panose="02020603050405020304" pitchFamily="18" charset="0"/>
                <a:cs typeface="Times New Roman" panose="02020603050405020304" pitchFamily="18" charset="0"/>
              </a:rPr>
              <a:t>- La taille de l’entreprise. </a:t>
            </a:r>
          </a:p>
          <a:p>
            <a:pPr algn="just"/>
            <a:r>
              <a:rPr lang="fr-FR" sz="2000" dirty="0">
                <a:latin typeface="Times New Roman" panose="02020603050405020304" pitchFamily="18" charset="0"/>
                <a:cs typeface="Times New Roman" panose="02020603050405020304" pitchFamily="18" charset="0"/>
              </a:rPr>
              <a:t>- La propriété de l’entreprise.</a:t>
            </a:r>
          </a:p>
          <a:p>
            <a:pPr algn="just"/>
            <a:r>
              <a:rPr lang="fr-FR" sz="2000" dirty="0">
                <a:latin typeface="Times New Roman" panose="02020603050405020304" pitchFamily="18" charset="0"/>
                <a:cs typeface="Times New Roman" panose="02020603050405020304" pitchFamily="18" charset="0"/>
              </a:rPr>
              <a:t> - L’environnement de l’entreprise. </a:t>
            </a:r>
          </a:p>
          <a:p>
            <a:pPr algn="just"/>
            <a:r>
              <a:rPr lang="fr-FR" sz="2000" dirty="0">
                <a:latin typeface="Times New Roman" panose="02020603050405020304" pitchFamily="18" charset="0"/>
                <a:cs typeface="Times New Roman" panose="02020603050405020304" pitchFamily="18" charset="0"/>
              </a:rPr>
              <a:t>- La culture. </a:t>
            </a:r>
          </a:p>
          <a:p>
            <a:pPr algn="just"/>
            <a:r>
              <a:rPr lang="fr-FR" sz="2000" dirty="0">
                <a:latin typeface="Times New Roman" panose="02020603050405020304" pitchFamily="18" charset="0"/>
                <a:cs typeface="Times New Roman" panose="02020603050405020304" pitchFamily="18" charset="0"/>
              </a:rPr>
              <a:t>Le style avec lequel un dirigeant exerce le pouvoir va déterminer la motivation des salariés. </a:t>
            </a:r>
            <a:endParaRPr lang="fr-FR" sz="1100" dirty="0">
              <a:latin typeface="Times New Roman" panose="02020603050405020304" pitchFamily="18" charset="0"/>
              <a:cs typeface="Times New Roman" panose="02020603050405020304" pitchFamily="18" charset="0"/>
            </a:endParaRPr>
          </a:p>
          <a:p>
            <a:pPr algn="just"/>
            <a:r>
              <a:rPr lang="fr-FR" sz="2000" dirty="0">
                <a:latin typeface="Times New Roman" panose="02020603050405020304" pitchFamily="18" charset="0"/>
                <a:cs typeface="Times New Roman" panose="02020603050405020304" pitchFamily="18" charset="0"/>
              </a:rPr>
              <a:t>D’une manière générale ce sont les dirigeants qui déterminent le pouvoir dans les organisations. </a:t>
            </a:r>
          </a:p>
        </p:txBody>
      </p:sp>
      <p:pic>
        <p:nvPicPr>
          <p:cNvPr id="3074" name="Picture 2" descr="Les différents types de management - HcoM, le Blog...">
            <a:extLst>
              <a:ext uri="{FF2B5EF4-FFF2-40B4-BE49-F238E27FC236}">
                <a16:creationId xmlns:a16="http://schemas.microsoft.com/office/drawing/2014/main" id="{D607E4EA-54C9-EA14-1177-FD7F04260D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2024" y="116632"/>
            <a:ext cx="5616624" cy="6264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432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6023" y="260648"/>
            <a:ext cx="9056321" cy="6696744"/>
          </a:xfrm>
        </p:spPr>
        <p:txBody>
          <a:bodyPr>
            <a:normAutofit/>
          </a:bodyPr>
          <a:lstStyle/>
          <a:p>
            <a:r>
              <a:rPr lang="fr-FR" sz="1800" b="1" dirty="0">
                <a:latin typeface="Times New Roman" panose="02020603050405020304" pitchFamily="18" charset="0"/>
                <a:cs typeface="Times New Roman" panose="02020603050405020304" pitchFamily="18" charset="0"/>
              </a:rPr>
              <a:t>La motivation </a:t>
            </a:r>
            <a:r>
              <a:rPr lang="fr-FR" sz="1800" dirty="0">
                <a:latin typeface="Times New Roman" panose="02020603050405020304" pitchFamily="18" charset="0"/>
                <a:cs typeface="Times New Roman" panose="02020603050405020304" pitchFamily="18" charset="0"/>
              </a:rPr>
              <a:t>regroupe les raisons qui poussent les personnes à agir dans le but de satisfaire un besoin déterminé. Elle constitue donc l’étape indispensable pour la mise en action de l’individu</a:t>
            </a:r>
          </a:p>
          <a:p>
            <a:r>
              <a:rPr lang="fr-FR" sz="1800" dirty="0">
                <a:latin typeface="Times New Roman" panose="02020603050405020304" pitchFamily="18" charset="0"/>
                <a:cs typeface="Times New Roman" panose="02020603050405020304" pitchFamily="18" charset="0"/>
              </a:rPr>
              <a:t>La motivation fait appel à de nombreuses théories et méthodes :</a:t>
            </a:r>
          </a:p>
          <a:p>
            <a:endParaRPr lang="fr-FR" sz="1800" dirty="0">
              <a:latin typeface="Times New Roman" panose="02020603050405020304" pitchFamily="18" charset="0"/>
              <a:cs typeface="Times New Roman" panose="02020603050405020304" pitchFamily="18" charset="0"/>
            </a:endParaRPr>
          </a:p>
          <a:p>
            <a:r>
              <a:rPr lang="fr-FR" sz="1800" dirty="0">
                <a:latin typeface="Times New Roman" panose="02020603050405020304" pitchFamily="18" charset="0"/>
                <a:cs typeface="Times New Roman" panose="02020603050405020304" pitchFamily="18" charset="0"/>
              </a:rPr>
              <a:t> ➢ </a:t>
            </a:r>
            <a:r>
              <a:rPr lang="fr-FR" sz="1800" b="1" dirty="0">
                <a:latin typeface="Times New Roman" panose="02020603050405020304" pitchFamily="18" charset="0"/>
                <a:cs typeface="Times New Roman" panose="02020603050405020304" pitchFamily="18" charset="0"/>
              </a:rPr>
              <a:t>La théorie classique: </a:t>
            </a:r>
            <a:r>
              <a:rPr lang="fr-FR" sz="1800" dirty="0">
                <a:latin typeface="Times New Roman" panose="02020603050405020304" pitchFamily="18" charset="0"/>
                <a:cs typeface="Times New Roman" panose="02020603050405020304" pitchFamily="18" charset="0"/>
              </a:rPr>
              <a:t>le taylorisme est à l’origine de la plupart des systèmes de compensation financière. </a:t>
            </a:r>
          </a:p>
          <a:p>
            <a:r>
              <a:rPr lang="fr-FR" sz="1800" dirty="0">
                <a:latin typeface="Times New Roman" panose="02020603050405020304" pitchFamily="18" charset="0"/>
                <a:cs typeface="Times New Roman" panose="02020603050405020304" pitchFamily="18" charset="0"/>
              </a:rPr>
              <a:t>➢</a:t>
            </a:r>
            <a:r>
              <a:rPr lang="fr-FR" sz="1800" b="1" dirty="0">
                <a:latin typeface="Times New Roman" panose="02020603050405020304" pitchFamily="18" charset="0"/>
                <a:cs typeface="Times New Roman" panose="02020603050405020304" pitchFamily="18" charset="0"/>
              </a:rPr>
              <a:t>La théorie des besoins : </a:t>
            </a:r>
            <a:r>
              <a:rPr lang="fr-FR" sz="1800" dirty="0">
                <a:latin typeface="Times New Roman" panose="02020603050405020304" pitchFamily="18" charset="0"/>
                <a:cs typeface="Times New Roman" panose="02020603050405020304" pitchFamily="18" charset="0"/>
              </a:rPr>
              <a:t>théorie de Maslow (pyramide des besoins) </a:t>
            </a:r>
          </a:p>
          <a:p>
            <a:r>
              <a:rPr lang="fr-FR" sz="1800" dirty="0">
                <a:latin typeface="Times New Roman" panose="02020603050405020304" pitchFamily="18" charset="0"/>
                <a:cs typeface="Times New Roman" panose="02020603050405020304" pitchFamily="18" charset="0"/>
              </a:rPr>
              <a:t>➢</a:t>
            </a:r>
            <a:r>
              <a:rPr lang="fr-FR" sz="1800" b="1" dirty="0">
                <a:latin typeface="Times New Roman" panose="02020603050405020304" pitchFamily="18" charset="0"/>
                <a:cs typeface="Times New Roman" panose="02020603050405020304" pitchFamily="18" charset="0"/>
              </a:rPr>
              <a:t>La théorie des deux facteurs: </a:t>
            </a:r>
            <a:r>
              <a:rPr lang="fr-FR" sz="1800" dirty="0">
                <a:latin typeface="Times New Roman" panose="02020603050405020304" pitchFamily="18" charset="0"/>
                <a:cs typeface="Times New Roman" panose="02020603050405020304" pitchFamily="18" charset="0"/>
              </a:rPr>
              <a:t>Herzberg considère qu’il y a deux classes d’éléments motivants :  </a:t>
            </a:r>
            <a:r>
              <a:rPr lang="fr-FR" sz="1800" b="1" dirty="0">
                <a:latin typeface="Times New Roman" panose="02020603050405020304" pitchFamily="18" charset="0"/>
                <a:cs typeface="Times New Roman" panose="02020603050405020304" pitchFamily="18" charset="0"/>
              </a:rPr>
              <a:t>Les facteurs intrinsèques </a:t>
            </a:r>
            <a:r>
              <a:rPr lang="fr-FR" sz="1800" dirty="0">
                <a:latin typeface="Times New Roman" panose="02020603050405020304" pitchFamily="18" charset="0"/>
                <a:cs typeface="Times New Roman" panose="02020603050405020304" pitchFamily="18" charset="0"/>
              </a:rPr>
              <a:t>ou </a:t>
            </a:r>
            <a:r>
              <a:rPr lang="fr-FR" sz="1800" b="1" dirty="0">
                <a:latin typeface="Times New Roman" panose="02020603050405020304" pitchFamily="18" charset="0"/>
                <a:cs typeface="Times New Roman" panose="02020603050405020304" pitchFamily="18" charset="0"/>
              </a:rPr>
              <a:t>facteurs de satisfaction </a:t>
            </a:r>
            <a:r>
              <a:rPr lang="fr-FR" sz="1800" dirty="0">
                <a:latin typeface="Times New Roman" panose="02020603050405020304" pitchFamily="18" charset="0"/>
                <a:cs typeface="Times New Roman" panose="02020603050405020304" pitchFamily="18" charset="0"/>
              </a:rPr>
              <a:t>et de motivation (la réalisation de soi, la reconnaissance, l’intérêt du travail, la responsabilité, les possibilités de promotion et de développement…),</a:t>
            </a:r>
          </a:p>
          <a:p>
            <a:r>
              <a:rPr lang="fr-FR" sz="1800" dirty="0">
                <a:latin typeface="Times New Roman" panose="02020603050405020304" pitchFamily="18" charset="0"/>
                <a:cs typeface="Times New Roman" panose="02020603050405020304" pitchFamily="18" charset="0"/>
              </a:rPr>
              <a:t> puis les </a:t>
            </a:r>
            <a:r>
              <a:rPr lang="fr-FR" sz="1800" b="1" dirty="0">
                <a:latin typeface="Times New Roman" panose="02020603050405020304" pitchFamily="18" charset="0"/>
                <a:cs typeface="Times New Roman" panose="02020603050405020304" pitchFamily="18" charset="0"/>
              </a:rPr>
              <a:t>facteurs d’insatisfaction </a:t>
            </a:r>
            <a:r>
              <a:rPr lang="fr-FR" sz="1800" dirty="0">
                <a:latin typeface="Times New Roman" panose="02020603050405020304" pitchFamily="18" charset="0"/>
                <a:cs typeface="Times New Roman" panose="02020603050405020304" pitchFamily="18" charset="0"/>
              </a:rPr>
              <a:t>(politique du personnel, style de supervision, relations interpersonnelles, conditions de travail et de salaire…). </a:t>
            </a:r>
          </a:p>
          <a:p>
            <a:r>
              <a:rPr lang="fr-FR" sz="1800" dirty="0">
                <a:latin typeface="Times New Roman" panose="02020603050405020304" pitchFamily="18" charset="0"/>
                <a:cs typeface="Times New Roman" panose="02020603050405020304" pitchFamily="18" charset="0"/>
              </a:rPr>
              <a:t>➢</a:t>
            </a:r>
            <a:r>
              <a:rPr lang="fr-FR" sz="1800" b="1" dirty="0">
                <a:latin typeface="Times New Roman" panose="02020603050405020304" pitchFamily="18" charset="0"/>
                <a:cs typeface="Times New Roman" panose="02020603050405020304" pitchFamily="18" charset="0"/>
              </a:rPr>
              <a:t>La motivation hédoniste: </a:t>
            </a:r>
            <a:r>
              <a:rPr lang="fr-FR" sz="1800" dirty="0">
                <a:latin typeface="Times New Roman" panose="02020603050405020304" pitchFamily="18" charset="0"/>
                <a:cs typeface="Times New Roman" panose="02020603050405020304" pitchFamily="18" charset="0"/>
              </a:rPr>
              <a:t>où l’être humain choisit parmi différentes actions celle qui maximise son plaisir. </a:t>
            </a:r>
          </a:p>
          <a:p>
            <a:r>
              <a:rPr lang="fr-FR" sz="1800" dirty="0">
                <a:latin typeface="Times New Roman" panose="02020603050405020304" pitchFamily="18" charset="0"/>
                <a:cs typeface="Times New Roman" panose="02020603050405020304" pitchFamily="18" charset="0"/>
              </a:rPr>
              <a:t>➢ </a:t>
            </a:r>
            <a:r>
              <a:rPr lang="fr-FR" sz="1800" b="1" dirty="0">
                <a:latin typeface="Times New Roman" panose="02020603050405020304" pitchFamily="18" charset="0"/>
                <a:cs typeface="Times New Roman" panose="02020603050405020304" pitchFamily="18" charset="0"/>
              </a:rPr>
              <a:t>L’équité :</a:t>
            </a:r>
            <a:r>
              <a:rPr lang="fr-FR" sz="1800" dirty="0">
                <a:latin typeface="Times New Roman" panose="02020603050405020304" pitchFamily="18" charset="0"/>
                <a:cs typeface="Times New Roman" panose="02020603050405020304" pitchFamily="18" charset="0"/>
              </a:rPr>
              <a:t> les hommes recherchent une compensation équitable pour leurs efforts de travail. Cette théorie décrit la manière selon laquelle les récompenses et le coût des activités sont répartis entre individus. </a:t>
            </a:r>
          </a:p>
        </p:txBody>
      </p:sp>
      <p:pic>
        <p:nvPicPr>
          <p:cNvPr id="5122" name="Picture 2" descr="Motivation in Project Management right from the desk of Project Manager">
            <a:extLst>
              <a:ext uri="{FF2B5EF4-FFF2-40B4-BE49-F238E27FC236}">
                <a16:creationId xmlns:a16="http://schemas.microsoft.com/office/drawing/2014/main" id="{4507D022-9210-AEE1-B329-E375AB2D77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47" r="6486" b="-2"/>
          <a:stretch/>
        </p:blipFill>
        <p:spPr bwMode="auto">
          <a:xfrm>
            <a:off x="9264352" y="0"/>
            <a:ext cx="2791625" cy="669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83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9416" y="134860"/>
            <a:ext cx="6066818" cy="827560"/>
          </a:xfrm>
        </p:spPr>
        <p:txBody>
          <a:bodyPr vert="horz" lIns="91440" tIns="45720" rIns="91440" bIns="45720" rtlCol="0" anchor="ctr">
            <a:normAutofit/>
          </a:bodyPr>
          <a:lstStyle/>
          <a:p>
            <a:pPr algn="ctr"/>
            <a:r>
              <a:rPr lang="en-US" b="1" dirty="0"/>
              <a:t> </a:t>
            </a:r>
            <a:r>
              <a:rPr lang="en-US" sz="3600" b="1" dirty="0">
                <a:latin typeface="Times New Roman" panose="02020603050405020304" pitchFamily="18" charset="0"/>
                <a:cs typeface="Times New Roman" panose="02020603050405020304" pitchFamily="18" charset="0"/>
              </a:rPr>
              <a:t>le </a:t>
            </a:r>
            <a:r>
              <a:rPr lang="en-US" sz="3600" b="1" dirty="0" err="1">
                <a:latin typeface="Times New Roman" panose="02020603050405020304" pitchFamily="18" charset="0"/>
                <a:cs typeface="Times New Roman" panose="02020603050405020304" pitchFamily="18" charset="0"/>
              </a:rPr>
              <a:t>Contrôle</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839416" y="1124744"/>
            <a:ext cx="6624736" cy="5328592"/>
          </a:xfrm>
          <a:prstGeom prst="rect">
            <a:avLst/>
          </a:prstGeom>
        </p:spPr>
        <p:txBody>
          <a:bodyPr vert="horz" lIns="45720" tIns="45720" rIns="45720" bIns="45720" rtlCol="0">
            <a:normAutofit/>
          </a:bodyPr>
          <a:lstStyle/>
          <a:p>
            <a:pPr algn="just">
              <a:lnSpc>
                <a:spcPct val="90000"/>
              </a:lnSpc>
              <a:spcAft>
                <a:spcPts val="600"/>
              </a:spcAft>
              <a:buClr>
                <a:schemeClr val="accent1"/>
              </a:buClr>
            </a:pPr>
            <a:r>
              <a:rPr lang="en-US" sz="2400" dirty="0">
                <a:latin typeface="Times New Roman" panose="02020603050405020304" pitchFamily="18" charset="0"/>
                <a:cs typeface="Times New Roman" panose="02020603050405020304" pitchFamily="18" charset="0"/>
              </a:rPr>
              <a:t>Il </a:t>
            </a:r>
            <a:r>
              <a:rPr lang="en-US" sz="2400" dirty="0" err="1">
                <a:latin typeface="Times New Roman" panose="02020603050405020304" pitchFamily="18" charset="0"/>
                <a:cs typeface="Times New Roman" panose="02020603050405020304" pitchFamily="18" charset="0"/>
              </a:rPr>
              <a:t>s’agit</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toute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activité</a:t>
            </a:r>
            <a:r>
              <a:rPr lang="en-US" sz="2400" dirty="0">
                <a:latin typeface="Times New Roman" panose="02020603050405020304" pitchFamily="18" charset="0"/>
                <a:cs typeface="Times New Roman" panose="02020603050405020304" pitchFamily="18" charset="0"/>
              </a:rPr>
              <a:t> qui </a:t>
            </a:r>
            <a:r>
              <a:rPr lang="en-US" sz="2400" dirty="0" err="1">
                <a:latin typeface="Times New Roman" panose="02020603050405020304" pitchFamily="18" charset="0"/>
                <a:cs typeface="Times New Roman" panose="02020603050405020304" pitchFamily="18" charset="0"/>
              </a:rPr>
              <a:t>consiste</a:t>
            </a:r>
            <a:r>
              <a:rPr lang="en-US" sz="2400" dirty="0">
                <a:latin typeface="Times New Roman" panose="02020603050405020304" pitchFamily="18" charset="0"/>
                <a:cs typeface="Times New Roman" panose="02020603050405020304" pitchFamily="18" charset="0"/>
              </a:rPr>
              <a:t> à </a:t>
            </a:r>
            <a:r>
              <a:rPr lang="en-US" sz="2400" dirty="0" err="1">
                <a:latin typeface="Times New Roman" panose="02020603050405020304" pitchFamily="18" charset="0"/>
                <a:cs typeface="Times New Roman" panose="02020603050405020304" pitchFamily="18" charset="0"/>
              </a:rPr>
              <a:t>suivre</a:t>
            </a:r>
            <a:r>
              <a:rPr lang="en-US" sz="2400" dirty="0">
                <a:latin typeface="Times New Roman" panose="02020603050405020304" pitchFamily="18" charset="0"/>
                <a:cs typeface="Times New Roman" panose="02020603050405020304" pitchFamily="18" charset="0"/>
              </a:rPr>
              <a:t>, à </a:t>
            </a:r>
            <a:r>
              <a:rPr lang="en-US" sz="2400" dirty="0" err="1">
                <a:latin typeface="Times New Roman" panose="02020603050405020304" pitchFamily="18" charset="0"/>
                <a:cs typeface="Times New Roman" panose="02020603050405020304" pitchFamily="18" charset="0"/>
              </a:rPr>
              <a:t>vérifier</a:t>
            </a:r>
            <a:r>
              <a:rPr lang="en-US" sz="2400" dirty="0">
                <a:latin typeface="Times New Roman" panose="02020603050405020304" pitchFamily="18" charset="0"/>
                <a:cs typeface="Times New Roman" panose="02020603050405020304" pitchFamily="18" charset="0"/>
              </a:rPr>
              <a:t> et à </a:t>
            </a:r>
            <a:r>
              <a:rPr lang="en-US" sz="2400" dirty="0" err="1">
                <a:latin typeface="Times New Roman" panose="02020603050405020304" pitchFamily="18" charset="0"/>
                <a:cs typeface="Times New Roman" panose="02020603050405020304" pitchFamily="18" charset="0"/>
              </a:rPr>
              <a:t>évaluer</a:t>
            </a:r>
            <a:r>
              <a:rPr lang="en-US" sz="2400" dirty="0">
                <a:latin typeface="Times New Roman" panose="02020603050405020304" pitchFamily="18" charset="0"/>
                <a:cs typeface="Times New Roman" panose="02020603050405020304" pitchFamily="18" charset="0"/>
              </a:rPr>
              <a:t> le </a:t>
            </a:r>
            <a:r>
              <a:rPr lang="en-US" sz="2400" dirty="0" err="1">
                <a:latin typeface="Times New Roman" panose="02020603050405020304" pitchFamily="18" charset="0"/>
                <a:cs typeface="Times New Roman" panose="02020603050405020304" pitchFamily="18" charset="0"/>
              </a:rPr>
              <a:t>degré</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conformité</a:t>
            </a:r>
            <a:r>
              <a:rPr lang="en-US" sz="2400" dirty="0">
                <a:latin typeface="Times New Roman" panose="02020603050405020304" pitchFamily="18" charset="0"/>
                <a:cs typeface="Times New Roman" panose="02020603050405020304" pitchFamily="18" charset="0"/>
              </a:rPr>
              <a:t> des actions </a:t>
            </a:r>
            <a:r>
              <a:rPr lang="en-US" sz="2400" dirty="0" err="1">
                <a:latin typeface="Times New Roman" panose="02020603050405020304" pitchFamily="18" charset="0"/>
                <a:cs typeface="Times New Roman" panose="02020603050405020304" pitchFamily="18" charset="0"/>
              </a:rPr>
              <a:t>entreprises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ou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réalisées</a:t>
            </a:r>
            <a:r>
              <a:rPr lang="en-US" sz="2400" dirty="0">
                <a:latin typeface="Times New Roman" panose="02020603050405020304" pitchFamily="18" charset="0"/>
                <a:cs typeface="Times New Roman" panose="02020603050405020304" pitchFamily="18" charset="0"/>
              </a:rPr>
              <a:t> par rapport aux </a:t>
            </a:r>
            <a:r>
              <a:rPr lang="en-US" sz="2400" dirty="0" err="1">
                <a:latin typeface="Times New Roman" panose="02020603050405020304" pitchFamily="18" charset="0"/>
                <a:cs typeface="Times New Roman" panose="02020603050405020304" pitchFamily="18" charset="0"/>
              </a:rPr>
              <a:t>prévisions</a:t>
            </a:r>
            <a:r>
              <a:rPr lang="en-US" sz="2400" dirty="0">
                <a:latin typeface="Times New Roman" panose="02020603050405020304" pitchFamily="18" charset="0"/>
                <a:cs typeface="Times New Roman" panose="02020603050405020304" pitchFamily="18" charset="0"/>
              </a:rPr>
              <a:t> et aux </a:t>
            </a:r>
            <a:r>
              <a:rPr lang="en-US" sz="2400" dirty="0" err="1">
                <a:latin typeface="Times New Roman" panose="02020603050405020304" pitchFamily="18" charset="0"/>
                <a:cs typeface="Times New Roman" panose="02020603050405020304" pitchFamily="18" charset="0"/>
              </a:rPr>
              <a:t>programmes</a:t>
            </a:r>
            <a:r>
              <a:rPr lang="en-US" sz="2400" dirty="0">
                <a:latin typeface="Times New Roman" panose="02020603050405020304" pitchFamily="18" charset="0"/>
                <a:cs typeface="Times New Roman" panose="02020603050405020304" pitchFamily="18" charset="0"/>
              </a:rPr>
              <a:t>.</a:t>
            </a:r>
          </a:p>
          <a:p>
            <a:pPr algn="just">
              <a:lnSpc>
                <a:spcPct val="90000"/>
              </a:lnSpc>
              <a:spcAft>
                <a:spcPts val="600"/>
              </a:spcAft>
              <a:buClr>
                <a:schemeClr val="accent1"/>
              </a:buClr>
            </a:pPr>
            <a:endParaRPr lang="en-US" sz="2400" dirty="0">
              <a:latin typeface="Times New Roman" panose="02020603050405020304" pitchFamily="18" charset="0"/>
              <a:cs typeface="Times New Roman" panose="02020603050405020304" pitchFamily="18" charset="0"/>
            </a:endParaRPr>
          </a:p>
          <a:p>
            <a:pPr algn="just">
              <a:lnSpc>
                <a:spcPct val="90000"/>
              </a:lnSpc>
              <a:spcAft>
                <a:spcPts val="600"/>
              </a:spcAft>
              <a:buClr>
                <a:schemeClr val="accent1"/>
              </a:buClr>
            </a:pPr>
            <a:r>
              <a:rPr lang="en-US" sz="2400" dirty="0" err="1">
                <a:latin typeface="Times New Roman" panose="02020603050405020304" pitchFamily="18" charset="0"/>
                <a:cs typeface="Times New Roman" panose="02020603050405020304" pitchFamily="18" charset="0"/>
              </a:rPr>
              <a:t>L’objectif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étant</a:t>
            </a:r>
            <a:r>
              <a:rPr lang="en-US" sz="2400" dirty="0">
                <a:latin typeface="Times New Roman" panose="02020603050405020304" pitchFamily="18" charset="0"/>
                <a:cs typeface="Times New Roman" panose="02020603050405020304" pitchFamily="18" charset="0"/>
              </a:rPr>
              <a:t> de </a:t>
            </a:r>
            <a:r>
              <a:rPr lang="en-US" sz="2400" dirty="0" err="1">
                <a:latin typeface="Times New Roman" panose="02020603050405020304" pitchFamily="18" charset="0"/>
                <a:cs typeface="Times New Roman" panose="02020603050405020304" pitchFamily="18" charset="0"/>
              </a:rPr>
              <a:t>combler</a:t>
            </a:r>
            <a:r>
              <a:rPr lang="en-US" sz="2400" dirty="0">
                <a:latin typeface="Times New Roman" panose="02020603050405020304" pitchFamily="18" charset="0"/>
                <a:cs typeface="Times New Roman" panose="02020603050405020304" pitchFamily="18" charset="0"/>
              </a:rPr>
              <a:t> les </a:t>
            </a:r>
            <a:r>
              <a:rPr lang="en-US" sz="2400" dirty="0" err="1">
                <a:latin typeface="Times New Roman" panose="02020603050405020304" pitchFamily="18" charset="0"/>
                <a:cs typeface="Times New Roman" panose="02020603050405020304" pitchFamily="18" charset="0"/>
              </a:rPr>
              <a:t>écarts</a:t>
            </a:r>
            <a:r>
              <a:rPr lang="en-US" sz="2400" dirty="0">
                <a:latin typeface="Times New Roman" panose="02020603050405020304" pitchFamily="18" charset="0"/>
                <a:cs typeface="Times New Roman" panose="02020603050405020304" pitchFamily="18" charset="0"/>
              </a:rPr>
              <a:t> et </a:t>
            </a:r>
            <a:r>
              <a:rPr lang="en-US" sz="2400" dirty="0" err="1">
                <a:latin typeface="Times New Roman" panose="02020603050405020304" pitchFamily="18" charset="0"/>
                <a:cs typeface="Times New Roman" panose="02020603050405020304" pitchFamily="18" charset="0"/>
              </a:rPr>
              <a:t>d’apporter</a:t>
            </a:r>
            <a:r>
              <a:rPr lang="en-US" sz="2400" dirty="0">
                <a:latin typeface="Times New Roman" panose="02020603050405020304" pitchFamily="18" charset="0"/>
                <a:cs typeface="Times New Roman" panose="02020603050405020304" pitchFamily="18" charset="0"/>
              </a:rPr>
              <a:t> les corrections </a:t>
            </a:r>
            <a:r>
              <a:rPr lang="en-US" sz="2400" dirty="0" err="1">
                <a:latin typeface="Times New Roman" panose="02020603050405020304" pitchFamily="18" charset="0"/>
                <a:cs typeface="Times New Roman" panose="02020603050405020304" pitchFamily="18" charset="0"/>
              </a:rPr>
              <a:t>nécessaires</a:t>
            </a:r>
            <a:r>
              <a:rPr lang="en-US" sz="2400" dirty="0">
                <a:latin typeface="Times New Roman" panose="02020603050405020304" pitchFamily="18" charset="0"/>
                <a:cs typeface="Times New Roman" panose="02020603050405020304" pitchFamily="18" charset="0"/>
              </a:rPr>
              <a:t>. </a:t>
            </a:r>
          </a:p>
          <a:p>
            <a:pPr algn="just">
              <a:lnSpc>
                <a:spcPct val="90000"/>
              </a:lnSpc>
              <a:spcAft>
                <a:spcPts val="600"/>
              </a:spcAft>
              <a:buClr>
                <a:schemeClr val="accent1"/>
              </a:buClr>
            </a:pPr>
            <a:endParaRPr lang="en-US" sz="2400" dirty="0">
              <a:latin typeface="Times New Roman" panose="02020603050405020304" pitchFamily="18" charset="0"/>
              <a:cs typeface="Times New Roman" panose="02020603050405020304" pitchFamily="18" charset="0"/>
            </a:endParaRPr>
          </a:p>
          <a:p>
            <a:pPr algn="just">
              <a:lnSpc>
                <a:spcPct val="90000"/>
              </a:lnSpc>
              <a:spcAft>
                <a:spcPts val="600"/>
              </a:spcAft>
              <a:buClr>
                <a:schemeClr val="accent1"/>
              </a:buClr>
            </a:pPr>
            <a:r>
              <a:rPr lang="en-US" sz="2400" dirty="0">
                <a:latin typeface="Times New Roman" panose="02020603050405020304" pitchFamily="18" charset="0"/>
                <a:cs typeface="Times New Roman" panose="02020603050405020304" pitchFamily="18" charset="0"/>
              </a:rPr>
              <a:t>Le </a:t>
            </a:r>
            <a:r>
              <a:rPr lang="en-US" sz="2400" dirty="0" err="1">
                <a:latin typeface="Times New Roman" panose="02020603050405020304" pitchFamily="18" charset="0"/>
                <a:cs typeface="Times New Roman" panose="02020603050405020304" pitchFamily="18" charset="0"/>
              </a:rPr>
              <a:t>contrôle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c’est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aussi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connaitre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ses</a:t>
            </a:r>
            <a:r>
              <a:rPr lang="en-US" sz="2400" dirty="0">
                <a:latin typeface="Times New Roman" panose="02020603050405020304" pitchFamily="18" charset="0"/>
                <a:cs typeface="Times New Roman" panose="02020603050405020304" pitchFamily="18" charset="0"/>
              </a:rPr>
              <a:t> forces et </a:t>
            </a:r>
            <a:r>
              <a:rPr lang="en-US" sz="2400" dirty="0" err="1">
                <a:latin typeface="Times New Roman" panose="02020603050405020304" pitchFamily="18" charset="0"/>
                <a:cs typeface="Times New Roman" panose="02020603050405020304" pitchFamily="18" charset="0"/>
              </a:rPr>
              <a:t>ses</a:t>
            </a:r>
            <a:r>
              <a:rPr lang="en-US" sz="2400" dirty="0">
                <a:latin typeface="Times New Roman" panose="02020603050405020304" pitchFamily="18" charset="0"/>
                <a:cs typeface="Times New Roman" panose="02020603050405020304" pitchFamily="18" charset="0"/>
              </a:rPr>
              <a:t> faiblesses </a:t>
            </a:r>
            <a:r>
              <a:rPr lang="en-US" sz="2400" dirty="0" err="1">
                <a:latin typeface="Times New Roman" panose="02020603050405020304" pitchFamily="18" charset="0"/>
                <a:cs typeface="Times New Roman" panose="02020603050405020304" pitchFamily="18" charset="0"/>
              </a:rPr>
              <a:t>d’une</a:t>
            </a:r>
            <a:r>
              <a:rPr lang="en-US" sz="2400" dirty="0">
                <a:latin typeface="Times New Roman" panose="02020603050405020304" pitchFamily="18" charset="0"/>
                <a:cs typeface="Times New Roman" panose="02020603050405020304" pitchFamily="18" charset="0"/>
              </a:rPr>
              <a:t> manière continue.</a:t>
            </a:r>
          </a:p>
          <a:p>
            <a:pPr>
              <a:lnSpc>
                <a:spcPct val="90000"/>
              </a:lnSpc>
              <a:spcAft>
                <a:spcPts val="600"/>
              </a:spcAft>
              <a:buClr>
                <a:schemeClr val="accent1"/>
              </a:buClr>
            </a:pPr>
            <a:endParaRPr lang="en-US" dirty="0"/>
          </a:p>
          <a:p>
            <a:pPr>
              <a:lnSpc>
                <a:spcPct val="90000"/>
              </a:lnSpc>
              <a:spcAft>
                <a:spcPts val="600"/>
              </a:spcAft>
              <a:buClr>
                <a:schemeClr val="accent1"/>
              </a:buClr>
            </a:pPr>
            <a:endParaRPr lang="en-US" dirty="0"/>
          </a:p>
          <a:p>
            <a:pPr>
              <a:lnSpc>
                <a:spcPct val="90000"/>
              </a:lnSpc>
              <a:spcAft>
                <a:spcPts val="600"/>
              </a:spcAft>
              <a:buClr>
                <a:schemeClr val="accent1"/>
              </a:buClr>
            </a:pPr>
            <a:endParaRPr lang="en-US" dirty="0"/>
          </a:p>
          <a:p>
            <a:pPr>
              <a:lnSpc>
                <a:spcPct val="90000"/>
              </a:lnSpc>
              <a:spcAft>
                <a:spcPts val="600"/>
              </a:spcAft>
              <a:buClr>
                <a:schemeClr val="accent1"/>
              </a:buClr>
            </a:pPr>
            <a:endParaRPr lang="en-US" dirty="0"/>
          </a:p>
          <a:p>
            <a:pPr>
              <a:lnSpc>
                <a:spcPct val="90000"/>
              </a:lnSpc>
              <a:spcAft>
                <a:spcPts val="600"/>
              </a:spcAft>
              <a:buClr>
                <a:schemeClr val="accent1"/>
              </a:buClr>
            </a:pPr>
            <a:endParaRPr lang="en-US" dirty="0"/>
          </a:p>
          <a:p>
            <a:pPr>
              <a:lnSpc>
                <a:spcPct val="90000"/>
              </a:lnSpc>
              <a:spcAft>
                <a:spcPts val="600"/>
              </a:spcAft>
              <a:buClr>
                <a:schemeClr val="accent1"/>
              </a:buClr>
            </a:pPr>
            <a:endParaRPr lang="en-US" dirty="0"/>
          </a:p>
          <a:p>
            <a:pPr>
              <a:lnSpc>
                <a:spcPct val="90000"/>
              </a:lnSpc>
              <a:spcAft>
                <a:spcPts val="600"/>
              </a:spcAft>
              <a:buClr>
                <a:schemeClr val="accent1"/>
              </a:buClr>
            </a:pPr>
            <a:endParaRPr lang="en-US" dirty="0"/>
          </a:p>
          <a:p>
            <a:pPr>
              <a:lnSpc>
                <a:spcPct val="90000"/>
              </a:lnSpc>
              <a:spcAft>
                <a:spcPts val="600"/>
              </a:spcAft>
              <a:buClr>
                <a:schemeClr val="accent1"/>
              </a:buClr>
            </a:pPr>
            <a:endParaRPr lang="en-US" dirty="0"/>
          </a:p>
          <a:p>
            <a:pPr>
              <a:lnSpc>
                <a:spcPct val="90000"/>
              </a:lnSpc>
              <a:spcAft>
                <a:spcPts val="600"/>
              </a:spcAft>
              <a:buClr>
                <a:schemeClr val="accent1"/>
              </a:buClr>
            </a:pPr>
            <a:endParaRPr lang="en-US" dirty="0"/>
          </a:p>
        </p:txBody>
      </p:sp>
      <p:pic>
        <p:nvPicPr>
          <p:cNvPr id="6146" name="Picture 2" descr="Contrôle interne - ACAV Gestion">
            <a:extLst>
              <a:ext uri="{FF2B5EF4-FFF2-40B4-BE49-F238E27FC236}">
                <a16:creationId xmlns:a16="http://schemas.microsoft.com/office/drawing/2014/main" id="{7C639F74-E331-676C-B5A6-67248DB9D0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73" r="28667" b="-1"/>
          <a:stretch/>
        </p:blipFill>
        <p:spPr bwMode="auto">
          <a:xfrm>
            <a:off x="7552266" y="10"/>
            <a:ext cx="463973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252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9456" y="188640"/>
            <a:ext cx="9720072" cy="755552"/>
          </a:xfrm>
        </p:spPr>
        <p:txBody>
          <a:bodyPr>
            <a:normAutofit/>
          </a:bodyPr>
          <a:lstStyle/>
          <a:p>
            <a:pPr algn="ctr"/>
            <a:r>
              <a:rPr lang="fr-FR" sz="3200" b="1" dirty="0">
                <a:latin typeface="Times New Roman" panose="02020603050405020304" pitchFamily="18" charset="0"/>
                <a:cs typeface="Times New Roman" panose="02020603050405020304" pitchFamily="18" charset="0"/>
              </a:rPr>
              <a:t>Les phases du contrôle</a:t>
            </a:r>
          </a:p>
        </p:txBody>
      </p:sp>
      <p:sp>
        <p:nvSpPr>
          <p:cNvPr id="3" name="Espace réservé du contenu 2"/>
          <p:cNvSpPr>
            <a:spLocks noGrp="1"/>
          </p:cNvSpPr>
          <p:nvPr>
            <p:ph idx="1"/>
          </p:nvPr>
        </p:nvSpPr>
        <p:spPr>
          <a:xfrm>
            <a:off x="623392" y="1052736"/>
            <a:ext cx="11377264" cy="5112568"/>
          </a:xfrm>
        </p:spPr>
        <p:txBody>
          <a:bodyPr>
            <a:normAutofit/>
          </a:bodyPr>
          <a:lstStyle/>
          <a:p>
            <a:r>
              <a:rPr lang="fr-FR" dirty="0">
                <a:latin typeface="Times New Roman" panose="02020603050405020304" pitchFamily="18" charset="0"/>
                <a:cs typeface="Times New Roman" panose="02020603050405020304" pitchFamily="18" charset="0"/>
              </a:rPr>
              <a:t>Le contrôle se décompose en 4 phases:</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La fixation des standards : </a:t>
            </a:r>
            <a:r>
              <a:rPr lang="fr-FR" dirty="0">
                <a:latin typeface="Times New Roman" panose="02020603050405020304" pitchFamily="18" charset="0"/>
                <a:cs typeface="Times New Roman" panose="02020603050405020304" pitchFamily="18" charset="0"/>
              </a:rPr>
              <a:t>il s’agit de déterminer des éléments de référence auxquels est comparé le résultat. Ils sont élaborés en fonction du résultat souhaité. En effet il s’agit de traduire de façon précise et quantifiable les objectifs fixés en standards réalistes, limités en nombre et pertinents.</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-La mesure de la performance et la communication du résultat </a:t>
            </a:r>
            <a:r>
              <a:rPr lang="fr-FR" dirty="0">
                <a:latin typeface="Times New Roman" panose="02020603050405020304" pitchFamily="18" charset="0"/>
                <a:cs typeface="Times New Roman" panose="02020603050405020304" pitchFamily="18" charset="0"/>
              </a:rPr>
              <a:t>: les techniques quantitatives de gestion permettent de mesurer les résultats tandis que la communication vise à favoriser l’information des acteurs concernés par ces données. </a:t>
            </a:r>
          </a:p>
          <a:p>
            <a:r>
              <a:rPr lang="fr-FR" dirty="0">
                <a:latin typeface="Times New Roman" panose="02020603050405020304" pitchFamily="18" charset="0"/>
                <a:cs typeface="Times New Roman" panose="02020603050405020304" pitchFamily="18" charset="0"/>
              </a:rPr>
              <a:t>-</a:t>
            </a:r>
            <a:r>
              <a:rPr lang="fr-FR" b="1" dirty="0">
                <a:latin typeface="Times New Roman" panose="02020603050405020304" pitchFamily="18" charset="0"/>
                <a:cs typeface="Times New Roman" panose="02020603050405020304" pitchFamily="18" charset="0"/>
              </a:rPr>
              <a:t>Comparaison des résultats avec les standards </a:t>
            </a:r>
          </a:p>
          <a:p>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L’action corrective : </a:t>
            </a:r>
            <a:r>
              <a:rPr lang="fr-FR" dirty="0">
                <a:latin typeface="Times New Roman" panose="02020603050405020304" pitchFamily="18" charset="0"/>
                <a:cs typeface="Times New Roman" panose="02020603050405020304" pitchFamily="18" charset="0"/>
              </a:rPr>
              <a:t>La modification de l’objectif, le renforcement d’un résultat obtenu ou l’inaction sont les trois voies que peuvent prendre les actions correctives. </a:t>
            </a:r>
          </a:p>
          <a:p>
            <a:r>
              <a:rPr lang="fr-FR" dirty="0">
                <a:latin typeface="Times New Roman" panose="02020603050405020304" pitchFamily="18" charset="0"/>
                <a:cs typeface="Times New Roman" panose="02020603050405020304" pitchFamily="18" charset="0"/>
              </a:rPr>
              <a:t>Toutefois, elles doivent être prises rapidement et prendre en compte l’ensemble des éléments qui influencent le résultat. </a:t>
            </a:r>
          </a:p>
        </p:txBody>
      </p:sp>
    </p:spTree>
    <p:extLst>
      <p:ext uri="{BB962C8B-B14F-4D97-AF65-F5344CB8AC3E}">
        <p14:creationId xmlns:p14="http://schemas.microsoft.com/office/powerpoint/2010/main" val="3299986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24128" y="585216"/>
            <a:ext cx="9720072" cy="539528"/>
          </a:xfrm>
        </p:spPr>
        <p:txBody>
          <a:bodyPr>
            <a:noAutofit/>
          </a:bodyPr>
          <a:lstStyle/>
          <a:p>
            <a:pPr algn="ctr"/>
            <a:r>
              <a:rPr lang="fr-FR" sz="4000" b="1" dirty="0">
                <a:latin typeface="Times New Roman" panose="02020603050405020304" pitchFamily="18" charset="0"/>
                <a:cs typeface="Times New Roman" panose="02020603050405020304" pitchFamily="18" charset="0"/>
              </a:rPr>
              <a:t>bibliographie</a:t>
            </a:r>
          </a:p>
        </p:txBody>
      </p:sp>
      <p:sp>
        <p:nvSpPr>
          <p:cNvPr id="3" name="Espace réservé du contenu 2"/>
          <p:cNvSpPr>
            <a:spLocks noGrp="1"/>
          </p:cNvSpPr>
          <p:nvPr>
            <p:ph idx="1"/>
          </p:nvPr>
        </p:nvSpPr>
        <p:spPr>
          <a:xfrm>
            <a:off x="767408" y="2060848"/>
            <a:ext cx="11305256" cy="4968552"/>
          </a:xfrm>
        </p:spPr>
        <p:txBody>
          <a:bodyPr>
            <a:normAutofit/>
          </a:bodyPr>
          <a:lstStyle/>
          <a:p>
            <a:r>
              <a:rPr lang="fr-FR" sz="2800" dirty="0">
                <a:latin typeface="Times New Roman" panose="02020603050405020304" pitchFamily="18" charset="0"/>
                <a:cs typeface="Times New Roman" panose="02020603050405020304" pitchFamily="18" charset="0"/>
              </a:rPr>
              <a:t>- PLANE, Jean-Michel. Management des organisations : théories, concepts, performances. Paris: </a:t>
            </a:r>
            <a:r>
              <a:rPr lang="fr-FR" sz="2800" dirty="0" err="1">
                <a:latin typeface="Times New Roman" panose="02020603050405020304" pitchFamily="18" charset="0"/>
                <a:cs typeface="Times New Roman" panose="02020603050405020304" pitchFamily="18" charset="0"/>
              </a:rPr>
              <a:t>Dunod</a:t>
            </a:r>
            <a:r>
              <a:rPr lang="fr-FR" sz="2800" dirty="0">
                <a:latin typeface="Times New Roman" panose="02020603050405020304" pitchFamily="18" charset="0"/>
                <a:cs typeface="Times New Roman" panose="02020603050405020304" pitchFamily="18" charset="0"/>
              </a:rPr>
              <a:t>, 2016</a:t>
            </a:r>
          </a:p>
          <a:p>
            <a:r>
              <a:rPr lang="fr-FR" sz="2800" dirty="0">
                <a:latin typeface="Times New Roman" panose="02020603050405020304" pitchFamily="18" charset="0"/>
                <a:cs typeface="Times New Roman" panose="02020603050405020304" pitchFamily="18" charset="0"/>
              </a:rPr>
              <a:t>- THIETART, Raymond- Alain et coll. Méthodes de recherche en management, 3</a:t>
            </a:r>
            <a:r>
              <a:rPr lang="fr-FR" sz="2800" baseline="30000" dirty="0">
                <a:latin typeface="Times New Roman" panose="02020603050405020304" pitchFamily="18" charset="0"/>
                <a:cs typeface="Times New Roman" panose="02020603050405020304" pitchFamily="18" charset="0"/>
              </a:rPr>
              <a:t>ème</a:t>
            </a:r>
            <a:r>
              <a:rPr lang="fr-FR" sz="2800" dirty="0">
                <a:latin typeface="Times New Roman" panose="02020603050405020304" pitchFamily="18" charset="0"/>
                <a:cs typeface="Times New Roman" panose="02020603050405020304" pitchFamily="18" charset="0"/>
              </a:rPr>
              <a:t> éd. Paris: </a:t>
            </a:r>
            <a:r>
              <a:rPr lang="fr-FR" sz="2800" dirty="0" err="1">
                <a:latin typeface="Times New Roman" panose="02020603050405020304" pitchFamily="18" charset="0"/>
                <a:cs typeface="Times New Roman" panose="02020603050405020304" pitchFamily="18" charset="0"/>
              </a:rPr>
              <a:t>Dunod</a:t>
            </a:r>
            <a:r>
              <a:rPr lang="fr-FR" sz="2800" dirty="0">
                <a:latin typeface="Times New Roman" panose="02020603050405020304" pitchFamily="18" charset="0"/>
                <a:cs typeface="Times New Roman" panose="02020603050405020304" pitchFamily="18" charset="0"/>
              </a:rPr>
              <a:t>, 2007</a:t>
            </a:r>
          </a:p>
          <a:p>
            <a:r>
              <a:rPr lang="fr-FR" sz="2800" dirty="0">
                <a:latin typeface="Times New Roman" panose="02020603050405020304" pitchFamily="18" charset="0"/>
                <a:cs typeface="Times New Roman" panose="02020603050405020304" pitchFamily="18" charset="0"/>
              </a:rPr>
              <a:t>- ROBBINS, Stephen; DECENZO, David. Management : l’essentiel des concepts et des pratiques, 6 éd. Paris: Pearson Education Inc.,2008</a:t>
            </a:r>
          </a:p>
        </p:txBody>
      </p:sp>
    </p:spTree>
    <p:extLst>
      <p:ext uri="{BB962C8B-B14F-4D97-AF65-F5344CB8AC3E}">
        <p14:creationId xmlns:p14="http://schemas.microsoft.com/office/powerpoint/2010/main" val="1058596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301B7-7CF4-8617-2868-8ACB41907057}"/>
              </a:ext>
            </a:extLst>
          </p:cNvPr>
          <p:cNvSpPr>
            <a:spLocks noGrp="1"/>
          </p:cNvSpPr>
          <p:nvPr>
            <p:ph type="title"/>
          </p:nvPr>
        </p:nvSpPr>
        <p:spPr>
          <a:xfrm>
            <a:off x="1024128" y="585216"/>
            <a:ext cx="9720072" cy="611536"/>
          </a:xfrm>
        </p:spPr>
        <p:txBody>
          <a:bodyPr>
            <a:normAutofit fontScale="90000"/>
          </a:bodyPr>
          <a:lstStyle/>
          <a:p>
            <a:pPr algn="ctr"/>
            <a:r>
              <a:rPr lang="fr-MA" sz="4800" b="1" dirty="0">
                <a:latin typeface="Times New Roman" panose="02020603050405020304" pitchFamily="18" charset="0"/>
                <a:cs typeface="Times New Roman" panose="02020603050405020304" pitchFamily="18" charset="0"/>
              </a:rPr>
              <a:t>Partie III: Marketing</a:t>
            </a:r>
            <a:endParaRPr lang="fr-FR" sz="4800" b="1" dirty="0">
              <a:latin typeface="Times New Roman" panose="02020603050405020304" pitchFamily="18" charset="0"/>
              <a:cs typeface="Times New Roman" panose="02020603050405020304" pitchFamily="18" charset="0"/>
            </a:endParaRPr>
          </a:p>
        </p:txBody>
      </p:sp>
      <p:pic>
        <p:nvPicPr>
          <p:cNvPr id="1026" name="Picture 2" descr="🎖️7 exemples réels de stratégies marketing">
            <a:extLst>
              <a:ext uri="{FF2B5EF4-FFF2-40B4-BE49-F238E27FC236}">
                <a16:creationId xmlns:a16="http://schemas.microsoft.com/office/drawing/2014/main" id="{8CEE1B7C-87EB-F8D6-DBDA-8118FAA8A3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360" y="1196752"/>
            <a:ext cx="11377263" cy="5076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548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B3935F-AC8A-4AE4-9527-D439FA6B0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re 1">
            <a:extLst>
              <a:ext uri="{FF2B5EF4-FFF2-40B4-BE49-F238E27FC236}">
                <a16:creationId xmlns:a16="http://schemas.microsoft.com/office/drawing/2014/main" id="{C78E0BB4-32D4-4ED5-912E-3BB3FB41B853}"/>
              </a:ext>
            </a:extLst>
          </p:cNvPr>
          <p:cNvSpPr>
            <a:spLocks noGrp="1"/>
          </p:cNvSpPr>
          <p:nvPr>
            <p:ph type="title"/>
          </p:nvPr>
        </p:nvSpPr>
        <p:spPr>
          <a:xfrm>
            <a:off x="643468" y="643467"/>
            <a:ext cx="3415612" cy="5571066"/>
          </a:xfrm>
        </p:spPr>
        <p:txBody>
          <a:bodyPr>
            <a:normAutofit/>
          </a:bodyPr>
          <a:lstStyle/>
          <a:p>
            <a:r>
              <a:rPr lang="fr-FR" sz="3500" b="1">
                <a:solidFill>
                  <a:srgbClr val="FFFFFF"/>
                </a:solidFill>
                <a:latin typeface="Times New Roman" panose="02020603050405020304" pitchFamily="18" charset="0"/>
                <a:cs typeface="Times New Roman" panose="02020603050405020304" pitchFamily="18" charset="0"/>
              </a:rPr>
              <a:t>Cadre conceptuel </a:t>
            </a:r>
          </a:p>
        </p:txBody>
      </p:sp>
      <p:graphicFrame>
        <p:nvGraphicFramePr>
          <p:cNvPr id="8" name="Espace réservé du contenu 2">
            <a:extLst>
              <a:ext uri="{FF2B5EF4-FFF2-40B4-BE49-F238E27FC236}">
                <a16:creationId xmlns:a16="http://schemas.microsoft.com/office/drawing/2014/main" id="{2E7DC6C7-26E4-7888-E3FD-5A72700D8DA3}"/>
              </a:ext>
            </a:extLst>
          </p:cNvPr>
          <p:cNvGraphicFramePr>
            <a:graphicFrameLocks noGrp="1"/>
          </p:cNvGraphicFramePr>
          <p:nvPr>
            <p:ph idx="1"/>
            <p:extLst>
              <p:ext uri="{D42A27DB-BD31-4B8C-83A1-F6EECF244321}">
                <p14:modId xmlns:p14="http://schemas.microsoft.com/office/powerpoint/2010/main" val="111238564"/>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19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A318C64-852D-45D1-9D65-12F68E95B0CF}"/>
              </a:ext>
            </a:extLst>
          </p:cNvPr>
          <p:cNvSpPr>
            <a:spLocks noGrp="1"/>
          </p:cNvSpPr>
          <p:nvPr>
            <p:ph idx="1"/>
          </p:nvPr>
        </p:nvSpPr>
        <p:spPr>
          <a:xfrm>
            <a:off x="5231904" y="321349"/>
            <a:ext cx="6451276" cy="6192688"/>
          </a:xfrm>
        </p:spPr>
        <p:txBody>
          <a:bodyPr>
            <a:normAutofit/>
          </a:bodyPr>
          <a:lstStyle/>
          <a:p>
            <a:pPr algn="just"/>
            <a:r>
              <a:rPr lang="fr-FR" sz="2400" dirty="0">
                <a:latin typeface="Times New Roman" panose="02020603050405020304" pitchFamily="18" charset="0"/>
                <a:cs typeface="Times New Roman" panose="02020603050405020304" pitchFamily="18" charset="0"/>
              </a:rPr>
              <a:t>Le marketing est un ensemble d’actions qui, dans une économie de marché, ont pour objectif de prévoir ou de constater, et le cas échéant de stimuler, susciter ou renouveler les désirs des consommateurs pour une catégorie de produits et de réaliser l’adaptation continue de l’appareil productif et de l’appareil commercial d’une entreprise aux désirs ainsi déterminés.</a:t>
            </a:r>
          </a:p>
          <a:p>
            <a:pPr algn="just"/>
            <a:endParaRPr lang="fr-FR" sz="2400" dirty="0">
              <a:latin typeface="Times New Roman" panose="02020603050405020304" pitchFamily="18" charset="0"/>
              <a:cs typeface="Times New Roman" panose="02020603050405020304" pitchFamily="18" charset="0"/>
            </a:endParaRPr>
          </a:p>
          <a:p>
            <a:pPr algn="just"/>
            <a:r>
              <a:rPr lang="fr-FR" sz="2400" dirty="0">
                <a:latin typeface="Times New Roman" panose="02020603050405020304" pitchFamily="18" charset="0"/>
                <a:cs typeface="Times New Roman" panose="02020603050405020304" pitchFamily="18" charset="0"/>
              </a:rPr>
              <a:t>Le Marketing et marché sont deux notions indissociables : </a:t>
            </a:r>
          </a:p>
          <a:p>
            <a:pPr algn="just"/>
            <a:r>
              <a:rPr lang="fr-FR" sz="2400" dirty="0">
                <a:latin typeface="Times New Roman" panose="02020603050405020304" pitchFamily="18" charset="0"/>
                <a:cs typeface="Times New Roman" panose="02020603050405020304" pitchFamily="18" charset="0"/>
              </a:rPr>
              <a:t>le marketing s’intéresse à des marchés, définis par des possibilités d’échange en vue de satisfaire des besoins et des désirs.</a:t>
            </a:r>
          </a:p>
        </p:txBody>
      </p:sp>
      <p:pic>
        <p:nvPicPr>
          <p:cNvPr id="7170" name="Picture 2" descr="6 bonnes raisons d'envisager une carrière dans le marketing - C-Marketing">
            <a:extLst>
              <a:ext uri="{FF2B5EF4-FFF2-40B4-BE49-F238E27FC236}">
                <a16:creationId xmlns:a16="http://schemas.microsoft.com/office/drawing/2014/main" id="{683002BF-5067-647E-F05B-E1D9DCD6D17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19336" y="692696"/>
            <a:ext cx="4961034" cy="3454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13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BF2ABC8-4FD6-4B60-92A7-BB3BEE3C1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7718572E-4101-4949-B805-0E158FFCC9C7}"/>
              </a:ext>
            </a:extLst>
          </p:cNvPr>
          <p:cNvSpPr>
            <a:spLocks noGrp="1"/>
          </p:cNvSpPr>
          <p:nvPr>
            <p:ph type="title"/>
          </p:nvPr>
        </p:nvSpPr>
        <p:spPr>
          <a:xfrm>
            <a:off x="807645" y="188641"/>
            <a:ext cx="8018272" cy="611536"/>
          </a:xfrm>
        </p:spPr>
        <p:txBody>
          <a:bodyPr>
            <a:normAutofit fontScale="90000"/>
          </a:bodyPr>
          <a:lstStyle/>
          <a:p>
            <a:r>
              <a:rPr lang="fr-FR" b="1" dirty="0">
                <a:latin typeface="Times New Roman" panose="02020603050405020304" pitchFamily="18" charset="0"/>
                <a:cs typeface="Times New Roman" panose="02020603050405020304" pitchFamily="18" charset="0"/>
              </a:rPr>
              <a:t> </a:t>
            </a:r>
            <a:r>
              <a:rPr lang="fr-FR" sz="4000" b="1" dirty="0">
                <a:latin typeface="Times New Roman" panose="02020603050405020304" pitchFamily="18" charset="0"/>
                <a:cs typeface="Times New Roman" panose="02020603050405020304" pitchFamily="18" charset="0"/>
              </a:rPr>
              <a:t>Bref aperçu historique </a:t>
            </a:r>
            <a:endParaRPr lang="fr-FR" b="1"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DCD479D3-536C-4161-A6F8-813D30719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DF5EDEBA-BFDC-4E1F-8610-C52CF5E6AA68}"/>
              </a:ext>
            </a:extLst>
          </p:cNvPr>
          <p:cNvSpPr>
            <a:spLocks noGrp="1"/>
          </p:cNvSpPr>
          <p:nvPr>
            <p:ph idx="1"/>
          </p:nvPr>
        </p:nvSpPr>
        <p:spPr>
          <a:xfrm>
            <a:off x="762000" y="916508"/>
            <a:ext cx="8646368" cy="5752851"/>
          </a:xfrm>
        </p:spPr>
        <p:txBody>
          <a:bodyPr>
            <a:normAutofit fontScale="92500"/>
          </a:bodyPr>
          <a:lstStyle/>
          <a:p>
            <a:r>
              <a:rPr lang="fr-FR" sz="2400" dirty="0">
                <a:latin typeface="Times New Roman" panose="02020603050405020304" pitchFamily="18" charset="0"/>
                <a:cs typeface="Times New Roman" panose="02020603050405020304" pitchFamily="18" charset="0"/>
              </a:rPr>
              <a:t>Après la seconde guerre mondiale, on a enregistré un très fort accroissement du pouvoir d’achat et de la demande de biens et services. Les habitudes d’achat évoluent, le cycle de vie des produits se raccourcit, les marchés se segmentent, et s’élargissent. </a:t>
            </a:r>
          </a:p>
          <a:p>
            <a:r>
              <a:rPr lang="fr-FR" sz="2400" dirty="0">
                <a:latin typeface="Times New Roman" panose="02020603050405020304" pitchFamily="18" charset="0"/>
                <a:cs typeface="Times New Roman" panose="02020603050405020304" pitchFamily="18" charset="0"/>
              </a:rPr>
              <a:t>Il y a eu un passage de la </a:t>
            </a:r>
            <a:r>
              <a:rPr lang="fr-FR" sz="2400" b="1" dirty="0">
                <a:latin typeface="Times New Roman" panose="02020603050405020304" pitchFamily="18" charset="0"/>
                <a:cs typeface="Times New Roman" panose="02020603050405020304" pitchFamily="18" charset="0"/>
              </a:rPr>
              <a:t>phase « production » </a:t>
            </a:r>
            <a:r>
              <a:rPr lang="fr-FR" sz="2400" dirty="0">
                <a:latin typeface="Times New Roman" panose="02020603050405020304" pitchFamily="18" charset="0"/>
                <a:cs typeface="Times New Roman" panose="02020603050405020304" pitchFamily="18" charset="0"/>
              </a:rPr>
              <a:t>à la fin  du 19ème siècle à</a:t>
            </a:r>
          </a:p>
          <a:p>
            <a:r>
              <a:rPr lang="fr-FR" sz="24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la phase de « vente » </a:t>
            </a:r>
            <a:r>
              <a:rPr lang="fr-FR" sz="2400" dirty="0">
                <a:latin typeface="Times New Roman" panose="02020603050405020304" pitchFamily="18" charset="0"/>
                <a:cs typeface="Times New Roman" panose="02020603050405020304" pitchFamily="18" charset="0"/>
              </a:rPr>
              <a:t>de 1929 à 1950, </a:t>
            </a:r>
          </a:p>
          <a:p>
            <a:r>
              <a:rPr lang="fr-FR" sz="2400" dirty="0">
                <a:latin typeface="Times New Roman" panose="02020603050405020304" pitchFamily="18" charset="0"/>
                <a:cs typeface="Times New Roman" panose="02020603050405020304" pitchFamily="18" charset="0"/>
              </a:rPr>
              <a:t>puis à </a:t>
            </a:r>
            <a:r>
              <a:rPr lang="fr-FR" sz="2400" b="1" dirty="0">
                <a:latin typeface="Times New Roman" panose="02020603050405020304" pitchFamily="18" charset="0"/>
                <a:cs typeface="Times New Roman" panose="02020603050405020304" pitchFamily="18" charset="0"/>
              </a:rPr>
              <a:t>la phase « Marketing » </a:t>
            </a:r>
            <a:r>
              <a:rPr lang="fr-FR" sz="2400" dirty="0">
                <a:latin typeface="Times New Roman" panose="02020603050405020304" pitchFamily="18" charset="0"/>
                <a:cs typeface="Times New Roman" panose="02020603050405020304" pitchFamily="18" charset="0"/>
              </a:rPr>
              <a:t>qui se situe dans les </a:t>
            </a:r>
            <a:r>
              <a:rPr lang="fr-FR" sz="2400" b="1" dirty="0">
                <a:latin typeface="Times New Roman" panose="02020603050405020304" pitchFamily="18" charset="0"/>
                <a:cs typeface="Times New Roman" panose="02020603050405020304" pitchFamily="18" charset="0"/>
              </a:rPr>
              <a:t>années 50 </a:t>
            </a:r>
            <a:r>
              <a:rPr lang="fr-FR" sz="2400" dirty="0">
                <a:latin typeface="Times New Roman" panose="02020603050405020304" pitchFamily="18" charset="0"/>
                <a:cs typeface="Times New Roman" panose="02020603050405020304" pitchFamily="18" charset="0"/>
              </a:rPr>
              <a:t>aux États-Unis caractérisée par la volonté de satisfaire les besoins des consommateurs où le client occupe le centre de la réflexion économique de l’entreprise. </a:t>
            </a:r>
          </a:p>
          <a:p>
            <a:r>
              <a:rPr lang="fr-FR" sz="2400" b="0" i="0" dirty="0">
                <a:effectLst/>
                <a:latin typeface="Times New Roman" panose="02020603050405020304" pitchFamily="18" charset="0"/>
                <a:cs typeface="Times New Roman" panose="02020603050405020304" pitchFamily="18" charset="0"/>
              </a:rPr>
              <a:t>À partir des années 1960, il se développe en Europe avec l’apparition de :</a:t>
            </a:r>
          </a:p>
          <a:p>
            <a:pPr marL="534988" indent="0">
              <a:buFont typeface="Arial" panose="020B0604020202020204" pitchFamily="34" charset="0"/>
              <a:buChar char="•"/>
            </a:pPr>
            <a:r>
              <a:rPr lang="fr-FR" sz="2400" b="0" i="0" dirty="0">
                <a:effectLst/>
                <a:latin typeface="Times New Roman" panose="02020603050405020304" pitchFamily="18" charset="0"/>
                <a:cs typeface="Times New Roman" panose="02020603050405020304" pitchFamily="18" charset="0"/>
              </a:rPr>
              <a:t>la production industrielle de masse,</a:t>
            </a:r>
          </a:p>
          <a:p>
            <a:pPr marL="534988" indent="0">
              <a:buFont typeface="Arial" panose="020B0604020202020204" pitchFamily="34" charset="0"/>
              <a:buChar char="•"/>
            </a:pPr>
            <a:r>
              <a:rPr lang="fr-FR" sz="2400" b="0" i="0" dirty="0">
                <a:effectLst/>
                <a:latin typeface="Times New Roman" panose="02020603050405020304" pitchFamily="18" charset="0"/>
                <a:cs typeface="Times New Roman" panose="02020603050405020304" pitchFamily="18" charset="0"/>
              </a:rPr>
              <a:t>l’amélioration générale du niveau de vie,</a:t>
            </a:r>
          </a:p>
          <a:p>
            <a:pPr marL="534988" indent="0">
              <a:buFont typeface="Arial" panose="020B0604020202020204" pitchFamily="34" charset="0"/>
              <a:buChar char="•"/>
            </a:pPr>
            <a:r>
              <a:rPr lang="fr-FR" sz="2400" b="0" i="0" dirty="0">
                <a:effectLst/>
                <a:latin typeface="Times New Roman" panose="02020603050405020304" pitchFamily="18" charset="0"/>
                <a:cs typeface="Times New Roman" panose="02020603050405020304" pitchFamily="18" charset="0"/>
              </a:rPr>
              <a:t>l’apparition de nouveaux besoins.</a:t>
            </a:r>
          </a:p>
          <a:p>
            <a:endParaRPr lang="fr-FR" sz="24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969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BF2ABC8-4FD6-4B60-92A7-BB3BEE3C1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DCD479D3-536C-4161-A6F8-813D30719B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75AFCB76-8140-4610-BBC2-45AF6468DC71}"/>
              </a:ext>
            </a:extLst>
          </p:cNvPr>
          <p:cNvSpPr>
            <a:spLocks noGrp="1"/>
          </p:cNvSpPr>
          <p:nvPr>
            <p:ph idx="1"/>
          </p:nvPr>
        </p:nvSpPr>
        <p:spPr>
          <a:xfrm>
            <a:off x="321732" y="26056"/>
            <a:ext cx="9086636" cy="6858000"/>
          </a:xfrm>
        </p:spPr>
        <p:txBody>
          <a:bodyPr>
            <a:noAutofit/>
          </a:bodyPr>
          <a:lstStyle/>
          <a:p>
            <a:r>
              <a:rPr lang="fr-FR" b="0" i="0" dirty="0">
                <a:effectLst/>
                <a:latin typeface="Times New Roman" panose="02020603050405020304" pitchFamily="18" charset="0"/>
                <a:cs typeface="Times New Roman" panose="02020603050405020304" pitchFamily="18" charset="0"/>
              </a:rPr>
              <a:t>Le terme </a:t>
            </a:r>
            <a:r>
              <a:rPr lang="fr-FR" b="1" i="0" dirty="0">
                <a:effectLst/>
                <a:latin typeface="Times New Roman" panose="02020603050405020304" pitchFamily="18" charset="0"/>
                <a:cs typeface="Times New Roman" panose="02020603050405020304" pitchFamily="18" charset="0"/>
              </a:rPr>
              <a:t>« marketing »</a:t>
            </a:r>
            <a:r>
              <a:rPr lang="fr-FR" b="0" i="0" dirty="0">
                <a:effectLst/>
                <a:latin typeface="Times New Roman" panose="02020603050405020304" pitchFamily="18" charset="0"/>
                <a:cs typeface="Times New Roman" panose="02020603050405020304" pitchFamily="18" charset="0"/>
              </a:rPr>
              <a:t> a été traduit en français avec les mots: la </a:t>
            </a:r>
            <a:r>
              <a:rPr lang="fr-FR" b="1" i="0" dirty="0">
                <a:effectLst/>
                <a:latin typeface="Times New Roman" panose="02020603050405020304" pitchFamily="18" charset="0"/>
                <a:cs typeface="Times New Roman" panose="02020603050405020304" pitchFamily="18" charset="0"/>
              </a:rPr>
              <a:t>mercatique</a:t>
            </a:r>
            <a:r>
              <a:rPr lang="fr-FR" b="0" i="0" dirty="0">
                <a:effectLst/>
                <a:latin typeface="Times New Roman" panose="02020603050405020304" pitchFamily="18" charset="0"/>
                <a:cs typeface="Times New Roman" panose="02020603050405020304" pitchFamily="18" charset="0"/>
              </a:rPr>
              <a:t> et le </a:t>
            </a:r>
            <a:r>
              <a:rPr lang="fr-FR" b="1" i="0" dirty="0">
                <a:effectLst/>
                <a:latin typeface="Times New Roman" panose="02020603050405020304" pitchFamily="18" charset="0"/>
                <a:cs typeface="Times New Roman" panose="02020603050405020304" pitchFamily="18" charset="0"/>
              </a:rPr>
              <a:t>marchandisage,</a:t>
            </a:r>
            <a:r>
              <a:rPr lang="fr-FR" b="0" i="0" dirty="0">
                <a:effectLst/>
                <a:latin typeface="Times New Roman" panose="02020603050405020304" pitchFamily="18" charset="0"/>
                <a:cs typeface="Times New Roman" panose="02020603050405020304" pitchFamily="18" charset="0"/>
              </a:rPr>
              <a:t> expressions finalement délaissées.</a:t>
            </a:r>
          </a:p>
          <a:p>
            <a:r>
              <a:rPr lang="fr-FR" b="0" i="0" dirty="0">
                <a:effectLst/>
                <a:latin typeface="Times New Roman" panose="02020603050405020304" pitchFamily="18" charset="0"/>
                <a:cs typeface="Times New Roman" panose="02020603050405020304" pitchFamily="18" charset="0"/>
              </a:rPr>
              <a:t>Dans </a:t>
            </a:r>
            <a:r>
              <a:rPr lang="fr-FR" b="1" i="0" dirty="0">
                <a:effectLst/>
                <a:latin typeface="Times New Roman" panose="02020603050405020304" pitchFamily="18" charset="0"/>
                <a:cs typeface="Times New Roman" panose="02020603050405020304" pitchFamily="18" charset="0"/>
              </a:rPr>
              <a:t>les années 1980,</a:t>
            </a:r>
            <a:r>
              <a:rPr lang="fr-FR" b="0" i="0" dirty="0">
                <a:effectLst/>
                <a:latin typeface="Times New Roman" panose="02020603050405020304" pitchFamily="18" charset="0"/>
                <a:cs typeface="Times New Roman" panose="02020603050405020304" pitchFamily="18" charset="0"/>
              </a:rPr>
              <a:t> il se mondialise et accompagne la diffusion de l’information par la télévision et la radio. Il s’étend aux produits et services vendus à des organisations.</a:t>
            </a:r>
          </a:p>
          <a:p>
            <a:r>
              <a:rPr lang="fr-FR" b="0" i="0" dirty="0">
                <a:effectLst/>
                <a:latin typeface="Times New Roman" panose="02020603050405020304" pitchFamily="18" charset="0"/>
                <a:cs typeface="Times New Roman" panose="02020603050405020304" pitchFamily="18" charset="0"/>
              </a:rPr>
              <a:t>À partir des </a:t>
            </a:r>
            <a:r>
              <a:rPr lang="fr-FR" b="1" i="0" dirty="0">
                <a:effectLst/>
                <a:latin typeface="Times New Roman" panose="02020603050405020304" pitchFamily="18" charset="0"/>
                <a:cs typeface="Times New Roman" panose="02020603050405020304" pitchFamily="18" charset="0"/>
              </a:rPr>
              <a:t>années 1990</a:t>
            </a:r>
            <a:r>
              <a:rPr lang="fr-FR" b="0" i="0" dirty="0">
                <a:effectLst/>
                <a:latin typeface="Times New Roman" panose="02020603050405020304" pitchFamily="18" charset="0"/>
                <a:cs typeface="Times New Roman" panose="02020603050405020304" pitchFamily="18" charset="0"/>
              </a:rPr>
              <a:t>, ses techniques, ses pratiques et ses spécificités se perfectionnent.</a:t>
            </a:r>
          </a:p>
          <a:p>
            <a:r>
              <a:rPr lang="fr-FR" b="0" i="0" dirty="0">
                <a:effectLst/>
                <a:latin typeface="Times New Roman" panose="02020603050405020304" pitchFamily="18" charset="0"/>
                <a:cs typeface="Times New Roman" panose="02020603050405020304" pitchFamily="18" charset="0"/>
              </a:rPr>
              <a:t>Depuis les </a:t>
            </a:r>
            <a:r>
              <a:rPr lang="fr-FR" b="1" i="0" dirty="0">
                <a:effectLst/>
                <a:latin typeface="Times New Roman" panose="02020603050405020304" pitchFamily="18" charset="0"/>
                <a:cs typeface="Times New Roman" panose="02020603050405020304" pitchFamily="18" charset="0"/>
              </a:rPr>
              <a:t>années 2000</a:t>
            </a:r>
            <a:r>
              <a:rPr lang="fr-FR" b="0" i="0" dirty="0">
                <a:effectLst/>
                <a:latin typeface="Times New Roman" panose="02020603050405020304" pitchFamily="18" charset="0"/>
                <a:cs typeface="Times New Roman" panose="02020603050405020304" pitchFamily="18" charset="0"/>
              </a:rPr>
              <a:t>, les méthodes du marketing continuent d’évoluer notamment avec la montée en puissance de la génération des </a:t>
            </a:r>
            <a:r>
              <a:rPr lang="fr-FR" b="1" i="0" dirty="0">
                <a:effectLst/>
                <a:latin typeface="Times New Roman" panose="02020603050405020304" pitchFamily="18" charset="0"/>
                <a:cs typeface="Times New Roman" panose="02020603050405020304" pitchFamily="18" charset="0"/>
              </a:rPr>
              <a:t>« digital natives »</a:t>
            </a:r>
            <a:r>
              <a:rPr lang="fr-FR" b="0" i="0" dirty="0">
                <a:effectLst/>
                <a:latin typeface="Times New Roman" panose="02020603050405020304" pitchFamily="18" charset="0"/>
                <a:cs typeface="Times New Roman" panose="02020603050405020304" pitchFamily="18" charset="0"/>
              </a:rPr>
              <a:t> et le succès mondial des entreprises telles que Google, Apple, Facebook, Microsoft, Yahoo, Amazon,… Il y a eu également l’émergence du  </a:t>
            </a:r>
            <a:r>
              <a:rPr lang="fr-FR" b="0" i="0" u="none" strike="noStrike" dirty="0">
                <a:effectLst/>
                <a:latin typeface="Times New Roman" panose="02020603050405020304" pitchFamily="18" charset="0"/>
                <a:cs typeface="Times New Roman" panose="02020603050405020304" pitchFamily="18" charset="0"/>
                <a:hlinkClick r:id="rId2"/>
              </a:rPr>
              <a:t>Web Marketing</a:t>
            </a:r>
            <a:r>
              <a:rPr lang="fr-FR" b="0" i="0" dirty="0">
                <a:effectLst/>
                <a:latin typeface="Times New Roman" panose="02020603050405020304" pitchFamily="18" charset="0"/>
                <a:cs typeface="Times New Roman" panose="02020603050405020304" pitchFamily="18" charset="0"/>
              </a:rPr>
              <a:t> </a:t>
            </a:r>
            <a:r>
              <a:rPr lang="fr-FR" b="0" i="1" dirty="0">
                <a:effectLst/>
                <a:latin typeface="Times New Roman" panose="02020603050405020304" pitchFamily="18" charset="0"/>
                <a:cs typeface="Times New Roman" panose="02020603050405020304" pitchFamily="18" charset="0"/>
              </a:rPr>
              <a:t>(ou </a:t>
            </a:r>
            <a:r>
              <a:rPr lang="fr-FR" b="0" i="1" u="none" strike="noStrike" dirty="0">
                <a:effectLst/>
                <a:latin typeface="Times New Roman" panose="02020603050405020304" pitchFamily="18" charset="0"/>
                <a:cs typeface="Times New Roman" panose="02020603050405020304" pitchFamily="18" charset="0"/>
                <a:hlinkClick r:id="rId3"/>
              </a:rPr>
              <a:t>e-marketing</a:t>
            </a:r>
            <a:r>
              <a:rPr lang="fr-FR" b="0" i="1" dirty="0">
                <a:effectLst/>
                <a:latin typeface="Times New Roman" panose="02020603050405020304" pitchFamily="18" charset="0"/>
                <a:cs typeface="Times New Roman" panose="02020603050405020304" pitchFamily="18" charset="0"/>
              </a:rPr>
              <a:t>).</a:t>
            </a:r>
            <a:endParaRPr lang="fr-FR" b="0" i="0" dirty="0">
              <a:effectLst/>
              <a:latin typeface="Times New Roman" panose="02020603050405020304" pitchFamily="18" charset="0"/>
              <a:cs typeface="Times New Roman" panose="02020603050405020304" pitchFamily="18" charset="0"/>
            </a:endParaRPr>
          </a:p>
          <a:p>
            <a:r>
              <a:rPr lang="fr-FR" b="0" i="0" dirty="0">
                <a:effectLst/>
                <a:latin typeface="Times New Roman" panose="02020603050405020304" pitchFamily="18" charset="0"/>
                <a:cs typeface="Times New Roman" panose="02020603050405020304" pitchFamily="18" charset="0"/>
              </a:rPr>
              <a:t>Depuis </a:t>
            </a:r>
            <a:r>
              <a:rPr lang="fr-FR" b="1" i="0" dirty="0">
                <a:effectLst/>
                <a:latin typeface="Times New Roman" panose="02020603050405020304" pitchFamily="18" charset="0"/>
                <a:cs typeface="Times New Roman" panose="02020603050405020304" pitchFamily="18" charset="0"/>
              </a:rPr>
              <a:t>2004</a:t>
            </a:r>
            <a:r>
              <a:rPr lang="fr-FR" b="0" i="0" dirty="0">
                <a:effectLst/>
                <a:latin typeface="Times New Roman" panose="02020603050405020304" pitchFamily="18" charset="0"/>
                <a:cs typeface="Times New Roman" panose="02020603050405020304" pitchFamily="18" charset="0"/>
              </a:rPr>
              <a:t>, il est à la fois participatif et social, en interaction avec les consommateurs via les réseaux sociaux. Internet est utilisé dans une logique de marketing participatif : le client/consommateur est associé au développement et à l’évolution du produit. </a:t>
            </a:r>
          </a:p>
          <a:p>
            <a:r>
              <a:rPr lang="fr-FR" dirty="0">
                <a:latin typeface="Times New Roman" panose="02020603050405020304" pitchFamily="18" charset="0"/>
                <a:cs typeface="Times New Roman" panose="02020603050405020304" pitchFamily="18" charset="0"/>
              </a:rPr>
              <a:t>(</a:t>
            </a:r>
            <a:r>
              <a:rPr lang="fr-FR" b="0" i="0" dirty="0">
                <a:effectLst/>
                <a:latin typeface="Times New Roman" panose="02020603050405020304" pitchFamily="18" charset="0"/>
                <a:cs typeface="Times New Roman" panose="02020603050405020304" pitchFamily="18" charset="0"/>
              </a:rPr>
              <a:t>Il peut, par exemple, être sollicité pour le choix d’un nouveau logo, d’un slogan. Le </a:t>
            </a:r>
            <a:r>
              <a:rPr lang="fr-FR" b="1" i="0" dirty="0">
                <a:effectLst/>
                <a:latin typeface="Times New Roman" panose="02020603050405020304" pitchFamily="18" charset="0"/>
                <a:cs typeface="Times New Roman" panose="02020603050405020304" pitchFamily="18" charset="0"/>
              </a:rPr>
              <a:t>marketing participatif</a:t>
            </a:r>
            <a:r>
              <a:rPr lang="fr-FR" b="0" i="0" dirty="0">
                <a:effectLst/>
                <a:latin typeface="Times New Roman" panose="02020603050405020304" pitchFamily="18" charset="0"/>
                <a:cs typeface="Times New Roman" panose="02020603050405020304" pitchFamily="18" charset="0"/>
              </a:rPr>
              <a:t> est également nommé </a:t>
            </a:r>
            <a:r>
              <a:rPr lang="fr-FR" b="1" i="0" dirty="0">
                <a:effectLst/>
                <a:latin typeface="Times New Roman" panose="02020603050405020304" pitchFamily="18" charset="0"/>
                <a:cs typeface="Times New Roman" panose="02020603050405020304" pitchFamily="18" charset="0"/>
              </a:rPr>
              <a:t>marketing collaboratif</a:t>
            </a:r>
            <a:r>
              <a:rPr lang="fr-FR" b="0" i="0" dirty="0">
                <a:effectLst/>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7D7B666-D5E6-48CE-B26A-FB5E5C34A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325601"/>
            <a:ext cx="2286920" cy="390807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F6EE670A-A41A-44AD-BC1C-2090365EB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070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07096" y="260648"/>
            <a:ext cx="10369152" cy="792088"/>
          </a:xfrm>
        </p:spPr>
        <p:txBody>
          <a:bodyPr>
            <a:noAutofit/>
          </a:bodyPr>
          <a:lstStyle/>
          <a:p>
            <a:pPr algn="ctr"/>
            <a:r>
              <a:rPr lang="fr-FR" sz="3200" b="1" dirty="0">
                <a:latin typeface="Times New Roman" panose="02020603050405020304" pitchFamily="18" charset="0"/>
                <a:cs typeface="Times New Roman" panose="02020603050405020304" pitchFamily="18" charset="0"/>
              </a:rPr>
              <a:t>Analyse de l’environnement et de ses composantes</a:t>
            </a:r>
          </a:p>
        </p:txBody>
      </p:sp>
      <p:sp>
        <p:nvSpPr>
          <p:cNvPr id="3" name="Espace réservé du contenu 2"/>
          <p:cNvSpPr>
            <a:spLocks noGrp="1"/>
          </p:cNvSpPr>
          <p:nvPr>
            <p:ph idx="1"/>
          </p:nvPr>
        </p:nvSpPr>
        <p:spPr>
          <a:xfrm>
            <a:off x="191344" y="1268760"/>
            <a:ext cx="12000656" cy="5589240"/>
          </a:xfrm>
        </p:spPr>
        <p:txBody>
          <a:bodyPr>
            <a:noAutofit/>
          </a:bodyPr>
          <a:lstStyle/>
          <a:p>
            <a:pPr marL="0" indent="0">
              <a:buNone/>
            </a:pPr>
            <a:r>
              <a:rPr lang="fr-FR" sz="2800" dirty="0">
                <a:latin typeface="Times New Roman" panose="02020603050405020304" pitchFamily="18" charset="0"/>
                <a:cs typeface="Times New Roman" panose="02020603050405020304" pitchFamily="18" charset="0"/>
              </a:rPr>
              <a:t>On  peut définir l’environnement d’une organisation comme étant </a:t>
            </a:r>
            <a:r>
              <a:rPr lang="fr-FR" sz="2800" b="1" i="1" dirty="0">
                <a:latin typeface="Times New Roman" panose="02020603050405020304" pitchFamily="18" charset="0"/>
                <a:cs typeface="Times New Roman" panose="02020603050405020304" pitchFamily="18" charset="0"/>
              </a:rPr>
              <a:t>« l’ensemble des éléments extérieurs à l’organisation en relation avec ses activités » </a:t>
            </a:r>
            <a:r>
              <a:rPr lang="fr-FR" sz="2800" dirty="0">
                <a:latin typeface="Times New Roman" panose="02020603050405020304" pitchFamily="18" charset="0"/>
                <a:cs typeface="Times New Roman" panose="02020603050405020304" pitchFamily="18" charset="0"/>
              </a:rPr>
              <a:t>ou l’environnement est l’ensemble des facteurs non contrôlables par l’entreprise et susceptibles d’avoir un impact sur elle.*</a:t>
            </a:r>
          </a:p>
          <a:p>
            <a:r>
              <a:rPr lang="fr-FR" sz="2800" dirty="0">
                <a:latin typeface="Times New Roman" panose="02020603050405020304" pitchFamily="18" charset="0"/>
                <a:cs typeface="Times New Roman" panose="02020603050405020304" pitchFamily="18" charset="0"/>
              </a:rPr>
              <a:t>En conséquent, pour pouvoir prendre des décisions pertinentes, l’organisation, en tant que système ouvert, doit tenir compte de son environnement ce qui inclut un certain nombre de composants qui ne se limitent pas à ses partenaires économiques</a:t>
            </a:r>
          </a:p>
          <a:p>
            <a:r>
              <a:rPr lang="fr-FR" sz="2800" dirty="0">
                <a:latin typeface="Times New Roman" panose="02020603050405020304" pitchFamily="18" charset="0"/>
                <a:cs typeface="Times New Roman" panose="02020603050405020304" pitchFamily="18" charset="0"/>
              </a:rPr>
              <a:t>La connaissance et l’analyse de l’environnement est indispensable. </a:t>
            </a:r>
          </a:p>
          <a:p>
            <a:r>
              <a:rPr lang="fr-FR" sz="2800" dirty="0">
                <a:latin typeface="Times New Roman" panose="02020603050405020304" pitchFamily="18" charset="0"/>
                <a:cs typeface="Times New Roman" panose="02020603050405020304" pitchFamily="18" charset="0"/>
              </a:rPr>
              <a:t>L’environnement est une réalité complexe et changeante selon les conjonctures qu’il faut analyser d’une façon méthodique à partir d’une segmentation des différents domaines   ( politique, social, culturel, économique, technique…)</a:t>
            </a:r>
          </a:p>
          <a:p>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114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86F553A-5F40-408B-9087-AF8F33F7AE1B}"/>
              </a:ext>
            </a:extLst>
          </p:cNvPr>
          <p:cNvSpPr>
            <a:spLocks noGrp="1"/>
          </p:cNvSpPr>
          <p:nvPr>
            <p:ph type="title"/>
          </p:nvPr>
        </p:nvSpPr>
        <p:spPr>
          <a:xfrm>
            <a:off x="964788" y="804333"/>
            <a:ext cx="3391900" cy="5249334"/>
          </a:xfrm>
        </p:spPr>
        <p:txBody>
          <a:bodyPr>
            <a:normAutofit/>
          </a:bodyPr>
          <a:lstStyle/>
          <a:p>
            <a:pPr algn="r"/>
            <a:r>
              <a:rPr lang="fr-FR" sz="3500" b="1">
                <a:solidFill>
                  <a:srgbClr val="FFFFFF"/>
                </a:solidFill>
                <a:latin typeface="Times New Roman" panose="02020603050405020304" pitchFamily="18" charset="0"/>
                <a:cs typeface="Times New Roman" panose="02020603050405020304" pitchFamily="18" charset="0"/>
              </a:rPr>
              <a:t>Les concepts clés du marketing</a:t>
            </a:r>
          </a:p>
        </p:txBody>
      </p:sp>
      <p:sp>
        <p:nvSpPr>
          <p:cNvPr id="3" name="Espace réservé du contenu 2">
            <a:extLst>
              <a:ext uri="{FF2B5EF4-FFF2-40B4-BE49-F238E27FC236}">
                <a16:creationId xmlns:a16="http://schemas.microsoft.com/office/drawing/2014/main" id="{B1930364-E33A-4E68-A462-7B469BD631B6}"/>
              </a:ext>
            </a:extLst>
          </p:cNvPr>
          <p:cNvSpPr>
            <a:spLocks noGrp="1"/>
          </p:cNvSpPr>
          <p:nvPr>
            <p:ph idx="1"/>
          </p:nvPr>
        </p:nvSpPr>
        <p:spPr>
          <a:xfrm>
            <a:off x="4951048" y="0"/>
            <a:ext cx="6905592" cy="6858000"/>
          </a:xfrm>
        </p:spPr>
        <p:txBody>
          <a:bodyPr anchor="ctr">
            <a:normAutofit/>
          </a:bodyPr>
          <a:lstStyle/>
          <a:p>
            <a:r>
              <a:rPr lang="fr-FR" sz="2400" b="1" dirty="0">
                <a:latin typeface="Times New Roman" panose="02020603050405020304" pitchFamily="18" charset="0"/>
                <a:cs typeface="Times New Roman" panose="02020603050405020304" pitchFamily="18" charset="0"/>
              </a:rPr>
              <a:t>Besoin :</a:t>
            </a:r>
            <a:r>
              <a:rPr lang="fr-FR" sz="2400" dirty="0">
                <a:latin typeface="Times New Roman" panose="02020603050405020304" pitchFamily="18" charset="0"/>
                <a:cs typeface="Times New Roman" panose="02020603050405020304" pitchFamily="18" charset="0"/>
              </a:rPr>
              <a:t> suit un sentiment de manque (manger, se vêtir, s’abriter…) Le besoin n’est pas créé par la société ou le marketing, il est inhérent à la nature humaine. </a:t>
            </a:r>
          </a:p>
          <a:p>
            <a:endParaRPr lang="fr-FR" sz="2400"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Désir : </a:t>
            </a:r>
            <a:r>
              <a:rPr lang="fr-FR" sz="2400" dirty="0">
                <a:latin typeface="Times New Roman" panose="02020603050405020304" pitchFamily="18" charset="0"/>
                <a:cs typeface="Times New Roman" panose="02020603050405020304" pitchFamily="18" charset="0"/>
              </a:rPr>
              <a:t>moyen privilégié de satisfaire un besoin. Les besoins sont en nombre limité, les désirs culturellement différenciés sont infinis. </a:t>
            </a:r>
          </a:p>
          <a:p>
            <a:endParaRPr lang="fr-FR" sz="2400" dirty="0">
              <a:latin typeface="Times New Roman" panose="02020603050405020304" pitchFamily="18" charset="0"/>
              <a:cs typeface="Times New Roman" panose="02020603050405020304" pitchFamily="18" charset="0"/>
            </a:endParaRPr>
          </a:p>
          <a:p>
            <a:r>
              <a:rPr lang="fr-FR" sz="24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Demande : </a:t>
            </a:r>
            <a:r>
              <a:rPr lang="fr-FR" sz="2400" dirty="0">
                <a:latin typeface="Times New Roman" panose="02020603050405020304" pitchFamily="18" charset="0"/>
                <a:cs typeface="Times New Roman" panose="02020603050405020304" pitchFamily="18" charset="0"/>
              </a:rPr>
              <a:t>correspond au désir d’acheter certains produits soutenu par un vouloir et un pouvoir d’achat. </a:t>
            </a:r>
          </a:p>
          <a:p>
            <a:r>
              <a:rPr lang="fr-FR" sz="2400" dirty="0">
                <a:latin typeface="Times New Roman" panose="02020603050405020304" pitchFamily="18" charset="0"/>
                <a:cs typeface="Times New Roman" panose="02020603050405020304" pitchFamily="18" charset="0"/>
              </a:rPr>
              <a:t>Pour choisir entre différents produits susceptibles de satisfaire le même besoin, le consommateur définit une valeur qu’il compare au coût de chaque produit en vue de maximiser sa satisfaction. </a:t>
            </a:r>
          </a:p>
          <a:p>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164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D406F806-A911-4403-B311-4E89BBE3D788}"/>
              </a:ext>
            </a:extLst>
          </p:cNvPr>
          <p:cNvSpPr>
            <a:spLocks noGrp="1"/>
          </p:cNvSpPr>
          <p:nvPr>
            <p:ph idx="1"/>
          </p:nvPr>
        </p:nvSpPr>
        <p:spPr>
          <a:xfrm>
            <a:off x="4951048" y="0"/>
            <a:ext cx="7121616" cy="6858000"/>
          </a:xfrm>
        </p:spPr>
        <p:txBody>
          <a:bodyPr anchor="ctr">
            <a:normAutofit fontScale="77500" lnSpcReduction="20000"/>
          </a:bodyPr>
          <a:lstStyle/>
          <a:p>
            <a:pPr>
              <a:lnSpc>
                <a:spcPct val="120000"/>
              </a:lnSpc>
            </a:pPr>
            <a:r>
              <a:rPr lang="fr-FR" sz="15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Produit :</a:t>
            </a:r>
            <a:r>
              <a:rPr lang="fr-FR" sz="2400" dirty="0">
                <a:latin typeface="Times New Roman" panose="02020603050405020304" pitchFamily="18" charset="0"/>
                <a:cs typeface="Times New Roman" panose="02020603050405020304" pitchFamily="18" charset="0"/>
              </a:rPr>
              <a:t> toute entité susceptible de satisfaire un besoin ou un désir : objet, service, idée. </a:t>
            </a:r>
          </a:p>
          <a:p>
            <a:pPr>
              <a:lnSpc>
                <a:spcPct val="120000"/>
              </a:lnSpc>
            </a:pPr>
            <a:endParaRPr lang="fr-FR" sz="1200" dirty="0">
              <a:latin typeface="Times New Roman" panose="02020603050405020304" pitchFamily="18" charset="0"/>
              <a:cs typeface="Times New Roman" panose="02020603050405020304" pitchFamily="18" charset="0"/>
            </a:endParaRPr>
          </a:p>
          <a:p>
            <a:pPr>
              <a:lnSpc>
                <a:spcPct val="120000"/>
              </a:lnSpc>
            </a:pPr>
            <a:r>
              <a:rPr lang="fr-FR" sz="24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Echange :</a:t>
            </a:r>
            <a:r>
              <a:rPr lang="fr-FR" sz="2400" dirty="0">
                <a:latin typeface="Times New Roman" panose="02020603050405020304" pitchFamily="18" charset="0"/>
                <a:cs typeface="Times New Roman" panose="02020603050405020304" pitchFamily="18" charset="0"/>
              </a:rPr>
              <a:t> acte qui consiste à obtenir quelque chose de quelqu’un en contrepartie d’autre chose. Si l’accord intervient entre différentes parties qui échangent, il y a transaction. Lorsque les accords entre les parties se prolongent pour constituer un partenariat durable, on peut parler de relations (passage du marketing transactionnel ou marketing relationnel). </a:t>
            </a:r>
          </a:p>
          <a:p>
            <a:pPr>
              <a:lnSpc>
                <a:spcPct val="120000"/>
              </a:lnSpc>
            </a:pPr>
            <a:endParaRPr lang="fr-FR" sz="2400" dirty="0">
              <a:latin typeface="Times New Roman" panose="02020603050405020304" pitchFamily="18" charset="0"/>
              <a:cs typeface="Times New Roman" panose="02020603050405020304" pitchFamily="18" charset="0"/>
            </a:endParaRPr>
          </a:p>
          <a:p>
            <a:pPr>
              <a:lnSpc>
                <a:spcPct val="120000"/>
              </a:lnSpc>
            </a:pPr>
            <a:r>
              <a:rPr lang="fr-FR" sz="2400" dirty="0">
                <a:latin typeface="Times New Roman" panose="02020603050405020304" pitchFamily="18" charset="0"/>
                <a:cs typeface="Times New Roman" panose="02020603050405020304" pitchFamily="18" charset="0"/>
              </a:rPr>
              <a:t>• </a:t>
            </a:r>
            <a:r>
              <a:rPr lang="fr-FR" sz="2400" b="1" dirty="0">
                <a:latin typeface="Times New Roman" panose="02020603050405020304" pitchFamily="18" charset="0"/>
                <a:cs typeface="Times New Roman" panose="02020603050405020304" pitchFamily="18" charset="0"/>
              </a:rPr>
              <a:t>Marché : </a:t>
            </a:r>
            <a:r>
              <a:rPr lang="fr-FR" sz="2400" dirty="0">
                <a:latin typeface="Times New Roman" panose="02020603050405020304" pitchFamily="18" charset="0"/>
                <a:cs typeface="Times New Roman" panose="02020603050405020304" pitchFamily="18" charset="0"/>
              </a:rPr>
              <a:t>constitué par l’ensemble des clients capables et désireux de procéder à un échange, leur permettant de satisfaire un besoin ou un désir. </a:t>
            </a:r>
          </a:p>
          <a:p>
            <a:pPr marL="0" indent="0">
              <a:lnSpc>
                <a:spcPct val="120000"/>
              </a:lnSpc>
              <a:buNone/>
            </a:pPr>
            <a:r>
              <a:rPr lang="fr-FR" sz="2400" dirty="0">
                <a:latin typeface="Times New Roman" panose="02020603050405020304" pitchFamily="18" charset="0"/>
                <a:cs typeface="Times New Roman" panose="02020603050405020304" pitchFamily="18" charset="0"/>
              </a:rPr>
              <a:t>  La taille du marché dépend du nombre de personnes qui :</a:t>
            </a:r>
          </a:p>
          <a:p>
            <a:pPr marL="0" indent="0">
              <a:lnSpc>
                <a:spcPct val="120000"/>
              </a:lnSpc>
              <a:buNone/>
            </a:pPr>
            <a:r>
              <a:rPr lang="fr-FR" sz="2400" dirty="0">
                <a:latin typeface="Times New Roman" panose="02020603050405020304" pitchFamily="18" charset="0"/>
                <a:cs typeface="Times New Roman" panose="02020603050405020304" pitchFamily="18" charset="0"/>
              </a:rPr>
              <a:t>         - éprouvent un désir à l’égard d’un produit, </a:t>
            </a:r>
          </a:p>
          <a:p>
            <a:pPr marL="450850" indent="-450850">
              <a:lnSpc>
                <a:spcPct val="120000"/>
              </a:lnSpc>
            </a:pPr>
            <a:r>
              <a:rPr lang="fr-FR" sz="2400" dirty="0">
                <a:latin typeface="Times New Roman" panose="02020603050405020304" pitchFamily="18" charset="0"/>
                <a:cs typeface="Times New Roman" panose="02020603050405020304" pitchFamily="18" charset="0"/>
              </a:rPr>
              <a:t> - ont les ressources suffisantes pour l’acquérir</a:t>
            </a:r>
          </a:p>
          <a:p>
            <a:pPr marL="450850" indent="-450850">
              <a:lnSpc>
                <a:spcPct val="120000"/>
              </a:lnSpc>
            </a:pPr>
            <a:r>
              <a:rPr lang="fr-FR" sz="2400" dirty="0">
                <a:latin typeface="Times New Roman" panose="02020603050405020304" pitchFamily="18" charset="0"/>
                <a:cs typeface="Times New Roman" panose="02020603050405020304" pitchFamily="18" charset="0"/>
              </a:rPr>
              <a:t> - ont la volonté d’échanger ces ressources contre le produit</a:t>
            </a:r>
          </a:p>
          <a:p>
            <a:pPr>
              <a:lnSpc>
                <a:spcPct val="120000"/>
              </a:lnSpc>
            </a:pPr>
            <a:r>
              <a:rPr lang="fr-FR"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51183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B3935F-AC8A-4AE4-9527-D439FA6B0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5E6FAA8-67D2-49AA-8B41-3F270FD47C61}"/>
              </a:ext>
            </a:extLst>
          </p:cNvPr>
          <p:cNvSpPr>
            <a:spLocks noGrp="1"/>
          </p:cNvSpPr>
          <p:nvPr>
            <p:ph type="title"/>
          </p:nvPr>
        </p:nvSpPr>
        <p:spPr>
          <a:xfrm>
            <a:off x="643468" y="643467"/>
            <a:ext cx="3415612" cy="5571066"/>
          </a:xfrm>
        </p:spPr>
        <p:txBody>
          <a:bodyPr>
            <a:normAutofit/>
          </a:bodyPr>
          <a:lstStyle/>
          <a:p>
            <a:r>
              <a:rPr lang="fr-FR" sz="3500" b="1">
                <a:solidFill>
                  <a:srgbClr val="FFFFFF"/>
                </a:solidFill>
                <a:latin typeface="Times New Roman" panose="02020603050405020304" pitchFamily="18" charset="0"/>
                <a:cs typeface="Times New Roman" panose="02020603050405020304" pitchFamily="18" charset="0"/>
              </a:rPr>
              <a:t> But du Marketing </a:t>
            </a:r>
          </a:p>
        </p:txBody>
      </p:sp>
      <p:graphicFrame>
        <p:nvGraphicFramePr>
          <p:cNvPr id="5" name="Espace réservé du contenu 2">
            <a:extLst>
              <a:ext uri="{FF2B5EF4-FFF2-40B4-BE49-F238E27FC236}">
                <a16:creationId xmlns:a16="http://schemas.microsoft.com/office/drawing/2014/main" id="{1EA7BF4D-EFFB-86B8-BC67-7EACF2DE6033}"/>
              </a:ext>
            </a:extLst>
          </p:cNvPr>
          <p:cNvGraphicFramePr>
            <a:graphicFrameLocks noGrp="1"/>
          </p:cNvGraphicFramePr>
          <p:nvPr>
            <p:ph idx="1"/>
            <p:extLst>
              <p:ext uri="{D42A27DB-BD31-4B8C-83A1-F6EECF244321}">
                <p14:modId xmlns:p14="http://schemas.microsoft.com/office/powerpoint/2010/main" val="1841343409"/>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8687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F1AAEE-F670-4A2B-B753-CBD7A502253A}"/>
              </a:ext>
            </a:extLst>
          </p:cNvPr>
          <p:cNvSpPr>
            <a:spLocks noGrp="1"/>
          </p:cNvSpPr>
          <p:nvPr>
            <p:ph type="title"/>
          </p:nvPr>
        </p:nvSpPr>
        <p:spPr>
          <a:xfrm>
            <a:off x="1024128" y="585216"/>
            <a:ext cx="6066818" cy="1499616"/>
          </a:xfrm>
        </p:spPr>
        <p:txBody>
          <a:bodyPr>
            <a:normAutofit/>
          </a:bodyPr>
          <a:lstStyle/>
          <a:p>
            <a:r>
              <a:rPr lang="fr-FR" b="1">
                <a:latin typeface="Times New Roman" panose="02020603050405020304" pitchFamily="18" charset="0"/>
                <a:cs typeface="Times New Roman" panose="02020603050405020304" pitchFamily="18" charset="0"/>
              </a:rPr>
              <a:t>Démarche marketing</a:t>
            </a:r>
          </a:p>
        </p:txBody>
      </p:sp>
      <p:sp>
        <p:nvSpPr>
          <p:cNvPr id="3" name="Espace réservé du contenu 2">
            <a:extLst>
              <a:ext uri="{FF2B5EF4-FFF2-40B4-BE49-F238E27FC236}">
                <a16:creationId xmlns:a16="http://schemas.microsoft.com/office/drawing/2014/main" id="{68EFADD5-4D4D-4A0C-B1FC-E365258820D3}"/>
              </a:ext>
            </a:extLst>
          </p:cNvPr>
          <p:cNvSpPr>
            <a:spLocks noGrp="1"/>
          </p:cNvSpPr>
          <p:nvPr>
            <p:ph idx="1"/>
          </p:nvPr>
        </p:nvSpPr>
        <p:spPr>
          <a:xfrm>
            <a:off x="1024128" y="2286000"/>
            <a:ext cx="6066818" cy="4023360"/>
          </a:xfrm>
        </p:spPr>
        <p:txBody>
          <a:bodyPr>
            <a:normAutofit/>
          </a:bodyPr>
          <a:lstStyle/>
          <a:p>
            <a:pPr>
              <a:buFont typeface="Wingdings" panose="05000000000000000000" pitchFamily="2" charset="2"/>
              <a:buChar char="q"/>
            </a:pPr>
            <a:r>
              <a:rPr lang="fr-FR">
                <a:latin typeface="Times New Roman" panose="02020603050405020304" pitchFamily="18" charset="0"/>
                <a:cs typeface="Times New Roman" panose="02020603050405020304" pitchFamily="18" charset="0"/>
              </a:rPr>
              <a:t>Analyser l’information de l’entreprise </a:t>
            </a:r>
          </a:p>
          <a:p>
            <a:pPr>
              <a:buFont typeface="Wingdings" panose="05000000000000000000" pitchFamily="2" charset="2"/>
              <a:buChar char="q"/>
            </a:pPr>
            <a:r>
              <a:rPr lang="fr-FR">
                <a:latin typeface="Times New Roman" panose="02020603050405020304" pitchFamily="18" charset="0"/>
                <a:cs typeface="Times New Roman" panose="02020603050405020304" pitchFamily="18" charset="0"/>
              </a:rPr>
              <a:t>Analyse externe </a:t>
            </a:r>
          </a:p>
          <a:p>
            <a:pPr>
              <a:buFont typeface="Wingdings" panose="05000000000000000000" pitchFamily="2" charset="2"/>
              <a:buChar char="q"/>
            </a:pPr>
            <a:r>
              <a:rPr lang="fr-FR">
                <a:latin typeface="Times New Roman" panose="02020603050405020304" pitchFamily="18" charset="0"/>
                <a:cs typeface="Times New Roman" panose="02020603050405020304" pitchFamily="18" charset="0"/>
              </a:rPr>
              <a:t>Analyse interne</a:t>
            </a:r>
          </a:p>
          <a:p>
            <a:pPr>
              <a:buFont typeface="Wingdings" panose="05000000000000000000" pitchFamily="2" charset="2"/>
              <a:buChar char="q"/>
            </a:pPr>
            <a:r>
              <a:rPr lang="fr-FR">
                <a:latin typeface="Times New Roman" panose="02020603050405020304" pitchFamily="18" charset="0"/>
                <a:cs typeface="Times New Roman" panose="02020603050405020304" pitchFamily="18" charset="0"/>
              </a:rPr>
              <a:t> Fixer des objectifs généraux </a:t>
            </a:r>
          </a:p>
          <a:p>
            <a:pPr>
              <a:buFont typeface="Wingdings" panose="05000000000000000000" pitchFamily="2" charset="2"/>
              <a:buChar char="q"/>
            </a:pPr>
            <a:r>
              <a:rPr lang="fr-FR">
                <a:latin typeface="Times New Roman" panose="02020603050405020304" pitchFamily="18" charset="0"/>
                <a:cs typeface="Times New Roman" panose="02020603050405020304" pitchFamily="18" charset="0"/>
              </a:rPr>
              <a:t>Définir une stratégie produit/marché pour atteindre ses objectifs </a:t>
            </a:r>
          </a:p>
          <a:p>
            <a:pPr>
              <a:buFont typeface="Wingdings" panose="05000000000000000000" pitchFamily="2" charset="2"/>
              <a:buChar char="q"/>
            </a:pPr>
            <a:r>
              <a:rPr lang="fr-FR">
                <a:latin typeface="Times New Roman" panose="02020603050405020304" pitchFamily="18" charset="0"/>
                <a:cs typeface="Times New Roman" panose="02020603050405020304" pitchFamily="18" charset="0"/>
              </a:rPr>
              <a:t>Définir des actions en terme de : Moyens/ Calendrier </a:t>
            </a:r>
          </a:p>
          <a:p>
            <a:pPr>
              <a:buFont typeface="Wingdings" panose="05000000000000000000" pitchFamily="2" charset="2"/>
              <a:buChar char="q"/>
            </a:pPr>
            <a:r>
              <a:rPr lang="fr-FR">
                <a:latin typeface="Times New Roman" panose="02020603050405020304" pitchFamily="18" charset="0"/>
                <a:cs typeface="Times New Roman" panose="02020603050405020304" pitchFamily="18" charset="0"/>
              </a:rPr>
              <a:t>Contrôler</a:t>
            </a:r>
          </a:p>
        </p:txBody>
      </p:sp>
      <p:pic>
        <p:nvPicPr>
          <p:cNvPr id="5" name="Picture 4" descr="Bureau avec des éléments de productivité">
            <a:extLst>
              <a:ext uri="{FF2B5EF4-FFF2-40B4-BE49-F238E27FC236}">
                <a16:creationId xmlns:a16="http://schemas.microsoft.com/office/drawing/2014/main" id="{14D3864C-0933-3FDE-3CD1-F705C0196744}"/>
              </a:ext>
            </a:extLst>
          </p:cNvPr>
          <p:cNvPicPr>
            <a:picLocks noChangeAspect="1"/>
          </p:cNvPicPr>
          <p:nvPr/>
        </p:nvPicPr>
        <p:blipFill rotWithShape="1">
          <a:blip r:embed="rId2"/>
          <a:srcRect l="35045" r="19795" b="-1"/>
          <a:stretch/>
        </p:blipFill>
        <p:spPr>
          <a:xfrm>
            <a:off x="7552266" y="10"/>
            <a:ext cx="4639733" cy="6857990"/>
          </a:xfrm>
          <a:prstGeom prst="rect">
            <a:avLst/>
          </a:prstGeom>
        </p:spPr>
      </p:pic>
    </p:spTree>
    <p:extLst>
      <p:ext uri="{BB962C8B-B14F-4D97-AF65-F5344CB8AC3E}">
        <p14:creationId xmlns:p14="http://schemas.microsoft.com/office/powerpoint/2010/main" val="1934788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B3935F-AC8A-4AE4-9527-D439FA6B0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EEB906A-9FE8-4B32-A00C-1B3D4868AB8D}"/>
              </a:ext>
            </a:extLst>
          </p:cNvPr>
          <p:cNvSpPr>
            <a:spLocks noGrp="1"/>
          </p:cNvSpPr>
          <p:nvPr>
            <p:ph type="title"/>
          </p:nvPr>
        </p:nvSpPr>
        <p:spPr>
          <a:xfrm>
            <a:off x="643468" y="643467"/>
            <a:ext cx="3415612" cy="5571066"/>
          </a:xfrm>
        </p:spPr>
        <p:txBody>
          <a:bodyPr>
            <a:normAutofit/>
          </a:bodyPr>
          <a:lstStyle/>
          <a:p>
            <a:r>
              <a:rPr lang="fr-FR" sz="3500" b="1">
                <a:solidFill>
                  <a:srgbClr val="FFFFFF"/>
                </a:solidFill>
                <a:latin typeface="Times New Roman" panose="02020603050405020304" pitchFamily="18" charset="0"/>
                <a:cs typeface="Times New Roman" panose="02020603050405020304" pitchFamily="18" charset="0"/>
              </a:rPr>
              <a:t>Plan Marketing</a:t>
            </a:r>
          </a:p>
        </p:txBody>
      </p:sp>
      <p:graphicFrame>
        <p:nvGraphicFramePr>
          <p:cNvPr id="5" name="Espace réservé du contenu 2">
            <a:extLst>
              <a:ext uri="{FF2B5EF4-FFF2-40B4-BE49-F238E27FC236}">
                <a16:creationId xmlns:a16="http://schemas.microsoft.com/office/drawing/2014/main" id="{A62AD7E7-321B-E66B-5C43-1B405A5F70D7}"/>
              </a:ext>
            </a:extLst>
          </p:cNvPr>
          <p:cNvGraphicFramePr>
            <a:graphicFrameLocks noGrp="1"/>
          </p:cNvGraphicFramePr>
          <p:nvPr>
            <p:ph idx="1"/>
            <p:extLst>
              <p:ext uri="{D42A27DB-BD31-4B8C-83A1-F6EECF244321}">
                <p14:modId xmlns:p14="http://schemas.microsoft.com/office/powerpoint/2010/main" val="2703912175"/>
              </p:ext>
            </p:extLst>
          </p:nvPr>
        </p:nvGraphicFramePr>
        <p:xfrm>
          <a:off x="4953409" y="296652"/>
          <a:ext cx="7238591" cy="65613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2513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AE233E-E937-43FA-9DF8-0A35C80E43BF}"/>
              </a:ext>
            </a:extLst>
          </p:cNvPr>
          <p:cNvSpPr>
            <a:spLocks noGrp="1"/>
          </p:cNvSpPr>
          <p:nvPr>
            <p:ph type="title"/>
          </p:nvPr>
        </p:nvSpPr>
        <p:spPr>
          <a:xfrm>
            <a:off x="970992" y="332656"/>
            <a:ext cx="9720072" cy="611536"/>
          </a:xfrm>
        </p:spPr>
        <p:txBody>
          <a:bodyPr>
            <a:noAutofit/>
          </a:bodyPr>
          <a:lstStyle/>
          <a:p>
            <a:r>
              <a:rPr lang="fr-FR" sz="2800" b="1" dirty="0">
                <a:latin typeface="Times New Roman" panose="02020603050405020304" pitchFamily="18" charset="0"/>
                <a:cs typeface="Times New Roman" panose="02020603050405020304" pitchFamily="18" charset="0"/>
              </a:rPr>
              <a:t>Fixer </a:t>
            </a:r>
            <a:br>
              <a:rPr lang="fr-FR" sz="2800" b="1" dirty="0">
                <a:latin typeface="Times New Roman" panose="02020603050405020304" pitchFamily="18" charset="0"/>
                <a:cs typeface="Times New Roman" panose="02020603050405020304" pitchFamily="18" charset="0"/>
              </a:rPr>
            </a:br>
            <a:r>
              <a:rPr lang="fr-FR" sz="2800" b="1" dirty="0">
                <a:latin typeface="Times New Roman" panose="02020603050405020304" pitchFamily="18" charset="0"/>
                <a:cs typeface="Times New Roman" panose="02020603050405020304" pitchFamily="18" charset="0"/>
              </a:rPr>
              <a:t>les Objectifs</a:t>
            </a:r>
          </a:p>
        </p:txBody>
      </p:sp>
      <p:pic>
        <p:nvPicPr>
          <p:cNvPr id="1026" name="Picture 2" descr="Comment bien définir les objectifs de mon projet ? – P2M consulting">
            <a:extLst>
              <a:ext uri="{FF2B5EF4-FFF2-40B4-BE49-F238E27FC236}">
                <a16:creationId xmlns:a16="http://schemas.microsoft.com/office/drawing/2014/main" id="{6E112D23-CEED-A11C-81B9-F95C9CF7714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403" y="1124744"/>
            <a:ext cx="3615605" cy="453650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89CB1FE0-5FE5-4D36-9A1C-5E70573587C5}"/>
              </a:ext>
            </a:extLst>
          </p:cNvPr>
          <p:cNvSpPr>
            <a:spLocks noGrp="1"/>
          </p:cNvSpPr>
          <p:nvPr>
            <p:ph idx="1"/>
          </p:nvPr>
        </p:nvSpPr>
        <p:spPr>
          <a:xfrm>
            <a:off x="4439817" y="1484784"/>
            <a:ext cx="7056784" cy="4824536"/>
          </a:xfrm>
        </p:spPr>
        <p:txBody>
          <a:bodyPr>
            <a:normAutofit/>
          </a:bodyPr>
          <a:lstStyle/>
          <a:p>
            <a:pPr algn="just"/>
            <a:r>
              <a:rPr lang="fr-FR" sz="2400" dirty="0"/>
              <a:t>Dans un plan marketing deux types d’objectifs doivent être fixés : </a:t>
            </a:r>
          </a:p>
          <a:p>
            <a:pPr algn="just"/>
            <a:r>
              <a:rPr lang="fr-FR" sz="2400" dirty="0"/>
              <a:t>• </a:t>
            </a:r>
            <a:r>
              <a:rPr lang="fr-FR" sz="2400" b="1" dirty="0"/>
              <a:t>les objectifs financiers : s</a:t>
            </a:r>
            <a:r>
              <a:rPr lang="fr-FR" sz="2400" dirty="0"/>
              <a:t>ont le plus souvent exprimés en termes de taux de rentabilité à moyen terme, capacité d’autofinancement ou bénéfices annuels.</a:t>
            </a:r>
          </a:p>
          <a:p>
            <a:pPr algn="just"/>
            <a:r>
              <a:rPr lang="fr-FR" sz="2400" dirty="0"/>
              <a:t> </a:t>
            </a:r>
          </a:p>
          <a:p>
            <a:pPr algn="just"/>
            <a:r>
              <a:rPr lang="fr-FR" sz="2400" dirty="0"/>
              <a:t>• </a:t>
            </a:r>
            <a:r>
              <a:rPr lang="fr-FR" sz="2400" b="1" dirty="0"/>
              <a:t>Les objectifs marketing : </a:t>
            </a:r>
            <a:r>
              <a:rPr lang="fr-FR" sz="2400" dirty="0"/>
              <a:t>traduisent les objectifs financiers en termes de chiffre d’affaires, de volume de ventes ou de part de marché. L’objectif de part de marché peut lui même être décliné en objectif de notoriété, préférence, image, fidélité…</a:t>
            </a:r>
            <a:endParaRPr lang="fr-FR" sz="2000" dirty="0"/>
          </a:p>
        </p:txBody>
      </p:sp>
    </p:spTree>
    <p:extLst>
      <p:ext uri="{BB962C8B-B14F-4D97-AF65-F5344CB8AC3E}">
        <p14:creationId xmlns:p14="http://schemas.microsoft.com/office/powerpoint/2010/main" val="4226270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4E95D-5C6A-4CFF-8371-C0D533AC9C88}"/>
              </a:ext>
            </a:extLst>
          </p:cNvPr>
          <p:cNvSpPr>
            <a:spLocks noGrp="1"/>
          </p:cNvSpPr>
          <p:nvPr>
            <p:ph type="title"/>
          </p:nvPr>
        </p:nvSpPr>
        <p:spPr>
          <a:xfrm>
            <a:off x="1019719" y="0"/>
            <a:ext cx="5075764" cy="980728"/>
          </a:xfrm>
        </p:spPr>
        <p:txBody>
          <a:bodyPr>
            <a:normAutofit/>
          </a:bodyPr>
          <a:lstStyle/>
          <a:p>
            <a:r>
              <a:rPr lang="fr-FR" b="1" dirty="0">
                <a:latin typeface="Times New Roman" panose="02020603050405020304" pitchFamily="18" charset="0"/>
                <a:cs typeface="Times New Roman" panose="02020603050405020304" pitchFamily="18" charset="0"/>
              </a:rPr>
              <a:t> </a:t>
            </a:r>
            <a:r>
              <a:rPr lang="fr-FR" sz="3600" b="1" dirty="0">
                <a:latin typeface="Times New Roman" panose="02020603050405020304" pitchFamily="18" charset="0"/>
                <a:cs typeface="Times New Roman" panose="02020603050405020304" pitchFamily="18" charset="0"/>
              </a:rPr>
              <a:t>la Segmentation</a:t>
            </a:r>
            <a:endParaRPr lang="fr-FR" b="1" dirty="0">
              <a:latin typeface="Times New Roman" panose="02020603050405020304" pitchFamily="18" charset="0"/>
              <a:cs typeface="Times New Roman" panose="02020603050405020304" pitchFamily="18" charset="0"/>
            </a:endParaRPr>
          </a:p>
        </p:txBody>
      </p:sp>
      <p:sp>
        <p:nvSpPr>
          <p:cNvPr id="3" name="Espace réservé du contenu 2">
            <a:extLst>
              <a:ext uri="{FF2B5EF4-FFF2-40B4-BE49-F238E27FC236}">
                <a16:creationId xmlns:a16="http://schemas.microsoft.com/office/drawing/2014/main" id="{98A0CBF5-BE0D-49FA-81C9-1C6AE798ABAE}"/>
              </a:ext>
            </a:extLst>
          </p:cNvPr>
          <p:cNvSpPr>
            <a:spLocks noGrp="1"/>
          </p:cNvSpPr>
          <p:nvPr>
            <p:ph idx="1"/>
          </p:nvPr>
        </p:nvSpPr>
        <p:spPr>
          <a:xfrm>
            <a:off x="1009614" y="1040500"/>
            <a:ext cx="6584040" cy="5817500"/>
          </a:xfrm>
        </p:spPr>
        <p:txBody>
          <a:bodyPr>
            <a:normAutofit/>
          </a:bodyPr>
          <a:lstStyle/>
          <a:p>
            <a:pPr algn="just"/>
            <a:r>
              <a:rPr lang="fr-FR" sz="2000" b="1" dirty="0"/>
              <a:t>La segmentation du marché :</a:t>
            </a:r>
          </a:p>
          <a:p>
            <a:pPr algn="just"/>
            <a:r>
              <a:rPr lang="fr-FR" sz="2000" dirty="0"/>
              <a:t>Il s’agit d’un découpage du marché en sous-ensembles homogènes significatifs et accessibles à une action marketing spécifique. La segmentation permet de mettre en évidence le degré d’hétérogénéité d’un marché et les opportunités commerciales qui en résultent.</a:t>
            </a:r>
          </a:p>
          <a:p>
            <a:pPr algn="just"/>
            <a:endParaRPr lang="fr-FR" sz="2000" dirty="0"/>
          </a:p>
          <a:p>
            <a:pPr algn="just"/>
            <a:r>
              <a:rPr lang="fr-FR" sz="2000" b="1" dirty="0"/>
              <a:t>Les critères de segmentation </a:t>
            </a:r>
            <a:r>
              <a:rPr lang="fr-FR" sz="2000" dirty="0"/>
              <a:t>peuvent être regroupés en deux catégories :</a:t>
            </a:r>
          </a:p>
          <a:p>
            <a:pPr algn="just"/>
            <a:r>
              <a:rPr lang="fr-FR" sz="2000" dirty="0"/>
              <a:t> • ceux qui décrivent des caractéristiques de consommateurs souvent indépendantes du produit concerné : segmentation géographique, sociale, démographique, économique ou psychographique( personnalité, style de vie); </a:t>
            </a:r>
          </a:p>
          <a:p>
            <a:pPr algn="just"/>
            <a:r>
              <a:rPr lang="fr-FR" sz="2000" dirty="0"/>
              <a:t>• ceux qui expriment des comportements des consommateurs par rapport au produit ou au groupe de produits ( occasion d’achat, fidélité, …)</a:t>
            </a:r>
          </a:p>
        </p:txBody>
      </p:sp>
      <p:pic>
        <p:nvPicPr>
          <p:cNvPr id="8194" name="Picture 2" descr="10 exemples de segmentation client | Méthode et guide détaillé">
            <a:extLst>
              <a:ext uri="{FF2B5EF4-FFF2-40B4-BE49-F238E27FC236}">
                <a16:creationId xmlns:a16="http://schemas.microsoft.com/office/drawing/2014/main" id="{C2A8CAD6-13DE-E3F0-2263-CFC60A8FB9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2224" y="836712"/>
            <a:ext cx="3439697" cy="427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73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12A7A-98B5-470B-BD42-BEAC8C3E914C}"/>
              </a:ext>
            </a:extLst>
          </p:cNvPr>
          <p:cNvSpPr>
            <a:spLocks noGrp="1"/>
          </p:cNvSpPr>
          <p:nvPr>
            <p:ph type="title"/>
          </p:nvPr>
        </p:nvSpPr>
        <p:spPr>
          <a:xfrm>
            <a:off x="936014" y="125773"/>
            <a:ext cx="6066818" cy="926963"/>
          </a:xfrm>
        </p:spPr>
        <p:txBody>
          <a:bodyPr>
            <a:normAutofit/>
          </a:bodyPr>
          <a:lstStyle/>
          <a:p>
            <a:pPr algn="ctr"/>
            <a:r>
              <a:rPr lang="fr-FR" sz="3600" b="1" dirty="0">
                <a:latin typeface="Times New Roman" panose="02020603050405020304" pitchFamily="18" charset="0"/>
                <a:cs typeface="Times New Roman" panose="02020603050405020304" pitchFamily="18" charset="0"/>
              </a:rPr>
              <a:t>Le</a:t>
            </a:r>
            <a:r>
              <a:rPr lang="fr-FR" sz="3600" dirty="0"/>
              <a:t> </a:t>
            </a:r>
            <a:r>
              <a:rPr lang="fr-FR" sz="3600" b="1" dirty="0">
                <a:latin typeface="Times New Roman" panose="02020603050405020304" pitchFamily="18" charset="0"/>
                <a:cs typeface="Times New Roman" panose="02020603050405020304" pitchFamily="18" charset="0"/>
              </a:rPr>
              <a:t>ciblage</a:t>
            </a:r>
            <a:r>
              <a:rPr lang="fr-FR" sz="3600" dirty="0"/>
              <a:t> </a:t>
            </a:r>
          </a:p>
        </p:txBody>
      </p:sp>
      <p:sp>
        <p:nvSpPr>
          <p:cNvPr id="3" name="Espace réservé du contenu 2">
            <a:extLst>
              <a:ext uri="{FF2B5EF4-FFF2-40B4-BE49-F238E27FC236}">
                <a16:creationId xmlns:a16="http://schemas.microsoft.com/office/drawing/2014/main" id="{1D07203A-F7B2-4D90-A003-EA688C901484}"/>
              </a:ext>
            </a:extLst>
          </p:cNvPr>
          <p:cNvSpPr>
            <a:spLocks noGrp="1"/>
          </p:cNvSpPr>
          <p:nvPr>
            <p:ph idx="1"/>
          </p:nvPr>
        </p:nvSpPr>
        <p:spPr>
          <a:xfrm>
            <a:off x="927924" y="1052736"/>
            <a:ext cx="6464220" cy="5616624"/>
          </a:xfrm>
        </p:spPr>
        <p:txBody>
          <a:bodyPr>
            <a:normAutofit/>
          </a:bodyPr>
          <a:lstStyle/>
          <a:p>
            <a:pPr algn="just"/>
            <a:r>
              <a:rPr lang="fr-FR" sz="2400" dirty="0">
                <a:latin typeface="Times New Roman" panose="02020603050405020304" pitchFamily="18" charset="0"/>
                <a:cs typeface="Times New Roman" panose="02020603050405020304" pitchFamily="18" charset="0"/>
              </a:rPr>
              <a:t>Il s’agit d’évaluer l’attrait relatif de chaque segment et choisir celui sur lequel elle concentrera ses efforts (cible) en cohérence avec ses objectifs, ses compétences et ses ressources.</a:t>
            </a:r>
          </a:p>
          <a:p>
            <a:pPr algn="just"/>
            <a:r>
              <a:rPr lang="fr-FR" sz="2400" dirty="0">
                <a:latin typeface="Times New Roman" panose="02020603050405020304" pitchFamily="18" charset="0"/>
                <a:cs typeface="Times New Roman" panose="02020603050405020304" pitchFamily="18" charset="0"/>
              </a:rPr>
              <a:t>L’attrait d’un segment dépend de:</a:t>
            </a:r>
          </a:p>
          <a:p>
            <a:pPr marL="633413" indent="84138" algn="just">
              <a:buFont typeface="Wingdings" panose="05000000000000000000" pitchFamily="2" charset="2"/>
              <a:buChar char="Ø"/>
            </a:pPr>
            <a:r>
              <a:rPr lang="fr-FR" sz="2400" dirty="0">
                <a:latin typeface="Times New Roman" panose="02020603050405020304" pitchFamily="18" charset="0"/>
                <a:cs typeface="Times New Roman" panose="02020603050405020304" pitchFamily="18" charset="0"/>
              </a:rPr>
              <a:t> sa taille,</a:t>
            </a:r>
          </a:p>
          <a:p>
            <a:pPr marL="900113" indent="-365125" algn="just">
              <a:buFont typeface="Wingdings" panose="05000000000000000000" pitchFamily="2" charset="2"/>
              <a:buChar char="Ø"/>
              <a:tabLst>
                <a:tab pos="84138" algn="l"/>
              </a:tabLst>
            </a:pPr>
            <a:r>
              <a:rPr lang="fr-FR" sz="2400" dirty="0">
                <a:latin typeface="Times New Roman" panose="02020603050405020304" pitchFamily="18" charset="0"/>
                <a:cs typeface="Times New Roman" panose="02020603050405020304" pitchFamily="18" charset="0"/>
              </a:rPr>
              <a:t> niveau des risques encouru,</a:t>
            </a:r>
          </a:p>
          <a:p>
            <a:pPr marL="900113" indent="-365125" algn="just">
              <a:buFont typeface="Wingdings" panose="05000000000000000000" pitchFamily="2" charset="2"/>
              <a:buChar char="Ø"/>
              <a:tabLst>
                <a:tab pos="84138" algn="l"/>
              </a:tabLst>
            </a:pPr>
            <a:r>
              <a:rPr lang="fr-FR" sz="2400" dirty="0">
                <a:latin typeface="Times New Roman" panose="02020603050405020304" pitchFamily="18" charset="0"/>
                <a:cs typeface="Times New Roman" panose="02020603050405020304" pitchFamily="18" charset="0"/>
              </a:rPr>
              <a:t> son taux de croissance,</a:t>
            </a:r>
          </a:p>
          <a:p>
            <a:pPr marL="900113" indent="-365125" algn="just">
              <a:buFont typeface="Wingdings" panose="05000000000000000000" pitchFamily="2" charset="2"/>
              <a:buChar char="Ø"/>
              <a:tabLst>
                <a:tab pos="84138" algn="l"/>
              </a:tabLst>
            </a:pPr>
            <a:r>
              <a:rPr lang="fr-FR" sz="2400" dirty="0">
                <a:latin typeface="Times New Roman" panose="02020603050405020304" pitchFamily="18" charset="0"/>
                <a:cs typeface="Times New Roman" panose="02020603050405020304" pitchFamily="18" charset="0"/>
              </a:rPr>
              <a:t> sa rentabilité,</a:t>
            </a:r>
          </a:p>
          <a:p>
            <a:pPr marL="900113" indent="-365125" algn="just">
              <a:buFont typeface="Wingdings" panose="05000000000000000000" pitchFamily="2" charset="2"/>
              <a:buChar char="Ø"/>
              <a:tabLst>
                <a:tab pos="84138" algn="l"/>
              </a:tabLst>
            </a:pPr>
            <a:r>
              <a:rPr lang="fr-FR" sz="2400" dirty="0">
                <a:latin typeface="Times New Roman" panose="02020603050405020304" pitchFamily="18" charset="0"/>
                <a:cs typeface="Times New Roman" panose="02020603050405020304" pitchFamily="18" charset="0"/>
              </a:rPr>
              <a:t> économies d’échelles, </a:t>
            </a:r>
          </a:p>
          <a:p>
            <a:pPr marL="900113" indent="-365125" algn="just">
              <a:buFont typeface="Wingdings" panose="05000000000000000000" pitchFamily="2" charset="2"/>
              <a:buChar char="Ø"/>
              <a:tabLst>
                <a:tab pos="84138" algn="l"/>
              </a:tabLst>
            </a:pPr>
            <a:r>
              <a:rPr lang="fr-FR" sz="2400" dirty="0">
                <a:latin typeface="Times New Roman" panose="02020603050405020304" pitchFamily="18" charset="0"/>
                <a:cs typeface="Times New Roman" panose="02020603050405020304" pitchFamily="18" charset="0"/>
              </a:rPr>
              <a:t> synergies réalisables.</a:t>
            </a:r>
            <a:endParaRPr lang="fr-FR" sz="1700" dirty="0">
              <a:latin typeface="Times New Roman" panose="02020603050405020304" pitchFamily="18" charset="0"/>
              <a:cs typeface="Times New Roman" panose="02020603050405020304" pitchFamily="18" charset="0"/>
            </a:endParaRPr>
          </a:p>
        </p:txBody>
      </p:sp>
      <p:pic>
        <p:nvPicPr>
          <p:cNvPr id="9218" name="Picture 2" descr="Qu'est-ce que le ciblage marketing ? Définition et méthodologie">
            <a:extLst>
              <a:ext uri="{FF2B5EF4-FFF2-40B4-BE49-F238E27FC236}">
                <a16:creationId xmlns:a16="http://schemas.microsoft.com/office/drawing/2014/main" id="{17E32741-E3B8-9A78-810B-99E5BB8634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23" r="32578"/>
          <a:stretch/>
        </p:blipFill>
        <p:spPr bwMode="auto">
          <a:xfrm>
            <a:off x="7464152" y="-459432"/>
            <a:ext cx="4639733" cy="7128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410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6BE2E99-800D-44ED-BB4F-AEF5BA2C8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2545F55-738E-4EA5-9EAF-A510207670EA}"/>
              </a:ext>
            </a:extLst>
          </p:cNvPr>
          <p:cNvSpPr>
            <a:spLocks noGrp="1"/>
          </p:cNvSpPr>
          <p:nvPr>
            <p:ph type="title"/>
          </p:nvPr>
        </p:nvSpPr>
        <p:spPr>
          <a:xfrm>
            <a:off x="5951728" y="585216"/>
            <a:ext cx="5740739" cy="1499616"/>
          </a:xfrm>
        </p:spPr>
        <p:txBody>
          <a:bodyPr>
            <a:normAutofit/>
          </a:bodyPr>
          <a:lstStyle/>
          <a:p>
            <a:r>
              <a:rPr lang="fr-FR" b="1">
                <a:latin typeface="Times New Roman" panose="02020603050405020304" pitchFamily="18" charset="0"/>
                <a:cs typeface="Times New Roman" panose="02020603050405020304" pitchFamily="18" charset="0"/>
              </a:rPr>
              <a:t>Le mix marketing</a:t>
            </a:r>
          </a:p>
        </p:txBody>
      </p:sp>
      <p:pic>
        <p:nvPicPr>
          <p:cNvPr id="1026" name="Picture 2" descr="Les 4 P marketing, essentiels du mix de l'entrepreneur à succès">
            <a:extLst>
              <a:ext uri="{FF2B5EF4-FFF2-40B4-BE49-F238E27FC236}">
                <a16:creationId xmlns:a16="http://schemas.microsoft.com/office/drawing/2014/main" id="{D45B8381-E80F-4F36-9ED6-BB82B206755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8559" y="484632"/>
            <a:ext cx="3496339" cy="3511948"/>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B4FF8C0F-5E07-4034-ACA2-F62402AD1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75766" y="484632"/>
            <a:ext cx="804672" cy="3511948"/>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a:extLst>
              <a:ext uri="{FF2B5EF4-FFF2-40B4-BE49-F238E27FC236}">
                <a16:creationId xmlns:a16="http://schemas.microsoft.com/office/drawing/2014/main" id="{02CDEABE-AD99-478C-A06B-7827B91F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896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DF2C8BB-A7F9-42CB-913C-3DE1EF984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7150" y="4150596"/>
            <a:ext cx="477182" cy="22318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 Le Marketing Mix et les 4P du Marketing, pour une stratégie marketing  réussie">
            <a:extLst>
              <a:ext uri="{FF2B5EF4-FFF2-40B4-BE49-F238E27FC236}">
                <a16:creationId xmlns:a16="http://schemas.microsoft.com/office/drawing/2014/main" id="{EECA0B99-0A4B-47CC-983A-9F877E7AD48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84099" y="4150596"/>
            <a:ext cx="3675797" cy="2222772"/>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D10570AC-EA7E-4A3E-8219-C13847342438}"/>
              </a:ext>
            </a:extLst>
          </p:cNvPr>
          <p:cNvSpPr>
            <a:spLocks noGrp="1"/>
          </p:cNvSpPr>
          <p:nvPr>
            <p:ph idx="1"/>
          </p:nvPr>
        </p:nvSpPr>
        <p:spPr>
          <a:xfrm>
            <a:off x="5951728" y="2286000"/>
            <a:ext cx="5740739" cy="4023360"/>
          </a:xfrm>
        </p:spPr>
        <p:txBody>
          <a:bodyPr>
            <a:normAutofit/>
          </a:bodyPr>
          <a:lstStyle/>
          <a:p>
            <a:r>
              <a:rPr lang="fr-FR" b="0" i="0">
                <a:effectLst/>
                <a:latin typeface="arial" panose="020B0604020202020204" pitchFamily="34" charset="0"/>
              </a:rPr>
              <a:t>Le </a:t>
            </a:r>
            <a:r>
              <a:rPr lang="fr-FR" b="1" i="0">
                <a:effectLst/>
                <a:latin typeface="arial" panose="020B0604020202020204" pitchFamily="34" charset="0"/>
              </a:rPr>
              <a:t>mix marketing</a:t>
            </a:r>
            <a:r>
              <a:rPr lang="fr-FR" b="0" i="0">
                <a:effectLst/>
                <a:latin typeface="arial" panose="020B0604020202020204" pitchFamily="34" charset="0"/>
              </a:rPr>
              <a:t> est la déclinaison opérationnelle du positionnement choisi par l'entreprise. Plus précisément, ce sont les 4 moyens d'actions pour gagner des clients : </a:t>
            </a:r>
          </a:p>
          <a:p>
            <a:pPr>
              <a:buFont typeface="Wingdings" panose="05000000000000000000" pitchFamily="2" charset="2"/>
              <a:buChar char="§"/>
            </a:pPr>
            <a:r>
              <a:rPr lang="fr-FR" b="0" i="0">
                <a:effectLst/>
                <a:latin typeface="Times New Roman" panose="02020603050405020304" pitchFamily="18" charset="0"/>
                <a:cs typeface="Times New Roman" panose="02020603050405020304" pitchFamily="18" charset="0"/>
              </a:rPr>
              <a:t>La politique de produit (</a:t>
            </a:r>
            <a:r>
              <a:rPr lang="fr-FR" b="0" i="0" err="1">
                <a:effectLst/>
                <a:latin typeface="Times New Roman" panose="02020603050405020304" pitchFamily="18" charset="0"/>
                <a:cs typeface="Times New Roman" panose="02020603050405020304" pitchFamily="18" charset="0"/>
              </a:rPr>
              <a:t>product</a:t>
            </a:r>
            <a:r>
              <a:rPr lang="fr-FR" b="0" i="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fr-FR" b="0" i="0">
                <a:effectLst/>
                <a:latin typeface="Times New Roman" panose="02020603050405020304" pitchFamily="18" charset="0"/>
                <a:cs typeface="Times New Roman" panose="02020603050405020304" pitchFamily="18" charset="0"/>
              </a:rPr>
              <a:t>la politique de prix (</a:t>
            </a:r>
            <a:r>
              <a:rPr lang="fr-FR" b="0" i="0" err="1">
                <a:effectLst/>
                <a:latin typeface="Times New Roman" panose="02020603050405020304" pitchFamily="18" charset="0"/>
                <a:cs typeface="Times New Roman" panose="02020603050405020304" pitchFamily="18" charset="0"/>
              </a:rPr>
              <a:t>price</a:t>
            </a:r>
            <a:r>
              <a:rPr lang="fr-FR" b="0" i="0">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fr-FR" b="0" i="0">
                <a:effectLst/>
                <a:latin typeface="Times New Roman" panose="02020603050405020304" pitchFamily="18" charset="0"/>
                <a:cs typeface="Times New Roman" panose="02020603050405020304" pitchFamily="18" charset="0"/>
              </a:rPr>
              <a:t>la politique de distribution (place) </a:t>
            </a:r>
          </a:p>
          <a:p>
            <a:pPr>
              <a:buFont typeface="Wingdings" panose="05000000000000000000" pitchFamily="2" charset="2"/>
              <a:buChar char="§"/>
            </a:pPr>
            <a:r>
              <a:rPr lang="fr-FR" b="0" i="0">
                <a:effectLst/>
                <a:latin typeface="Times New Roman" panose="02020603050405020304" pitchFamily="18" charset="0"/>
                <a:cs typeface="Times New Roman" panose="02020603050405020304" pitchFamily="18" charset="0"/>
              </a:rPr>
              <a:t>la politique de communication (promotion</a:t>
            </a:r>
            <a:r>
              <a:rPr lang="fr-FR" b="0" i="0">
                <a:effectLst/>
                <a:latin typeface="arial" panose="020B0604020202020204" pitchFamily="34" charset="0"/>
              </a:rPr>
              <a:t>).</a:t>
            </a:r>
            <a:endParaRPr lang="fr-FR" dirty="0"/>
          </a:p>
        </p:txBody>
      </p:sp>
    </p:spTree>
    <p:extLst>
      <p:ext uri="{BB962C8B-B14F-4D97-AF65-F5344CB8AC3E}">
        <p14:creationId xmlns:p14="http://schemas.microsoft.com/office/powerpoint/2010/main" val="27372059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es 4 p du marketing mix + exemples • Economie et Gestion">
            <a:extLst>
              <a:ext uri="{FF2B5EF4-FFF2-40B4-BE49-F238E27FC236}">
                <a16:creationId xmlns:a16="http://schemas.microsoft.com/office/drawing/2014/main" id="{75C03829-BB7F-4B35-A8CE-22D6A7D95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823913"/>
            <a:ext cx="10297144" cy="562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34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15480" y="2276872"/>
            <a:ext cx="10369152" cy="1656184"/>
          </a:xfrm>
        </p:spPr>
        <p:txBody>
          <a:bodyPr>
            <a:noAutofit/>
          </a:bodyPr>
          <a:lstStyle/>
          <a:p>
            <a:pPr algn="ctr"/>
            <a:r>
              <a:rPr lang="fr-FR" sz="4400" b="1" dirty="0">
                <a:latin typeface="Times New Roman" panose="02020603050405020304" pitchFamily="18" charset="0"/>
                <a:cs typeface="Times New Roman" panose="02020603050405020304" pitchFamily="18" charset="0"/>
              </a:rPr>
              <a:t>Comment effectuer l’analyse de l’environnement ?</a:t>
            </a:r>
          </a:p>
        </p:txBody>
      </p:sp>
    </p:spTree>
    <p:extLst>
      <p:ext uri="{BB962C8B-B14F-4D97-AF65-F5344CB8AC3E}">
        <p14:creationId xmlns:p14="http://schemas.microsoft.com/office/powerpoint/2010/main" val="369630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2DC26D-8B9B-4CC1-B3CC-D3EA0FB16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D9E9D0E-9A92-45C5-878A-C121A0AEC4BC}"/>
              </a:ext>
            </a:extLst>
          </p:cNvPr>
          <p:cNvSpPr>
            <a:spLocks noGrp="1"/>
          </p:cNvSpPr>
          <p:nvPr>
            <p:ph type="title"/>
          </p:nvPr>
        </p:nvSpPr>
        <p:spPr>
          <a:xfrm>
            <a:off x="717849" y="332656"/>
            <a:ext cx="3684437" cy="5571066"/>
          </a:xfrm>
        </p:spPr>
        <p:txBody>
          <a:bodyPr>
            <a:normAutofit/>
          </a:bodyPr>
          <a:lstStyle/>
          <a:p>
            <a:pPr algn="ctr"/>
            <a:r>
              <a:rPr lang="fr-FR" dirty="0"/>
              <a:t> </a:t>
            </a:r>
            <a:r>
              <a:rPr lang="fr-FR" dirty="0">
                <a:latin typeface="Times New Roman" panose="02020603050405020304" pitchFamily="18" charset="0"/>
                <a:cs typeface="Times New Roman" panose="02020603050405020304" pitchFamily="18" charset="0"/>
              </a:rPr>
              <a:t>produit</a:t>
            </a:r>
          </a:p>
        </p:txBody>
      </p:sp>
      <p:cxnSp>
        <p:nvCxnSpPr>
          <p:cNvPr id="12" name="Straight Connector 11">
            <a:extLst>
              <a:ext uri="{FF2B5EF4-FFF2-40B4-BE49-F238E27FC236}">
                <a16:creationId xmlns:a16="http://schemas.microsoft.com/office/drawing/2014/main" id="{FBB7ADC3-53A0-44F2-914A-78CADAF33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9645" y="1828800"/>
            <a:ext cx="0" cy="3200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3365531B-123D-D566-33E0-77ED4DD3899E}"/>
              </a:ext>
            </a:extLst>
          </p:cNvPr>
          <p:cNvGraphicFramePr>
            <a:graphicFrameLocks noGrp="1"/>
          </p:cNvGraphicFramePr>
          <p:nvPr>
            <p:ph idx="1"/>
            <p:extLst>
              <p:ext uri="{D42A27DB-BD31-4B8C-83A1-F6EECF244321}">
                <p14:modId xmlns:p14="http://schemas.microsoft.com/office/powerpoint/2010/main" val="2432237325"/>
              </p:ext>
            </p:extLst>
          </p:nvPr>
        </p:nvGraphicFramePr>
        <p:xfrm>
          <a:off x="5375920" y="654144"/>
          <a:ext cx="6574112" cy="5571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ZoneTexte 7">
            <a:extLst>
              <a:ext uri="{FF2B5EF4-FFF2-40B4-BE49-F238E27FC236}">
                <a16:creationId xmlns:a16="http://schemas.microsoft.com/office/drawing/2014/main" id="{1A087186-C7FD-4EF9-9146-17895D40CC66}"/>
              </a:ext>
            </a:extLst>
          </p:cNvPr>
          <p:cNvSpPr txBox="1"/>
          <p:nvPr/>
        </p:nvSpPr>
        <p:spPr>
          <a:xfrm>
            <a:off x="6384032" y="3598310"/>
            <a:ext cx="5164501" cy="1631216"/>
          </a:xfrm>
          <a:prstGeom prst="rect">
            <a:avLst/>
          </a:prstGeom>
          <a:noFill/>
        </p:spPr>
        <p:txBody>
          <a:bodyPr wrap="square">
            <a:spAutoFit/>
          </a:bodyPr>
          <a:lstStyle/>
          <a:p>
            <a:r>
              <a:rPr lang="fr-FR" sz="2000" b="1" dirty="0">
                <a:solidFill>
                  <a:schemeClr val="bg1"/>
                </a:solidFill>
                <a:latin typeface="Times New Roman" panose="02020603050405020304" pitchFamily="18" charset="0"/>
                <a:cs typeface="Times New Roman" panose="02020603050405020304" pitchFamily="18" charset="0"/>
              </a:rPr>
              <a:t>Les types de produits sont multiples et peuvent être classés selon différents critères:</a:t>
            </a:r>
          </a:p>
          <a:p>
            <a:r>
              <a:rPr lang="fr-FR" sz="2000" b="1" dirty="0">
                <a:solidFill>
                  <a:schemeClr val="bg1"/>
                </a:solidFill>
                <a:latin typeface="Times New Roman" panose="02020603050405020304" pitchFamily="18" charset="0"/>
                <a:cs typeface="Times New Roman" panose="02020603050405020304" pitchFamily="18" charset="0"/>
              </a:rPr>
              <a:t> - selon la nature des marchés auxquels les produits s’adressent, </a:t>
            </a:r>
          </a:p>
          <a:p>
            <a:r>
              <a:rPr lang="fr-FR" sz="2000" b="1" dirty="0">
                <a:solidFill>
                  <a:schemeClr val="bg1"/>
                </a:solidFill>
                <a:latin typeface="Times New Roman" panose="02020603050405020304" pitchFamily="18" charset="0"/>
                <a:cs typeface="Times New Roman" panose="02020603050405020304" pitchFamily="18" charset="0"/>
              </a:rPr>
              <a:t>- selon leur durée de vie et leur tangibilité</a:t>
            </a:r>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90770"/>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AFC812-B894-4DF2-B0E7-A7754B035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2DD853C-3002-4E27-A1CC-91275D826D46}"/>
              </a:ext>
            </a:extLst>
          </p:cNvPr>
          <p:cNvSpPr>
            <a:spLocks noGrp="1"/>
          </p:cNvSpPr>
          <p:nvPr>
            <p:ph type="title"/>
          </p:nvPr>
        </p:nvSpPr>
        <p:spPr>
          <a:xfrm>
            <a:off x="853439" y="0"/>
            <a:ext cx="4389120" cy="1296144"/>
          </a:xfrm>
        </p:spPr>
        <p:txBody>
          <a:bodyPr>
            <a:normAutofit/>
          </a:bodyPr>
          <a:lstStyle/>
          <a:p>
            <a:pPr algn="ctr"/>
            <a:r>
              <a:rPr lang="fr-FR" sz="2800" b="1" dirty="0">
                <a:latin typeface="Times New Roman" panose="02020603050405020304" pitchFamily="18" charset="0"/>
                <a:cs typeface="Times New Roman" panose="02020603050405020304" pitchFamily="18" charset="0"/>
              </a:rPr>
              <a:t>Trois types d’Attributs</a:t>
            </a:r>
            <a:r>
              <a:rPr lang="fr-FR" sz="2800" b="1" dirty="0"/>
              <a:t> </a:t>
            </a:r>
            <a:r>
              <a:rPr lang="fr-FR" sz="2800" b="1" dirty="0">
                <a:latin typeface="Times New Roman" panose="02020603050405020304" pitchFamily="18" charset="0"/>
                <a:cs typeface="Times New Roman" panose="02020603050405020304" pitchFamily="18" charset="0"/>
              </a:rPr>
              <a:t>du produit</a:t>
            </a:r>
          </a:p>
        </p:txBody>
      </p:sp>
      <p:cxnSp>
        <p:nvCxnSpPr>
          <p:cNvPr id="16" name="Straight Connector 15">
            <a:extLst>
              <a:ext uri="{FF2B5EF4-FFF2-40B4-BE49-F238E27FC236}">
                <a16:creationId xmlns:a16="http://schemas.microsoft.com/office/drawing/2014/main" id="{34BEAC76-53DA-4BEF-9A55-092764198C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 name="Picture 2" descr="Produit : définition simple et traduction">
            <a:extLst>
              <a:ext uri="{FF2B5EF4-FFF2-40B4-BE49-F238E27FC236}">
                <a16:creationId xmlns:a16="http://schemas.microsoft.com/office/drawing/2014/main" id="{71CE8BAD-D3AC-26CC-A552-8000B96BCD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56116" y="2261333"/>
            <a:ext cx="4175762" cy="23384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Espace réservé du contenu 2">
            <a:extLst>
              <a:ext uri="{FF2B5EF4-FFF2-40B4-BE49-F238E27FC236}">
                <a16:creationId xmlns:a16="http://schemas.microsoft.com/office/drawing/2014/main" id="{8A47158B-8A09-EB2A-3B7B-6E59DB282595}"/>
              </a:ext>
            </a:extLst>
          </p:cNvPr>
          <p:cNvGraphicFramePr>
            <a:graphicFrameLocks noGrp="1"/>
          </p:cNvGraphicFramePr>
          <p:nvPr>
            <p:ph idx="1"/>
            <p:extLst>
              <p:ext uri="{D42A27DB-BD31-4B8C-83A1-F6EECF244321}">
                <p14:modId xmlns:p14="http://schemas.microsoft.com/office/powerpoint/2010/main" val="2964802376"/>
              </p:ext>
            </p:extLst>
          </p:nvPr>
        </p:nvGraphicFramePr>
        <p:xfrm>
          <a:off x="455713" y="2261333"/>
          <a:ext cx="5184572" cy="4230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a:extLst>
              <a:ext uri="{FF2B5EF4-FFF2-40B4-BE49-F238E27FC236}">
                <a16:creationId xmlns:a16="http://schemas.microsoft.com/office/drawing/2014/main" id="{A56BC57A-0390-27FA-8255-6378B7060BE6}"/>
              </a:ext>
            </a:extLst>
          </p:cNvPr>
          <p:cNvSpPr txBox="1"/>
          <p:nvPr/>
        </p:nvSpPr>
        <p:spPr>
          <a:xfrm>
            <a:off x="726976" y="1124744"/>
            <a:ext cx="6094378" cy="923330"/>
          </a:xfrm>
          <a:prstGeom prst="rect">
            <a:avLst/>
          </a:prstGeom>
          <a:noFill/>
        </p:spPr>
        <p:txBody>
          <a:bodyPr wrap="square">
            <a:spAutoFit/>
          </a:bodyPr>
          <a:lstStyle/>
          <a:p>
            <a:pPr lvl="0"/>
            <a:r>
              <a:rPr lang="fr-FR" dirty="0">
                <a:latin typeface="Times New Roman" panose="02020603050405020304" pitchFamily="18" charset="0"/>
                <a:cs typeface="Times New Roman" panose="02020603050405020304" pitchFamily="18" charset="0"/>
              </a:rPr>
              <a:t>Le produit regroupe un ensemble d’attributs qui sont des caractéristiques susceptibles d’être valorisées par le consommateur.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827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8C2BF8D-3E80-462F-ABE1-7973F2C9A215}"/>
              </a:ext>
            </a:extLst>
          </p:cNvPr>
          <p:cNvSpPr>
            <a:spLocks noGrp="1"/>
          </p:cNvSpPr>
          <p:nvPr>
            <p:ph idx="1"/>
          </p:nvPr>
        </p:nvSpPr>
        <p:spPr>
          <a:xfrm>
            <a:off x="1023938" y="1556792"/>
            <a:ext cx="6066818" cy="5301208"/>
          </a:xfrm>
        </p:spPr>
        <p:txBody>
          <a:bodyPr>
            <a:normAutofit fontScale="92500" lnSpcReduction="20000"/>
          </a:bodyPr>
          <a:lstStyle/>
          <a:p>
            <a:pPr algn="just"/>
            <a:r>
              <a:rPr lang="fr-FR" sz="2600" dirty="0">
                <a:latin typeface="Times New Roman" panose="02020603050405020304" pitchFamily="18" charset="0"/>
                <a:cs typeface="Times New Roman" panose="02020603050405020304" pitchFamily="18" charset="0"/>
              </a:rPr>
              <a:t>Positionner un produit consiste à le concevoir et le promouvoir de façon à ce qu’il acquière une valeur distinctive face à la concurrence auprès de la clientèle ciblée. </a:t>
            </a:r>
          </a:p>
          <a:p>
            <a:pPr algn="just"/>
            <a:r>
              <a:rPr lang="fr-FR" sz="2600" dirty="0">
                <a:latin typeface="Times New Roman" panose="02020603050405020304" pitchFamily="18" charset="0"/>
                <a:cs typeface="Times New Roman" panose="02020603050405020304" pitchFamily="18" charset="0"/>
              </a:rPr>
              <a:t>Le positionnement s’appuie le plus souvent sur un produit ou une marque, mais il peut aussi concerner un service, un organisme ou même une personne. </a:t>
            </a:r>
          </a:p>
          <a:p>
            <a:pPr algn="just"/>
            <a:r>
              <a:rPr lang="fr-FR" sz="2600" dirty="0">
                <a:latin typeface="Times New Roman" panose="02020603050405020304" pitchFamily="18" charset="0"/>
                <a:cs typeface="Times New Roman" panose="02020603050405020304" pitchFamily="18" charset="0"/>
              </a:rPr>
              <a:t>Le positionnement ne s’attache pas à ce que l’on fait avec le produit, mais plutôt à ce que le produit (ou la marque) représente pour le client. </a:t>
            </a:r>
          </a:p>
          <a:p>
            <a:pPr algn="just"/>
            <a:r>
              <a:rPr lang="fr-FR" sz="2600" dirty="0">
                <a:latin typeface="Times New Roman" panose="02020603050405020304" pitchFamily="18" charset="0"/>
                <a:cs typeface="Times New Roman" panose="02020603050405020304" pitchFamily="18" charset="0"/>
              </a:rPr>
              <a:t>Positionner un produit c’est :</a:t>
            </a:r>
          </a:p>
          <a:p>
            <a:pPr algn="just"/>
            <a:r>
              <a:rPr lang="fr-FR" sz="2600" dirty="0">
                <a:latin typeface="Times New Roman" panose="02020603050405020304" pitchFamily="18" charset="0"/>
                <a:cs typeface="Times New Roman" panose="02020603050405020304" pitchFamily="18" charset="0"/>
              </a:rPr>
              <a:t> - donner au produit une position spécifique dans l’esprit des consommateurs, </a:t>
            </a:r>
          </a:p>
          <a:p>
            <a:pPr algn="just"/>
            <a:r>
              <a:rPr lang="fr-FR" sz="2600" dirty="0">
                <a:latin typeface="Times New Roman" panose="02020603050405020304" pitchFamily="18" charset="0"/>
                <a:cs typeface="Times New Roman" panose="02020603050405020304" pitchFamily="18" charset="0"/>
              </a:rPr>
              <a:t>- différencier clairement le produit des produits concurrents</a:t>
            </a:r>
            <a:r>
              <a:rPr lang="fr-FR" sz="1700" dirty="0">
                <a:latin typeface="Times New Roman" panose="02020603050405020304" pitchFamily="18" charset="0"/>
                <a:cs typeface="Times New Roman" panose="02020603050405020304" pitchFamily="18" charset="0"/>
              </a:rPr>
              <a:t>.</a:t>
            </a:r>
          </a:p>
        </p:txBody>
      </p:sp>
      <p:pic>
        <p:nvPicPr>
          <p:cNvPr id="7" name="Picture 6" descr="Sphère de filet et boutons">
            <a:extLst>
              <a:ext uri="{FF2B5EF4-FFF2-40B4-BE49-F238E27FC236}">
                <a16:creationId xmlns:a16="http://schemas.microsoft.com/office/drawing/2014/main" id="{3C10D1C4-CC4D-C137-228E-647900B33503}"/>
              </a:ext>
            </a:extLst>
          </p:cNvPr>
          <p:cNvPicPr>
            <a:picLocks noChangeAspect="1"/>
          </p:cNvPicPr>
          <p:nvPr/>
        </p:nvPicPr>
        <p:blipFill rotWithShape="1">
          <a:blip r:embed="rId2"/>
          <a:srcRect l="40124" r="9135"/>
          <a:stretch/>
        </p:blipFill>
        <p:spPr>
          <a:xfrm>
            <a:off x="7552267" y="10"/>
            <a:ext cx="4639733" cy="6857990"/>
          </a:xfrm>
          <a:prstGeom prst="rect">
            <a:avLst/>
          </a:prstGeom>
        </p:spPr>
      </p:pic>
      <p:sp>
        <p:nvSpPr>
          <p:cNvPr id="6" name="AutoShape 4" descr="La carte perceptuelle de positionnement en marketing - CESdeFrance">
            <a:extLst>
              <a:ext uri="{FF2B5EF4-FFF2-40B4-BE49-F238E27FC236}">
                <a16:creationId xmlns:a16="http://schemas.microsoft.com/office/drawing/2014/main" id="{D7BBBF3A-8270-36DB-1CD8-420157ED56D9}"/>
              </a:ext>
            </a:extLst>
          </p:cNvPr>
          <p:cNvSpPr>
            <a:spLocks noGrp="1" noChangeAspect="1" noChangeArrowheads="1"/>
          </p:cNvSpPr>
          <p:nvPr>
            <p:ph type="title"/>
          </p:nvPr>
        </p:nvSpPr>
        <p:spPr bwMode="auto">
          <a:xfrm>
            <a:off x="1023938" y="620688"/>
            <a:ext cx="6067425" cy="7549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fr-MA" dirty="0"/>
              <a:t>Positionnement</a:t>
            </a:r>
            <a:endParaRPr lang="fr-FR" dirty="0"/>
          </a:p>
        </p:txBody>
      </p:sp>
      <p:sp>
        <p:nvSpPr>
          <p:cNvPr id="8" name="AutoShape 6" descr="Carte perceptuelle de positionnement">
            <a:extLst>
              <a:ext uri="{FF2B5EF4-FFF2-40B4-BE49-F238E27FC236}">
                <a16:creationId xmlns:a16="http://schemas.microsoft.com/office/drawing/2014/main" id="{9FE9B256-7032-E605-BEAD-CA0BD524858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824892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6E5B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4356645-78AE-40B1-8626-5CF0E3B98412}"/>
              </a:ext>
            </a:extLst>
          </p:cNvPr>
          <p:cNvSpPr>
            <a:spLocks noGrp="1"/>
          </p:cNvSpPr>
          <p:nvPr>
            <p:ph type="title"/>
          </p:nvPr>
        </p:nvSpPr>
        <p:spPr>
          <a:xfrm>
            <a:off x="524256" y="4767072"/>
            <a:ext cx="6594189" cy="1625210"/>
          </a:xfrm>
        </p:spPr>
        <p:txBody>
          <a:bodyPr>
            <a:normAutofit/>
          </a:bodyPr>
          <a:lstStyle/>
          <a:p>
            <a:r>
              <a:rPr lang="fr-FR" dirty="0">
                <a:solidFill>
                  <a:srgbClr val="FFFFFF"/>
                </a:solidFill>
                <a:latin typeface="Times New Roman" panose="02020603050405020304" pitchFamily="18" charset="0"/>
                <a:cs typeface="Times New Roman" panose="02020603050405020304" pitchFamily="18" charset="0"/>
              </a:rPr>
              <a:t>prix</a:t>
            </a:r>
          </a:p>
        </p:txBody>
      </p:sp>
      <p:pic>
        <p:nvPicPr>
          <p:cNvPr id="4098" name="Picture 2" descr="Prix psychologique - définition et les différentes notions à connaître -  Junto">
            <a:extLst>
              <a:ext uri="{FF2B5EF4-FFF2-40B4-BE49-F238E27FC236}">
                <a16:creationId xmlns:a16="http://schemas.microsoft.com/office/drawing/2014/main" id="{A8712B3E-A1A9-DC8F-0322-C593CB753E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522" b="10523"/>
          <a:stretch/>
        </p:blipFill>
        <p:spPr bwMode="auto">
          <a:xfrm>
            <a:off x="327547" y="321733"/>
            <a:ext cx="7058306" cy="4107392"/>
          </a:xfrm>
          <a:prstGeom prst="rect">
            <a:avLst/>
          </a:prstGeom>
          <a:noFill/>
          <a:extLst>
            <a:ext uri="{909E8E84-426E-40DD-AFC4-6F175D3DCCD1}">
              <a14:hiddenFill xmlns:a14="http://schemas.microsoft.com/office/drawing/2010/main">
                <a:solidFill>
                  <a:srgbClr val="FFFFFF"/>
                </a:solidFill>
              </a14:hiddenFill>
            </a:ext>
          </a:extLst>
        </p:spPr>
      </p:pic>
      <p:sp>
        <p:nvSpPr>
          <p:cNvPr id="4105" name="Rectangle 4104">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792154E1-30EF-4858-BB4F-25F8A49EB14B}"/>
              </a:ext>
            </a:extLst>
          </p:cNvPr>
          <p:cNvSpPr>
            <a:spLocks noGrp="1"/>
          </p:cNvSpPr>
          <p:nvPr>
            <p:ph idx="1"/>
          </p:nvPr>
        </p:nvSpPr>
        <p:spPr>
          <a:xfrm>
            <a:off x="7680177" y="476672"/>
            <a:ext cx="4104456" cy="6059594"/>
          </a:xfrm>
        </p:spPr>
        <p:txBody>
          <a:bodyPr anchor="ctr">
            <a:normAutofit fontScale="92500" lnSpcReduction="20000"/>
          </a:bodyPr>
          <a:lstStyle/>
          <a:p>
            <a:pPr algn="just"/>
            <a:r>
              <a:rPr lang="fr-FR" sz="2600" dirty="0">
                <a:solidFill>
                  <a:srgbClr val="FFFFFF"/>
                </a:solidFill>
                <a:latin typeface="Times New Roman" panose="02020603050405020304" pitchFamily="18" charset="0"/>
                <a:cs typeface="Times New Roman" panose="02020603050405020304" pitchFamily="18" charset="0"/>
              </a:rPr>
              <a:t>Le prix est la seule variable du marketing mix qui génère des revenus. Toutes les autres variables n’engendrent que des dépenses pour l’entreprise. </a:t>
            </a:r>
          </a:p>
          <a:p>
            <a:pPr algn="just"/>
            <a:r>
              <a:rPr lang="fr-FR" sz="2600" dirty="0">
                <a:solidFill>
                  <a:srgbClr val="FFFFFF"/>
                </a:solidFill>
                <a:latin typeface="Times New Roman" panose="02020603050405020304" pitchFamily="18" charset="0"/>
                <a:cs typeface="Times New Roman" panose="02020603050405020304" pitchFamily="18" charset="0"/>
              </a:rPr>
              <a:t>Toutes les entreprises doivent déterminer un prix de vente pour leurs produits et services. Quand l’entreprise lance un nouveau produit, elle est confrontée à un problème de fixation de prix. </a:t>
            </a:r>
          </a:p>
          <a:p>
            <a:pPr algn="just"/>
            <a:endParaRPr lang="fr-FR" sz="2600" dirty="0">
              <a:solidFill>
                <a:srgbClr val="FFFFFF"/>
              </a:solidFill>
              <a:latin typeface="Times New Roman" panose="02020603050405020304" pitchFamily="18" charset="0"/>
              <a:cs typeface="Times New Roman" panose="02020603050405020304" pitchFamily="18" charset="0"/>
            </a:endParaRPr>
          </a:p>
          <a:p>
            <a:pPr algn="just"/>
            <a:r>
              <a:rPr lang="fr-FR" sz="2600" dirty="0">
                <a:solidFill>
                  <a:srgbClr val="FFFFFF"/>
                </a:solidFill>
                <a:latin typeface="Times New Roman" panose="02020603050405020304" pitchFamily="18" charset="0"/>
                <a:cs typeface="Times New Roman" panose="02020603050405020304" pitchFamily="18" charset="0"/>
              </a:rPr>
              <a:t>Pour fixer un prix, six étapes sont nécessaires :</a:t>
            </a:r>
          </a:p>
          <a:p>
            <a:pPr algn="just"/>
            <a:r>
              <a:rPr lang="fr-FR" sz="2600" dirty="0">
                <a:solidFill>
                  <a:srgbClr val="FFFFFF"/>
                </a:solidFill>
                <a:latin typeface="Times New Roman" panose="02020603050405020304" pitchFamily="18" charset="0"/>
                <a:cs typeface="Times New Roman" panose="02020603050405020304" pitchFamily="18" charset="0"/>
              </a:rPr>
              <a:t>Déterminer l’objectif; Evaluer la demande;   Estimer les coûts;     Analyser la concurrence; Choisir une méthode de tarification; Fixer P</a:t>
            </a:r>
          </a:p>
          <a:p>
            <a:endParaRPr lang="fr-FR" sz="15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54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010817-5E27-4696-AEEE-211AA7677A33}"/>
              </a:ext>
            </a:extLst>
          </p:cNvPr>
          <p:cNvSpPr>
            <a:spLocks noGrp="1"/>
          </p:cNvSpPr>
          <p:nvPr>
            <p:ph type="title"/>
          </p:nvPr>
        </p:nvSpPr>
        <p:spPr>
          <a:xfrm>
            <a:off x="839416" y="0"/>
            <a:ext cx="9720072" cy="1499616"/>
          </a:xfrm>
        </p:spPr>
        <p:txBody>
          <a:bodyPr>
            <a:normAutofit/>
          </a:bodyPr>
          <a:lstStyle/>
          <a:p>
            <a:pPr algn="ctr"/>
            <a:r>
              <a:rPr lang="fr-FR" sz="4300" dirty="0">
                <a:latin typeface="Times New Roman" panose="02020603050405020304" pitchFamily="18" charset="0"/>
                <a:cs typeface="Times New Roman" panose="02020603050405020304" pitchFamily="18" charset="0"/>
              </a:rPr>
              <a:t>Promotion/</a:t>
            </a:r>
            <a:br>
              <a:rPr lang="fr-FR" sz="4300" dirty="0">
                <a:latin typeface="Times New Roman" panose="02020603050405020304" pitchFamily="18" charset="0"/>
                <a:cs typeface="Times New Roman" panose="02020603050405020304" pitchFamily="18" charset="0"/>
              </a:rPr>
            </a:br>
            <a:r>
              <a:rPr lang="fr-FR" sz="4300" dirty="0">
                <a:latin typeface="Times New Roman" panose="02020603050405020304" pitchFamily="18" charset="0"/>
                <a:cs typeface="Times New Roman" panose="02020603050405020304" pitchFamily="18" charset="0"/>
              </a:rPr>
              <a:t>Les techniques du marketing </a:t>
            </a:r>
          </a:p>
        </p:txBody>
      </p:sp>
      <p:pic>
        <p:nvPicPr>
          <p:cNvPr id="2050" name="Picture 2" descr="15 techniques de marketing numérique pour les PME | Guide 2019">
            <a:extLst>
              <a:ext uri="{FF2B5EF4-FFF2-40B4-BE49-F238E27FC236}">
                <a16:creationId xmlns:a16="http://schemas.microsoft.com/office/drawing/2014/main" id="{E694B888-B7A4-4FC5-7B2D-801F4ADE4E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95645" y="1675550"/>
            <a:ext cx="3615605" cy="402335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a:extLst>
              <a:ext uri="{FF2B5EF4-FFF2-40B4-BE49-F238E27FC236}">
                <a16:creationId xmlns:a16="http://schemas.microsoft.com/office/drawing/2014/main" id="{1CC3EBEB-FCAC-447A-B071-7067EE4A8C90}"/>
              </a:ext>
            </a:extLst>
          </p:cNvPr>
          <p:cNvSpPr>
            <a:spLocks noGrp="1"/>
          </p:cNvSpPr>
          <p:nvPr>
            <p:ph idx="1"/>
          </p:nvPr>
        </p:nvSpPr>
        <p:spPr>
          <a:xfrm>
            <a:off x="680750" y="1268760"/>
            <a:ext cx="6937043" cy="4023360"/>
          </a:xfrm>
        </p:spPr>
        <p:txBody>
          <a:bodyPr>
            <a:normAutofit fontScale="25000" lnSpcReduction="20000"/>
          </a:bodyPr>
          <a:lstStyle/>
          <a:p>
            <a:endParaRPr lang="fr-FR" sz="600" b="0" i="0" dirty="0">
              <a:effectLst/>
              <a:latin typeface="Poppins" panose="00000500000000000000" pitchFamily="2" charset="0"/>
            </a:endParaRPr>
          </a:p>
          <a:p>
            <a:r>
              <a:rPr lang="fr-FR" sz="9600" dirty="0">
                <a:latin typeface="Times New Roman" panose="02020603050405020304" pitchFamily="18" charset="0"/>
                <a:cs typeface="Times New Roman" panose="02020603050405020304" pitchFamily="18" charset="0"/>
              </a:rPr>
              <a:t>Il e</a:t>
            </a:r>
            <a:r>
              <a:rPr lang="fr-FR" sz="9600" b="0" i="0" dirty="0">
                <a:effectLst/>
                <a:latin typeface="Times New Roman" panose="02020603050405020304" pitchFamily="18" charset="0"/>
                <a:cs typeface="Times New Roman" panose="02020603050405020304" pitchFamily="18" charset="0"/>
              </a:rPr>
              <a:t>xiste de nombreuses stratégies marketing :</a:t>
            </a:r>
          </a:p>
          <a:p>
            <a:r>
              <a:rPr lang="fr-FR" sz="9600" b="1" i="0" u="sng" dirty="0">
                <a:effectLst/>
                <a:latin typeface="Times New Roman" panose="02020603050405020304" pitchFamily="18" charset="0"/>
                <a:cs typeface="Times New Roman" panose="02020603050405020304" pitchFamily="18" charset="0"/>
              </a:rPr>
              <a:t>Le relationnel </a:t>
            </a:r>
            <a:r>
              <a:rPr lang="fr-FR" sz="9600" b="1" i="0" dirty="0">
                <a:effectLst/>
                <a:latin typeface="Times New Roman" panose="02020603050405020304" pitchFamily="18" charset="0"/>
                <a:cs typeface="Times New Roman" panose="02020603050405020304" pitchFamily="18" charset="0"/>
              </a:rPr>
              <a:t>:</a:t>
            </a:r>
          </a:p>
          <a:p>
            <a:pPr algn="just"/>
            <a:r>
              <a:rPr lang="fr-FR" sz="9600" b="0" i="0" dirty="0">
                <a:effectLst/>
                <a:latin typeface="Times New Roman" panose="02020603050405020304" pitchFamily="18" charset="0"/>
                <a:cs typeface="Times New Roman" panose="02020603050405020304" pitchFamily="18" charset="0"/>
              </a:rPr>
              <a:t>Il vise à développer une relation personnalisée et conviviale avec le client consommateur afin de le fidéliser. Cette relation se construit grâce au dialogue entre la marque et le consommateur</a:t>
            </a:r>
          </a:p>
          <a:p>
            <a:endParaRPr lang="fr-FR" sz="400" b="0" i="0" dirty="0">
              <a:effectLst/>
              <a:latin typeface="Times New Roman" panose="02020603050405020304" pitchFamily="18" charset="0"/>
              <a:cs typeface="Times New Roman" panose="02020603050405020304" pitchFamily="18" charset="0"/>
            </a:endParaRPr>
          </a:p>
          <a:p>
            <a:r>
              <a:rPr lang="fr-FR" sz="9600" b="1" u="sng" dirty="0">
                <a:latin typeface="Times New Roman" panose="02020603050405020304" pitchFamily="18" charset="0"/>
                <a:cs typeface="Times New Roman" panose="02020603050405020304" pitchFamily="18" charset="0"/>
              </a:rPr>
              <a:t>Le marketing direct</a:t>
            </a:r>
          </a:p>
          <a:p>
            <a:r>
              <a:rPr lang="fr-FR" sz="9600" dirty="0">
                <a:latin typeface="Times New Roman" panose="02020603050405020304" pitchFamily="18" charset="0"/>
                <a:cs typeface="Times New Roman" panose="02020603050405020304" pitchFamily="18" charset="0"/>
              </a:rPr>
              <a:t>C’est l’ensemble des approches visant à établir un contact personnalisé et mesurable, entre l’entreprise et ses prospects selon certains critères.</a:t>
            </a:r>
          </a:p>
          <a:p>
            <a:r>
              <a:rPr lang="fr-FR" sz="9600" b="1" u="sng" dirty="0">
                <a:latin typeface="Times New Roman" panose="02020603050405020304" pitchFamily="18" charset="0"/>
                <a:cs typeface="Times New Roman" panose="02020603050405020304" pitchFamily="18" charset="0"/>
              </a:rPr>
              <a:t>Le promotionnel</a:t>
            </a:r>
          </a:p>
          <a:p>
            <a:pPr algn="just"/>
            <a:r>
              <a:rPr lang="fr-FR" sz="9600" dirty="0">
                <a:latin typeface="Times New Roman" panose="02020603050405020304" pitchFamily="18" charset="0"/>
                <a:cs typeface="Times New Roman" panose="02020603050405020304" pitchFamily="18" charset="0"/>
              </a:rPr>
              <a:t>Cette démarche associe un ensemble de techniques et de moyens de communication mis en place dans le plan d’action de l’entreprise. L’objectif est de susciter la création ou le changement du comportement d’achat ou de consommation auprès des cibles visées.</a:t>
            </a:r>
          </a:p>
          <a:p>
            <a:endParaRPr lang="fr-FR" sz="9600" dirty="0">
              <a:latin typeface="Times New Roman" panose="02020603050405020304" pitchFamily="18" charset="0"/>
              <a:cs typeface="Times New Roman" panose="02020603050405020304" pitchFamily="18" charset="0"/>
            </a:endParaRPr>
          </a:p>
          <a:p>
            <a:endParaRPr lang="fr-FR" sz="9600" dirty="0">
              <a:latin typeface="Times New Roman" panose="02020603050405020304" pitchFamily="18" charset="0"/>
              <a:cs typeface="Times New Roman" panose="02020603050405020304" pitchFamily="18" charset="0"/>
            </a:endParaRPr>
          </a:p>
          <a:p>
            <a:endParaRPr lang="fr-FR" sz="600" dirty="0">
              <a:latin typeface="Times New Roman" panose="02020603050405020304" pitchFamily="18" charset="0"/>
              <a:cs typeface="Times New Roman" panose="02020603050405020304" pitchFamily="18" charset="0"/>
            </a:endParaRPr>
          </a:p>
          <a:p>
            <a:endParaRPr lang="fr-FR" sz="600" dirty="0">
              <a:latin typeface="Times New Roman" panose="02020603050405020304" pitchFamily="18" charset="0"/>
              <a:cs typeface="Times New Roman" panose="02020603050405020304" pitchFamily="18"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p>
        </p:txBody>
      </p:sp>
    </p:spTree>
    <p:extLst>
      <p:ext uri="{BB962C8B-B14F-4D97-AF65-F5344CB8AC3E}">
        <p14:creationId xmlns:p14="http://schemas.microsoft.com/office/powerpoint/2010/main" val="20917341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CC3EBEB-FCAC-447A-B071-7067EE4A8C90}"/>
              </a:ext>
            </a:extLst>
          </p:cNvPr>
          <p:cNvSpPr>
            <a:spLocks noGrp="1"/>
          </p:cNvSpPr>
          <p:nvPr>
            <p:ph idx="1"/>
          </p:nvPr>
        </p:nvSpPr>
        <p:spPr>
          <a:xfrm>
            <a:off x="839416" y="548680"/>
            <a:ext cx="6066818" cy="5904656"/>
          </a:xfrm>
        </p:spPr>
        <p:txBody>
          <a:bodyPr>
            <a:normAutofit fontScale="25000" lnSpcReduction="20000"/>
          </a:bodyPr>
          <a:lstStyle/>
          <a:p>
            <a:pPr marL="0" indent="0">
              <a:buNone/>
            </a:pPr>
            <a:r>
              <a:rPr lang="fr-FR" sz="9600" b="1" i="0" u="sng" dirty="0">
                <a:effectLst/>
                <a:latin typeface="Times New Roman" panose="02020603050405020304" pitchFamily="18" charset="0"/>
                <a:cs typeface="Times New Roman" panose="02020603050405020304" pitchFamily="18" charset="0"/>
              </a:rPr>
              <a:t>Le marketing on line </a:t>
            </a:r>
            <a:r>
              <a:rPr lang="fr-FR" sz="9600" b="1" i="0" dirty="0">
                <a:effectLst/>
                <a:latin typeface="Times New Roman" panose="02020603050405020304" pitchFamily="18" charset="0"/>
                <a:cs typeface="Times New Roman" panose="02020603050405020304" pitchFamily="18" charset="0"/>
              </a:rPr>
              <a:t>(e-marketing ou marketing digital)</a:t>
            </a:r>
          </a:p>
          <a:p>
            <a:r>
              <a:rPr lang="fr-FR" sz="9600" b="0" i="0" dirty="0">
                <a:effectLst/>
                <a:latin typeface="Times New Roman" panose="02020603050405020304" pitchFamily="18" charset="0"/>
                <a:cs typeface="Times New Roman" panose="02020603050405020304" pitchFamily="18" charset="0"/>
              </a:rPr>
              <a:t>C’est l’ensemble des moyens visant à promouvoir une offre grâce aux technologies internet </a:t>
            </a:r>
            <a:r>
              <a:rPr lang="fr-FR" sz="9600" b="0" i="1" dirty="0">
                <a:effectLst/>
                <a:latin typeface="Times New Roman" panose="02020603050405020304" pitchFamily="18" charset="0"/>
                <a:cs typeface="Times New Roman" panose="02020603050405020304" pitchFamily="18" charset="0"/>
              </a:rPr>
              <a:t>(web marketing)</a:t>
            </a:r>
            <a:r>
              <a:rPr lang="fr-FR" sz="9600" b="0" i="0" dirty="0">
                <a:effectLst/>
                <a:latin typeface="Times New Roman" panose="02020603050405020304" pitchFamily="18" charset="0"/>
                <a:cs typeface="Times New Roman" panose="02020603050405020304" pitchFamily="18" charset="0"/>
              </a:rPr>
              <a:t>.</a:t>
            </a:r>
          </a:p>
          <a:p>
            <a:r>
              <a:rPr lang="fr-FR" sz="9600" b="0" i="0" dirty="0">
                <a:effectLst/>
                <a:latin typeface="Times New Roman" panose="02020603050405020304" pitchFamily="18" charset="0"/>
                <a:cs typeface="Times New Roman" panose="02020603050405020304" pitchFamily="18" charset="0"/>
              </a:rPr>
              <a:t>Son champ d’application est double : </a:t>
            </a:r>
            <a:r>
              <a:rPr lang="fr-FR" sz="9600" b="1" i="0" dirty="0">
                <a:effectLst/>
                <a:latin typeface="Times New Roman" panose="02020603050405020304" pitchFamily="18" charset="0"/>
                <a:cs typeface="Times New Roman" panose="02020603050405020304" pitchFamily="18" charset="0"/>
              </a:rPr>
              <a:t>création et optimisation des sites internet et la génération du trafic.</a:t>
            </a:r>
          </a:p>
          <a:p>
            <a:endParaRPr lang="fr-FR" sz="9600" b="1" i="0" dirty="0">
              <a:effectLst/>
              <a:latin typeface="Times New Roman" panose="02020603050405020304" pitchFamily="18" charset="0"/>
              <a:cs typeface="Times New Roman" panose="02020603050405020304" pitchFamily="18" charset="0"/>
            </a:endParaRPr>
          </a:p>
          <a:p>
            <a:r>
              <a:rPr lang="fr-FR" sz="9600" b="1" i="0" u="sng" dirty="0">
                <a:effectLst/>
                <a:latin typeface="Times New Roman" panose="02020603050405020304" pitchFamily="18" charset="0"/>
                <a:cs typeface="Times New Roman" panose="02020603050405020304" pitchFamily="18" charset="0"/>
              </a:rPr>
              <a:t>L’émotionnel</a:t>
            </a:r>
          </a:p>
          <a:p>
            <a:r>
              <a:rPr lang="fr-FR" sz="9600" b="0" i="0" dirty="0">
                <a:effectLst/>
                <a:latin typeface="Times New Roman" panose="02020603050405020304" pitchFamily="18" charset="0"/>
                <a:cs typeface="Times New Roman" panose="02020603050405020304" pitchFamily="18" charset="0"/>
              </a:rPr>
              <a:t>Le</a:t>
            </a:r>
            <a:r>
              <a:rPr lang="fr-FR" sz="9600" dirty="0">
                <a:latin typeface="Times New Roman" panose="02020603050405020304" pitchFamily="18" charset="0"/>
                <a:cs typeface="Times New Roman" panose="02020603050405020304" pitchFamily="18" charset="0"/>
              </a:rPr>
              <a:t> marketing émotionnel cherche à faire un lien entre votre produit et les émotions qu’il va procurer sur vos clients. </a:t>
            </a:r>
          </a:p>
          <a:p>
            <a:r>
              <a:rPr lang="fr-FR" sz="9600" dirty="0">
                <a:latin typeface="Times New Roman" panose="02020603050405020304" pitchFamily="18" charset="0"/>
                <a:cs typeface="Times New Roman" panose="02020603050405020304" pitchFamily="18" charset="0"/>
              </a:rPr>
              <a:t>À l’inverse, un marketing pragmatique s’attachera à promouvoir votre produit pour son aspect, utile, pratique, esthétique, …etc.</a:t>
            </a:r>
          </a:p>
          <a:p>
            <a:endParaRPr lang="fr-FR" sz="9600" b="0" i="0" dirty="0">
              <a:effectLst/>
              <a:latin typeface="Times New Roman" panose="02020603050405020304" pitchFamily="18" charset="0"/>
              <a:cs typeface="Times New Roman" panose="02020603050405020304" pitchFamily="18" charset="0"/>
            </a:endParaRPr>
          </a:p>
          <a:p>
            <a:endParaRPr lang="fr-FR" sz="600" dirty="0">
              <a:latin typeface="Times New Roman" panose="02020603050405020304" pitchFamily="18" charset="0"/>
              <a:cs typeface="Times New Roman" panose="02020603050405020304" pitchFamily="18" charset="0"/>
            </a:endParaRPr>
          </a:p>
          <a:p>
            <a:endParaRPr lang="fr-FR" sz="600" dirty="0">
              <a:latin typeface="Times New Roman" panose="02020603050405020304" pitchFamily="18" charset="0"/>
              <a:cs typeface="Times New Roman" panose="02020603050405020304" pitchFamily="18"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p>
        </p:txBody>
      </p:sp>
      <p:pic>
        <p:nvPicPr>
          <p:cNvPr id="3076" name="Picture 4" descr="Marketing Digital – GROUPE KYBA">
            <a:extLst>
              <a:ext uri="{FF2B5EF4-FFF2-40B4-BE49-F238E27FC236}">
                <a16:creationId xmlns:a16="http://schemas.microsoft.com/office/drawing/2014/main" id="{EA7DF368-8002-7210-17B6-337D65AB62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0176" y="260648"/>
            <a:ext cx="3999654" cy="324036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Marketing Techniques Social Media | 10 Effective Techniques to Use">
            <a:extLst>
              <a:ext uri="{FF2B5EF4-FFF2-40B4-BE49-F238E27FC236}">
                <a16:creationId xmlns:a16="http://schemas.microsoft.com/office/drawing/2014/main" id="{F1C5B4E0-EE9F-EC65-86D1-B8D88D2ED1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20" r="637" b="-1"/>
          <a:stretch/>
        </p:blipFill>
        <p:spPr bwMode="auto">
          <a:xfrm>
            <a:off x="7552267" y="3589867"/>
            <a:ext cx="3999654" cy="232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22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CC3EBEB-FCAC-447A-B071-7067EE4A8C90}"/>
              </a:ext>
            </a:extLst>
          </p:cNvPr>
          <p:cNvSpPr>
            <a:spLocks noGrp="1"/>
          </p:cNvSpPr>
          <p:nvPr>
            <p:ph idx="1"/>
          </p:nvPr>
        </p:nvSpPr>
        <p:spPr>
          <a:xfrm>
            <a:off x="263352" y="0"/>
            <a:ext cx="6840760" cy="6309360"/>
          </a:xfrm>
        </p:spPr>
        <p:txBody>
          <a:bodyPr>
            <a:normAutofit fontScale="25000" lnSpcReduction="20000"/>
          </a:bodyPr>
          <a:lstStyle/>
          <a:p>
            <a:endParaRPr lang="fr-FR" sz="600" b="0" i="0" dirty="0">
              <a:effectLst/>
              <a:latin typeface="Poppins" panose="00000500000000000000" pitchFamily="2" charset="0"/>
            </a:endParaRPr>
          </a:p>
          <a:p>
            <a:endParaRPr lang="fr-FR" sz="600" dirty="0">
              <a:latin typeface="Poppins" panose="00000500000000000000" pitchFamily="2" charset="0"/>
            </a:endParaRPr>
          </a:p>
          <a:p>
            <a:r>
              <a:rPr lang="fr-FR" sz="12800" b="1" i="0" u="sng" dirty="0">
                <a:effectLst/>
                <a:latin typeface="Times New Roman" panose="02020603050405020304" pitchFamily="18" charset="0"/>
                <a:cs typeface="Times New Roman" panose="02020603050405020304" pitchFamily="18" charset="0"/>
              </a:rPr>
              <a:t>Le géomarketing</a:t>
            </a:r>
          </a:p>
          <a:p>
            <a:pPr algn="just"/>
            <a:endParaRPr lang="fr-FR" sz="11200" b="1" i="0" u="sng" dirty="0">
              <a:effectLst/>
              <a:latin typeface="Times New Roman" panose="02020603050405020304" pitchFamily="18" charset="0"/>
              <a:cs typeface="Times New Roman" panose="02020603050405020304" pitchFamily="18" charset="0"/>
            </a:endParaRPr>
          </a:p>
          <a:p>
            <a:pPr algn="just"/>
            <a:r>
              <a:rPr lang="fr-FR" sz="12800" b="0" i="0" dirty="0">
                <a:effectLst/>
                <a:latin typeface="Times New Roman" panose="02020603050405020304" pitchFamily="18" charset="0"/>
                <a:cs typeface="Times New Roman" panose="02020603050405020304" pitchFamily="18" charset="0"/>
              </a:rPr>
              <a:t>C’est la représentation cartographique et l’analyse des données socio démographiques, comportementales, économiques d’une ou plusieurs populations d’un territoire.</a:t>
            </a:r>
          </a:p>
          <a:p>
            <a:pPr algn="just"/>
            <a:r>
              <a:rPr lang="fr-FR" sz="12800" b="0" i="0" dirty="0">
                <a:effectLst/>
                <a:latin typeface="Times New Roman" panose="02020603050405020304" pitchFamily="18" charset="0"/>
                <a:cs typeface="Times New Roman" panose="02020603050405020304" pitchFamily="18" charset="0"/>
              </a:rPr>
              <a:t>L’objectif est d’améliorer la connaissance stratégique du territoire analysé pour optimiser la gestion et le développement commercial.</a:t>
            </a:r>
          </a:p>
          <a:p>
            <a:endParaRPr lang="fr-FR" sz="12800" b="0" i="0" dirty="0">
              <a:effectLst/>
              <a:latin typeface="Times New Roman" panose="02020603050405020304" pitchFamily="18" charset="0"/>
              <a:cs typeface="Times New Roman" panose="02020603050405020304" pitchFamily="18" charset="0"/>
            </a:endParaRPr>
          </a:p>
          <a:p>
            <a:endParaRPr lang="fr-FR" sz="12800" b="0" i="0" dirty="0">
              <a:effectLst/>
              <a:latin typeface="Times New Roman" panose="02020603050405020304" pitchFamily="18" charset="0"/>
              <a:cs typeface="Times New Roman" panose="02020603050405020304" pitchFamily="18" charset="0"/>
            </a:endParaRPr>
          </a:p>
          <a:p>
            <a:endParaRPr lang="fr-FR" sz="600" dirty="0">
              <a:latin typeface="Times New Roman" panose="02020603050405020304" pitchFamily="18" charset="0"/>
              <a:cs typeface="Times New Roman" panose="02020603050405020304" pitchFamily="18" charset="0"/>
            </a:endParaRPr>
          </a:p>
          <a:p>
            <a:endParaRPr lang="fr-FR" sz="600" dirty="0">
              <a:latin typeface="Times New Roman" panose="02020603050405020304" pitchFamily="18" charset="0"/>
              <a:cs typeface="Times New Roman" panose="02020603050405020304" pitchFamily="18"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latin typeface="Poppins" panose="00000500000000000000" pitchFamily="2" charset="0"/>
            </a:endParaRPr>
          </a:p>
          <a:p>
            <a:endParaRPr lang="fr-FR" sz="600" dirty="0"/>
          </a:p>
        </p:txBody>
      </p:sp>
      <p:pic>
        <p:nvPicPr>
          <p:cNvPr id="4098" name="Picture 2" descr="Le géomarketing: l'art de bien se positionner">
            <a:extLst>
              <a:ext uri="{FF2B5EF4-FFF2-40B4-BE49-F238E27FC236}">
                <a16:creationId xmlns:a16="http://schemas.microsoft.com/office/drawing/2014/main" id="{5FFC81B6-BD13-83D0-1DA1-0B5EF2E84D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669" r="23723" b="-1"/>
          <a:stretch/>
        </p:blipFill>
        <p:spPr bwMode="auto">
          <a:xfrm>
            <a:off x="7104112" y="836712"/>
            <a:ext cx="4824536" cy="5472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29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19536" y="188640"/>
            <a:ext cx="8911687" cy="1008112"/>
          </a:xfrm>
        </p:spPr>
        <p:txBody>
          <a:bodyPr>
            <a:normAutofit fontScale="90000"/>
          </a:bodyPr>
          <a:lstStyle/>
          <a:p>
            <a:pPr algn="ctr"/>
            <a:r>
              <a:rPr lang="fr-FR" sz="3200" b="1" dirty="0">
                <a:latin typeface="Times New Roman" panose="02020603050405020304" pitchFamily="18" charset="0"/>
                <a:cs typeface="Times New Roman" panose="02020603050405020304" pitchFamily="18" charset="0"/>
              </a:rPr>
              <a:t>  L’intelligence économique : comme moteur de recherche de l’information </a:t>
            </a:r>
          </a:p>
        </p:txBody>
      </p:sp>
      <p:pic>
        <p:nvPicPr>
          <p:cNvPr id="3074" name="Picture 2" descr="schéma manag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352" y="1196752"/>
            <a:ext cx="11845316" cy="49685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3352" y="5954668"/>
            <a:ext cx="11773308" cy="707886"/>
          </a:xfrm>
          <a:prstGeom prst="rect">
            <a:avLst/>
          </a:prstGeom>
          <a:solidFill>
            <a:schemeClr val="accent6">
              <a:lumMod val="20000"/>
              <a:lumOff val="80000"/>
            </a:schemeClr>
          </a:solidFill>
        </p:spPr>
        <p:txBody>
          <a:bodyPr wrap="square">
            <a:spAutoFit/>
          </a:bodyPr>
          <a:lstStyle/>
          <a:p>
            <a:r>
              <a:rPr lang="fr-FR" sz="2000" dirty="0">
                <a:solidFill>
                  <a:srgbClr val="333333"/>
                </a:solidFill>
                <a:latin typeface="Times New Roman" panose="02020603050405020304" pitchFamily="18" charset="0"/>
                <a:cs typeface="Times New Roman" panose="02020603050405020304" pitchFamily="18" charset="0"/>
              </a:rPr>
              <a:t> L’analyse de l’environnement va conduire à identifier </a:t>
            </a:r>
            <a:r>
              <a:rPr lang="fr-FR" sz="2000" b="1" dirty="0">
                <a:solidFill>
                  <a:srgbClr val="333333"/>
                </a:solidFill>
                <a:latin typeface="Times New Roman" panose="02020603050405020304" pitchFamily="18" charset="0"/>
                <a:cs typeface="Times New Roman" panose="02020603050405020304" pitchFamily="18" charset="0"/>
              </a:rPr>
              <a:t>les opportunités et les menaces</a:t>
            </a:r>
            <a:r>
              <a:rPr lang="fr-FR" sz="2000" dirty="0">
                <a:solidFill>
                  <a:srgbClr val="333333"/>
                </a:solidFill>
                <a:latin typeface="Times New Roman" panose="02020603050405020304" pitchFamily="18" charset="0"/>
                <a:cs typeface="Times New Roman" panose="02020603050405020304" pitchFamily="18" charset="0"/>
              </a:rPr>
              <a:t> de l’environnement puis à les mesurer au regard des ressources et des forces de l’entreprise</a:t>
            </a:r>
            <a:endParaRPr lang="fr-FR" sz="200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83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27448" y="573638"/>
            <a:ext cx="10225136" cy="807986"/>
          </a:xfrm>
        </p:spPr>
        <p:txBody>
          <a:bodyPr>
            <a:normAutofit fontScale="90000"/>
          </a:bodyPr>
          <a:lstStyle/>
          <a:p>
            <a:pPr lvl="0" algn="ctr"/>
            <a:r>
              <a:rPr lang="fr-FR" b="1" dirty="0">
                <a:solidFill>
                  <a:srgbClr val="333333"/>
                </a:solidFill>
                <a:latin typeface="-apple-system"/>
              </a:rPr>
              <a:t> A- </a:t>
            </a:r>
            <a:r>
              <a:rPr lang="fr-FR" sz="4000" b="1" dirty="0">
                <a:solidFill>
                  <a:srgbClr val="333333"/>
                </a:solidFill>
                <a:latin typeface="Times New Roman" panose="02020603050405020304" pitchFamily="18" charset="0"/>
                <a:cs typeface="Times New Roman" panose="02020603050405020304" pitchFamily="18" charset="0"/>
              </a:rPr>
              <a:t>La méthode d’analyse PESTEL</a:t>
            </a:r>
            <a:br>
              <a:rPr lang="fr-FR" sz="4000" b="1" dirty="0">
                <a:solidFill>
                  <a:srgbClr val="333333"/>
                </a:solidFill>
                <a:latin typeface="Times New Roman" panose="02020603050405020304" pitchFamily="18" charset="0"/>
                <a:cs typeface="Times New Roman" panose="02020603050405020304" pitchFamily="18" charset="0"/>
              </a:rPr>
            </a:br>
            <a:br>
              <a:rPr lang="fr-FR" b="1" dirty="0">
                <a:solidFill>
                  <a:srgbClr val="333333"/>
                </a:solidFill>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677725" y="1381624"/>
            <a:ext cx="11496600" cy="5184576"/>
          </a:xfrm>
        </p:spPr>
        <p:txBody>
          <a:bodyPr>
            <a:normAutofit/>
          </a:bodyPr>
          <a:lstStyle/>
          <a:p>
            <a:pPr marL="0" lvl="0" indent="0" algn="just" defTabSz="914400" eaLnBrk="0" fontAlgn="base" hangingPunct="0">
              <a:spcBef>
                <a:spcPct val="0"/>
              </a:spcBef>
              <a:spcAft>
                <a:spcPct val="0"/>
              </a:spcAft>
              <a:buClrTx/>
              <a:buNone/>
            </a:pPr>
            <a:r>
              <a:rPr lang="fr-FR" sz="2400" dirty="0">
                <a:solidFill>
                  <a:srgbClr val="333333"/>
                </a:solidFill>
                <a:latin typeface="Times New Roman" panose="02020603050405020304" pitchFamily="18" charset="0"/>
                <a:cs typeface="Times New Roman" panose="02020603050405020304" pitchFamily="18" charset="0"/>
              </a:rPr>
              <a:t>L’analyse de l’environnement global de l’organisation peut être effectuée à travers les différentes variables qui influencent le ou les domaines d’activité. </a:t>
            </a:r>
          </a:p>
          <a:p>
            <a:pPr marL="0" indent="0" algn="just" defTabSz="914400" eaLnBrk="0" fontAlgn="base" hangingPunct="0">
              <a:spcBef>
                <a:spcPct val="0"/>
              </a:spcBef>
              <a:spcAft>
                <a:spcPct val="0"/>
              </a:spcAft>
              <a:buClrTx/>
              <a:buNone/>
            </a:pPr>
            <a:r>
              <a:rPr lang="fr-FR" sz="2400" dirty="0">
                <a:solidFill>
                  <a:srgbClr val="333333"/>
                </a:solidFill>
                <a:latin typeface="Times New Roman" panose="02020603050405020304" pitchFamily="18" charset="0"/>
                <a:cs typeface="Times New Roman" panose="02020603050405020304" pitchFamily="18" charset="0"/>
              </a:rPr>
              <a:t>Cette méthode permet la prise de décisions stratégiques selon les facteurs identifiés en interactions avec le secteur d’activité, et les ressources de l’organisation </a:t>
            </a:r>
            <a:br>
              <a:rPr lang="fr-FR" sz="2400" dirty="0">
                <a:solidFill>
                  <a:srgbClr val="333333"/>
                </a:solidFill>
                <a:latin typeface="Times New Roman" panose="02020603050405020304" pitchFamily="18" charset="0"/>
                <a:cs typeface="Times New Roman" panose="02020603050405020304" pitchFamily="18" charset="0"/>
              </a:rPr>
            </a:br>
            <a:r>
              <a:rPr lang="fr-FR" sz="2400" dirty="0">
                <a:solidFill>
                  <a:srgbClr val="333333"/>
                </a:solidFill>
                <a:latin typeface="Times New Roman" panose="02020603050405020304" pitchFamily="18" charset="0"/>
                <a:cs typeface="Times New Roman" panose="02020603050405020304" pitchFamily="18" charset="0"/>
              </a:rPr>
              <a:t>Elle permet également de dégager les tendances structurelles.</a:t>
            </a:r>
          </a:p>
          <a:p>
            <a:pPr marL="0" lvl="0" indent="0" algn="just" defTabSz="914400" eaLnBrk="0" fontAlgn="base" hangingPunct="0">
              <a:spcBef>
                <a:spcPct val="0"/>
              </a:spcBef>
              <a:spcAft>
                <a:spcPct val="0"/>
              </a:spcAft>
              <a:buClrTx/>
              <a:buNone/>
            </a:pPr>
            <a:endParaRPr lang="fr-FR" sz="2400" dirty="0">
              <a:solidFill>
                <a:srgbClr val="333333"/>
              </a:solidFill>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r>
              <a:rPr lang="fr-FR" sz="2400" dirty="0">
                <a:solidFill>
                  <a:srgbClr val="333333"/>
                </a:solidFill>
                <a:latin typeface="Times New Roman" panose="02020603050405020304" pitchFamily="18" charset="0"/>
                <a:cs typeface="Times New Roman" panose="02020603050405020304" pitchFamily="18" charset="0"/>
              </a:rPr>
              <a:t>L</a:t>
            </a:r>
            <a:r>
              <a:rPr lang="fr-FR" sz="2400" b="1" dirty="0">
                <a:solidFill>
                  <a:srgbClr val="333333"/>
                </a:solidFill>
                <a:latin typeface="Times New Roman" panose="02020603050405020304" pitchFamily="18" charset="0"/>
                <a:cs typeface="Times New Roman" panose="02020603050405020304" pitchFamily="18" charset="0"/>
              </a:rPr>
              <a:t>e modèle d'analyse des variables de l'environnement ou</a:t>
            </a:r>
            <a:r>
              <a:rPr lang="fr-FR" sz="2400" dirty="0">
                <a:solidFill>
                  <a:srgbClr val="333333"/>
                </a:solidFill>
                <a:latin typeface="Times New Roman" panose="02020603050405020304" pitchFamily="18" charset="0"/>
                <a:cs typeface="Times New Roman" panose="02020603050405020304" pitchFamily="18" charset="0"/>
              </a:rPr>
              <a:t> méthode  </a:t>
            </a:r>
            <a:r>
              <a:rPr lang="fr-FR" sz="2400" b="1" dirty="0">
                <a:solidFill>
                  <a:srgbClr val="333333"/>
                </a:solidFill>
                <a:latin typeface="Times New Roman" panose="02020603050405020304" pitchFamily="18" charset="0"/>
                <a:cs typeface="Times New Roman" panose="02020603050405020304" pitchFamily="18" charset="0"/>
              </a:rPr>
              <a:t>PESTEL</a:t>
            </a:r>
            <a:r>
              <a:rPr lang="fr-FR" sz="2400" dirty="0">
                <a:solidFill>
                  <a:srgbClr val="333333"/>
                </a:solidFill>
                <a:latin typeface="Times New Roman" panose="02020603050405020304" pitchFamily="18" charset="0"/>
                <a:cs typeface="Times New Roman" panose="02020603050405020304" pitchFamily="18" charset="0"/>
              </a:rPr>
              <a:t> correspond à l’acronyme des six variables analysées :</a:t>
            </a:r>
            <a:endParaRPr lang="fr-FR" sz="2400" dirty="0">
              <a:solidFill>
                <a:schemeClr val="tx1"/>
              </a:solidFill>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endParaRPr lang="fr-FR" sz="2400" dirty="0">
              <a:solidFill>
                <a:schemeClr val="tx1"/>
              </a:solidFill>
              <a:latin typeface="Times New Roman" panose="02020603050405020304" pitchFamily="18" charset="0"/>
              <a:cs typeface="Times New Roman" panose="02020603050405020304" pitchFamily="18" charset="0"/>
            </a:endParaRPr>
          </a:p>
          <a:p>
            <a:pPr marL="0" lvl="0" indent="0" algn="just" defTabSz="914400" eaLnBrk="0" fontAlgn="base" hangingPunct="0">
              <a:spcBef>
                <a:spcPct val="0"/>
              </a:spcBef>
              <a:spcAft>
                <a:spcPct val="0"/>
              </a:spcAft>
              <a:buClrTx/>
              <a:buNone/>
            </a:pPr>
            <a:endParaRPr lang="fr-FR" sz="2400" dirty="0">
              <a:solidFill>
                <a:srgbClr val="333333"/>
              </a:solidFill>
              <a:latin typeface="Times New Roman" panose="02020603050405020304" pitchFamily="18" charset="0"/>
              <a:cs typeface="Times New Roman" panose="02020603050405020304" pitchFamily="18" charset="0"/>
            </a:endParaRPr>
          </a:p>
          <a:p>
            <a:pPr algn="just"/>
            <a:endParaRPr lang="fr-FR" sz="2400" dirty="0">
              <a:latin typeface="Times New Roman" panose="02020603050405020304" pitchFamily="18" charset="0"/>
              <a:cs typeface="Times New Roman" panose="02020603050405020304" pitchFamily="18" charset="0"/>
            </a:endParaRPr>
          </a:p>
        </p:txBody>
      </p:sp>
      <p:pic>
        <p:nvPicPr>
          <p:cNvPr id="1026" name="Picture 2" descr="schéma pest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4725144"/>
            <a:ext cx="10217932" cy="158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01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87488" y="764704"/>
            <a:ext cx="10704512" cy="5616624"/>
          </a:xfrm>
        </p:spPr>
        <p:txBody>
          <a:bodyPr>
            <a:normAutofit/>
          </a:bodyPr>
          <a:lstStyle/>
          <a:p>
            <a:pPr marL="0" lvl="0" indent="0" defTabSz="914400" eaLnBrk="0" fontAlgn="base" hangingPunct="0">
              <a:spcBef>
                <a:spcPct val="0"/>
              </a:spcBef>
              <a:spcAft>
                <a:spcPct val="0"/>
              </a:spcAft>
              <a:buClrTx/>
              <a:buNone/>
            </a:pPr>
            <a:r>
              <a:rPr lang="fr-FR" sz="2400" dirty="0">
                <a:solidFill>
                  <a:srgbClr val="333333"/>
                </a:solidFill>
                <a:latin typeface="Times New Roman" panose="02020603050405020304" pitchFamily="18" charset="0"/>
                <a:cs typeface="Times New Roman" panose="02020603050405020304" pitchFamily="18" charset="0"/>
              </a:rPr>
              <a:t>L’analyse PESTEL est conduite pour chaque domaine d’activité stratégique.</a:t>
            </a:r>
          </a:p>
          <a:p>
            <a:pPr marL="0" lvl="0" indent="0" defTabSz="914400" eaLnBrk="0" fontAlgn="base" hangingPunct="0">
              <a:spcBef>
                <a:spcPct val="0"/>
              </a:spcBef>
              <a:spcAft>
                <a:spcPct val="0"/>
              </a:spcAft>
              <a:buClrTx/>
              <a:buNone/>
            </a:pPr>
            <a:endParaRPr lang="fr-FR" sz="2400" dirty="0">
              <a:solidFill>
                <a:schemeClr val="tx1"/>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Font typeface="Wingdings" panose="05000000000000000000" pitchFamily="2" charset="2"/>
              <a:buChar char="Ø"/>
            </a:pPr>
            <a:r>
              <a:rPr lang="fr-FR" sz="2400" b="1" dirty="0">
                <a:solidFill>
                  <a:srgbClr val="333333"/>
                </a:solidFill>
                <a:latin typeface="Times New Roman" panose="02020603050405020304" pitchFamily="18" charset="0"/>
                <a:cs typeface="Times New Roman" panose="02020603050405020304" pitchFamily="18" charset="0"/>
              </a:rPr>
              <a:t>La première étape </a:t>
            </a:r>
            <a:r>
              <a:rPr lang="fr-FR" sz="2400" dirty="0">
                <a:solidFill>
                  <a:srgbClr val="333333"/>
                </a:solidFill>
                <a:latin typeface="Times New Roman" panose="02020603050405020304" pitchFamily="18" charset="0"/>
                <a:cs typeface="Times New Roman" panose="02020603050405020304" pitchFamily="18" charset="0"/>
              </a:rPr>
              <a:t>consiste à identifier les variables de l’environnement et à repérer leur plus ou moins grande stabilité.</a:t>
            </a:r>
          </a:p>
          <a:p>
            <a:pPr marL="0" lvl="0" indent="0" defTabSz="914400" eaLnBrk="0" fontAlgn="base" hangingPunct="0">
              <a:spcBef>
                <a:spcPct val="0"/>
              </a:spcBef>
              <a:spcAft>
                <a:spcPct val="0"/>
              </a:spcAft>
              <a:buClrTx/>
              <a:buNone/>
            </a:pPr>
            <a:endParaRPr lang="fr-FR" sz="2400" dirty="0">
              <a:solidFill>
                <a:srgbClr val="333333"/>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Font typeface="Wingdings" panose="05000000000000000000" pitchFamily="2" charset="2"/>
              <a:buChar char="Ø"/>
            </a:pPr>
            <a:r>
              <a:rPr lang="fr-FR" sz="2400" b="1" dirty="0">
                <a:solidFill>
                  <a:srgbClr val="333333"/>
                </a:solidFill>
                <a:latin typeface="Times New Roman" panose="02020603050405020304" pitchFamily="18" charset="0"/>
                <a:cs typeface="Times New Roman" panose="02020603050405020304" pitchFamily="18" charset="0"/>
              </a:rPr>
              <a:t>La deuxième étape </a:t>
            </a:r>
            <a:r>
              <a:rPr lang="fr-FR" sz="2400" dirty="0">
                <a:solidFill>
                  <a:srgbClr val="333333"/>
                </a:solidFill>
                <a:latin typeface="Times New Roman" panose="02020603050405020304" pitchFamily="18" charset="0"/>
                <a:cs typeface="Times New Roman" panose="02020603050405020304" pitchFamily="18" charset="0"/>
              </a:rPr>
              <a:t>consiste à élaborer différents scenarii possibles en fonction des points d’appui à saisir ou des entraves à éviter, dans un environnement complexe.</a:t>
            </a:r>
          </a:p>
          <a:p>
            <a:pPr marL="0" lvl="0" indent="0" defTabSz="914400" eaLnBrk="0" fontAlgn="base" hangingPunct="0">
              <a:spcBef>
                <a:spcPct val="0"/>
              </a:spcBef>
              <a:spcAft>
                <a:spcPct val="0"/>
              </a:spcAft>
              <a:buClrTx/>
              <a:buNone/>
            </a:pPr>
            <a:endParaRPr lang="fr-FR" sz="2400" dirty="0">
              <a:solidFill>
                <a:srgbClr val="333333"/>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Font typeface="Wingdings" panose="05000000000000000000" pitchFamily="2" charset="2"/>
              <a:buChar char="Ø"/>
            </a:pPr>
            <a:r>
              <a:rPr lang="fr-FR" sz="2400" b="1" dirty="0">
                <a:solidFill>
                  <a:srgbClr val="333333"/>
                </a:solidFill>
                <a:latin typeface="Times New Roman" panose="02020603050405020304" pitchFamily="18" charset="0"/>
                <a:cs typeface="Times New Roman" panose="02020603050405020304" pitchFamily="18" charset="0"/>
              </a:rPr>
              <a:t>La troisième étape </a:t>
            </a:r>
            <a:r>
              <a:rPr lang="fr-FR" sz="2400" dirty="0">
                <a:solidFill>
                  <a:srgbClr val="333333"/>
                </a:solidFill>
                <a:latin typeface="Times New Roman" panose="02020603050405020304" pitchFamily="18" charset="0"/>
                <a:cs typeface="Times New Roman" panose="02020603050405020304" pitchFamily="18" charset="0"/>
              </a:rPr>
              <a:t>consiste à classer ces scenarii en fonction des tendances qu’ils dégagent et de l’impact plus ou moins fort escompté.</a:t>
            </a:r>
          </a:p>
          <a:p>
            <a:pPr marL="0" lvl="0" indent="0" defTabSz="914400" eaLnBrk="0" fontAlgn="base" hangingPunct="0">
              <a:spcBef>
                <a:spcPct val="0"/>
              </a:spcBef>
              <a:spcAft>
                <a:spcPct val="0"/>
              </a:spcAft>
              <a:buClrTx/>
              <a:buNone/>
            </a:pPr>
            <a:endParaRPr lang="fr-FR" sz="2400" dirty="0">
              <a:solidFill>
                <a:srgbClr val="333333"/>
              </a:solidFill>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buClrTx/>
              <a:buFont typeface="Wingdings" panose="05000000000000000000" pitchFamily="2" charset="2"/>
              <a:buChar char="Ø"/>
            </a:pPr>
            <a:r>
              <a:rPr lang="fr-FR" sz="2400" b="1" dirty="0">
                <a:solidFill>
                  <a:srgbClr val="333333"/>
                </a:solidFill>
                <a:latin typeface="Times New Roman" panose="02020603050405020304" pitchFamily="18" charset="0"/>
                <a:cs typeface="Times New Roman" panose="02020603050405020304" pitchFamily="18" charset="0"/>
              </a:rPr>
              <a:t>La quatrième étape </a:t>
            </a:r>
            <a:r>
              <a:rPr lang="fr-FR" sz="2400" dirty="0">
                <a:solidFill>
                  <a:srgbClr val="333333"/>
                </a:solidFill>
                <a:latin typeface="Times New Roman" panose="02020603050405020304" pitchFamily="18" charset="0"/>
                <a:cs typeface="Times New Roman" panose="02020603050405020304" pitchFamily="18" charset="0"/>
              </a:rPr>
              <a:t>consiste à déterminer les différentes stratégies associées à chaque scenario et les indicateurs d’évaluation.</a:t>
            </a:r>
          </a:p>
          <a:p>
            <a:endParaRPr lang="fr-F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94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60186" y="332656"/>
            <a:ext cx="9852438" cy="1280890"/>
          </a:xfrm>
        </p:spPr>
        <p:txBody>
          <a:bodyPr>
            <a:normAutofit fontScale="90000"/>
          </a:bodyPr>
          <a:lstStyle/>
          <a:p>
            <a:r>
              <a:rPr lang="fr-FR" sz="3100" b="1" dirty="0">
                <a:latin typeface="Times New Roman" panose="02020603050405020304" pitchFamily="18" charset="0"/>
                <a:cs typeface="Times New Roman" panose="02020603050405020304" pitchFamily="18" charset="0"/>
              </a:rPr>
              <a:t>Exemple : quelques éléments d'analyse </a:t>
            </a:r>
            <a:r>
              <a:rPr lang="fr-FR" sz="3100" b="1" dirty="0" err="1">
                <a:latin typeface="Times New Roman" panose="02020603050405020304" pitchFamily="18" charset="0"/>
                <a:cs typeface="Times New Roman" panose="02020603050405020304" pitchFamily="18" charset="0"/>
              </a:rPr>
              <a:t>Pestel</a:t>
            </a:r>
            <a:r>
              <a:rPr lang="fr-FR" sz="3100" b="1" dirty="0">
                <a:latin typeface="Times New Roman" panose="02020603050405020304" pitchFamily="18" charset="0"/>
                <a:cs typeface="Times New Roman" panose="02020603050405020304" pitchFamily="18" charset="0"/>
              </a:rPr>
              <a:t> relatifs à l'implantation de Mac </a:t>
            </a:r>
            <a:r>
              <a:rPr lang="fr-FR" sz="3100" b="1" dirty="0" err="1">
                <a:latin typeface="Times New Roman" panose="02020603050405020304" pitchFamily="18" charset="0"/>
                <a:cs typeface="Times New Roman" panose="02020603050405020304" pitchFamily="18" charset="0"/>
              </a:rPr>
              <a:t>Donald's</a:t>
            </a:r>
            <a:r>
              <a:rPr lang="fr-FR" b="1" dirty="0">
                <a:latin typeface="Times New Roman" panose="02020603050405020304" pitchFamily="18" charset="0"/>
                <a:cs typeface="Times New Roman" panose="02020603050405020304" pitchFamily="18" charset="0"/>
              </a:rPr>
              <a:t>*</a:t>
            </a:r>
            <a:br>
              <a:rPr lang="fr-FR" b="1" dirty="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pic>
        <p:nvPicPr>
          <p:cNvPr id="2050" name="Picture 2" descr="Illustration peste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7448" y="1613546"/>
            <a:ext cx="10377164" cy="505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01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07568" y="159270"/>
            <a:ext cx="8911687" cy="794074"/>
          </a:xfrm>
        </p:spPr>
        <p:txBody>
          <a:bodyPr>
            <a:normAutofit/>
          </a:bodyPr>
          <a:lstStyle/>
          <a:p>
            <a:pPr algn="ctr"/>
            <a:r>
              <a:rPr lang="fr-FR" sz="3200" b="1" dirty="0">
                <a:latin typeface="Times New Roman" panose="02020603050405020304" pitchFamily="18" charset="0"/>
                <a:cs typeface="Times New Roman" panose="02020603050405020304" pitchFamily="18" charset="0"/>
              </a:rPr>
              <a:t>B- L’analyse</a:t>
            </a:r>
            <a:r>
              <a:rPr lang="fr-FR" sz="3200" dirty="0"/>
              <a:t> </a:t>
            </a:r>
            <a:r>
              <a:rPr lang="fr-FR" sz="3200" b="1" dirty="0">
                <a:latin typeface="Times New Roman" panose="02020603050405020304" pitchFamily="18" charset="0"/>
                <a:cs typeface="Times New Roman" panose="02020603050405020304" pitchFamily="18" charset="0"/>
              </a:rPr>
              <a:t>SWOT</a:t>
            </a:r>
          </a:p>
        </p:txBody>
      </p:sp>
      <p:sp>
        <p:nvSpPr>
          <p:cNvPr id="3" name="Espace réservé du contenu 2"/>
          <p:cNvSpPr>
            <a:spLocks noGrp="1"/>
          </p:cNvSpPr>
          <p:nvPr>
            <p:ph idx="1"/>
          </p:nvPr>
        </p:nvSpPr>
        <p:spPr>
          <a:xfrm>
            <a:off x="203684" y="1213230"/>
            <a:ext cx="11988316" cy="5644770"/>
          </a:xfrm>
        </p:spPr>
        <p:txBody>
          <a:bodyPr>
            <a:normAutofit/>
          </a:bodyPr>
          <a:lstStyle/>
          <a:p>
            <a:pPr marL="0" indent="0" fontAlgn="base">
              <a:buNone/>
            </a:pPr>
            <a:r>
              <a:rPr lang="fr-FR" sz="2400" dirty="0">
                <a:latin typeface="Times New Roman" panose="02020603050405020304" pitchFamily="18" charset="0"/>
                <a:cs typeface="Times New Roman" panose="02020603050405020304" pitchFamily="18" charset="0"/>
              </a:rPr>
              <a:t>L’analyse </a:t>
            </a:r>
            <a:r>
              <a:rPr lang="fr-FR" sz="2400" b="1" dirty="0">
                <a:latin typeface="Times New Roman" panose="02020603050405020304" pitchFamily="18" charset="0"/>
                <a:cs typeface="Times New Roman" panose="02020603050405020304" pitchFamily="18" charset="0"/>
              </a:rPr>
              <a:t>SWOT</a:t>
            </a:r>
            <a:r>
              <a:rPr lang="fr-FR" sz="2400" dirty="0">
                <a:latin typeface="Times New Roman" panose="02020603050405020304" pitchFamily="18" charset="0"/>
                <a:cs typeface="Times New Roman" panose="02020603050405020304" pitchFamily="18" charset="0"/>
              </a:rPr>
              <a:t> est un outil stratégique permettant aux entreprises de toutes tailles d’identifier les </a:t>
            </a:r>
            <a:r>
              <a:rPr lang="fr-FR" sz="2400" b="1" dirty="0">
                <a:latin typeface="Times New Roman" panose="02020603050405020304" pitchFamily="18" charset="0"/>
                <a:cs typeface="Times New Roman" panose="02020603050405020304" pitchFamily="18" charset="0"/>
              </a:rPr>
              <a:t>facteurs internes et externes </a:t>
            </a:r>
            <a:r>
              <a:rPr lang="fr-FR" sz="2400" dirty="0">
                <a:latin typeface="Times New Roman" panose="02020603050405020304" pitchFamily="18" charset="0"/>
                <a:cs typeface="Times New Roman" panose="02020603050405020304" pitchFamily="18" charset="0"/>
              </a:rPr>
              <a:t>pouvant affecter leur activité de manière positive ou négative. </a:t>
            </a:r>
          </a:p>
          <a:p>
            <a:pPr fontAlgn="base"/>
            <a:r>
              <a:rPr lang="fr-FR" sz="2400" dirty="0">
                <a:latin typeface="Times New Roman" panose="02020603050405020304" pitchFamily="18" charset="0"/>
                <a:cs typeface="Times New Roman" panose="02020603050405020304" pitchFamily="18" charset="0"/>
              </a:rPr>
              <a:t>Une matrice permet de consigner cette analyse et ainsi mettre en avant les points clés et les priorités stratégiques pour l’entreprise.</a:t>
            </a:r>
          </a:p>
          <a:p>
            <a:pPr fontAlgn="base"/>
            <a:r>
              <a:rPr lang="fr-FR" sz="2400" dirty="0">
                <a:latin typeface="Times New Roman" panose="02020603050405020304" pitchFamily="18" charset="0"/>
                <a:cs typeface="Times New Roman" panose="02020603050405020304" pitchFamily="18" charset="0"/>
              </a:rPr>
              <a:t>Cette matrice donne une vision claire du positionnement de l’entreprise et de ses leviers d’action. Elle est un outil d’aide à la prise de décision clé dans l’élaboration d’une politique environnementale solide.</a:t>
            </a:r>
          </a:p>
        </p:txBody>
      </p:sp>
      <p:pic>
        <p:nvPicPr>
          <p:cNvPr id="4098" name="Picture 2" descr="Analyse-SWOT-AFOM-Atouts-faiblesses-forces-opportunités-cartographie-risques-envol-entrepr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4365104"/>
            <a:ext cx="6840760" cy="230425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La matrice SWOT : un outil au service de la stratégie des entreprises - Ad  Valori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6" name="AutoShape 6" descr="La matrice SWOT : un outil au service de la stratégie des entreprises - Ad  Valoris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1601428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17539</TotalTime>
  <Words>3761</Words>
  <Application>Microsoft Office PowerPoint</Application>
  <PresentationFormat>Grand écran</PresentationFormat>
  <Paragraphs>300</Paragraphs>
  <Slides>46</Slides>
  <Notes>0</Notes>
  <HiddenSlides>0</HiddenSlides>
  <MMClips>0</MMClips>
  <ScaleCrop>false</ScaleCrop>
  <HeadingPairs>
    <vt:vector size="8" baseType="variant">
      <vt:variant>
        <vt:lpstr>Polices utilisées</vt:lpstr>
      </vt:variant>
      <vt:variant>
        <vt:i4>10</vt:i4>
      </vt:variant>
      <vt:variant>
        <vt:lpstr>Thème</vt:lpstr>
      </vt:variant>
      <vt:variant>
        <vt:i4>1</vt:i4>
      </vt:variant>
      <vt:variant>
        <vt:lpstr>Titres des diapositives</vt:lpstr>
      </vt:variant>
      <vt:variant>
        <vt:i4>46</vt:i4>
      </vt:variant>
      <vt:variant>
        <vt:lpstr>Diaporamas personnalisés</vt:lpstr>
      </vt:variant>
      <vt:variant>
        <vt:i4>3</vt:i4>
      </vt:variant>
    </vt:vector>
  </HeadingPairs>
  <TitlesOfParts>
    <vt:vector size="60" baseType="lpstr">
      <vt:lpstr>-apple-system</vt:lpstr>
      <vt:lpstr>Arial</vt:lpstr>
      <vt:lpstr>Arial</vt:lpstr>
      <vt:lpstr>Calibri</vt:lpstr>
      <vt:lpstr>Poppins</vt:lpstr>
      <vt:lpstr>Times New Roman</vt:lpstr>
      <vt:lpstr>Tw Cen MT</vt:lpstr>
      <vt:lpstr>Tw Cen MT Condensed</vt:lpstr>
      <vt:lpstr>Wingdings</vt:lpstr>
      <vt:lpstr>Wingdings 3</vt:lpstr>
      <vt:lpstr>Intégral</vt:lpstr>
      <vt:lpstr>Partie II :  les fonctions du management</vt:lpstr>
      <vt:lpstr>Une organisation = un système</vt:lpstr>
      <vt:lpstr>Analyse de l’environnement et de ses composantes</vt:lpstr>
      <vt:lpstr>Comment effectuer l’analyse de l’environnement ?</vt:lpstr>
      <vt:lpstr>  L’intelligence économique : comme moteur de recherche de l’information </vt:lpstr>
      <vt:lpstr> A- La méthode d’analyse PESTEL  </vt:lpstr>
      <vt:lpstr>Présentation PowerPoint</vt:lpstr>
      <vt:lpstr>Exemple : quelques éléments d'analyse Pestel relatifs à l'implantation de Mac Donald's* </vt:lpstr>
      <vt:lpstr>B- L’analyse SWOT</vt:lpstr>
      <vt:lpstr>AFOM en français :  Atouts, Faiblesses, Opportunités, Menaces. </vt:lpstr>
      <vt:lpstr>L’analyse externe de l’entreprise : opportunités et menaces   Dans l’analyse externe de la SWOT, il convient d’analyser : -Le macro-environnement (environnement économique, démographique, technologique, culturel…)   - Le micro-environnement (concurrents, clients, fournisseurs…)  tout en essayant de déterminer les opportunités et les menaces qui ont un impact sur la société</vt:lpstr>
      <vt:lpstr>1-Planification</vt:lpstr>
      <vt:lpstr>Comment définir ses objectifs ?</vt:lpstr>
      <vt:lpstr>Présentation PowerPoint</vt:lpstr>
      <vt:lpstr>Présentation PowerPoint</vt:lpstr>
      <vt:lpstr>Présentation PowerPoint</vt:lpstr>
      <vt:lpstr>L’organisation</vt:lpstr>
      <vt:lpstr>Définir la structure de son organisation</vt:lpstr>
      <vt:lpstr>La direction </vt:lpstr>
      <vt:lpstr>Les styles de direction </vt:lpstr>
      <vt:lpstr>Présentation PowerPoint</vt:lpstr>
      <vt:lpstr> le Contrôle</vt:lpstr>
      <vt:lpstr>Les phases du contrôle</vt:lpstr>
      <vt:lpstr>bibliographie</vt:lpstr>
      <vt:lpstr>Partie III: Marketing</vt:lpstr>
      <vt:lpstr>Cadre conceptuel </vt:lpstr>
      <vt:lpstr>Présentation PowerPoint</vt:lpstr>
      <vt:lpstr> Bref aperçu historique </vt:lpstr>
      <vt:lpstr>Présentation PowerPoint</vt:lpstr>
      <vt:lpstr>Les concepts clés du marketing</vt:lpstr>
      <vt:lpstr>Présentation PowerPoint</vt:lpstr>
      <vt:lpstr> But du Marketing </vt:lpstr>
      <vt:lpstr>Démarche marketing</vt:lpstr>
      <vt:lpstr>Plan Marketing</vt:lpstr>
      <vt:lpstr>Fixer  les Objectifs</vt:lpstr>
      <vt:lpstr> la Segmentation</vt:lpstr>
      <vt:lpstr>Le ciblage </vt:lpstr>
      <vt:lpstr>Le mix marketing</vt:lpstr>
      <vt:lpstr>Présentation PowerPoint</vt:lpstr>
      <vt:lpstr> produit</vt:lpstr>
      <vt:lpstr>Trois types d’Attributs du produit</vt:lpstr>
      <vt:lpstr>Positionnement</vt:lpstr>
      <vt:lpstr>prix</vt:lpstr>
      <vt:lpstr>Promotion/ Les techniques du marketing </vt:lpstr>
      <vt:lpstr>Présentation PowerPoint</vt:lpstr>
      <vt:lpstr>Présentation PowerPoint</vt:lpstr>
      <vt:lpstr>Actuelle DGI</vt:lpstr>
      <vt:lpstr>Actuelle BCP</vt:lpstr>
      <vt:lpstr>Cible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Fay</dc:creator>
  <cp:lastModifiedBy>1 1</cp:lastModifiedBy>
  <cp:revision>730</cp:revision>
  <cp:lastPrinted>2019-12-03T16:17:42Z</cp:lastPrinted>
  <dcterms:created xsi:type="dcterms:W3CDTF">2018-10-11T23:37:14Z</dcterms:created>
  <dcterms:modified xsi:type="dcterms:W3CDTF">2023-05-28T12:28:36Z</dcterms:modified>
</cp:coreProperties>
</file>