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Fredoka" charset="1" panose="02000000000000000000"/>
      <p:regular r:id="rId31"/>
    </p:embeddedFont>
    <p:embeddedFont>
      <p:font typeface="Garet 1 Bold" charset="1" panose="00000000000000000000"/>
      <p:regular r:id="rId32"/>
    </p:embeddedFont>
    <p:embeddedFont>
      <p:font typeface="Garet 2" charset="1" panose="00000000000000000000"/>
      <p:regular r:id="rId33"/>
    </p:embeddedFont>
    <p:embeddedFont>
      <p:font typeface="Garet 1" charset="1" panose="00000000000000000000"/>
      <p:regular r:id="rId34"/>
    </p:embeddedFont>
    <p:embeddedFont>
      <p:font typeface="Garet 1 Bold Italics" charset="1" panose="00000000000000000000"/>
      <p:regular r:id="rId35"/>
    </p:embeddedFont>
    <p:embeddedFont>
      <p:font typeface="Garet 2 Bold Italics" charset="1" panose="00000000000000000000"/>
      <p:regular r:id="rId36"/>
    </p:embeddedFont>
    <p:embeddedFont>
      <p:font typeface="Garet 1 Italics" charset="1" panose="000000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7.png" Type="http://schemas.openxmlformats.org/officeDocument/2006/relationships/image"/><Relationship Id="rId11" Target="../media/image128.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29.png" Type="http://schemas.openxmlformats.org/officeDocument/2006/relationships/image"/><Relationship Id="rId15" Target="../media/image3.png" Type="http://schemas.openxmlformats.org/officeDocument/2006/relationships/image"/><Relationship Id="rId16" Target="../media/image4.svg" Type="http://schemas.openxmlformats.org/officeDocument/2006/relationships/image"/><Relationship Id="rId17" Target="../media/image130.png" Type="http://schemas.openxmlformats.org/officeDocument/2006/relationships/image"/><Relationship Id="rId18" Target="../media/image131.svg" Type="http://schemas.openxmlformats.org/officeDocument/2006/relationships/image"/><Relationship Id="rId19" Target="../media/image47.png" Type="http://schemas.openxmlformats.org/officeDocument/2006/relationships/image"/><Relationship Id="rId2" Target="../media/image1.png" Type="http://schemas.openxmlformats.org/officeDocument/2006/relationships/image"/><Relationship Id="rId20" Target="../media/image48.svg" Type="http://schemas.openxmlformats.org/officeDocument/2006/relationships/image"/><Relationship Id="rId3" Target="../media/image2.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6.png" Type="http://schemas.openxmlformats.org/officeDocument/2006/relationships/image"/><Relationship Id="rId11" Target="../media/image137.svg" Type="http://schemas.openxmlformats.org/officeDocument/2006/relationships/image"/><Relationship Id="rId12" Target="../media/image91.png" Type="http://schemas.openxmlformats.org/officeDocument/2006/relationships/image"/><Relationship Id="rId13" Target="../media/image92.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38.png" Type="http://schemas.openxmlformats.org/officeDocument/2006/relationships/image"/><Relationship Id="rId17" Target="../media/image139.svg" Type="http://schemas.openxmlformats.org/officeDocument/2006/relationships/image"/><Relationship Id="rId18" Target="../media/image95.png" Type="http://schemas.openxmlformats.org/officeDocument/2006/relationships/image"/><Relationship Id="rId19" Target="../media/image96.svg" Type="http://schemas.openxmlformats.org/officeDocument/2006/relationships/image"/><Relationship Id="rId2" Target="../media/image1.png" Type="http://schemas.openxmlformats.org/officeDocument/2006/relationships/image"/><Relationship Id="rId20" Target="../media/image140.png" Type="http://schemas.openxmlformats.org/officeDocument/2006/relationships/image"/><Relationship Id="rId21" Target="../media/image141.svg" Type="http://schemas.openxmlformats.org/officeDocument/2006/relationships/image"/><Relationship Id="rId22" Target="../media/image99.png" Type="http://schemas.openxmlformats.org/officeDocument/2006/relationships/image"/><Relationship Id="rId23" Target="../media/image100.svg" Type="http://schemas.openxmlformats.org/officeDocument/2006/relationships/image"/><Relationship Id="rId24" Target="../media/image116.png" Type="http://schemas.openxmlformats.org/officeDocument/2006/relationships/image"/><Relationship Id="rId25" Target="../media/image117.svg" Type="http://schemas.openxmlformats.org/officeDocument/2006/relationships/image"/><Relationship Id="rId3" Target="../media/image2.svg" Type="http://schemas.openxmlformats.org/officeDocument/2006/relationships/image"/><Relationship Id="rId4" Target="../media/image93.png" Type="http://schemas.openxmlformats.org/officeDocument/2006/relationships/image"/><Relationship Id="rId5" Target="../media/image94.svg" Type="http://schemas.openxmlformats.org/officeDocument/2006/relationships/image"/><Relationship Id="rId6" Target="../media/image132.png" Type="http://schemas.openxmlformats.org/officeDocument/2006/relationships/image"/><Relationship Id="rId7" Target="../media/image133.png" Type="http://schemas.openxmlformats.org/officeDocument/2006/relationships/image"/><Relationship Id="rId8" Target="../media/image134.png" Type="http://schemas.openxmlformats.org/officeDocument/2006/relationships/image"/><Relationship Id="rId9" Target="../media/image1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6.png" Type="http://schemas.openxmlformats.org/officeDocument/2006/relationships/image"/><Relationship Id="rId11" Target="../media/image137.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146.png" Type="http://schemas.openxmlformats.org/officeDocument/2006/relationships/image"/><Relationship Id="rId19" Target="../media/image147.svg" Type="http://schemas.openxmlformats.org/officeDocument/2006/relationships/image"/><Relationship Id="rId2" Target="../media/image1.png" Type="http://schemas.openxmlformats.org/officeDocument/2006/relationships/image"/><Relationship Id="rId20" Target="../media/image116.png" Type="http://schemas.openxmlformats.org/officeDocument/2006/relationships/image"/><Relationship Id="rId21" Target="../media/image117.sv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42.png" Type="http://schemas.openxmlformats.org/officeDocument/2006/relationships/image"/><Relationship Id="rId7" Target="../media/image143.png" Type="http://schemas.openxmlformats.org/officeDocument/2006/relationships/image"/><Relationship Id="rId8" Target="../media/image144.png" Type="http://schemas.openxmlformats.org/officeDocument/2006/relationships/image"/><Relationship Id="rId9" Target="../media/image14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48.png" Type="http://schemas.openxmlformats.org/officeDocument/2006/relationships/image"/><Relationship Id="rId13" Target="../media/image149.svg" Type="http://schemas.openxmlformats.org/officeDocument/2006/relationships/image"/><Relationship Id="rId14" Target="../media/image53.png" Type="http://schemas.openxmlformats.org/officeDocument/2006/relationships/image"/><Relationship Id="rId15" Target="../media/image54.svg" Type="http://schemas.openxmlformats.org/officeDocument/2006/relationships/image"/><Relationship Id="rId16" Target="../media/image59.png" Type="http://schemas.openxmlformats.org/officeDocument/2006/relationships/image"/><Relationship Id="rId17" Target="../media/image60.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43.png" Type="http://schemas.openxmlformats.org/officeDocument/2006/relationships/image"/><Relationship Id="rId12" Target="../media/image44.svg" Type="http://schemas.openxmlformats.org/officeDocument/2006/relationships/image"/><Relationship Id="rId13" Target="../media/image151.png" Type="http://schemas.openxmlformats.org/officeDocument/2006/relationships/image"/><Relationship Id="rId2" Target="../media/image150.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52.png" Type="http://schemas.openxmlformats.org/officeDocument/2006/relationships/image"/><Relationship Id="rId13" Target="../media/image153.svg" Type="http://schemas.openxmlformats.org/officeDocument/2006/relationships/image"/><Relationship Id="rId14" Target="../media/image127.png" Type="http://schemas.openxmlformats.org/officeDocument/2006/relationships/image"/><Relationship Id="rId15" Target="../media/image1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67.png" Type="http://schemas.openxmlformats.org/officeDocument/2006/relationships/image"/><Relationship Id="rId13" Target="../media/image68.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67.png" Type="http://schemas.openxmlformats.org/officeDocument/2006/relationships/image"/><Relationship Id="rId13" Target="../media/image68.svg" Type="http://schemas.openxmlformats.org/officeDocument/2006/relationships/image"/><Relationship Id="rId14" Target="../media/image154.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52.png" Type="http://schemas.openxmlformats.org/officeDocument/2006/relationships/image"/><Relationship Id="rId13" Target="../media/image153.svg" Type="http://schemas.openxmlformats.org/officeDocument/2006/relationships/image"/><Relationship Id="rId14" Target="../media/image127.png" Type="http://schemas.openxmlformats.org/officeDocument/2006/relationships/image"/><Relationship Id="rId15" Target="../media/image1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16" Target="../media/image37.png" Type="http://schemas.openxmlformats.org/officeDocument/2006/relationships/image"/><Relationship Id="rId17" Target="../media/image38.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9.png" Type="http://schemas.openxmlformats.org/officeDocument/2006/relationships/image"/><Relationship Id="rId11" Target="../media/image160.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61.png" Type="http://schemas.openxmlformats.org/officeDocument/2006/relationships/image"/><Relationship Id="rId15" Target="../media/image16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127.png" Type="http://schemas.openxmlformats.org/officeDocument/2006/relationships/image"/><Relationship Id="rId21" Target="../media/image128.svg" Type="http://schemas.openxmlformats.org/officeDocument/2006/relationships/image"/><Relationship Id="rId3" Target="../media/image2.svg" Type="http://schemas.openxmlformats.org/officeDocument/2006/relationships/image"/><Relationship Id="rId4" Target="../media/image97.png" Type="http://schemas.openxmlformats.org/officeDocument/2006/relationships/image"/><Relationship Id="rId5" Target="../media/image98.svg" Type="http://schemas.openxmlformats.org/officeDocument/2006/relationships/image"/><Relationship Id="rId6" Target="../media/image155.png" Type="http://schemas.openxmlformats.org/officeDocument/2006/relationships/image"/><Relationship Id="rId7" Target="../media/image156.svg" Type="http://schemas.openxmlformats.org/officeDocument/2006/relationships/image"/><Relationship Id="rId8" Target="../media/image157.png" Type="http://schemas.openxmlformats.org/officeDocument/2006/relationships/image"/><Relationship Id="rId9" Target="../media/image15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9.png" Type="http://schemas.openxmlformats.org/officeDocument/2006/relationships/image"/><Relationship Id="rId11" Target="../media/image160.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61.png" Type="http://schemas.openxmlformats.org/officeDocument/2006/relationships/image"/><Relationship Id="rId15" Target="../media/image16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7.png" Type="http://schemas.openxmlformats.org/officeDocument/2006/relationships/image"/><Relationship Id="rId5" Target="../media/image98.svg" Type="http://schemas.openxmlformats.org/officeDocument/2006/relationships/image"/><Relationship Id="rId6" Target="../media/image155.png" Type="http://schemas.openxmlformats.org/officeDocument/2006/relationships/image"/><Relationship Id="rId7" Target="../media/image156.svg" Type="http://schemas.openxmlformats.org/officeDocument/2006/relationships/image"/><Relationship Id="rId8" Target="../media/image157.png" Type="http://schemas.openxmlformats.org/officeDocument/2006/relationships/image"/><Relationship Id="rId9" Target="../media/image15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9.png" Type="http://schemas.openxmlformats.org/officeDocument/2006/relationships/image"/><Relationship Id="rId11" Target="../media/image160.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61.png" Type="http://schemas.openxmlformats.org/officeDocument/2006/relationships/image"/><Relationship Id="rId15" Target="../media/image16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7.png" Type="http://schemas.openxmlformats.org/officeDocument/2006/relationships/image"/><Relationship Id="rId5" Target="../media/image98.svg" Type="http://schemas.openxmlformats.org/officeDocument/2006/relationships/image"/><Relationship Id="rId6" Target="../media/image155.png" Type="http://schemas.openxmlformats.org/officeDocument/2006/relationships/image"/><Relationship Id="rId7" Target="../media/image156.svg" Type="http://schemas.openxmlformats.org/officeDocument/2006/relationships/image"/><Relationship Id="rId8" Target="../media/image157.png" Type="http://schemas.openxmlformats.org/officeDocument/2006/relationships/image"/><Relationship Id="rId9" Target="../media/image15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1.png" Type="http://schemas.openxmlformats.org/officeDocument/2006/relationships/image"/><Relationship Id="rId3" Target="../media/image9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14" Target="../media/image61.png" Type="http://schemas.openxmlformats.org/officeDocument/2006/relationships/image"/><Relationship Id="rId15" Target="../media/image62.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63.png" Type="http://schemas.openxmlformats.org/officeDocument/2006/relationships/image"/><Relationship Id="rId19" Target="../media/image164.svg" Type="http://schemas.openxmlformats.org/officeDocument/2006/relationships/image"/><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165.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22" Target="../media/image17.png" Type="http://schemas.openxmlformats.org/officeDocument/2006/relationships/image"/><Relationship Id="rId23" Target="../media/image18.svg" Type="http://schemas.openxmlformats.org/officeDocument/2006/relationships/image"/><Relationship Id="rId24" Target="../media/image19.png" Type="http://schemas.openxmlformats.org/officeDocument/2006/relationships/image"/><Relationship Id="rId25" Target="../media/image20.svg" Type="http://schemas.openxmlformats.org/officeDocument/2006/relationships/image"/><Relationship Id="rId3" Target="../media/image16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67.png" Type="http://schemas.openxmlformats.org/officeDocument/2006/relationships/image"/><Relationship Id="rId7" Target="../media/image16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14" Target="../media/image47.png" Type="http://schemas.openxmlformats.org/officeDocument/2006/relationships/image"/><Relationship Id="rId15" Target="../media/image48.svg" Type="http://schemas.openxmlformats.org/officeDocument/2006/relationships/image"/><Relationship Id="rId16" Target="../media/image33.png" Type="http://schemas.openxmlformats.org/officeDocument/2006/relationships/image"/><Relationship Id="rId17" Target="../media/image34.svg" Type="http://schemas.openxmlformats.org/officeDocument/2006/relationships/image"/><Relationship Id="rId18" Target="../media/image49.png" Type="http://schemas.openxmlformats.org/officeDocument/2006/relationships/image"/><Relationship Id="rId19" Target="../media/image50.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59.png" Type="http://schemas.openxmlformats.org/officeDocument/2006/relationships/image"/><Relationship Id="rId13" Target="../media/image60.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61.png" Type="http://schemas.openxmlformats.org/officeDocument/2006/relationships/image"/><Relationship Id="rId17" Target="../media/image62.svg" Type="http://schemas.openxmlformats.org/officeDocument/2006/relationships/image"/><Relationship Id="rId18" Target="../media/image15.png" Type="http://schemas.openxmlformats.org/officeDocument/2006/relationships/image"/><Relationship Id="rId19" Target="../media/image16.svg" Type="http://schemas.openxmlformats.org/officeDocument/2006/relationships/image"/><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14" Target="../media/image63.jpeg" Type="http://schemas.openxmlformats.org/officeDocument/2006/relationships/image"/><Relationship Id="rId15" Target="../media/image64.jpe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65.png" Type="http://schemas.openxmlformats.org/officeDocument/2006/relationships/image"/><Relationship Id="rId19" Target="../media/image66.svg" Type="http://schemas.openxmlformats.org/officeDocument/2006/relationships/image"/><Relationship Id="rId2" Target="../media/image25.png" Type="http://schemas.openxmlformats.org/officeDocument/2006/relationships/image"/><Relationship Id="rId20" Target="../media/image67.png" Type="http://schemas.openxmlformats.org/officeDocument/2006/relationships/image"/><Relationship Id="rId21" Target="../media/image68.svg" Type="http://schemas.openxmlformats.org/officeDocument/2006/relationships/image"/><Relationship Id="rId3" Target="../media/image26.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png" Type="http://schemas.openxmlformats.org/officeDocument/2006/relationships/image"/><Relationship Id="rId11" Target="../media/image76.svg" Type="http://schemas.openxmlformats.org/officeDocument/2006/relationships/image"/><Relationship Id="rId12" Target="../media/image77.png" Type="http://schemas.openxmlformats.org/officeDocument/2006/relationships/image"/><Relationship Id="rId13" Target="../media/image78.svg" Type="http://schemas.openxmlformats.org/officeDocument/2006/relationships/image"/><Relationship Id="rId14" Target="../media/image79.png" Type="http://schemas.openxmlformats.org/officeDocument/2006/relationships/image"/><Relationship Id="rId15" Target="../media/image80.svg" Type="http://schemas.openxmlformats.org/officeDocument/2006/relationships/image"/><Relationship Id="rId16" Target="../media/image81.png" Type="http://schemas.openxmlformats.org/officeDocument/2006/relationships/image"/><Relationship Id="rId17" Target="../media/image82.svg" Type="http://schemas.openxmlformats.org/officeDocument/2006/relationships/image"/><Relationship Id="rId18" Target="../media/image83.png" Type="http://schemas.openxmlformats.org/officeDocument/2006/relationships/image"/><Relationship Id="rId19" Target="../media/image84.svg" Type="http://schemas.openxmlformats.org/officeDocument/2006/relationships/image"/><Relationship Id="rId2" Target="../media/image69.png" Type="http://schemas.openxmlformats.org/officeDocument/2006/relationships/image"/><Relationship Id="rId20" Target="../media/image85.png" Type="http://schemas.openxmlformats.org/officeDocument/2006/relationships/image"/><Relationship Id="rId21" Target="../media/image86.svg" Type="http://schemas.openxmlformats.org/officeDocument/2006/relationships/image"/><Relationship Id="rId22" Target="../media/image87.png" Type="http://schemas.openxmlformats.org/officeDocument/2006/relationships/image"/><Relationship Id="rId23" Target="../media/image88.svg" Type="http://schemas.openxmlformats.org/officeDocument/2006/relationships/image"/><Relationship Id="rId24" Target="../media/image89.png" Type="http://schemas.openxmlformats.org/officeDocument/2006/relationships/image"/><Relationship Id="rId25" Target="../media/image90.svg" Type="http://schemas.openxmlformats.org/officeDocument/2006/relationships/image"/><Relationship Id="rId3" Target="../media/image70.svg" Type="http://schemas.openxmlformats.org/officeDocument/2006/relationships/image"/><Relationship Id="rId4" Target="../media/image71.png" Type="http://schemas.openxmlformats.org/officeDocument/2006/relationships/image"/><Relationship Id="rId5" Target="../media/image7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73.png" Type="http://schemas.openxmlformats.org/officeDocument/2006/relationships/image"/><Relationship Id="rId9" Target="../media/image7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95.png" Type="http://schemas.openxmlformats.org/officeDocument/2006/relationships/image"/><Relationship Id="rId13" Target="../media/image96.svg" Type="http://schemas.openxmlformats.org/officeDocument/2006/relationships/image"/><Relationship Id="rId14" Target="../media/image97.png" Type="http://schemas.openxmlformats.org/officeDocument/2006/relationships/image"/><Relationship Id="rId15" Target="../media/image98.svg" Type="http://schemas.openxmlformats.org/officeDocument/2006/relationships/image"/><Relationship Id="rId16" Target="../media/image99.png" Type="http://schemas.openxmlformats.org/officeDocument/2006/relationships/image"/><Relationship Id="rId17" Target="../media/image100.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51.png" Type="http://schemas.openxmlformats.org/officeDocument/2006/relationships/image"/><Relationship Id="rId20" Target="../media/image101.png" Type="http://schemas.openxmlformats.org/officeDocument/2006/relationships/image"/><Relationship Id="rId21" Target="../media/image102.svg" Type="http://schemas.openxmlformats.org/officeDocument/2006/relationships/image"/><Relationship Id="rId22" Target="../media/image103.png" Type="http://schemas.openxmlformats.org/officeDocument/2006/relationships/image"/><Relationship Id="rId23" Target="../media/image104.svg" Type="http://schemas.openxmlformats.org/officeDocument/2006/relationships/image"/><Relationship Id="rId24" Target="../media/image105.png" Type="http://schemas.openxmlformats.org/officeDocument/2006/relationships/image"/><Relationship Id="rId25" Target="../media/image106.svg" Type="http://schemas.openxmlformats.org/officeDocument/2006/relationships/image"/><Relationship Id="rId3" Target="../media/image52.svg" Type="http://schemas.openxmlformats.org/officeDocument/2006/relationships/image"/><Relationship Id="rId4" Target="../media/image91.png" Type="http://schemas.openxmlformats.org/officeDocument/2006/relationships/image"/><Relationship Id="rId5" Target="../media/image9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93.png" Type="http://schemas.openxmlformats.org/officeDocument/2006/relationships/image"/><Relationship Id="rId9" Target="../media/image9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5.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116.png" Type="http://schemas.openxmlformats.org/officeDocument/2006/relationships/image"/><Relationship Id="rId14" Target="../media/image117.svg" Type="http://schemas.openxmlformats.org/officeDocument/2006/relationships/image"/><Relationship Id="rId15" Target="../media/image31.png" Type="http://schemas.openxmlformats.org/officeDocument/2006/relationships/image"/><Relationship Id="rId16" Target="../media/image32.svg" Type="http://schemas.openxmlformats.org/officeDocument/2006/relationships/image"/><Relationship Id="rId2" Target="../media/image107.png" Type="http://schemas.openxmlformats.org/officeDocument/2006/relationships/image"/><Relationship Id="rId3" Target="../media/image108.svg" Type="http://schemas.openxmlformats.org/officeDocument/2006/relationships/image"/><Relationship Id="rId4" Target="../media/image109.png" Type="http://schemas.openxmlformats.org/officeDocument/2006/relationships/image"/><Relationship Id="rId5" Target="../media/image110.png" Type="http://schemas.openxmlformats.org/officeDocument/2006/relationships/image"/><Relationship Id="rId6" Target="../media/image111.svg" Type="http://schemas.openxmlformats.org/officeDocument/2006/relationships/image"/><Relationship Id="rId7" Target="../media/image112.png" Type="http://schemas.openxmlformats.org/officeDocument/2006/relationships/image"/><Relationship Id="rId8" Target="../media/image113.svg" Type="http://schemas.openxmlformats.org/officeDocument/2006/relationships/image"/><Relationship Id="rId9" Target="../media/image1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2.svg" Type="http://schemas.openxmlformats.org/officeDocument/2006/relationships/image"/><Relationship Id="rId11" Target="../media/image123.png" Type="http://schemas.openxmlformats.org/officeDocument/2006/relationships/image"/><Relationship Id="rId12" Target="../media/image124.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125.png" Type="http://schemas.openxmlformats.org/officeDocument/2006/relationships/image"/><Relationship Id="rId16" Target="../media/image126.svg" Type="http://schemas.openxmlformats.org/officeDocument/2006/relationships/image"/><Relationship Id="rId2" Target="../media/image107.png" Type="http://schemas.openxmlformats.org/officeDocument/2006/relationships/image"/><Relationship Id="rId3" Target="../media/image108.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18.png" Type="http://schemas.openxmlformats.org/officeDocument/2006/relationships/image"/><Relationship Id="rId7" Target="../media/image119.svg" Type="http://schemas.openxmlformats.org/officeDocument/2006/relationships/image"/><Relationship Id="rId8" Target="../media/image120.png" Type="http://schemas.openxmlformats.org/officeDocument/2006/relationships/image"/><Relationship Id="rId9" Target="../media/image1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EF5"/>
        </a:solidFill>
      </p:bgPr>
    </p:bg>
    <p:spTree>
      <p:nvGrpSpPr>
        <p:cNvPr id="1" name=""/>
        <p:cNvGrpSpPr/>
        <p:nvPr/>
      </p:nvGrpSpPr>
      <p:grpSpPr>
        <a:xfrm>
          <a:off x="0" y="0"/>
          <a:ext cx="0" cy="0"/>
          <a:chOff x="0" y="0"/>
          <a:chExt cx="0" cy="0"/>
        </a:xfrm>
      </p:grpSpPr>
      <p:sp>
        <p:nvSpPr>
          <p:cNvPr name="Freeform 2" id="2"/>
          <p:cNvSpPr/>
          <p:nvPr/>
        </p:nvSpPr>
        <p:spPr>
          <a:xfrm flipH="false" flipV="false" rot="0">
            <a:off x="-122296" y="-85494"/>
            <a:ext cx="18601661" cy="10457987"/>
          </a:xfrm>
          <a:custGeom>
            <a:avLst/>
            <a:gdLst/>
            <a:ahLst/>
            <a:cxnLst/>
            <a:rect r="r" b="b" t="t" l="l"/>
            <a:pathLst>
              <a:path h="10457987" w="18601661">
                <a:moveTo>
                  <a:pt x="0" y="0"/>
                </a:moveTo>
                <a:lnTo>
                  <a:pt x="18601661" y="0"/>
                </a:lnTo>
                <a:lnTo>
                  <a:pt x="18601661" y="10457988"/>
                </a:lnTo>
                <a:lnTo>
                  <a:pt x="0" y="104579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42070" y="774933"/>
            <a:ext cx="16003861" cy="8737133"/>
            <a:chOff x="0" y="0"/>
            <a:chExt cx="21338481" cy="11649511"/>
          </a:xfrm>
        </p:grpSpPr>
        <p:grpSp>
          <p:nvGrpSpPr>
            <p:cNvPr name="Group 4" id="4"/>
            <p:cNvGrpSpPr/>
            <p:nvPr/>
          </p:nvGrpSpPr>
          <p:grpSpPr>
            <a:xfrm rot="0">
              <a:off x="213271" y="167576"/>
              <a:ext cx="21125210" cy="11481936"/>
              <a:chOff x="0" y="0"/>
              <a:chExt cx="14104351" cy="7665971"/>
            </a:xfrm>
          </p:grpSpPr>
          <p:sp>
            <p:nvSpPr>
              <p:cNvPr name="Freeform 5" id="5"/>
              <p:cNvSpPr/>
              <p:nvPr/>
            </p:nvSpPr>
            <p:spPr>
              <a:xfrm flipH="false" flipV="false" rot="0">
                <a:off x="31750" y="31750"/>
                <a:ext cx="14040851" cy="7602471"/>
              </a:xfrm>
              <a:custGeom>
                <a:avLst/>
                <a:gdLst/>
                <a:ahLst/>
                <a:cxnLst/>
                <a:rect r="r" b="b" t="t" l="l"/>
                <a:pathLst>
                  <a:path h="7602471" w="14040851">
                    <a:moveTo>
                      <a:pt x="13948141" y="7602471"/>
                    </a:moveTo>
                    <a:lnTo>
                      <a:pt x="92710" y="7602471"/>
                    </a:lnTo>
                    <a:cubicBezTo>
                      <a:pt x="41910" y="7602471"/>
                      <a:pt x="0" y="7560561"/>
                      <a:pt x="0" y="7509761"/>
                    </a:cubicBezTo>
                    <a:lnTo>
                      <a:pt x="0" y="92710"/>
                    </a:lnTo>
                    <a:cubicBezTo>
                      <a:pt x="0" y="41910"/>
                      <a:pt x="41910" y="0"/>
                      <a:pt x="92710" y="0"/>
                    </a:cubicBezTo>
                    <a:lnTo>
                      <a:pt x="13946871" y="0"/>
                    </a:lnTo>
                    <a:cubicBezTo>
                      <a:pt x="13997671" y="0"/>
                      <a:pt x="14039582" y="41910"/>
                      <a:pt x="14039582" y="92710"/>
                    </a:cubicBezTo>
                    <a:lnTo>
                      <a:pt x="14039582" y="7508491"/>
                    </a:lnTo>
                    <a:cubicBezTo>
                      <a:pt x="14040851" y="7560561"/>
                      <a:pt x="13998941" y="7602471"/>
                      <a:pt x="13948141" y="7602471"/>
                    </a:cubicBezTo>
                    <a:close/>
                  </a:path>
                </a:pathLst>
              </a:custGeom>
              <a:solidFill>
                <a:srgbClr val="000000"/>
              </a:solidFill>
            </p:spPr>
          </p:sp>
          <p:sp>
            <p:nvSpPr>
              <p:cNvPr name="Freeform 6" id="6"/>
              <p:cNvSpPr/>
              <p:nvPr/>
            </p:nvSpPr>
            <p:spPr>
              <a:xfrm flipH="false" flipV="false" rot="0">
                <a:off x="0" y="0"/>
                <a:ext cx="14104351" cy="7665972"/>
              </a:xfrm>
              <a:custGeom>
                <a:avLst/>
                <a:gdLst/>
                <a:ahLst/>
                <a:cxnLst/>
                <a:rect r="r" b="b" t="t" l="l"/>
                <a:pathLst>
                  <a:path h="7665972" w="14104351">
                    <a:moveTo>
                      <a:pt x="13979891" y="59690"/>
                    </a:moveTo>
                    <a:cubicBezTo>
                      <a:pt x="14015451" y="59690"/>
                      <a:pt x="14044661" y="88900"/>
                      <a:pt x="14044661" y="124460"/>
                    </a:cubicBezTo>
                    <a:lnTo>
                      <a:pt x="14044661" y="7541511"/>
                    </a:lnTo>
                    <a:cubicBezTo>
                      <a:pt x="14044661" y="7577072"/>
                      <a:pt x="14015451" y="7606281"/>
                      <a:pt x="13979891" y="7606281"/>
                    </a:cubicBezTo>
                    <a:lnTo>
                      <a:pt x="124460" y="7606281"/>
                    </a:lnTo>
                    <a:cubicBezTo>
                      <a:pt x="88900" y="7606281"/>
                      <a:pt x="59690" y="7577072"/>
                      <a:pt x="59690" y="7541511"/>
                    </a:cubicBezTo>
                    <a:lnTo>
                      <a:pt x="59690" y="124460"/>
                    </a:lnTo>
                    <a:cubicBezTo>
                      <a:pt x="59690" y="88900"/>
                      <a:pt x="88900" y="59690"/>
                      <a:pt x="124460" y="59690"/>
                    </a:cubicBezTo>
                    <a:lnTo>
                      <a:pt x="13979891" y="59690"/>
                    </a:lnTo>
                    <a:moveTo>
                      <a:pt x="13979891" y="0"/>
                    </a:moveTo>
                    <a:lnTo>
                      <a:pt x="124460" y="0"/>
                    </a:lnTo>
                    <a:cubicBezTo>
                      <a:pt x="55880" y="0"/>
                      <a:pt x="0" y="55880"/>
                      <a:pt x="0" y="124460"/>
                    </a:cubicBezTo>
                    <a:lnTo>
                      <a:pt x="0" y="7541511"/>
                    </a:lnTo>
                    <a:cubicBezTo>
                      <a:pt x="0" y="7610091"/>
                      <a:pt x="55880" y="7665972"/>
                      <a:pt x="124460" y="7665972"/>
                    </a:cubicBezTo>
                    <a:lnTo>
                      <a:pt x="13979891" y="7665972"/>
                    </a:lnTo>
                    <a:cubicBezTo>
                      <a:pt x="14048471" y="7665972"/>
                      <a:pt x="14104351" y="7610091"/>
                      <a:pt x="14104351" y="7541511"/>
                    </a:cubicBezTo>
                    <a:lnTo>
                      <a:pt x="14104351" y="124460"/>
                    </a:lnTo>
                    <a:cubicBezTo>
                      <a:pt x="14104351" y="55880"/>
                      <a:pt x="14048471" y="0"/>
                      <a:pt x="13979891" y="0"/>
                    </a:cubicBezTo>
                    <a:close/>
                  </a:path>
                </a:pathLst>
              </a:custGeom>
              <a:solidFill>
                <a:srgbClr val="000000"/>
              </a:solidFill>
            </p:spPr>
          </p:sp>
        </p:grpSp>
        <p:grpSp>
          <p:nvGrpSpPr>
            <p:cNvPr name="Group 7" id="7"/>
            <p:cNvGrpSpPr/>
            <p:nvPr/>
          </p:nvGrpSpPr>
          <p:grpSpPr>
            <a:xfrm rot="0">
              <a:off x="0" y="0"/>
              <a:ext cx="21046278" cy="11380992"/>
              <a:chOff x="0" y="0"/>
              <a:chExt cx="14051652" cy="7598576"/>
            </a:xfrm>
          </p:grpSpPr>
          <p:sp>
            <p:nvSpPr>
              <p:cNvPr name="Freeform 8" id="8"/>
              <p:cNvSpPr/>
              <p:nvPr/>
            </p:nvSpPr>
            <p:spPr>
              <a:xfrm flipH="false" flipV="false" rot="0">
                <a:off x="31750" y="31750"/>
                <a:ext cx="13988152" cy="7535076"/>
              </a:xfrm>
              <a:custGeom>
                <a:avLst/>
                <a:gdLst/>
                <a:ahLst/>
                <a:cxnLst/>
                <a:rect r="r" b="b" t="t" l="l"/>
                <a:pathLst>
                  <a:path h="7535076" w="13988152">
                    <a:moveTo>
                      <a:pt x="13895442" y="7535076"/>
                    </a:moveTo>
                    <a:lnTo>
                      <a:pt x="92710" y="7535076"/>
                    </a:lnTo>
                    <a:cubicBezTo>
                      <a:pt x="41910" y="7535076"/>
                      <a:pt x="0" y="7493165"/>
                      <a:pt x="0" y="7442365"/>
                    </a:cubicBezTo>
                    <a:lnTo>
                      <a:pt x="0" y="92710"/>
                    </a:lnTo>
                    <a:cubicBezTo>
                      <a:pt x="0" y="41910"/>
                      <a:pt x="41910" y="0"/>
                      <a:pt x="92710" y="0"/>
                    </a:cubicBezTo>
                    <a:lnTo>
                      <a:pt x="13894172" y="0"/>
                    </a:lnTo>
                    <a:cubicBezTo>
                      <a:pt x="13944972" y="0"/>
                      <a:pt x="13986883" y="41910"/>
                      <a:pt x="13986883" y="92710"/>
                    </a:cubicBezTo>
                    <a:lnTo>
                      <a:pt x="13986883" y="7441095"/>
                    </a:lnTo>
                    <a:cubicBezTo>
                      <a:pt x="13988152" y="7493165"/>
                      <a:pt x="13946242" y="7535076"/>
                      <a:pt x="13895442" y="7535076"/>
                    </a:cubicBezTo>
                    <a:close/>
                  </a:path>
                </a:pathLst>
              </a:custGeom>
              <a:solidFill>
                <a:srgbClr val="FFFFFF"/>
              </a:solidFill>
            </p:spPr>
          </p:sp>
          <p:sp>
            <p:nvSpPr>
              <p:cNvPr name="Freeform 9" id="9"/>
              <p:cNvSpPr/>
              <p:nvPr/>
            </p:nvSpPr>
            <p:spPr>
              <a:xfrm flipH="false" flipV="false" rot="0">
                <a:off x="0" y="0"/>
                <a:ext cx="14051652" cy="7598576"/>
              </a:xfrm>
              <a:custGeom>
                <a:avLst/>
                <a:gdLst/>
                <a:ahLst/>
                <a:cxnLst/>
                <a:rect r="r" b="b" t="t" l="l"/>
                <a:pathLst>
                  <a:path h="7598576" w="14051652">
                    <a:moveTo>
                      <a:pt x="13927192" y="59690"/>
                    </a:moveTo>
                    <a:cubicBezTo>
                      <a:pt x="13962752" y="59690"/>
                      <a:pt x="13991963" y="88900"/>
                      <a:pt x="13991963" y="124460"/>
                    </a:cubicBezTo>
                    <a:lnTo>
                      <a:pt x="13991963" y="7474116"/>
                    </a:lnTo>
                    <a:cubicBezTo>
                      <a:pt x="13991963" y="7509676"/>
                      <a:pt x="13962752" y="7538886"/>
                      <a:pt x="13927192" y="7538886"/>
                    </a:cubicBezTo>
                    <a:lnTo>
                      <a:pt x="124460" y="7538886"/>
                    </a:lnTo>
                    <a:cubicBezTo>
                      <a:pt x="88900" y="7538886"/>
                      <a:pt x="59690" y="7509676"/>
                      <a:pt x="59690" y="7474116"/>
                    </a:cubicBezTo>
                    <a:lnTo>
                      <a:pt x="59690" y="124460"/>
                    </a:lnTo>
                    <a:cubicBezTo>
                      <a:pt x="59690" y="88900"/>
                      <a:pt x="88900" y="59690"/>
                      <a:pt x="124460" y="59690"/>
                    </a:cubicBezTo>
                    <a:lnTo>
                      <a:pt x="13927192" y="59690"/>
                    </a:lnTo>
                    <a:moveTo>
                      <a:pt x="13927192" y="0"/>
                    </a:moveTo>
                    <a:lnTo>
                      <a:pt x="124460" y="0"/>
                    </a:lnTo>
                    <a:cubicBezTo>
                      <a:pt x="55880" y="0"/>
                      <a:pt x="0" y="55880"/>
                      <a:pt x="0" y="124460"/>
                    </a:cubicBezTo>
                    <a:lnTo>
                      <a:pt x="0" y="7474116"/>
                    </a:lnTo>
                    <a:cubicBezTo>
                      <a:pt x="0" y="7542695"/>
                      <a:pt x="55880" y="7598576"/>
                      <a:pt x="124460" y="7598576"/>
                    </a:cubicBezTo>
                    <a:lnTo>
                      <a:pt x="13927192" y="7598576"/>
                    </a:lnTo>
                    <a:cubicBezTo>
                      <a:pt x="13995772" y="7598576"/>
                      <a:pt x="14051652" y="7542695"/>
                      <a:pt x="14051652" y="7474116"/>
                    </a:cubicBezTo>
                    <a:lnTo>
                      <a:pt x="14051652" y="124460"/>
                    </a:lnTo>
                    <a:cubicBezTo>
                      <a:pt x="14051652" y="55880"/>
                      <a:pt x="13995772" y="0"/>
                      <a:pt x="13927192" y="0"/>
                    </a:cubicBezTo>
                    <a:close/>
                  </a:path>
                </a:pathLst>
              </a:custGeom>
              <a:solidFill>
                <a:srgbClr val="000000"/>
              </a:solidFill>
            </p:spPr>
          </p:sp>
        </p:grpSp>
      </p:grpSp>
      <p:grpSp>
        <p:nvGrpSpPr>
          <p:cNvPr name="Group 10" id="10"/>
          <p:cNvGrpSpPr/>
          <p:nvPr/>
        </p:nvGrpSpPr>
        <p:grpSpPr>
          <a:xfrm rot="0">
            <a:off x="562239" y="1287284"/>
            <a:ext cx="2314040" cy="1828800"/>
            <a:chOff x="0" y="0"/>
            <a:chExt cx="4113849" cy="3251200"/>
          </a:xfrm>
        </p:grpSpPr>
        <p:sp>
          <p:nvSpPr>
            <p:cNvPr name="Freeform 11" id="11"/>
            <p:cNvSpPr/>
            <p:nvPr/>
          </p:nvSpPr>
          <p:spPr>
            <a:xfrm flipH="false" flipV="false" rot="0">
              <a:off x="0" y="0"/>
              <a:ext cx="4113849" cy="3251200"/>
            </a:xfrm>
            <a:custGeom>
              <a:avLst/>
              <a:gdLst/>
              <a:ahLst/>
              <a:cxnLst/>
              <a:rect r="r" b="b" t="t" l="l"/>
              <a:pathLst>
                <a:path h="3251200" w="4113849">
                  <a:moveTo>
                    <a:pt x="4113849" y="25400"/>
                  </a:moveTo>
                  <a:cubicBezTo>
                    <a:pt x="4113849" y="11372"/>
                    <a:pt x="4102483" y="0"/>
                    <a:pt x="4088449" y="0"/>
                  </a:cubicBezTo>
                  <a:lnTo>
                    <a:pt x="25400" y="0"/>
                  </a:lnTo>
                  <a:cubicBezTo>
                    <a:pt x="11372" y="0"/>
                    <a:pt x="0" y="11372"/>
                    <a:pt x="0" y="25400"/>
                  </a:cubicBezTo>
                  <a:lnTo>
                    <a:pt x="0" y="3225800"/>
                  </a:lnTo>
                  <a:cubicBezTo>
                    <a:pt x="0" y="3239833"/>
                    <a:pt x="11372" y="3251200"/>
                    <a:pt x="25400" y="3251200"/>
                  </a:cubicBezTo>
                  <a:lnTo>
                    <a:pt x="4088449" y="3251200"/>
                  </a:lnTo>
                  <a:cubicBezTo>
                    <a:pt x="4102483" y="3251200"/>
                    <a:pt x="4113849" y="3239833"/>
                    <a:pt x="4113849" y="3225800"/>
                  </a:cubicBezTo>
                  <a:lnTo>
                    <a:pt x="4113849" y="25400"/>
                  </a:lnTo>
                  <a:close/>
                </a:path>
              </a:pathLst>
            </a:custGeom>
            <a:solidFill>
              <a:srgbClr val="F6BA02"/>
            </a:solidFill>
          </p:spPr>
        </p:sp>
        <p:sp>
          <p:nvSpPr>
            <p:cNvPr name="TextBox 12" id="12"/>
            <p:cNvSpPr txBox="true"/>
            <p:nvPr/>
          </p:nvSpPr>
          <p:spPr>
            <a:xfrm>
              <a:off x="152400" y="53975"/>
              <a:ext cx="3809049" cy="2943225"/>
            </a:xfrm>
            <a:prstGeom prst="rect">
              <a:avLst/>
            </a:prstGeom>
          </p:spPr>
          <p:txBody>
            <a:bodyPr anchor="t" rtlCol="false" tIns="50800" lIns="50800" bIns="50800" rIns="50800"/>
            <a:lstStyle/>
            <a:p>
              <a:pPr algn="ctr">
                <a:lnSpc>
                  <a:spcPts val="3999"/>
                </a:lnSpc>
              </a:pPr>
              <a:r>
                <a:rPr lang="en-US" sz="1599">
                  <a:solidFill>
                    <a:srgbClr val="FFFFFF"/>
                  </a:solidFill>
                  <a:latin typeface="Fredoka"/>
                </a:rPr>
                <a:t>IZEM Amine</a:t>
              </a:r>
            </a:p>
            <a:p>
              <a:pPr algn="ctr">
                <a:lnSpc>
                  <a:spcPts val="3999"/>
                </a:lnSpc>
              </a:pPr>
              <a:r>
                <a:rPr lang="en-US" sz="1599">
                  <a:solidFill>
                    <a:srgbClr val="FFFFFF"/>
                  </a:solidFill>
                  <a:latin typeface="Fredoka"/>
                </a:rPr>
                <a:t>HAMAMTI Yacine</a:t>
              </a:r>
            </a:p>
            <a:p>
              <a:pPr algn="ctr">
                <a:lnSpc>
                  <a:spcPts val="3999"/>
                </a:lnSpc>
              </a:pPr>
              <a:r>
                <a:rPr lang="en-US" sz="1599">
                  <a:solidFill>
                    <a:srgbClr val="FFFFFF"/>
                  </a:solidFill>
                  <a:latin typeface="Fredoka"/>
                </a:rPr>
                <a:t>ARAMIS Younes</a:t>
              </a:r>
            </a:p>
          </p:txBody>
        </p:sp>
      </p:grpSp>
      <p:sp>
        <p:nvSpPr>
          <p:cNvPr name="Freeform 13" id="13"/>
          <p:cNvSpPr/>
          <p:nvPr/>
        </p:nvSpPr>
        <p:spPr>
          <a:xfrm flipH="false" flipV="false" rot="0">
            <a:off x="14515478" y="1028700"/>
            <a:ext cx="4392296" cy="2946831"/>
          </a:xfrm>
          <a:custGeom>
            <a:avLst/>
            <a:gdLst/>
            <a:ahLst/>
            <a:cxnLst/>
            <a:rect r="r" b="b" t="t" l="l"/>
            <a:pathLst>
              <a:path h="2946831" w="4392296">
                <a:moveTo>
                  <a:pt x="0" y="0"/>
                </a:moveTo>
                <a:lnTo>
                  <a:pt x="4392296" y="0"/>
                </a:lnTo>
                <a:lnTo>
                  <a:pt x="4392296" y="2946831"/>
                </a:lnTo>
                <a:lnTo>
                  <a:pt x="0" y="29468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2296" y="6172200"/>
            <a:ext cx="2528732" cy="4114800"/>
          </a:xfrm>
          <a:custGeom>
            <a:avLst/>
            <a:gdLst/>
            <a:ahLst/>
            <a:cxnLst/>
            <a:rect r="r" b="b" t="t" l="l"/>
            <a:pathLst>
              <a:path h="4114800" w="2528732">
                <a:moveTo>
                  <a:pt x="0" y="0"/>
                </a:moveTo>
                <a:lnTo>
                  <a:pt x="2528731" y="0"/>
                </a:lnTo>
                <a:lnTo>
                  <a:pt x="252873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8466073" y="1287284"/>
            <a:ext cx="1355853" cy="1318875"/>
          </a:xfrm>
          <a:custGeom>
            <a:avLst/>
            <a:gdLst/>
            <a:ahLst/>
            <a:cxnLst/>
            <a:rect r="r" b="b" t="t" l="l"/>
            <a:pathLst>
              <a:path h="1318875" w="1355853">
                <a:moveTo>
                  <a:pt x="0" y="0"/>
                </a:moveTo>
                <a:lnTo>
                  <a:pt x="1355854" y="0"/>
                </a:lnTo>
                <a:lnTo>
                  <a:pt x="1355854" y="1318875"/>
                </a:lnTo>
                <a:lnTo>
                  <a:pt x="0" y="13188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719259" y="6625908"/>
            <a:ext cx="939398" cy="927442"/>
          </a:xfrm>
          <a:custGeom>
            <a:avLst/>
            <a:gdLst/>
            <a:ahLst/>
            <a:cxnLst/>
            <a:rect r="r" b="b" t="t" l="l"/>
            <a:pathLst>
              <a:path h="927442" w="939398">
                <a:moveTo>
                  <a:pt x="0" y="0"/>
                </a:moveTo>
                <a:lnTo>
                  <a:pt x="939399" y="0"/>
                </a:lnTo>
                <a:lnTo>
                  <a:pt x="939399" y="927442"/>
                </a:lnTo>
                <a:lnTo>
                  <a:pt x="0" y="9274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true" flipV="false" rot="-500745">
            <a:off x="2918535" y="1961607"/>
            <a:ext cx="1953921" cy="1794055"/>
          </a:xfrm>
          <a:custGeom>
            <a:avLst/>
            <a:gdLst/>
            <a:ahLst/>
            <a:cxnLst/>
            <a:rect r="r" b="b" t="t" l="l"/>
            <a:pathLst>
              <a:path h="1794055" w="1953921">
                <a:moveTo>
                  <a:pt x="1953921" y="0"/>
                </a:moveTo>
                <a:lnTo>
                  <a:pt x="0" y="0"/>
                </a:lnTo>
                <a:lnTo>
                  <a:pt x="0" y="1794055"/>
                </a:lnTo>
                <a:lnTo>
                  <a:pt x="1953921" y="1794055"/>
                </a:lnTo>
                <a:lnTo>
                  <a:pt x="195392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4895947" y="3887965"/>
            <a:ext cx="642653" cy="2223012"/>
          </a:xfrm>
          <a:custGeom>
            <a:avLst/>
            <a:gdLst/>
            <a:ahLst/>
            <a:cxnLst/>
            <a:rect r="r" b="b" t="t" l="l"/>
            <a:pathLst>
              <a:path h="2223012" w="642653">
                <a:moveTo>
                  <a:pt x="0" y="0"/>
                </a:moveTo>
                <a:lnTo>
                  <a:pt x="642652" y="0"/>
                </a:lnTo>
                <a:lnTo>
                  <a:pt x="642652" y="2223012"/>
                </a:lnTo>
                <a:lnTo>
                  <a:pt x="0" y="222301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9" id="19"/>
          <p:cNvSpPr/>
          <p:nvPr/>
        </p:nvSpPr>
        <p:spPr>
          <a:xfrm flipH="false" flipV="false" rot="0">
            <a:off x="17259300" y="8794579"/>
            <a:ext cx="797721" cy="927442"/>
          </a:xfrm>
          <a:custGeom>
            <a:avLst/>
            <a:gdLst/>
            <a:ahLst/>
            <a:cxnLst/>
            <a:rect r="r" b="b" t="t" l="l"/>
            <a:pathLst>
              <a:path h="927442" w="797721">
                <a:moveTo>
                  <a:pt x="0" y="0"/>
                </a:moveTo>
                <a:lnTo>
                  <a:pt x="797721" y="0"/>
                </a:lnTo>
                <a:lnTo>
                  <a:pt x="797721" y="927442"/>
                </a:lnTo>
                <a:lnTo>
                  <a:pt x="0" y="927442"/>
                </a:lnTo>
                <a:lnTo>
                  <a:pt x="0" y="0"/>
                </a:lnTo>
                <a:close/>
              </a:path>
            </a:pathLst>
          </a:custGeom>
          <a:blipFill>
            <a:blip r:embed="rId16">
              <a:extLst>
                <a:ext uri="{96DAC541-7B7A-43D3-8B79-37D633B846F1}">
                  <asvg:svgBlip xmlns:asvg="http://schemas.microsoft.com/office/drawing/2016/SVG/main" r:embed="rId17"/>
                </a:ext>
              </a:extLst>
            </a:blip>
            <a:stretch>
              <a:fillRect l="-127189" t="0" r="0" b="-145380"/>
            </a:stretch>
          </a:blipFill>
        </p:spPr>
      </p:sp>
      <p:sp>
        <p:nvSpPr>
          <p:cNvPr name="Freeform 20" id="20"/>
          <p:cNvSpPr/>
          <p:nvPr/>
        </p:nvSpPr>
        <p:spPr>
          <a:xfrm flipH="false" flipV="false" rot="0">
            <a:off x="1534162" y="588434"/>
            <a:ext cx="654796" cy="880533"/>
          </a:xfrm>
          <a:custGeom>
            <a:avLst/>
            <a:gdLst/>
            <a:ahLst/>
            <a:cxnLst/>
            <a:rect r="r" b="b" t="t" l="l"/>
            <a:pathLst>
              <a:path h="880533" w="654796">
                <a:moveTo>
                  <a:pt x="0" y="0"/>
                </a:moveTo>
                <a:lnTo>
                  <a:pt x="654796" y="0"/>
                </a:lnTo>
                <a:lnTo>
                  <a:pt x="654796" y="880532"/>
                </a:lnTo>
                <a:lnTo>
                  <a:pt x="0" y="8805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1" id="21"/>
          <p:cNvSpPr txBox="true"/>
          <p:nvPr/>
        </p:nvSpPr>
        <p:spPr>
          <a:xfrm rot="0">
            <a:off x="3573028" y="2994334"/>
            <a:ext cx="11160993" cy="3020060"/>
          </a:xfrm>
          <a:prstGeom prst="rect">
            <a:avLst/>
          </a:prstGeom>
        </p:spPr>
        <p:txBody>
          <a:bodyPr anchor="t" rtlCol="false" tIns="0" lIns="0" bIns="0" rIns="0">
            <a:spAutoFit/>
          </a:bodyPr>
          <a:lstStyle/>
          <a:p>
            <a:pPr algn="ctr">
              <a:lnSpc>
                <a:spcPts val="11770"/>
              </a:lnSpc>
            </a:pPr>
            <a:r>
              <a:rPr lang="en-US" sz="11000">
                <a:solidFill>
                  <a:srgbClr val="F6BA02"/>
                </a:solidFill>
                <a:latin typeface="Fredoka Bold"/>
              </a:rPr>
              <a:t>PROJET</a:t>
            </a:r>
          </a:p>
          <a:p>
            <a:pPr algn="ctr">
              <a:lnSpc>
                <a:spcPts val="11770"/>
              </a:lnSpc>
            </a:pPr>
            <a:r>
              <a:rPr lang="en-US" sz="11000">
                <a:solidFill>
                  <a:srgbClr val="F6BA02"/>
                </a:solidFill>
                <a:latin typeface="Fredoka Bold"/>
              </a:rPr>
              <a:t>TOURS D’HANOÏ</a:t>
            </a:r>
          </a:p>
        </p:txBody>
      </p:sp>
      <p:grpSp>
        <p:nvGrpSpPr>
          <p:cNvPr name="Group 22" id="22"/>
          <p:cNvGrpSpPr/>
          <p:nvPr/>
        </p:nvGrpSpPr>
        <p:grpSpPr>
          <a:xfrm rot="0">
            <a:off x="4387162" y="6815567"/>
            <a:ext cx="10238475" cy="957356"/>
            <a:chOff x="0" y="0"/>
            <a:chExt cx="833257" cy="77914"/>
          </a:xfrm>
        </p:grpSpPr>
        <p:sp>
          <p:nvSpPr>
            <p:cNvPr name="Freeform 23" id="23"/>
            <p:cNvSpPr/>
            <p:nvPr/>
          </p:nvSpPr>
          <p:spPr>
            <a:xfrm flipH="false" flipV="false" rot="0">
              <a:off x="0" y="0"/>
              <a:ext cx="833257" cy="77914"/>
            </a:xfrm>
            <a:custGeom>
              <a:avLst/>
              <a:gdLst/>
              <a:ahLst/>
              <a:cxnLst/>
              <a:rect r="r" b="b" t="t" l="l"/>
              <a:pathLst>
                <a:path h="77914" w="833257">
                  <a:moveTo>
                    <a:pt x="38957" y="0"/>
                  </a:moveTo>
                  <a:lnTo>
                    <a:pt x="794300" y="0"/>
                  </a:lnTo>
                  <a:cubicBezTo>
                    <a:pt x="804632" y="0"/>
                    <a:pt x="814541" y="4104"/>
                    <a:pt x="821847" y="11410"/>
                  </a:cubicBezTo>
                  <a:cubicBezTo>
                    <a:pt x="829153" y="18716"/>
                    <a:pt x="833257" y="28625"/>
                    <a:pt x="833257" y="38957"/>
                  </a:cubicBezTo>
                  <a:lnTo>
                    <a:pt x="833257" y="38957"/>
                  </a:lnTo>
                  <a:cubicBezTo>
                    <a:pt x="833257" y="60473"/>
                    <a:pt x="815816" y="77914"/>
                    <a:pt x="794300" y="77914"/>
                  </a:cubicBezTo>
                  <a:lnTo>
                    <a:pt x="38957" y="77914"/>
                  </a:lnTo>
                  <a:cubicBezTo>
                    <a:pt x="17442" y="77914"/>
                    <a:pt x="0" y="60473"/>
                    <a:pt x="0" y="38957"/>
                  </a:cubicBezTo>
                  <a:lnTo>
                    <a:pt x="0" y="38957"/>
                  </a:lnTo>
                  <a:cubicBezTo>
                    <a:pt x="0" y="17442"/>
                    <a:pt x="17442" y="0"/>
                    <a:pt x="38957" y="0"/>
                  </a:cubicBezTo>
                  <a:close/>
                </a:path>
              </a:pathLst>
            </a:custGeom>
            <a:solidFill>
              <a:srgbClr val="FF743E"/>
            </a:solidFill>
            <a:ln cap="rnd">
              <a:noFill/>
              <a:prstDash val="solid"/>
              <a:round/>
            </a:ln>
          </p:spPr>
        </p:sp>
        <p:sp>
          <p:nvSpPr>
            <p:cNvPr name="TextBox 24" id="24"/>
            <p:cNvSpPr txBox="true"/>
            <p:nvPr/>
          </p:nvSpPr>
          <p:spPr>
            <a:xfrm>
              <a:off x="0" y="-47625"/>
              <a:ext cx="833257" cy="125539"/>
            </a:xfrm>
            <a:prstGeom prst="rect">
              <a:avLst/>
            </a:prstGeom>
          </p:spPr>
          <p:txBody>
            <a:bodyPr anchor="ctr" rtlCol="false" tIns="254000" lIns="254000" bIns="254000" rIns="254000"/>
            <a:lstStyle/>
            <a:p>
              <a:pPr algn="ctr">
                <a:lnSpc>
                  <a:spcPts val="3499"/>
                </a:lnSpc>
              </a:pPr>
              <a:r>
                <a:rPr lang="en-US" sz="2499">
                  <a:solidFill>
                    <a:srgbClr val="000000"/>
                  </a:solidFill>
                  <a:latin typeface="Garet 1 Bold"/>
                </a:rPr>
                <a:t>Comment un jeu est devenu un problème Algorithmique</a:t>
              </a:r>
            </a:p>
          </p:txBody>
        </p:sp>
      </p:grpSp>
      <p:sp>
        <p:nvSpPr>
          <p:cNvPr name="Freeform 25" id="25"/>
          <p:cNvSpPr/>
          <p:nvPr/>
        </p:nvSpPr>
        <p:spPr>
          <a:xfrm flipH="false" flipV="false" rot="0">
            <a:off x="15125700" y="5652691"/>
            <a:ext cx="3310605" cy="3605609"/>
          </a:xfrm>
          <a:custGeom>
            <a:avLst/>
            <a:gdLst/>
            <a:ahLst/>
            <a:cxnLst/>
            <a:rect r="r" b="b" t="t" l="l"/>
            <a:pathLst>
              <a:path h="3605609" w="3310605">
                <a:moveTo>
                  <a:pt x="0" y="0"/>
                </a:moveTo>
                <a:lnTo>
                  <a:pt x="3310605" y="0"/>
                </a:lnTo>
                <a:lnTo>
                  <a:pt x="3310605" y="3605609"/>
                </a:lnTo>
                <a:lnTo>
                  <a:pt x="0" y="360560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6" id="26"/>
          <p:cNvGrpSpPr/>
          <p:nvPr/>
        </p:nvGrpSpPr>
        <p:grpSpPr>
          <a:xfrm rot="0">
            <a:off x="562239" y="3729742"/>
            <a:ext cx="2314040" cy="1828800"/>
            <a:chOff x="0" y="0"/>
            <a:chExt cx="4113849" cy="3251200"/>
          </a:xfrm>
        </p:grpSpPr>
        <p:sp>
          <p:nvSpPr>
            <p:cNvPr name="Freeform 27" id="27"/>
            <p:cNvSpPr/>
            <p:nvPr/>
          </p:nvSpPr>
          <p:spPr>
            <a:xfrm flipH="false" flipV="false" rot="0">
              <a:off x="0" y="0"/>
              <a:ext cx="4113849" cy="3251200"/>
            </a:xfrm>
            <a:custGeom>
              <a:avLst/>
              <a:gdLst/>
              <a:ahLst/>
              <a:cxnLst/>
              <a:rect r="r" b="b" t="t" l="l"/>
              <a:pathLst>
                <a:path h="3251200" w="4113849">
                  <a:moveTo>
                    <a:pt x="4113849" y="25400"/>
                  </a:moveTo>
                  <a:cubicBezTo>
                    <a:pt x="4113849" y="11372"/>
                    <a:pt x="4102483" y="0"/>
                    <a:pt x="4088449" y="0"/>
                  </a:cubicBezTo>
                  <a:lnTo>
                    <a:pt x="25400" y="0"/>
                  </a:lnTo>
                  <a:cubicBezTo>
                    <a:pt x="11372" y="0"/>
                    <a:pt x="0" y="11372"/>
                    <a:pt x="0" y="25400"/>
                  </a:cubicBezTo>
                  <a:lnTo>
                    <a:pt x="0" y="3225800"/>
                  </a:lnTo>
                  <a:cubicBezTo>
                    <a:pt x="0" y="3239833"/>
                    <a:pt x="11372" y="3251200"/>
                    <a:pt x="25400" y="3251200"/>
                  </a:cubicBezTo>
                  <a:lnTo>
                    <a:pt x="4088449" y="3251200"/>
                  </a:lnTo>
                  <a:cubicBezTo>
                    <a:pt x="4102483" y="3251200"/>
                    <a:pt x="4113849" y="3239833"/>
                    <a:pt x="4113849" y="3225800"/>
                  </a:cubicBezTo>
                  <a:lnTo>
                    <a:pt x="4113849" y="25400"/>
                  </a:lnTo>
                  <a:close/>
                </a:path>
              </a:pathLst>
            </a:custGeom>
            <a:solidFill>
              <a:srgbClr val="F47CB9"/>
            </a:solidFill>
          </p:spPr>
        </p:sp>
        <p:sp>
          <p:nvSpPr>
            <p:cNvPr name="TextBox 28" id="28"/>
            <p:cNvSpPr txBox="true"/>
            <p:nvPr/>
          </p:nvSpPr>
          <p:spPr>
            <a:xfrm>
              <a:off x="152400" y="130175"/>
              <a:ext cx="3809049" cy="2867025"/>
            </a:xfrm>
            <a:prstGeom prst="rect">
              <a:avLst/>
            </a:prstGeom>
          </p:spPr>
          <p:txBody>
            <a:bodyPr anchor="t" rtlCol="false" tIns="50800" lIns="50800" bIns="50800" rIns="50800"/>
            <a:lstStyle/>
            <a:p>
              <a:pPr algn="ctr">
                <a:lnSpc>
                  <a:spcPts val="3074"/>
                </a:lnSpc>
              </a:pPr>
              <a:r>
                <a:rPr lang="en-US" sz="1499">
                  <a:solidFill>
                    <a:srgbClr val="FFFFFF"/>
                  </a:solidFill>
                  <a:latin typeface="Fredoka"/>
                </a:rPr>
                <a:t>BELHOCINE Chakib</a:t>
              </a:r>
            </a:p>
            <a:p>
              <a:pPr algn="ctr">
                <a:lnSpc>
                  <a:spcPts val="3074"/>
                </a:lnSpc>
              </a:pPr>
              <a:r>
                <a:rPr lang="en-US" sz="1499">
                  <a:solidFill>
                    <a:srgbClr val="FFFFFF"/>
                  </a:solidFill>
                  <a:latin typeface="Fredoka"/>
                </a:rPr>
                <a:t>AZIEZ Hichem</a:t>
              </a:r>
            </a:p>
            <a:p>
              <a:pPr algn="ctr">
                <a:lnSpc>
                  <a:spcPts val="3074"/>
                </a:lnSpc>
              </a:pPr>
              <a:r>
                <a:rPr lang="en-US" sz="1499">
                  <a:solidFill>
                    <a:srgbClr val="FFFFFF"/>
                  </a:solidFill>
                  <a:latin typeface="Fredoka"/>
                </a:rPr>
                <a:t>HADDAD Mohamed Zakaria</a:t>
              </a:r>
            </a:p>
          </p:txBody>
        </p:sp>
      </p:grpSp>
      <p:sp>
        <p:nvSpPr>
          <p:cNvPr name="Freeform 29" id="29"/>
          <p:cNvSpPr/>
          <p:nvPr/>
        </p:nvSpPr>
        <p:spPr>
          <a:xfrm flipH="true" flipV="false" rot="0">
            <a:off x="1206764" y="3007432"/>
            <a:ext cx="654796" cy="880533"/>
          </a:xfrm>
          <a:custGeom>
            <a:avLst/>
            <a:gdLst/>
            <a:ahLst/>
            <a:cxnLst/>
            <a:rect r="r" b="b" t="t" l="l"/>
            <a:pathLst>
              <a:path h="880533" w="654796">
                <a:moveTo>
                  <a:pt x="654796" y="0"/>
                </a:moveTo>
                <a:lnTo>
                  <a:pt x="0" y="0"/>
                </a:lnTo>
                <a:lnTo>
                  <a:pt x="0" y="880533"/>
                </a:lnTo>
                <a:lnTo>
                  <a:pt x="654796" y="880533"/>
                </a:lnTo>
                <a:lnTo>
                  <a:pt x="654796"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30" id="30"/>
          <p:cNvSpPr/>
          <p:nvPr/>
        </p:nvSpPr>
        <p:spPr>
          <a:xfrm flipH="false" flipV="false" rot="0">
            <a:off x="6677606" y="7878060"/>
            <a:ext cx="4500763" cy="916519"/>
          </a:xfrm>
          <a:custGeom>
            <a:avLst/>
            <a:gdLst/>
            <a:ahLst/>
            <a:cxnLst/>
            <a:rect r="r" b="b" t="t" l="l"/>
            <a:pathLst>
              <a:path h="916519" w="4500763">
                <a:moveTo>
                  <a:pt x="0" y="0"/>
                </a:moveTo>
                <a:lnTo>
                  <a:pt x="4500763" y="0"/>
                </a:lnTo>
                <a:lnTo>
                  <a:pt x="4500763" y="916519"/>
                </a:lnTo>
                <a:lnTo>
                  <a:pt x="0" y="91651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1" id="31"/>
          <p:cNvSpPr txBox="true"/>
          <p:nvPr/>
        </p:nvSpPr>
        <p:spPr>
          <a:xfrm rot="0">
            <a:off x="14974457" y="1080532"/>
            <a:ext cx="2528437" cy="365878"/>
          </a:xfrm>
          <a:prstGeom prst="rect">
            <a:avLst/>
          </a:prstGeom>
        </p:spPr>
        <p:txBody>
          <a:bodyPr anchor="t" rtlCol="false" tIns="0" lIns="0" bIns="0" rIns="0">
            <a:spAutoFit/>
          </a:bodyPr>
          <a:lstStyle/>
          <a:p>
            <a:pPr algn="l">
              <a:lnSpc>
                <a:spcPts val="2933"/>
              </a:lnSpc>
            </a:pPr>
            <a:r>
              <a:rPr lang="en-US" sz="2095" spc="-159">
                <a:solidFill>
                  <a:srgbClr val="282A29"/>
                </a:solidFill>
                <a:latin typeface="Garet 2"/>
              </a:rPr>
              <a:t>11</a:t>
            </a:r>
            <a:r>
              <a:rPr lang="en-US" sz="2095" spc="-159">
                <a:solidFill>
                  <a:srgbClr val="282A29"/>
                </a:solidFill>
                <a:latin typeface="Garet 2"/>
              </a:rPr>
              <a:t>/03 </a:t>
            </a:r>
            <a:r>
              <a:rPr lang="en-US" sz="2095" spc="-159">
                <a:solidFill>
                  <a:srgbClr val="FFFEF5"/>
                </a:solidFill>
                <a:latin typeface="Garet 2"/>
              </a:rPr>
              <a:t>- 21/05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72471" y="1688635"/>
            <a:ext cx="16147815" cy="8009932"/>
            <a:chOff x="0" y="0"/>
            <a:chExt cx="21530420" cy="10679909"/>
          </a:xfrm>
        </p:grpSpPr>
        <p:grpSp>
          <p:nvGrpSpPr>
            <p:cNvPr name="Group 4" id="4"/>
            <p:cNvGrpSpPr/>
            <p:nvPr/>
          </p:nvGrpSpPr>
          <p:grpSpPr>
            <a:xfrm rot="0">
              <a:off x="347556" y="531439"/>
              <a:ext cx="21182865" cy="10148470"/>
              <a:chOff x="0" y="0"/>
              <a:chExt cx="14142845" cy="6775676"/>
            </a:xfrm>
          </p:grpSpPr>
          <p:sp>
            <p:nvSpPr>
              <p:cNvPr name="Freeform 5" id="5"/>
              <p:cNvSpPr/>
              <p:nvPr/>
            </p:nvSpPr>
            <p:spPr>
              <a:xfrm flipH="false" flipV="false" rot="0">
                <a:off x="31750" y="31750"/>
                <a:ext cx="14079345" cy="6712176"/>
              </a:xfrm>
              <a:custGeom>
                <a:avLst/>
                <a:gdLst/>
                <a:ahLst/>
                <a:cxnLst/>
                <a:rect r="r" b="b" t="t" l="l"/>
                <a:pathLst>
                  <a:path h="6712176" w="14079345">
                    <a:moveTo>
                      <a:pt x="13986635" y="6712176"/>
                    </a:moveTo>
                    <a:lnTo>
                      <a:pt x="92710" y="6712176"/>
                    </a:lnTo>
                    <a:cubicBezTo>
                      <a:pt x="41910" y="6712176"/>
                      <a:pt x="0" y="6670266"/>
                      <a:pt x="0" y="6619466"/>
                    </a:cubicBezTo>
                    <a:lnTo>
                      <a:pt x="0" y="92710"/>
                    </a:lnTo>
                    <a:cubicBezTo>
                      <a:pt x="0" y="41910"/>
                      <a:pt x="41910" y="0"/>
                      <a:pt x="92710" y="0"/>
                    </a:cubicBezTo>
                    <a:lnTo>
                      <a:pt x="13985365" y="0"/>
                    </a:lnTo>
                    <a:cubicBezTo>
                      <a:pt x="14036165" y="0"/>
                      <a:pt x="14078076" y="41910"/>
                      <a:pt x="14078076" y="92710"/>
                    </a:cubicBezTo>
                    <a:lnTo>
                      <a:pt x="14078076" y="6618196"/>
                    </a:lnTo>
                    <a:cubicBezTo>
                      <a:pt x="14079345" y="6670266"/>
                      <a:pt x="14037435" y="6712176"/>
                      <a:pt x="13986635" y="6712176"/>
                    </a:cubicBezTo>
                    <a:close/>
                  </a:path>
                </a:pathLst>
              </a:custGeom>
              <a:solidFill>
                <a:srgbClr val="000000"/>
              </a:solidFill>
            </p:spPr>
          </p:sp>
          <p:sp>
            <p:nvSpPr>
              <p:cNvPr name="Freeform 6" id="6"/>
              <p:cNvSpPr/>
              <p:nvPr/>
            </p:nvSpPr>
            <p:spPr>
              <a:xfrm flipH="false" flipV="false" rot="0">
                <a:off x="0" y="0"/>
                <a:ext cx="14142845" cy="6775676"/>
              </a:xfrm>
              <a:custGeom>
                <a:avLst/>
                <a:gdLst/>
                <a:ahLst/>
                <a:cxnLst/>
                <a:rect r="r" b="b" t="t" l="l"/>
                <a:pathLst>
                  <a:path h="6775676" w="14142845">
                    <a:moveTo>
                      <a:pt x="14018385" y="59690"/>
                    </a:moveTo>
                    <a:cubicBezTo>
                      <a:pt x="14053945" y="59690"/>
                      <a:pt x="14083154" y="88900"/>
                      <a:pt x="14083154" y="124460"/>
                    </a:cubicBezTo>
                    <a:lnTo>
                      <a:pt x="14083154" y="6651216"/>
                    </a:lnTo>
                    <a:cubicBezTo>
                      <a:pt x="14083154" y="6686776"/>
                      <a:pt x="14053945" y="6715986"/>
                      <a:pt x="14018385" y="6715986"/>
                    </a:cubicBezTo>
                    <a:lnTo>
                      <a:pt x="124460" y="6715986"/>
                    </a:lnTo>
                    <a:cubicBezTo>
                      <a:pt x="88900" y="6715986"/>
                      <a:pt x="59690" y="6686776"/>
                      <a:pt x="59690" y="6651216"/>
                    </a:cubicBezTo>
                    <a:lnTo>
                      <a:pt x="59690" y="124460"/>
                    </a:lnTo>
                    <a:cubicBezTo>
                      <a:pt x="59690" y="88900"/>
                      <a:pt x="88900" y="59690"/>
                      <a:pt x="124460" y="59690"/>
                    </a:cubicBezTo>
                    <a:lnTo>
                      <a:pt x="14018385" y="59690"/>
                    </a:lnTo>
                    <a:moveTo>
                      <a:pt x="14018385" y="0"/>
                    </a:moveTo>
                    <a:lnTo>
                      <a:pt x="124460" y="0"/>
                    </a:lnTo>
                    <a:cubicBezTo>
                      <a:pt x="55880" y="0"/>
                      <a:pt x="0" y="55880"/>
                      <a:pt x="0" y="124460"/>
                    </a:cubicBezTo>
                    <a:lnTo>
                      <a:pt x="0" y="6651216"/>
                    </a:lnTo>
                    <a:cubicBezTo>
                      <a:pt x="0" y="6719796"/>
                      <a:pt x="55880" y="6775676"/>
                      <a:pt x="124460" y="6775676"/>
                    </a:cubicBezTo>
                    <a:lnTo>
                      <a:pt x="14018385" y="6775676"/>
                    </a:lnTo>
                    <a:cubicBezTo>
                      <a:pt x="14086965" y="6775676"/>
                      <a:pt x="14142845" y="6719796"/>
                      <a:pt x="14142845" y="6651216"/>
                    </a:cubicBezTo>
                    <a:lnTo>
                      <a:pt x="14142845" y="124460"/>
                    </a:lnTo>
                    <a:cubicBezTo>
                      <a:pt x="14142845" y="55880"/>
                      <a:pt x="14086965" y="0"/>
                      <a:pt x="14018385" y="0"/>
                    </a:cubicBezTo>
                    <a:close/>
                  </a:path>
                </a:pathLst>
              </a:custGeom>
              <a:solidFill>
                <a:srgbClr val="000000"/>
              </a:solidFill>
            </p:spPr>
          </p:sp>
        </p:grpSp>
        <p:grpSp>
          <p:nvGrpSpPr>
            <p:cNvPr name="Group 7" id="7"/>
            <p:cNvGrpSpPr/>
            <p:nvPr/>
          </p:nvGrpSpPr>
          <p:grpSpPr>
            <a:xfrm rot="0">
              <a:off x="0" y="0"/>
              <a:ext cx="21231664" cy="10284521"/>
              <a:chOff x="0" y="0"/>
              <a:chExt cx="14175426" cy="6866511"/>
            </a:xfrm>
          </p:grpSpPr>
          <p:sp>
            <p:nvSpPr>
              <p:cNvPr name="Freeform 8" id="8"/>
              <p:cNvSpPr/>
              <p:nvPr/>
            </p:nvSpPr>
            <p:spPr>
              <a:xfrm flipH="false" flipV="false" rot="0">
                <a:off x="31750" y="31750"/>
                <a:ext cx="14111926" cy="6803011"/>
              </a:xfrm>
              <a:custGeom>
                <a:avLst/>
                <a:gdLst/>
                <a:ahLst/>
                <a:cxnLst/>
                <a:rect r="r" b="b" t="t" l="l"/>
                <a:pathLst>
                  <a:path h="6803011" w="14111926">
                    <a:moveTo>
                      <a:pt x="14019216" y="6803011"/>
                    </a:moveTo>
                    <a:lnTo>
                      <a:pt x="92710" y="6803011"/>
                    </a:lnTo>
                    <a:cubicBezTo>
                      <a:pt x="41910" y="6803011"/>
                      <a:pt x="0" y="6761101"/>
                      <a:pt x="0" y="6710301"/>
                    </a:cubicBezTo>
                    <a:lnTo>
                      <a:pt x="0" y="92710"/>
                    </a:lnTo>
                    <a:cubicBezTo>
                      <a:pt x="0" y="41910"/>
                      <a:pt x="41910" y="0"/>
                      <a:pt x="92710" y="0"/>
                    </a:cubicBezTo>
                    <a:lnTo>
                      <a:pt x="14017946" y="0"/>
                    </a:lnTo>
                    <a:cubicBezTo>
                      <a:pt x="14068746" y="0"/>
                      <a:pt x="14110657" y="41910"/>
                      <a:pt x="14110657" y="92710"/>
                    </a:cubicBezTo>
                    <a:lnTo>
                      <a:pt x="14110657" y="6709032"/>
                    </a:lnTo>
                    <a:cubicBezTo>
                      <a:pt x="14111926" y="6761101"/>
                      <a:pt x="14070016" y="6803011"/>
                      <a:pt x="14019216" y="6803011"/>
                    </a:cubicBezTo>
                    <a:close/>
                  </a:path>
                </a:pathLst>
              </a:custGeom>
              <a:solidFill>
                <a:srgbClr val="FFFFFF"/>
              </a:solidFill>
            </p:spPr>
          </p:sp>
          <p:sp>
            <p:nvSpPr>
              <p:cNvPr name="Freeform 9" id="9"/>
              <p:cNvSpPr/>
              <p:nvPr/>
            </p:nvSpPr>
            <p:spPr>
              <a:xfrm flipH="false" flipV="false" rot="0">
                <a:off x="0" y="0"/>
                <a:ext cx="14175426" cy="6866511"/>
              </a:xfrm>
              <a:custGeom>
                <a:avLst/>
                <a:gdLst/>
                <a:ahLst/>
                <a:cxnLst/>
                <a:rect r="r" b="b" t="t" l="l"/>
                <a:pathLst>
                  <a:path h="6866511" w="14175426">
                    <a:moveTo>
                      <a:pt x="14050966" y="59690"/>
                    </a:moveTo>
                    <a:cubicBezTo>
                      <a:pt x="14086526" y="59690"/>
                      <a:pt x="14115735" y="88900"/>
                      <a:pt x="14115735" y="124460"/>
                    </a:cubicBezTo>
                    <a:lnTo>
                      <a:pt x="14115735" y="6742051"/>
                    </a:lnTo>
                    <a:cubicBezTo>
                      <a:pt x="14115735" y="6777611"/>
                      <a:pt x="14086526" y="6806821"/>
                      <a:pt x="14050966" y="6806821"/>
                    </a:cubicBezTo>
                    <a:lnTo>
                      <a:pt x="124460" y="6806821"/>
                    </a:lnTo>
                    <a:cubicBezTo>
                      <a:pt x="88900" y="6806821"/>
                      <a:pt x="59690" y="6777611"/>
                      <a:pt x="59690" y="6742051"/>
                    </a:cubicBezTo>
                    <a:lnTo>
                      <a:pt x="59690" y="124460"/>
                    </a:lnTo>
                    <a:cubicBezTo>
                      <a:pt x="59690" y="88900"/>
                      <a:pt x="88900" y="59690"/>
                      <a:pt x="124460" y="59690"/>
                    </a:cubicBezTo>
                    <a:lnTo>
                      <a:pt x="14050966" y="59690"/>
                    </a:lnTo>
                    <a:moveTo>
                      <a:pt x="14050966" y="0"/>
                    </a:moveTo>
                    <a:lnTo>
                      <a:pt x="124460" y="0"/>
                    </a:lnTo>
                    <a:cubicBezTo>
                      <a:pt x="55880" y="0"/>
                      <a:pt x="0" y="55880"/>
                      <a:pt x="0" y="124460"/>
                    </a:cubicBezTo>
                    <a:lnTo>
                      <a:pt x="0" y="6742051"/>
                    </a:lnTo>
                    <a:cubicBezTo>
                      <a:pt x="0" y="6810632"/>
                      <a:pt x="55880" y="6866511"/>
                      <a:pt x="124460" y="6866511"/>
                    </a:cubicBezTo>
                    <a:lnTo>
                      <a:pt x="14050966" y="6866511"/>
                    </a:lnTo>
                    <a:cubicBezTo>
                      <a:pt x="14119546" y="6866511"/>
                      <a:pt x="14175426" y="6810632"/>
                      <a:pt x="14175426" y="6742051"/>
                    </a:cubicBezTo>
                    <a:lnTo>
                      <a:pt x="14175426" y="124460"/>
                    </a:lnTo>
                    <a:cubicBezTo>
                      <a:pt x="14175426" y="55880"/>
                      <a:pt x="14119546" y="0"/>
                      <a:pt x="14050966" y="0"/>
                    </a:cubicBezTo>
                    <a:close/>
                  </a:path>
                </a:pathLst>
              </a:custGeom>
              <a:solidFill>
                <a:srgbClr val="000000"/>
              </a:solidFill>
            </p:spPr>
          </p:sp>
        </p:grpSp>
      </p:grpSp>
      <p:sp>
        <p:nvSpPr>
          <p:cNvPr name="TextBox 10" id="10"/>
          <p:cNvSpPr txBox="true"/>
          <p:nvPr/>
        </p:nvSpPr>
        <p:spPr>
          <a:xfrm rot="0">
            <a:off x="2049100" y="2543828"/>
            <a:ext cx="5627185" cy="1934845"/>
          </a:xfrm>
          <a:prstGeom prst="rect">
            <a:avLst/>
          </a:prstGeom>
        </p:spPr>
        <p:txBody>
          <a:bodyPr anchor="t" rtlCol="false" tIns="0" lIns="0" bIns="0" rIns="0">
            <a:spAutoFit/>
          </a:bodyPr>
          <a:lstStyle/>
          <a:p>
            <a:pPr algn="ctr">
              <a:lnSpc>
                <a:spcPts val="3079"/>
              </a:lnSpc>
            </a:pPr>
            <a:r>
              <a:rPr lang="en-US" sz="2199">
                <a:solidFill>
                  <a:srgbClr val="F985E4"/>
                </a:solidFill>
                <a:latin typeface="Garet 1 Bold"/>
              </a:rPr>
              <a:t>L</a:t>
            </a:r>
            <a:r>
              <a:rPr lang="en-US" sz="2199">
                <a:solidFill>
                  <a:srgbClr val="000000"/>
                </a:solidFill>
                <a:latin typeface="Garet 1"/>
              </a:rPr>
              <a:t>‘algorithme de vérification vise à </a:t>
            </a:r>
            <a:r>
              <a:rPr lang="en-US" sz="2199">
                <a:solidFill>
                  <a:srgbClr val="F985E4"/>
                </a:solidFill>
                <a:latin typeface="Garet 1 Bold"/>
              </a:rPr>
              <a:t>vérifier</a:t>
            </a:r>
            <a:r>
              <a:rPr lang="en-US" sz="2199">
                <a:solidFill>
                  <a:srgbClr val="000000"/>
                </a:solidFill>
                <a:latin typeface="Garet 1"/>
              </a:rPr>
              <a:t> si les </a:t>
            </a:r>
            <a:r>
              <a:rPr lang="en-US" sz="2199">
                <a:solidFill>
                  <a:srgbClr val="F985E4"/>
                </a:solidFill>
                <a:latin typeface="Garet 1 Bold"/>
              </a:rPr>
              <a:t>2</a:t>
            </a:r>
            <a:r>
              <a:rPr lang="en-US" sz="2199">
                <a:solidFill>
                  <a:srgbClr val="000000"/>
                </a:solidFill>
                <a:latin typeface="Garet 1"/>
              </a:rPr>
              <a:t> tours </a:t>
            </a:r>
            <a:r>
              <a:rPr lang="en-US" sz="2199">
                <a:solidFill>
                  <a:srgbClr val="F985E4"/>
                </a:solidFill>
                <a:latin typeface="Garet 1 Bold"/>
              </a:rPr>
              <a:t>source et auxiliaire</a:t>
            </a:r>
            <a:r>
              <a:rPr lang="en-US" sz="2199">
                <a:solidFill>
                  <a:srgbClr val="000000"/>
                </a:solidFill>
                <a:latin typeface="Garet 1"/>
              </a:rPr>
              <a:t> sont vides et si la tour </a:t>
            </a:r>
            <a:r>
              <a:rPr lang="en-US" sz="2199">
                <a:solidFill>
                  <a:srgbClr val="F985E4"/>
                </a:solidFill>
                <a:latin typeface="Garet 1 Bold"/>
              </a:rPr>
              <a:t>cible</a:t>
            </a:r>
            <a:r>
              <a:rPr lang="en-US" sz="2199">
                <a:solidFill>
                  <a:srgbClr val="000000"/>
                </a:solidFill>
                <a:latin typeface="Garet 1"/>
              </a:rPr>
              <a:t> contient tous les disques dans le </a:t>
            </a:r>
            <a:r>
              <a:rPr lang="en-US" sz="2199">
                <a:solidFill>
                  <a:srgbClr val="F985E4"/>
                </a:solidFill>
                <a:latin typeface="Garet 1 Bold"/>
              </a:rPr>
              <a:t>bon ordre</a:t>
            </a:r>
            <a:r>
              <a:rPr lang="en-US" sz="2199">
                <a:solidFill>
                  <a:srgbClr val="000000"/>
                </a:solidFill>
                <a:latin typeface="Garet 1"/>
              </a:rPr>
              <a:t>. </a:t>
            </a:r>
            <a:r>
              <a:rPr lang="en-US" sz="2199">
                <a:solidFill>
                  <a:srgbClr val="000000"/>
                </a:solidFill>
                <a:latin typeface="Garet 1 Bold"/>
              </a:rPr>
              <a:t> </a:t>
            </a:r>
          </a:p>
        </p:txBody>
      </p:sp>
      <p:sp>
        <p:nvSpPr>
          <p:cNvPr name="TextBox 11" id="11"/>
          <p:cNvSpPr txBox="true"/>
          <p:nvPr/>
        </p:nvSpPr>
        <p:spPr>
          <a:xfrm rot="0">
            <a:off x="2380675" y="487146"/>
            <a:ext cx="13526650" cy="832483"/>
          </a:xfrm>
          <a:prstGeom prst="rect">
            <a:avLst/>
          </a:prstGeom>
        </p:spPr>
        <p:txBody>
          <a:bodyPr anchor="t" rtlCol="false" tIns="0" lIns="0" bIns="0" rIns="0">
            <a:spAutoFit/>
          </a:bodyPr>
          <a:lstStyle/>
          <a:p>
            <a:pPr algn="ctr">
              <a:lnSpc>
                <a:spcPts val="6419"/>
              </a:lnSpc>
            </a:pPr>
            <a:r>
              <a:rPr lang="en-US" sz="5999">
                <a:solidFill>
                  <a:srgbClr val="F47CB9"/>
                </a:solidFill>
                <a:latin typeface="Fredoka Bold"/>
              </a:rPr>
              <a:t>ALGORITHME DE VERIFICATION</a:t>
            </a:r>
          </a:p>
        </p:txBody>
      </p:sp>
      <p:sp>
        <p:nvSpPr>
          <p:cNvPr name="Freeform 12" id="12"/>
          <p:cNvSpPr/>
          <p:nvPr/>
        </p:nvSpPr>
        <p:spPr>
          <a:xfrm flipH="false" flipV="false" rot="928331">
            <a:off x="-1721285" y="7041303"/>
            <a:ext cx="5210891" cy="4433994"/>
          </a:xfrm>
          <a:custGeom>
            <a:avLst/>
            <a:gdLst/>
            <a:ahLst/>
            <a:cxnLst/>
            <a:rect r="r" b="b" t="t" l="l"/>
            <a:pathLst>
              <a:path h="4433994" w="5210891">
                <a:moveTo>
                  <a:pt x="0" y="0"/>
                </a:moveTo>
                <a:lnTo>
                  <a:pt x="5210891" y="0"/>
                </a:lnTo>
                <a:lnTo>
                  <a:pt x="5210891" y="4433994"/>
                </a:lnTo>
                <a:lnTo>
                  <a:pt x="0" y="44339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95733" y="4981046"/>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6">
              <a:extLst>
                <a:ext uri="{96DAC541-7B7A-43D3-8B79-37D633B846F1}">
                  <asvg:svgBlip xmlns:asvg="http://schemas.microsoft.com/office/drawing/2016/SVG/main" r:embed="rId7"/>
                </a:ext>
              </a:extLst>
            </a:blip>
            <a:stretch>
              <a:fillRect l="-113400" t="0" r="0" b="-83484"/>
            </a:stretch>
          </a:blipFill>
        </p:spPr>
      </p:sp>
      <p:sp>
        <p:nvSpPr>
          <p:cNvPr name="Freeform 14" id="14"/>
          <p:cNvSpPr/>
          <p:nvPr/>
        </p:nvSpPr>
        <p:spPr>
          <a:xfrm flipH="false" flipV="false" rot="0">
            <a:off x="17259300" y="308769"/>
            <a:ext cx="705542" cy="846338"/>
          </a:xfrm>
          <a:custGeom>
            <a:avLst/>
            <a:gdLst/>
            <a:ahLst/>
            <a:cxnLst/>
            <a:rect r="r" b="b" t="t" l="l"/>
            <a:pathLst>
              <a:path h="846338" w="705542">
                <a:moveTo>
                  <a:pt x="0" y="0"/>
                </a:moveTo>
                <a:lnTo>
                  <a:pt x="705542" y="0"/>
                </a:lnTo>
                <a:lnTo>
                  <a:pt x="705542" y="846338"/>
                </a:lnTo>
                <a:lnTo>
                  <a:pt x="0" y="846338"/>
                </a:lnTo>
                <a:lnTo>
                  <a:pt x="0" y="0"/>
                </a:lnTo>
                <a:close/>
              </a:path>
            </a:pathLst>
          </a:custGeom>
          <a:blipFill>
            <a:blip r:embed="rId8">
              <a:extLst>
                <a:ext uri="{96DAC541-7B7A-43D3-8B79-37D633B846F1}">
                  <asvg:svgBlip xmlns:asvg="http://schemas.microsoft.com/office/drawing/2016/SVG/main" r:embed="rId9"/>
                </a:ext>
              </a:extLst>
            </a:blip>
            <a:stretch>
              <a:fillRect l="-127930" t="0" r="0" b="-138600"/>
            </a:stretch>
          </a:blipFill>
        </p:spPr>
      </p:sp>
      <p:sp>
        <p:nvSpPr>
          <p:cNvPr name="Freeform 15" id="15"/>
          <p:cNvSpPr/>
          <p:nvPr/>
        </p:nvSpPr>
        <p:spPr>
          <a:xfrm flipH="false" flipV="false" rot="-630884">
            <a:off x="15352303" y="7815399"/>
            <a:ext cx="1914161" cy="1861957"/>
          </a:xfrm>
          <a:custGeom>
            <a:avLst/>
            <a:gdLst/>
            <a:ahLst/>
            <a:cxnLst/>
            <a:rect r="r" b="b" t="t" l="l"/>
            <a:pathLst>
              <a:path h="1861957" w="1914161">
                <a:moveTo>
                  <a:pt x="0" y="0"/>
                </a:moveTo>
                <a:lnTo>
                  <a:pt x="1914161" y="0"/>
                </a:lnTo>
                <a:lnTo>
                  <a:pt x="1914161" y="1861956"/>
                </a:lnTo>
                <a:lnTo>
                  <a:pt x="0" y="18619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2062802" y="1475431"/>
            <a:ext cx="654796" cy="880533"/>
          </a:xfrm>
          <a:custGeom>
            <a:avLst/>
            <a:gdLst/>
            <a:ahLst/>
            <a:cxnLst/>
            <a:rect r="r" b="b" t="t" l="l"/>
            <a:pathLst>
              <a:path h="880533" w="654796">
                <a:moveTo>
                  <a:pt x="0" y="0"/>
                </a:moveTo>
                <a:lnTo>
                  <a:pt x="654796" y="0"/>
                </a:lnTo>
                <a:lnTo>
                  <a:pt x="654796" y="880533"/>
                </a:lnTo>
                <a:lnTo>
                  <a:pt x="0" y="8805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676285" y="1915697"/>
            <a:ext cx="9364515" cy="3229205"/>
          </a:xfrm>
          <a:custGeom>
            <a:avLst/>
            <a:gdLst/>
            <a:ahLst/>
            <a:cxnLst/>
            <a:rect r="r" b="b" t="t" l="l"/>
            <a:pathLst>
              <a:path h="3229205" w="9364515">
                <a:moveTo>
                  <a:pt x="0" y="0"/>
                </a:moveTo>
                <a:lnTo>
                  <a:pt x="9364515" y="0"/>
                </a:lnTo>
                <a:lnTo>
                  <a:pt x="9364515" y="3229206"/>
                </a:lnTo>
                <a:lnTo>
                  <a:pt x="0" y="3229206"/>
                </a:lnTo>
                <a:lnTo>
                  <a:pt x="0" y="0"/>
                </a:lnTo>
                <a:close/>
              </a:path>
            </a:pathLst>
          </a:custGeom>
          <a:blipFill>
            <a:blip r:embed="rId14"/>
            <a:stretch>
              <a:fillRect l="0" t="-11143" r="-1053" b="-11143"/>
            </a:stretch>
          </a:blipFill>
        </p:spPr>
      </p:sp>
      <p:sp>
        <p:nvSpPr>
          <p:cNvPr name="Freeform 18" id="18"/>
          <p:cNvSpPr/>
          <p:nvPr/>
        </p:nvSpPr>
        <p:spPr>
          <a:xfrm flipH="false" flipV="false" rot="0">
            <a:off x="14663413" y="865288"/>
            <a:ext cx="4443750" cy="2981352"/>
          </a:xfrm>
          <a:custGeom>
            <a:avLst/>
            <a:gdLst/>
            <a:ahLst/>
            <a:cxnLst/>
            <a:rect r="r" b="b" t="t" l="l"/>
            <a:pathLst>
              <a:path h="2981352" w="4443750">
                <a:moveTo>
                  <a:pt x="0" y="0"/>
                </a:moveTo>
                <a:lnTo>
                  <a:pt x="4443749" y="0"/>
                </a:lnTo>
                <a:lnTo>
                  <a:pt x="4443749" y="2981352"/>
                </a:lnTo>
                <a:lnTo>
                  <a:pt x="0" y="29813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9" id="19"/>
          <p:cNvSpPr/>
          <p:nvPr/>
        </p:nvSpPr>
        <p:spPr>
          <a:xfrm flipH="false" flipV="false" rot="-5706091">
            <a:off x="7401371" y="6762693"/>
            <a:ext cx="3257862" cy="663419"/>
          </a:xfrm>
          <a:custGeom>
            <a:avLst/>
            <a:gdLst/>
            <a:ahLst/>
            <a:cxnLst/>
            <a:rect r="r" b="b" t="t" l="l"/>
            <a:pathLst>
              <a:path h="663419" w="3257862">
                <a:moveTo>
                  <a:pt x="0" y="0"/>
                </a:moveTo>
                <a:lnTo>
                  <a:pt x="3257861" y="0"/>
                </a:lnTo>
                <a:lnTo>
                  <a:pt x="3257861" y="663419"/>
                </a:lnTo>
                <a:lnTo>
                  <a:pt x="0" y="66341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0" id="20"/>
          <p:cNvSpPr txBox="true"/>
          <p:nvPr/>
        </p:nvSpPr>
        <p:spPr>
          <a:xfrm rot="0">
            <a:off x="2226208" y="5703126"/>
            <a:ext cx="6804094" cy="3238500"/>
          </a:xfrm>
          <a:prstGeom prst="rect">
            <a:avLst/>
          </a:prstGeom>
        </p:spPr>
        <p:txBody>
          <a:bodyPr anchor="t" rtlCol="false" tIns="0" lIns="0" bIns="0" rIns="0">
            <a:spAutoFit/>
          </a:bodyPr>
          <a:lstStyle/>
          <a:p>
            <a:pPr algn="ctr">
              <a:lnSpc>
                <a:spcPts val="2391"/>
              </a:lnSpc>
            </a:pPr>
          </a:p>
          <a:p>
            <a:pPr algn="l">
              <a:lnSpc>
                <a:spcPts val="2391"/>
              </a:lnSpc>
            </a:pPr>
            <a:r>
              <a:rPr lang="en-US" sz="1992">
                <a:solidFill>
                  <a:srgbClr val="1CA379"/>
                </a:solidFill>
                <a:latin typeface="Garet 1 Bold"/>
              </a:rPr>
              <a:t>P</a:t>
            </a:r>
            <a:r>
              <a:rPr lang="en-US" sz="1992">
                <a:solidFill>
                  <a:srgbClr val="000000"/>
                </a:solidFill>
                <a:latin typeface="Garet 1 Bold"/>
              </a:rPr>
              <a:t>our la</a:t>
            </a:r>
            <a:r>
              <a:rPr lang="en-US" sz="1992">
                <a:solidFill>
                  <a:srgbClr val="F47CB9"/>
                </a:solidFill>
                <a:latin typeface="Garet 1 Bold"/>
              </a:rPr>
              <a:t> </a:t>
            </a:r>
            <a:r>
              <a:rPr lang="en-US" sz="1992">
                <a:solidFill>
                  <a:srgbClr val="1CA379"/>
                </a:solidFill>
                <a:latin typeface="Garet 1 Bold"/>
              </a:rPr>
              <a:t>complexité temporelle</a:t>
            </a:r>
            <a:r>
              <a:rPr lang="en-US" sz="1992">
                <a:solidFill>
                  <a:srgbClr val="000000"/>
                </a:solidFill>
                <a:latin typeface="Garet 1 Bold"/>
              </a:rPr>
              <a:t> de l’algorithme de </a:t>
            </a:r>
            <a:r>
              <a:rPr lang="en-US" sz="1992">
                <a:solidFill>
                  <a:srgbClr val="1CA379"/>
                </a:solidFill>
                <a:latin typeface="Garet 1 Bold"/>
              </a:rPr>
              <a:t>vérification</a:t>
            </a:r>
            <a:r>
              <a:rPr lang="en-US" sz="1992">
                <a:solidFill>
                  <a:srgbClr val="000000"/>
                </a:solidFill>
                <a:latin typeface="Garet 1 Bold"/>
              </a:rPr>
              <a:t> on a :</a:t>
            </a:r>
          </a:p>
          <a:p>
            <a:pPr algn="ctr">
              <a:lnSpc>
                <a:spcPts val="2391"/>
              </a:lnSpc>
            </a:pPr>
          </a:p>
          <a:p>
            <a:pPr algn="l" marL="430257" indent="-215129" lvl="1">
              <a:lnSpc>
                <a:spcPts val="2391"/>
              </a:lnSpc>
              <a:buFont typeface="Arial"/>
              <a:buChar char="•"/>
            </a:pPr>
            <a:r>
              <a:rPr lang="en-US" sz="1992" spc="-39">
                <a:solidFill>
                  <a:srgbClr val="000000"/>
                </a:solidFill>
                <a:latin typeface="Garet 1"/>
              </a:rPr>
              <a:t>Fonction principale: </a:t>
            </a:r>
            <a:r>
              <a:rPr lang="en-US" sz="1992" spc="-39">
                <a:solidFill>
                  <a:srgbClr val="1CA379"/>
                </a:solidFill>
                <a:latin typeface="Garet 1 Bold"/>
              </a:rPr>
              <a:t>O(n)</a:t>
            </a:r>
            <a:r>
              <a:rPr lang="en-US" sz="1992" spc="-39">
                <a:solidFill>
                  <a:srgbClr val="000000"/>
                </a:solidFill>
                <a:latin typeface="Garet 1"/>
              </a:rPr>
              <a:t> (boucles "pour")</a:t>
            </a:r>
          </a:p>
          <a:p>
            <a:pPr algn="l" marL="430257" indent="-215129" lvl="1">
              <a:lnSpc>
                <a:spcPts val="2391"/>
              </a:lnSpc>
              <a:buFont typeface="Arial"/>
              <a:buChar char="•"/>
            </a:pPr>
            <a:r>
              <a:rPr lang="en-US" sz="1992" spc="-39">
                <a:solidFill>
                  <a:srgbClr val="000000"/>
                </a:solidFill>
                <a:latin typeface="Garet 1"/>
              </a:rPr>
              <a:t>Fonction "</a:t>
            </a:r>
            <a:r>
              <a:rPr lang="en-US" sz="1992" spc="-39">
                <a:solidFill>
                  <a:srgbClr val="1CA379"/>
                </a:solidFill>
                <a:latin typeface="Garet 1 Bold"/>
              </a:rPr>
              <a:t>verification</a:t>
            </a:r>
            <a:r>
              <a:rPr lang="en-US" sz="1992" spc="-39">
                <a:solidFill>
                  <a:srgbClr val="000000"/>
                </a:solidFill>
                <a:latin typeface="Garet 1"/>
              </a:rPr>
              <a:t>":</a:t>
            </a:r>
          </a:p>
          <a:p>
            <a:pPr algn="l" marL="860515" indent="-286838" lvl="2">
              <a:lnSpc>
                <a:spcPts val="2391"/>
              </a:lnSpc>
              <a:buFont typeface="Arial"/>
              <a:buChar char="⚬"/>
            </a:pPr>
            <a:r>
              <a:rPr lang="en-US" sz="1992" spc="-39">
                <a:solidFill>
                  <a:srgbClr val="000000"/>
                </a:solidFill>
                <a:latin typeface="Garet 1"/>
              </a:rPr>
              <a:t>Appel "</a:t>
            </a:r>
            <a:r>
              <a:rPr lang="en-US" sz="1992" spc="-39">
                <a:solidFill>
                  <a:srgbClr val="1CA379"/>
                </a:solidFill>
                <a:latin typeface="Garet 1 Bold"/>
              </a:rPr>
              <a:t>isEmpty</a:t>
            </a:r>
            <a:r>
              <a:rPr lang="en-US" sz="1992" spc="-39">
                <a:solidFill>
                  <a:srgbClr val="000000"/>
                </a:solidFill>
                <a:latin typeface="Garet 1"/>
              </a:rPr>
              <a:t>": </a:t>
            </a:r>
            <a:r>
              <a:rPr lang="en-US" sz="1992" spc="-39">
                <a:solidFill>
                  <a:srgbClr val="1CA379"/>
                </a:solidFill>
                <a:latin typeface="Garet 1 Bold"/>
              </a:rPr>
              <a:t>O(1)</a:t>
            </a:r>
          </a:p>
          <a:p>
            <a:pPr algn="l" marL="860515" indent="-286838" lvl="2">
              <a:lnSpc>
                <a:spcPts val="2391"/>
              </a:lnSpc>
              <a:buFont typeface="Arial"/>
              <a:buChar char="⚬"/>
            </a:pPr>
            <a:r>
              <a:rPr lang="en-US" sz="1992" spc="-39">
                <a:solidFill>
                  <a:srgbClr val="000000"/>
                </a:solidFill>
                <a:latin typeface="Garet 1"/>
              </a:rPr>
              <a:t>Appel "</a:t>
            </a:r>
            <a:r>
              <a:rPr lang="en-US" sz="1992" spc="-39">
                <a:solidFill>
                  <a:srgbClr val="1CA379"/>
                </a:solidFill>
                <a:latin typeface="Garet 1 Bold"/>
              </a:rPr>
              <a:t>isComplete</a:t>
            </a:r>
            <a:r>
              <a:rPr lang="en-US" sz="1992" spc="-39">
                <a:solidFill>
                  <a:srgbClr val="000000"/>
                </a:solidFill>
                <a:latin typeface="Garet 1"/>
              </a:rPr>
              <a:t>": </a:t>
            </a:r>
            <a:r>
              <a:rPr lang="en-US" sz="1992" spc="-39">
                <a:solidFill>
                  <a:srgbClr val="1CA379"/>
                </a:solidFill>
                <a:latin typeface="Garet 1 Bold"/>
              </a:rPr>
              <a:t>O(n)</a:t>
            </a:r>
            <a:r>
              <a:rPr lang="en-US" sz="1992" spc="-39">
                <a:solidFill>
                  <a:srgbClr val="000000"/>
                </a:solidFill>
                <a:latin typeface="Garet 1"/>
              </a:rPr>
              <a:t> (boucle)</a:t>
            </a:r>
          </a:p>
          <a:p>
            <a:pPr algn="l">
              <a:lnSpc>
                <a:spcPts val="2391"/>
              </a:lnSpc>
            </a:pPr>
          </a:p>
          <a:p>
            <a:pPr algn="l">
              <a:lnSpc>
                <a:spcPts val="2391"/>
              </a:lnSpc>
            </a:pPr>
            <a:r>
              <a:rPr lang="en-US" sz="1992">
                <a:solidFill>
                  <a:srgbClr val="1CA379"/>
                </a:solidFill>
                <a:latin typeface="Garet 1 Bold"/>
              </a:rPr>
              <a:t>D</a:t>
            </a:r>
            <a:r>
              <a:rPr lang="en-US" sz="1992">
                <a:solidFill>
                  <a:srgbClr val="000000"/>
                </a:solidFill>
                <a:latin typeface="Garet 1"/>
              </a:rPr>
              <a:t>onc, complexité temporelle totale: </a:t>
            </a:r>
            <a:r>
              <a:rPr lang="en-US" sz="1992">
                <a:solidFill>
                  <a:srgbClr val="1CA379"/>
                </a:solidFill>
                <a:latin typeface="Garet 1 Bold"/>
              </a:rPr>
              <a:t>O(n)</a:t>
            </a:r>
          </a:p>
          <a:p>
            <a:pPr algn="ctr">
              <a:lnSpc>
                <a:spcPts val="2391"/>
              </a:lnSpc>
            </a:pPr>
          </a:p>
        </p:txBody>
      </p:sp>
      <p:sp>
        <p:nvSpPr>
          <p:cNvPr name="TextBox 21" id="21"/>
          <p:cNvSpPr txBox="true"/>
          <p:nvPr/>
        </p:nvSpPr>
        <p:spPr>
          <a:xfrm rot="0">
            <a:off x="2226208" y="5203277"/>
            <a:ext cx="4108019" cy="430678"/>
          </a:xfrm>
          <a:prstGeom prst="rect">
            <a:avLst/>
          </a:prstGeom>
        </p:spPr>
        <p:txBody>
          <a:bodyPr anchor="t" rtlCol="false" tIns="0" lIns="0" bIns="0" rIns="0">
            <a:spAutoFit/>
          </a:bodyPr>
          <a:lstStyle/>
          <a:p>
            <a:pPr algn="l">
              <a:lnSpc>
                <a:spcPts val="3561"/>
              </a:lnSpc>
            </a:pPr>
            <a:r>
              <a:rPr lang="en-US" sz="2544">
                <a:solidFill>
                  <a:srgbClr val="1CA379"/>
                </a:solidFill>
                <a:latin typeface="Garet 1 Bold"/>
              </a:rPr>
              <a:t>Complexité Temporelle</a:t>
            </a:r>
          </a:p>
        </p:txBody>
      </p:sp>
      <p:sp>
        <p:nvSpPr>
          <p:cNvPr name="TextBox 22" id="22"/>
          <p:cNvSpPr txBox="true"/>
          <p:nvPr/>
        </p:nvSpPr>
        <p:spPr>
          <a:xfrm rot="0">
            <a:off x="9678252" y="5903433"/>
            <a:ext cx="6753100" cy="3238500"/>
          </a:xfrm>
          <a:prstGeom prst="rect">
            <a:avLst/>
          </a:prstGeom>
        </p:spPr>
        <p:txBody>
          <a:bodyPr anchor="t" rtlCol="false" tIns="0" lIns="0" bIns="0" rIns="0">
            <a:spAutoFit/>
          </a:bodyPr>
          <a:lstStyle/>
          <a:p>
            <a:pPr algn="l">
              <a:lnSpc>
                <a:spcPts val="2391"/>
              </a:lnSpc>
            </a:pPr>
            <a:r>
              <a:rPr lang="en-US" sz="1992">
                <a:solidFill>
                  <a:srgbClr val="FF0000"/>
                </a:solidFill>
                <a:latin typeface="Garet 1 Bold"/>
              </a:rPr>
              <a:t>P</a:t>
            </a:r>
            <a:r>
              <a:rPr lang="en-US" sz="1992">
                <a:solidFill>
                  <a:srgbClr val="000000"/>
                </a:solidFill>
                <a:latin typeface="Garet 1 Bold"/>
              </a:rPr>
              <a:t>our la </a:t>
            </a:r>
            <a:r>
              <a:rPr lang="en-US" sz="1992">
                <a:solidFill>
                  <a:srgbClr val="E7191F"/>
                </a:solidFill>
                <a:latin typeface="Garet 1 Bold"/>
                <a:ea typeface="Garet 1 Bold"/>
              </a:rPr>
              <a:t>com﻿plexité spatiale</a:t>
            </a:r>
            <a:r>
              <a:rPr lang="en-US" sz="1992">
                <a:solidFill>
                  <a:srgbClr val="000000"/>
                </a:solidFill>
                <a:latin typeface="Garet 1 Bold"/>
              </a:rPr>
              <a:t> de la version récursive on a :</a:t>
            </a:r>
          </a:p>
          <a:p>
            <a:pPr algn="l">
              <a:lnSpc>
                <a:spcPts val="2391"/>
              </a:lnSpc>
            </a:pPr>
          </a:p>
          <a:p>
            <a:pPr algn="l" marL="430257" indent="-215129" lvl="1">
              <a:lnSpc>
                <a:spcPts val="2391"/>
              </a:lnSpc>
              <a:buFont typeface="Arial"/>
              <a:buChar char="•"/>
            </a:pPr>
            <a:r>
              <a:rPr lang="en-US" sz="1992" spc="-39">
                <a:solidFill>
                  <a:srgbClr val="000000"/>
                </a:solidFill>
                <a:latin typeface="Garet 1"/>
              </a:rPr>
              <a:t>Fonction principale: </a:t>
            </a:r>
            <a:r>
              <a:rPr lang="en-US" sz="1992" spc="-39">
                <a:solidFill>
                  <a:srgbClr val="E7191F"/>
                </a:solidFill>
                <a:latin typeface="Garet 1 Bold"/>
              </a:rPr>
              <a:t>O(n)</a:t>
            </a:r>
            <a:r>
              <a:rPr lang="en-US" sz="1992" spc="-39">
                <a:solidFill>
                  <a:srgbClr val="E7191F"/>
                </a:solidFill>
                <a:latin typeface="Garet 1"/>
              </a:rPr>
              <a:t> </a:t>
            </a:r>
            <a:r>
              <a:rPr lang="en-US" sz="1992" spc="-39">
                <a:solidFill>
                  <a:srgbClr val="000000"/>
                </a:solidFill>
                <a:latin typeface="Garet 1"/>
              </a:rPr>
              <a:t>(remplir pile avec n disques)</a:t>
            </a:r>
          </a:p>
          <a:p>
            <a:pPr algn="l" marL="430257" indent="-215129" lvl="1">
              <a:lnSpc>
                <a:spcPts val="2391"/>
              </a:lnSpc>
              <a:buFont typeface="Arial"/>
              <a:buChar char="•"/>
            </a:pPr>
            <a:r>
              <a:rPr lang="en-US" sz="1992" spc="-39">
                <a:solidFill>
                  <a:srgbClr val="000000"/>
                </a:solidFill>
                <a:latin typeface="Garet 1"/>
              </a:rPr>
              <a:t>Fonction "</a:t>
            </a:r>
            <a:r>
              <a:rPr lang="en-US" sz="1992" spc="-39">
                <a:solidFill>
                  <a:srgbClr val="E7191F"/>
                </a:solidFill>
                <a:latin typeface="Garet 1 Bold"/>
              </a:rPr>
              <a:t>verification</a:t>
            </a:r>
            <a:r>
              <a:rPr lang="en-US" sz="1992" spc="-39">
                <a:solidFill>
                  <a:srgbClr val="000000"/>
                </a:solidFill>
                <a:latin typeface="Garet 1"/>
              </a:rPr>
              <a:t>":</a:t>
            </a:r>
          </a:p>
          <a:p>
            <a:pPr algn="l" marL="860515" indent="-286838" lvl="2">
              <a:lnSpc>
                <a:spcPts val="2391"/>
              </a:lnSpc>
              <a:buFont typeface="Arial"/>
              <a:buChar char="⚬"/>
            </a:pPr>
            <a:r>
              <a:rPr lang="en-US" sz="1992" spc="-39">
                <a:solidFill>
                  <a:srgbClr val="000000"/>
                </a:solidFill>
                <a:latin typeface="Garet 1"/>
              </a:rPr>
              <a:t>Utilise les piles existantes</a:t>
            </a:r>
          </a:p>
          <a:p>
            <a:pPr algn="l" marL="860515" indent="-286838" lvl="2">
              <a:lnSpc>
                <a:spcPts val="2391"/>
              </a:lnSpc>
              <a:buFont typeface="Arial"/>
              <a:buChar char="⚬"/>
            </a:pPr>
            <a:r>
              <a:rPr lang="en-US" sz="1992" spc="-39">
                <a:solidFill>
                  <a:srgbClr val="000000"/>
                </a:solidFill>
                <a:latin typeface="Garet 1"/>
              </a:rPr>
              <a:t>Appel "</a:t>
            </a:r>
            <a:r>
              <a:rPr lang="en-US" sz="1992" spc="-39">
                <a:solidFill>
                  <a:srgbClr val="E7191F"/>
                </a:solidFill>
                <a:latin typeface="Garet 1 Bold"/>
              </a:rPr>
              <a:t>isComplete</a:t>
            </a:r>
            <a:r>
              <a:rPr lang="en-US" sz="1992" spc="-39">
                <a:solidFill>
                  <a:srgbClr val="000000"/>
                </a:solidFill>
                <a:latin typeface="Garet 1"/>
              </a:rPr>
              <a:t>":</a:t>
            </a:r>
            <a:r>
              <a:rPr lang="en-US" sz="1992" spc="-39">
                <a:solidFill>
                  <a:srgbClr val="282A29"/>
                </a:solidFill>
                <a:latin typeface="Garet 1"/>
              </a:rPr>
              <a:t> </a:t>
            </a:r>
            <a:r>
              <a:rPr lang="en-US" sz="1992" spc="-39">
                <a:solidFill>
                  <a:srgbClr val="E7191F"/>
                </a:solidFill>
                <a:latin typeface="Garet 1 Bold"/>
              </a:rPr>
              <a:t>O(n)</a:t>
            </a:r>
          </a:p>
          <a:p>
            <a:pPr algn="l">
              <a:lnSpc>
                <a:spcPts val="2391"/>
              </a:lnSpc>
            </a:pPr>
          </a:p>
          <a:p>
            <a:pPr algn="l">
              <a:lnSpc>
                <a:spcPts val="2391"/>
              </a:lnSpc>
            </a:pPr>
            <a:r>
              <a:rPr lang="en-US" sz="1992">
                <a:solidFill>
                  <a:srgbClr val="E7191F"/>
                </a:solidFill>
                <a:latin typeface="Garet 1 Bold"/>
              </a:rPr>
              <a:t>D</a:t>
            </a:r>
            <a:r>
              <a:rPr lang="en-US" sz="1992">
                <a:solidFill>
                  <a:srgbClr val="000000"/>
                </a:solidFill>
                <a:latin typeface="Garet 1"/>
              </a:rPr>
              <a:t>onc, complexité spatiale : </a:t>
            </a:r>
            <a:r>
              <a:rPr lang="en-US" sz="1992">
                <a:solidFill>
                  <a:srgbClr val="E7191F"/>
                </a:solidFill>
                <a:latin typeface="Garet 1 Bold"/>
              </a:rPr>
              <a:t>O(n)</a:t>
            </a:r>
          </a:p>
          <a:p>
            <a:pPr algn="l">
              <a:lnSpc>
                <a:spcPts val="2391"/>
              </a:lnSpc>
            </a:pPr>
          </a:p>
        </p:txBody>
      </p:sp>
      <p:sp>
        <p:nvSpPr>
          <p:cNvPr name="TextBox 23" id="23"/>
          <p:cNvSpPr txBox="true"/>
          <p:nvPr/>
        </p:nvSpPr>
        <p:spPr>
          <a:xfrm rot="0">
            <a:off x="9678252" y="5203277"/>
            <a:ext cx="5258676" cy="430678"/>
          </a:xfrm>
          <a:prstGeom prst="rect">
            <a:avLst/>
          </a:prstGeom>
        </p:spPr>
        <p:txBody>
          <a:bodyPr anchor="t" rtlCol="false" tIns="0" lIns="0" bIns="0" rIns="0">
            <a:spAutoFit/>
          </a:bodyPr>
          <a:lstStyle/>
          <a:p>
            <a:pPr algn="l">
              <a:lnSpc>
                <a:spcPts val="3561"/>
              </a:lnSpc>
            </a:pPr>
            <a:r>
              <a:rPr lang="en-US" sz="2544">
                <a:solidFill>
                  <a:srgbClr val="E7191F"/>
                </a:solidFill>
                <a:latin typeface="Garet 1 Bold"/>
              </a:rPr>
              <a:t>Complexité Spatiale</a:t>
            </a:r>
          </a:p>
        </p:txBody>
      </p:sp>
      <p:sp>
        <p:nvSpPr>
          <p:cNvPr name="Freeform 24" id="24"/>
          <p:cNvSpPr/>
          <p:nvPr/>
        </p:nvSpPr>
        <p:spPr>
          <a:xfrm flipH="false" flipV="false" rot="0">
            <a:off x="394804" y="410946"/>
            <a:ext cx="1654296" cy="1633241"/>
          </a:xfrm>
          <a:custGeom>
            <a:avLst/>
            <a:gdLst/>
            <a:ahLst/>
            <a:cxnLst/>
            <a:rect r="r" b="b" t="t" l="l"/>
            <a:pathLst>
              <a:path h="1633241" w="1654296">
                <a:moveTo>
                  <a:pt x="0" y="0"/>
                </a:moveTo>
                <a:lnTo>
                  <a:pt x="1654296" y="0"/>
                </a:lnTo>
                <a:lnTo>
                  <a:pt x="1654296" y="1633242"/>
                </a:lnTo>
                <a:lnTo>
                  <a:pt x="0" y="163324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325932">
            <a:off x="14908522" y="6322347"/>
            <a:ext cx="3181505" cy="5871906"/>
          </a:xfrm>
          <a:custGeom>
            <a:avLst/>
            <a:gdLst/>
            <a:ahLst/>
            <a:cxnLst/>
            <a:rect r="r" b="b" t="t" l="l"/>
            <a:pathLst>
              <a:path h="5871906" w="3181505">
                <a:moveTo>
                  <a:pt x="0" y="0"/>
                </a:moveTo>
                <a:lnTo>
                  <a:pt x="3181505" y="0"/>
                </a:lnTo>
                <a:lnTo>
                  <a:pt x="3181505" y="5871906"/>
                </a:lnTo>
                <a:lnTo>
                  <a:pt x="0" y="58719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70570" y="2119788"/>
            <a:ext cx="17165911" cy="7531879"/>
            <a:chOff x="0" y="0"/>
            <a:chExt cx="22887881" cy="10042505"/>
          </a:xfrm>
        </p:grpSpPr>
        <p:grpSp>
          <p:nvGrpSpPr>
            <p:cNvPr name="Group 5" id="5"/>
            <p:cNvGrpSpPr/>
            <p:nvPr/>
          </p:nvGrpSpPr>
          <p:grpSpPr>
            <a:xfrm rot="0">
              <a:off x="264071" y="167576"/>
              <a:ext cx="22623810" cy="9874929"/>
              <a:chOff x="0" y="0"/>
              <a:chExt cx="15104899" cy="6593046"/>
            </a:xfrm>
          </p:grpSpPr>
          <p:sp>
            <p:nvSpPr>
              <p:cNvPr name="Freeform 6" id="6"/>
              <p:cNvSpPr/>
              <p:nvPr/>
            </p:nvSpPr>
            <p:spPr>
              <a:xfrm flipH="false" flipV="false" rot="0">
                <a:off x="31750" y="31750"/>
                <a:ext cx="15041398" cy="6529546"/>
              </a:xfrm>
              <a:custGeom>
                <a:avLst/>
                <a:gdLst/>
                <a:ahLst/>
                <a:cxnLst/>
                <a:rect r="r" b="b" t="t" l="l"/>
                <a:pathLst>
                  <a:path h="6529546" w="15041398">
                    <a:moveTo>
                      <a:pt x="14948689" y="6529546"/>
                    </a:moveTo>
                    <a:lnTo>
                      <a:pt x="92710" y="6529546"/>
                    </a:lnTo>
                    <a:cubicBezTo>
                      <a:pt x="41910" y="6529546"/>
                      <a:pt x="0" y="6487636"/>
                      <a:pt x="0" y="6436835"/>
                    </a:cubicBezTo>
                    <a:lnTo>
                      <a:pt x="0" y="92710"/>
                    </a:lnTo>
                    <a:cubicBezTo>
                      <a:pt x="0" y="41910"/>
                      <a:pt x="41910" y="0"/>
                      <a:pt x="92710" y="0"/>
                    </a:cubicBezTo>
                    <a:lnTo>
                      <a:pt x="14947419" y="0"/>
                    </a:lnTo>
                    <a:cubicBezTo>
                      <a:pt x="14998219" y="0"/>
                      <a:pt x="15040128" y="41910"/>
                      <a:pt x="15040128" y="92710"/>
                    </a:cubicBezTo>
                    <a:lnTo>
                      <a:pt x="15040128" y="6435566"/>
                    </a:lnTo>
                    <a:cubicBezTo>
                      <a:pt x="15041398" y="6487636"/>
                      <a:pt x="14999489" y="6529546"/>
                      <a:pt x="14948689" y="6529546"/>
                    </a:cubicBezTo>
                    <a:close/>
                  </a:path>
                </a:pathLst>
              </a:custGeom>
              <a:solidFill>
                <a:srgbClr val="000000"/>
              </a:solidFill>
            </p:spPr>
          </p:sp>
          <p:sp>
            <p:nvSpPr>
              <p:cNvPr name="Freeform 7" id="7"/>
              <p:cNvSpPr/>
              <p:nvPr/>
            </p:nvSpPr>
            <p:spPr>
              <a:xfrm flipH="false" flipV="false" rot="0">
                <a:off x="0" y="0"/>
                <a:ext cx="15104900" cy="6593046"/>
              </a:xfrm>
              <a:custGeom>
                <a:avLst/>
                <a:gdLst/>
                <a:ahLst/>
                <a:cxnLst/>
                <a:rect r="r" b="b" t="t" l="l"/>
                <a:pathLst>
                  <a:path h="6593046" w="15104900">
                    <a:moveTo>
                      <a:pt x="14980439" y="59690"/>
                    </a:moveTo>
                    <a:cubicBezTo>
                      <a:pt x="15015998" y="59690"/>
                      <a:pt x="15045209" y="88900"/>
                      <a:pt x="15045209" y="124460"/>
                    </a:cubicBezTo>
                    <a:lnTo>
                      <a:pt x="15045209" y="6468586"/>
                    </a:lnTo>
                    <a:cubicBezTo>
                      <a:pt x="15045209" y="6504146"/>
                      <a:pt x="15015998" y="6533355"/>
                      <a:pt x="14980439" y="6533355"/>
                    </a:cubicBezTo>
                    <a:lnTo>
                      <a:pt x="124460" y="6533355"/>
                    </a:lnTo>
                    <a:cubicBezTo>
                      <a:pt x="88900" y="6533355"/>
                      <a:pt x="59690" y="6504146"/>
                      <a:pt x="59690" y="6468586"/>
                    </a:cubicBezTo>
                    <a:lnTo>
                      <a:pt x="59690" y="124460"/>
                    </a:lnTo>
                    <a:cubicBezTo>
                      <a:pt x="59690" y="88900"/>
                      <a:pt x="88900" y="59690"/>
                      <a:pt x="124460" y="59690"/>
                    </a:cubicBezTo>
                    <a:lnTo>
                      <a:pt x="14980439" y="59690"/>
                    </a:lnTo>
                    <a:moveTo>
                      <a:pt x="14980439" y="0"/>
                    </a:moveTo>
                    <a:lnTo>
                      <a:pt x="124460" y="0"/>
                    </a:lnTo>
                    <a:cubicBezTo>
                      <a:pt x="55880" y="0"/>
                      <a:pt x="0" y="55880"/>
                      <a:pt x="0" y="124460"/>
                    </a:cubicBezTo>
                    <a:lnTo>
                      <a:pt x="0" y="6468586"/>
                    </a:lnTo>
                    <a:cubicBezTo>
                      <a:pt x="0" y="6537165"/>
                      <a:pt x="55880" y="6593046"/>
                      <a:pt x="124460" y="6593046"/>
                    </a:cubicBezTo>
                    <a:lnTo>
                      <a:pt x="14980439" y="6593046"/>
                    </a:lnTo>
                    <a:cubicBezTo>
                      <a:pt x="15049019" y="6593046"/>
                      <a:pt x="15104900" y="6537165"/>
                      <a:pt x="15104900" y="6468586"/>
                    </a:cubicBezTo>
                    <a:lnTo>
                      <a:pt x="15104900" y="124460"/>
                    </a:lnTo>
                    <a:cubicBezTo>
                      <a:pt x="15104900" y="55880"/>
                      <a:pt x="15049019" y="0"/>
                      <a:pt x="14980439" y="0"/>
                    </a:cubicBezTo>
                    <a:close/>
                  </a:path>
                </a:pathLst>
              </a:custGeom>
              <a:solidFill>
                <a:srgbClr val="000000"/>
              </a:solidFill>
            </p:spPr>
          </p:sp>
        </p:grpSp>
        <p:grpSp>
          <p:nvGrpSpPr>
            <p:cNvPr name="Group 8" id="8"/>
            <p:cNvGrpSpPr/>
            <p:nvPr/>
          </p:nvGrpSpPr>
          <p:grpSpPr>
            <a:xfrm rot="0">
              <a:off x="0" y="0"/>
              <a:ext cx="22671878" cy="9684365"/>
              <a:chOff x="0" y="0"/>
              <a:chExt cx="15136992" cy="6465814"/>
            </a:xfrm>
          </p:grpSpPr>
          <p:sp>
            <p:nvSpPr>
              <p:cNvPr name="Freeform 9" id="9"/>
              <p:cNvSpPr/>
              <p:nvPr/>
            </p:nvSpPr>
            <p:spPr>
              <a:xfrm flipH="false" flipV="false" rot="0">
                <a:off x="31750" y="31750"/>
                <a:ext cx="15073492" cy="6402314"/>
              </a:xfrm>
              <a:custGeom>
                <a:avLst/>
                <a:gdLst/>
                <a:ahLst/>
                <a:cxnLst/>
                <a:rect r="r" b="b" t="t" l="l"/>
                <a:pathLst>
                  <a:path h="6402314" w="15073492">
                    <a:moveTo>
                      <a:pt x="14980782" y="6402314"/>
                    </a:moveTo>
                    <a:lnTo>
                      <a:pt x="92710" y="6402314"/>
                    </a:lnTo>
                    <a:cubicBezTo>
                      <a:pt x="41910" y="6402314"/>
                      <a:pt x="0" y="6360404"/>
                      <a:pt x="0" y="6309604"/>
                    </a:cubicBezTo>
                    <a:lnTo>
                      <a:pt x="0" y="92710"/>
                    </a:lnTo>
                    <a:cubicBezTo>
                      <a:pt x="0" y="41910"/>
                      <a:pt x="41910" y="0"/>
                      <a:pt x="92710" y="0"/>
                    </a:cubicBezTo>
                    <a:lnTo>
                      <a:pt x="14979512" y="0"/>
                    </a:lnTo>
                    <a:cubicBezTo>
                      <a:pt x="15030312" y="0"/>
                      <a:pt x="15072223" y="41910"/>
                      <a:pt x="15072223" y="92710"/>
                    </a:cubicBezTo>
                    <a:lnTo>
                      <a:pt x="15072223" y="6308334"/>
                    </a:lnTo>
                    <a:cubicBezTo>
                      <a:pt x="15073492" y="6360404"/>
                      <a:pt x="15031582" y="6402314"/>
                      <a:pt x="14980782" y="6402314"/>
                    </a:cubicBezTo>
                    <a:close/>
                  </a:path>
                </a:pathLst>
              </a:custGeom>
              <a:solidFill>
                <a:srgbClr val="FFFFFF"/>
              </a:solidFill>
            </p:spPr>
          </p:sp>
          <p:sp>
            <p:nvSpPr>
              <p:cNvPr name="Freeform 10" id="10"/>
              <p:cNvSpPr/>
              <p:nvPr/>
            </p:nvSpPr>
            <p:spPr>
              <a:xfrm flipH="false" flipV="false" rot="0">
                <a:off x="0" y="0"/>
                <a:ext cx="15136992" cy="6465814"/>
              </a:xfrm>
              <a:custGeom>
                <a:avLst/>
                <a:gdLst/>
                <a:ahLst/>
                <a:cxnLst/>
                <a:rect r="r" b="b" t="t" l="l"/>
                <a:pathLst>
                  <a:path h="6465814" w="15136992">
                    <a:moveTo>
                      <a:pt x="15012532" y="59690"/>
                    </a:moveTo>
                    <a:cubicBezTo>
                      <a:pt x="15048092" y="59690"/>
                      <a:pt x="15077301" y="88900"/>
                      <a:pt x="15077301" y="124460"/>
                    </a:cubicBezTo>
                    <a:lnTo>
                      <a:pt x="15077301" y="6341354"/>
                    </a:lnTo>
                    <a:cubicBezTo>
                      <a:pt x="15077301" y="6376914"/>
                      <a:pt x="15048092" y="6406124"/>
                      <a:pt x="15012532" y="6406124"/>
                    </a:cubicBezTo>
                    <a:lnTo>
                      <a:pt x="124460" y="6406124"/>
                    </a:lnTo>
                    <a:cubicBezTo>
                      <a:pt x="88900" y="6406124"/>
                      <a:pt x="59690" y="6376914"/>
                      <a:pt x="59690" y="6341354"/>
                    </a:cubicBezTo>
                    <a:lnTo>
                      <a:pt x="59690" y="124460"/>
                    </a:lnTo>
                    <a:cubicBezTo>
                      <a:pt x="59690" y="88900"/>
                      <a:pt x="88900" y="59690"/>
                      <a:pt x="124460" y="59690"/>
                    </a:cubicBezTo>
                    <a:lnTo>
                      <a:pt x="15012532" y="59690"/>
                    </a:lnTo>
                    <a:moveTo>
                      <a:pt x="15012532" y="0"/>
                    </a:moveTo>
                    <a:lnTo>
                      <a:pt x="124460" y="0"/>
                    </a:lnTo>
                    <a:cubicBezTo>
                      <a:pt x="55880" y="0"/>
                      <a:pt x="0" y="55880"/>
                      <a:pt x="0" y="124460"/>
                    </a:cubicBezTo>
                    <a:lnTo>
                      <a:pt x="0" y="6341354"/>
                    </a:lnTo>
                    <a:cubicBezTo>
                      <a:pt x="0" y="6409934"/>
                      <a:pt x="55880" y="6465814"/>
                      <a:pt x="124460" y="6465814"/>
                    </a:cubicBezTo>
                    <a:lnTo>
                      <a:pt x="15012532" y="6465814"/>
                    </a:lnTo>
                    <a:cubicBezTo>
                      <a:pt x="15081112" y="6465814"/>
                      <a:pt x="15136992" y="6409934"/>
                      <a:pt x="15136992" y="6341354"/>
                    </a:cubicBezTo>
                    <a:lnTo>
                      <a:pt x="15136992" y="124460"/>
                    </a:lnTo>
                    <a:cubicBezTo>
                      <a:pt x="15136992" y="55880"/>
                      <a:pt x="15081112" y="0"/>
                      <a:pt x="15012532" y="0"/>
                    </a:cubicBezTo>
                    <a:close/>
                  </a:path>
                </a:pathLst>
              </a:custGeom>
              <a:solidFill>
                <a:srgbClr val="000000"/>
              </a:solidFill>
            </p:spPr>
          </p:sp>
        </p:grpSp>
      </p:grpSp>
      <p:grpSp>
        <p:nvGrpSpPr>
          <p:cNvPr name="Group 11" id="11"/>
          <p:cNvGrpSpPr/>
          <p:nvPr/>
        </p:nvGrpSpPr>
        <p:grpSpPr>
          <a:xfrm rot="0">
            <a:off x="5264519" y="7132319"/>
            <a:ext cx="3595285" cy="1309360"/>
            <a:chOff x="0" y="0"/>
            <a:chExt cx="5298820" cy="1929768"/>
          </a:xfrm>
        </p:grpSpPr>
        <p:sp>
          <p:nvSpPr>
            <p:cNvPr name="Freeform 12" id="12"/>
            <p:cNvSpPr/>
            <p:nvPr/>
          </p:nvSpPr>
          <p:spPr>
            <a:xfrm flipH="false" flipV="false" rot="0">
              <a:off x="0" y="0"/>
              <a:ext cx="5298820" cy="1929768"/>
            </a:xfrm>
            <a:custGeom>
              <a:avLst/>
              <a:gdLst/>
              <a:ahLst/>
              <a:cxnLst/>
              <a:rect r="r" b="b" t="t" l="l"/>
              <a:pathLst>
                <a:path h="1929768" w="5298820">
                  <a:moveTo>
                    <a:pt x="64601" y="0"/>
                  </a:moveTo>
                  <a:lnTo>
                    <a:pt x="5234220" y="0"/>
                  </a:lnTo>
                  <a:cubicBezTo>
                    <a:pt x="5269898" y="0"/>
                    <a:pt x="5298820" y="28923"/>
                    <a:pt x="5298820" y="64601"/>
                  </a:cubicBezTo>
                  <a:lnTo>
                    <a:pt x="5298820" y="1865168"/>
                  </a:lnTo>
                  <a:cubicBezTo>
                    <a:pt x="5298820" y="1882301"/>
                    <a:pt x="5292014" y="1898732"/>
                    <a:pt x="5279899" y="1910847"/>
                  </a:cubicBezTo>
                  <a:cubicBezTo>
                    <a:pt x="5267784" y="1922962"/>
                    <a:pt x="5251353" y="1929768"/>
                    <a:pt x="5234220" y="1929768"/>
                  </a:cubicBezTo>
                  <a:lnTo>
                    <a:pt x="64601" y="1929768"/>
                  </a:lnTo>
                  <a:cubicBezTo>
                    <a:pt x="28923" y="1929768"/>
                    <a:pt x="0" y="1900845"/>
                    <a:pt x="0" y="1865168"/>
                  </a:cubicBezTo>
                  <a:lnTo>
                    <a:pt x="0" y="64601"/>
                  </a:lnTo>
                  <a:cubicBezTo>
                    <a:pt x="0" y="47467"/>
                    <a:pt x="6806" y="31036"/>
                    <a:pt x="18921" y="18921"/>
                  </a:cubicBezTo>
                  <a:cubicBezTo>
                    <a:pt x="31036" y="6806"/>
                    <a:pt x="47467" y="0"/>
                    <a:pt x="64601" y="0"/>
                  </a:cubicBezTo>
                  <a:close/>
                </a:path>
              </a:pathLst>
            </a:custGeom>
            <a:solidFill>
              <a:srgbClr val="FFFFFF"/>
            </a:solidFill>
            <a:ln w="38100" cap="rnd">
              <a:solidFill>
                <a:srgbClr val="000000"/>
              </a:solidFill>
              <a:prstDash val="solid"/>
              <a:round/>
            </a:ln>
          </p:spPr>
        </p:sp>
        <p:sp>
          <p:nvSpPr>
            <p:cNvPr name="TextBox 13" id="13"/>
            <p:cNvSpPr txBox="true"/>
            <p:nvPr/>
          </p:nvSpPr>
          <p:spPr>
            <a:xfrm>
              <a:off x="0" y="-28575"/>
              <a:ext cx="5298820" cy="1958343"/>
            </a:xfrm>
            <a:prstGeom prst="rect">
              <a:avLst/>
            </a:prstGeom>
          </p:spPr>
          <p:txBody>
            <a:bodyPr anchor="ctr" rtlCol="false" tIns="139700" lIns="139700" bIns="139700" rIns="139700"/>
            <a:lstStyle/>
            <a:p>
              <a:pPr algn="ctr">
                <a:lnSpc>
                  <a:spcPts val="1960"/>
                </a:lnSpc>
              </a:pPr>
              <a:r>
                <a:rPr lang="en-US" sz="1400">
                  <a:solidFill>
                    <a:srgbClr val="000000"/>
                  </a:solidFill>
                  <a:latin typeface="Garet 1"/>
                </a:rPr>
                <a:t> </a:t>
              </a:r>
              <a:r>
                <a:rPr lang="en-US" sz="1400">
                  <a:solidFill>
                    <a:srgbClr val="000000"/>
                  </a:solidFill>
                  <a:latin typeface="Garet 1"/>
                </a:rPr>
                <a:t> le disque </a:t>
              </a:r>
              <a:r>
                <a:rPr lang="en-US" sz="1400">
                  <a:solidFill>
                    <a:srgbClr val="000000"/>
                  </a:solidFill>
                  <a:latin typeface="Garet 1 Bold"/>
                </a:rPr>
                <a:t>1</a:t>
              </a:r>
              <a:r>
                <a:rPr lang="en-US" sz="1400">
                  <a:solidFill>
                    <a:srgbClr val="000000"/>
                  </a:solidFill>
                  <a:latin typeface="Garet 1"/>
                </a:rPr>
                <a:t> est déplacé de </a:t>
              </a:r>
              <a:r>
                <a:rPr lang="en-US" sz="1400">
                  <a:solidFill>
                    <a:srgbClr val="000000"/>
                  </a:solidFill>
                  <a:latin typeface="Garet 1 Bold"/>
                </a:rPr>
                <a:t>A</a:t>
              </a:r>
              <a:r>
                <a:rPr lang="en-US" sz="1400">
                  <a:solidFill>
                    <a:srgbClr val="000000"/>
                  </a:solidFill>
                  <a:latin typeface="Garet 1"/>
                </a:rPr>
                <a:t> à </a:t>
              </a:r>
              <a:r>
                <a:rPr lang="en-US" sz="1400">
                  <a:solidFill>
                    <a:srgbClr val="000000"/>
                  </a:solidFill>
                  <a:latin typeface="Garet 1 Bold"/>
                </a:rPr>
                <a:t>C</a:t>
              </a:r>
              <a:r>
                <a:rPr lang="en-US" sz="1400">
                  <a:solidFill>
                    <a:srgbClr val="000000"/>
                  </a:solidFill>
                  <a:latin typeface="Garet 1"/>
                </a:rPr>
                <a:t>.</a:t>
              </a:r>
            </a:p>
            <a:p>
              <a:pPr algn="ctr">
                <a:lnSpc>
                  <a:spcPts val="1960"/>
                </a:lnSpc>
              </a:pPr>
            </a:p>
          </p:txBody>
        </p:sp>
      </p:grpSp>
      <p:grpSp>
        <p:nvGrpSpPr>
          <p:cNvPr name="Group 14" id="14"/>
          <p:cNvGrpSpPr/>
          <p:nvPr/>
        </p:nvGrpSpPr>
        <p:grpSpPr>
          <a:xfrm rot="0">
            <a:off x="1107106" y="7132319"/>
            <a:ext cx="3595285" cy="1309360"/>
            <a:chOff x="0" y="0"/>
            <a:chExt cx="5298820" cy="1929768"/>
          </a:xfrm>
        </p:grpSpPr>
        <p:sp>
          <p:nvSpPr>
            <p:cNvPr name="Freeform 15" id="15"/>
            <p:cNvSpPr/>
            <p:nvPr/>
          </p:nvSpPr>
          <p:spPr>
            <a:xfrm flipH="false" flipV="false" rot="0">
              <a:off x="0" y="0"/>
              <a:ext cx="5298820" cy="1929768"/>
            </a:xfrm>
            <a:custGeom>
              <a:avLst/>
              <a:gdLst/>
              <a:ahLst/>
              <a:cxnLst/>
              <a:rect r="r" b="b" t="t" l="l"/>
              <a:pathLst>
                <a:path h="1929768" w="5298820">
                  <a:moveTo>
                    <a:pt x="64601" y="0"/>
                  </a:moveTo>
                  <a:lnTo>
                    <a:pt x="5234220" y="0"/>
                  </a:lnTo>
                  <a:cubicBezTo>
                    <a:pt x="5269898" y="0"/>
                    <a:pt x="5298820" y="28923"/>
                    <a:pt x="5298820" y="64601"/>
                  </a:cubicBezTo>
                  <a:lnTo>
                    <a:pt x="5298820" y="1865168"/>
                  </a:lnTo>
                  <a:cubicBezTo>
                    <a:pt x="5298820" y="1882301"/>
                    <a:pt x="5292014" y="1898732"/>
                    <a:pt x="5279899" y="1910847"/>
                  </a:cubicBezTo>
                  <a:cubicBezTo>
                    <a:pt x="5267784" y="1922962"/>
                    <a:pt x="5251353" y="1929768"/>
                    <a:pt x="5234220" y="1929768"/>
                  </a:cubicBezTo>
                  <a:lnTo>
                    <a:pt x="64601" y="1929768"/>
                  </a:lnTo>
                  <a:cubicBezTo>
                    <a:pt x="28923" y="1929768"/>
                    <a:pt x="0" y="1900845"/>
                    <a:pt x="0" y="1865168"/>
                  </a:cubicBezTo>
                  <a:lnTo>
                    <a:pt x="0" y="64601"/>
                  </a:lnTo>
                  <a:cubicBezTo>
                    <a:pt x="0" y="47467"/>
                    <a:pt x="6806" y="31036"/>
                    <a:pt x="18921" y="18921"/>
                  </a:cubicBezTo>
                  <a:cubicBezTo>
                    <a:pt x="31036" y="6806"/>
                    <a:pt x="47467" y="0"/>
                    <a:pt x="64601" y="0"/>
                  </a:cubicBezTo>
                  <a:close/>
                </a:path>
              </a:pathLst>
            </a:custGeom>
            <a:solidFill>
              <a:srgbClr val="FFFFFF"/>
            </a:solidFill>
            <a:ln w="38100" cap="rnd">
              <a:solidFill>
                <a:srgbClr val="000000"/>
              </a:solidFill>
              <a:prstDash val="solid"/>
              <a:round/>
            </a:ln>
          </p:spPr>
        </p:sp>
        <p:sp>
          <p:nvSpPr>
            <p:cNvPr name="TextBox 16" id="16"/>
            <p:cNvSpPr txBox="true"/>
            <p:nvPr/>
          </p:nvSpPr>
          <p:spPr>
            <a:xfrm>
              <a:off x="0" y="-28575"/>
              <a:ext cx="5298820" cy="1958343"/>
            </a:xfrm>
            <a:prstGeom prst="rect">
              <a:avLst/>
            </a:prstGeom>
          </p:spPr>
          <p:txBody>
            <a:bodyPr anchor="ctr" rtlCol="false" tIns="127000" lIns="127000" bIns="127000" rIns="127000"/>
            <a:lstStyle/>
            <a:p>
              <a:pPr algn="ctr">
                <a:lnSpc>
                  <a:spcPts val="1960"/>
                </a:lnSpc>
              </a:pPr>
              <a:r>
                <a:rPr lang="en-US" sz="1400">
                  <a:solidFill>
                    <a:srgbClr val="000000"/>
                  </a:solidFill>
                  <a:latin typeface="Garet 1"/>
                </a:rPr>
                <a:t>Tiges : </a:t>
              </a:r>
              <a:r>
                <a:rPr lang="en-US" sz="1400">
                  <a:solidFill>
                    <a:srgbClr val="000000"/>
                  </a:solidFill>
                  <a:latin typeface="Garet 1 Bold"/>
                </a:rPr>
                <a:t>A</a:t>
              </a:r>
              <a:r>
                <a:rPr lang="en-US" sz="1400">
                  <a:solidFill>
                    <a:srgbClr val="000000"/>
                  </a:solidFill>
                  <a:latin typeface="Garet 1"/>
                </a:rPr>
                <a:t>, </a:t>
              </a:r>
              <a:r>
                <a:rPr lang="en-US" sz="1400">
                  <a:solidFill>
                    <a:srgbClr val="000000"/>
                  </a:solidFill>
                  <a:latin typeface="Garet 1 Bold"/>
                </a:rPr>
                <a:t>B</a:t>
              </a:r>
              <a:r>
                <a:rPr lang="en-US" sz="1400">
                  <a:solidFill>
                    <a:srgbClr val="000000"/>
                  </a:solidFill>
                  <a:latin typeface="Garet 1"/>
                </a:rPr>
                <a:t>, </a:t>
              </a:r>
              <a:r>
                <a:rPr lang="en-US" sz="1400">
                  <a:solidFill>
                    <a:srgbClr val="000000"/>
                  </a:solidFill>
                  <a:latin typeface="Garet 1 Bold"/>
                </a:rPr>
                <a:t>C</a:t>
              </a:r>
              <a:r>
                <a:rPr lang="en-US" sz="1400">
                  <a:solidFill>
                    <a:srgbClr val="000000"/>
                  </a:solidFill>
                  <a:latin typeface="Garet 1"/>
                </a:rPr>
                <a:t>  (où A est la tige </a:t>
              </a:r>
              <a:r>
                <a:rPr lang="en-US" sz="1400">
                  <a:solidFill>
                    <a:srgbClr val="000000"/>
                  </a:solidFill>
                  <a:latin typeface="Garet 1 Bold"/>
                </a:rPr>
                <a:t>source</a:t>
              </a:r>
              <a:r>
                <a:rPr lang="en-US" sz="1400">
                  <a:solidFill>
                    <a:srgbClr val="000000"/>
                  </a:solidFill>
                  <a:latin typeface="Garet 1"/>
                </a:rPr>
                <a:t>, B est la tige </a:t>
              </a:r>
              <a:r>
                <a:rPr lang="en-US" sz="1400">
                  <a:solidFill>
                    <a:srgbClr val="000000"/>
                  </a:solidFill>
                  <a:latin typeface="Garet 1 Bold"/>
                </a:rPr>
                <a:t>auxiliaire</a:t>
              </a:r>
              <a:r>
                <a:rPr lang="en-US" sz="1400">
                  <a:solidFill>
                    <a:srgbClr val="000000"/>
                  </a:solidFill>
                  <a:latin typeface="Garet 1"/>
                </a:rPr>
                <a:t> et C est la tige de </a:t>
              </a:r>
              <a:r>
                <a:rPr lang="en-US" sz="1400">
                  <a:solidFill>
                    <a:srgbClr val="000000"/>
                  </a:solidFill>
                  <a:latin typeface="Garet 1 Bold"/>
                </a:rPr>
                <a:t>destination</a:t>
              </a:r>
              <a:r>
                <a:rPr lang="en-US" sz="1400">
                  <a:solidFill>
                    <a:srgbClr val="000000"/>
                  </a:solidFill>
                  <a:latin typeface="Garet 1"/>
                </a:rPr>
                <a:t>)</a:t>
              </a:r>
            </a:p>
            <a:p>
              <a:pPr algn="ctr">
                <a:lnSpc>
                  <a:spcPts val="1960"/>
                </a:lnSpc>
              </a:pPr>
            </a:p>
          </p:txBody>
        </p:sp>
      </p:grpSp>
      <p:grpSp>
        <p:nvGrpSpPr>
          <p:cNvPr name="Group 17" id="17"/>
          <p:cNvGrpSpPr>
            <a:grpSpLocks noChangeAspect="true"/>
          </p:cNvGrpSpPr>
          <p:nvPr/>
        </p:nvGrpSpPr>
        <p:grpSpPr>
          <a:xfrm rot="0">
            <a:off x="1107106" y="2461870"/>
            <a:ext cx="3592152" cy="4173039"/>
            <a:chOff x="0" y="0"/>
            <a:chExt cx="5466080" cy="6350000"/>
          </a:xfrm>
        </p:grpSpPr>
        <p:sp>
          <p:nvSpPr>
            <p:cNvPr name="Freeform 18" id="18"/>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19" id="19"/>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6"/>
              <a:stretch>
                <a:fillRect l="-23441" t="0" r="-31915" b="0"/>
              </a:stretch>
            </a:blipFill>
          </p:spPr>
        </p:sp>
        <p:sp>
          <p:nvSpPr>
            <p:cNvPr name="Freeform 20" id="20"/>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21" id="21"/>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grpSp>
        <p:nvGrpSpPr>
          <p:cNvPr name="Group 22" id="22"/>
          <p:cNvGrpSpPr/>
          <p:nvPr/>
        </p:nvGrpSpPr>
        <p:grpSpPr>
          <a:xfrm rot="0">
            <a:off x="131632" y="647497"/>
            <a:ext cx="1875207" cy="2029300"/>
            <a:chOff x="0" y="0"/>
            <a:chExt cx="3333701" cy="3607644"/>
          </a:xfrm>
        </p:grpSpPr>
        <p:sp>
          <p:nvSpPr>
            <p:cNvPr name="Freeform 23" id="23"/>
            <p:cNvSpPr/>
            <p:nvPr/>
          </p:nvSpPr>
          <p:spPr>
            <a:xfrm flipH="false" flipV="false" rot="0">
              <a:off x="0" y="0"/>
              <a:ext cx="3333701" cy="3607644"/>
            </a:xfrm>
            <a:custGeom>
              <a:avLst/>
              <a:gdLst/>
              <a:ahLst/>
              <a:cxnLst/>
              <a:rect r="r" b="b" t="t" l="l"/>
              <a:pathLst>
                <a:path h="3607644" w="3333701">
                  <a:moveTo>
                    <a:pt x="3333701" y="25400"/>
                  </a:moveTo>
                  <a:cubicBezTo>
                    <a:pt x="3333701" y="11372"/>
                    <a:pt x="3322334" y="0"/>
                    <a:pt x="3308301" y="0"/>
                  </a:cubicBezTo>
                  <a:lnTo>
                    <a:pt x="25400" y="0"/>
                  </a:lnTo>
                  <a:cubicBezTo>
                    <a:pt x="11372" y="0"/>
                    <a:pt x="0" y="11372"/>
                    <a:pt x="0" y="25400"/>
                  </a:cubicBezTo>
                  <a:lnTo>
                    <a:pt x="0" y="3582244"/>
                  </a:lnTo>
                  <a:cubicBezTo>
                    <a:pt x="0" y="3596278"/>
                    <a:pt x="11372" y="3607644"/>
                    <a:pt x="25400" y="3607644"/>
                  </a:cubicBezTo>
                  <a:lnTo>
                    <a:pt x="3308301" y="3607644"/>
                  </a:lnTo>
                  <a:cubicBezTo>
                    <a:pt x="3322334" y="3607644"/>
                    <a:pt x="3333701" y="3596278"/>
                    <a:pt x="3333701" y="3582244"/>
                  </a:cubicBezTo>
                  <a:lnTo>
                    <a:pt x="3333701" y="25400"/>
                  </a:lnTo>
                  <a:close/>
                </a:path>
              </a:pathLst>
            </a:custGeom>
            <a:solidFill>
              <a:srgbClr val="1256C4"/>
            </a:solidFill>
          </p:spPr>
        </p:sp>
        <p:sp>
          <p:nvSpPr>
            <p:cNvPr name="TextBox 24" id="24"/>
            <p:cNvSpPr txBox="true"/>
            <p:nvPr/>
          </p:nvSpPr>
          <p:spPr>
            <a:xfrm>
              <a:off x="152400" y="225425"/>
              <a:ext cx="3028901" cy="3128219"/>
            </a:xfrm>
            <a:prstGeom prst="rect">
              <a:avLst/>
            </a:prstGeom>
          </p:spPr>
          <p:txBody>
            <a:bodyPr anchor="t" rtlCol="false" tIns="254000" lIns="254000" bIns="254000" rIns="254000"/>
            <a:lstStyle/>
            <a:p>
              <a:pPr algn="ctr">
                <a:lnSpc>
                  <a:spcPts val="1679"/>
                </a:lnSpc>
              </a:pPr>
              <a:r>
                <a:rPr lang="en-US" sz="1200">
                  <a:solidFill>
                    <a:srgbClr val="FFFFFF"/>
                  </a:solidFill>
                  <a:latin typeface="Garet 1"/>
                </a:rPr>
                <a:t>Toutes ces images ci-dessous sont prises de notre site web "Jeu Tour de Hanoï".</a:t>
              </a:r>
            </a:p>
          </p:txBody>
        </p:sp>
      </p:grpSp>
      <p:grpSp>
        <p:nvGrpSpPr>
          <p:cNvPr name="Group 25" id="25"/>
          <p:cNvGrpSpPr>
            <a:grpSpLocks noChangeAspect="true"/>
          </p:cNvGrpSpPr>
          <p:nvPr/>
        </p:nvGrpSpPr>
        <p:grpSpPr>
          <a:xfrm rot="0">
            <a:off x="5264519" y="2461870"/>
            <a:ext cx="3595285" cy="4176678"/>
            <a:chOff x="0" y="0"/>
            <a:chExt cx="5466080" cy="6350000"/>
          </a:xfrm>
        </p:grpSpPr>
        <p:sp>
          <p:nvSpPr>
            <p:cNvPr name="Freeform 26" id="26"/>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27" id="27"/>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7"/>
              <a:stretch>
                <a:fillRect l="-19301" t="0" r="-37261" b="0"/>
              </a:stretch>
            </a:blipFill>
          </p:spPr>
        </p:sp>
        <p:sp>
          <p:nvSpPr>
            <p:cNvPr name="Freeform 28" id="28"/>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29" id="29"/>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grpSp>
        <p:nvGrpSpPr>
          <p:cNvPr name="Group 30" id="30"/>
          <p:cNvGrpSpPr>
            <a:grpSpLocks noChangeAspect="true"/>
          </p:cNvGrpSpPr>
          <p:nvPr/>
        </p:nvGrpSpPr>
        <p:grpSpPr>
          <a:xfrm rot="0">
            <a:off x="9421932" y="2461870"/>
            <a:ext cx="3595285" cy="4176678"/>
            <a:chOff x="0" y="0"/>
            <a:chExt cx="5466080" cy="6350000"/>
          </a:xfrm>
        </p:grpSpPr>
        <p:sp>
          <p:nvSpPr>
            <p:cNvPr name="Freeform 31" id="31"/>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32" id="32"/>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8"/>
              <a:stretch>
                <a:fillRect l="-19147" t="0" r="-19147" b="0"/>
              </a:stretch>
            </a:blipFill>
          </p:spPr>
        </p:sp>
        <p:sp>
          <p:nvSpPr>
            <p:cNvPr name="Freeform 33" id="33"/>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34" id="34"/>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grpSp>
        <p:nvGrpSpPr>
          <p:cNvPr name="Group 35" id="35"/>
          <p:cNvGrpSpPr>
            <a:grpSpLocks noChangeAspect="true"/>
          </p:cNvGrpSpPr>
          <p:nvPr/>
        </p:nvGrpSpPr>
        <p:grpSpPr>
          <a:xfrm rot="0">
            <a:off x="13579344" y="2461870"/>
            <a:ext cx="3595285" cy="4176678"/>
            <a:chOff x="0" y="0"/>
            <a:chExt cx="5466080" cy="6350000"/>
          </a:xfrm>
        </p:grpSpPr>
        <p:sp>
          <p:nvSpPr>
            <p:cNvPr name="Freeform 36" id="36"/>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37" id="37"/>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9"/>
              <a:stretch>
                <a:fillRect l="-2298" t="0" r="-2298" b="0"/>
              </a:stretch>
            </a:blipFill>
          </p:spPr>
        </p:sp>
        <p:sp>
          <p:nvSpPr>
            <p:cNvPr name="Freeform 38" id="38"/>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39" id="39"/>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sp>
        <p:nvSpPr>
          <p:cNvPr name="Freeform 40" id="40"/>
          <p:cNvSpPr/>
          <p:nvPr/>
        </p:nvSpPr>
        <p:spPr>
          <a:xfrm flipH="false" flipV="false" rot="0">
            <a:off x="2494282" y="481620"/>
            <a:ext cx="1414776" cy="1394198"/>
          </a:xfrm>
          <a:custGeom>
            <a:avLst/>
            <a:gdLst/>
            <a:ahLst/>
            <a:cxnLst/>
            <a:rect r="r" b="b" t="t" l="l"/>
            <a:pathLst>
              <a:path h="1394198" w="1414776">
                <a:moveTo>
                  <a:pt x="0" y="0"/>
                </a:moveTo>
                <a:lnTo>
                  <a:pt x="1414776" y="0"/>
                </a:lnTo>
                <a:lnTo>
                  <a:pt x="1414776" y="1394198"/>
                </a:lnTo>
                <a:lnTo>
                  <a:pt x="0" y="13941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1" id="41"/>
          <p:cNvSpPr txBox="true"/>
          <p:nvPr/>
        </p:nvSpPr>
        <p:spPr>
          <a:xfrm rot="0">
            <a:off x="4054751" y="771491"/>
            <a:ext cx="13719047" cy="890656"/>
          </a:xfrm>
          <a:prstGeom prst="rect">
            <a:avLst/>
          </a:prstGeom>
        </p:spPr>
        <p:txBody>
          <a:bodyPr anchor="t" rtlCol="false" tIns="0" lIns="0" bIns="0" rIns="0">
            <a:spAutoFit/>
          </a:bodyPr>
          <a:lstStyle/>
          <a:p>
            <a:pPr algn="l">
              <a:lnSpc>
                <a:spcPts val="6798"/>
              </a:lnSpc>
            </a:pPr>
            <a:r>
              <a:rPr lang="en-US" sz="6353">
                <a:solidFill>
                  <a:srgbClr val="FF5C00"/>
                </a:solidFill>
                <a:latin typeface="Fredoka Bold"/>
              </a:rPr>
              <a:t>DEROULEMENT DU PROBLÈME</a:t>
            </a:r>
          </a:p>
        </p:txBody>
      </p:sp>
      <p:sp>
        <p:nvSpPr>
          <p:cNvPr name="Freeform 42" id="42"/>
          <p:cNvSpPr/>
          <p:nvPr/>
        </p:nvSpPr>
        <p:spPr>
          <a:xfrm flipH="false" flipV="false" rot="-1340599">
            <a:off x="15730489" y="-1944605"/>
            <a:ext cx="5682485" cy="4835278"/>
          </a:xfrm>
          <a:custGeom>
            <a:avLst/>
            <a:gdLst/>
            <a:ahLst/>
            <a:cxnLst/>
            <a:rect r="r" b="b" t="t" l="l"/>
            <a:pathLst>
              <a:path h="4835278" w="5682485">
                <a:moveTo>
                  <a:pt x="0" y="0"/>
                </a:moveTo>
                <a:lnTo>
                  <a:pt x="5682485" y="0"/>
                </a:lnTo>
                <a:lnTo>
                  <a:pt x="5682485" y="4835279"/>
                </a:lnTo>
                <a:lnTo>
                  <a:pt x="0" y="48352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3" id="43"/>
          <p:cNvSpPr/>
          <p:nvPr/>
        </p:nvSpPr>
        <p:spPr>
          <a:xfrm flipH="false" flipV="false" rot="702491">
            <a:off x="17527587" y="2158413"/>
            <a:ext cx="682419" cy="838657"/>
          </a:xfrm>
          <a:custGeom>
            <a:avLst/>
            <a:gdLst/>
            <a:ahLst/>
            <a:cxnLst/>
            <a:rect r="r" b="b" t="t" l="l"/>
            <a:pathLst>
              <a:path h="838657" w="682419">
                <a:moveTo>
                  <a:pt x="0" y="0"/>
                </a:moveTo>
                <a:lnTo>
                  <a:pt x="682419" y="0"/>
                </a:lnTo>
                <a:lnTo>
                  <a:pt x="682419" y="838657"/>
                </a:lnTo>
                <a:lnTo>
                  <a:pt x="0" y="838657"/>
                </a:lnTo>
                <a:lnTo>
                  <a:pt x="0" y="0"/>
                </a:lnTo>
                <a:close/>
              </a:path>
            </a:pathLst>
          </a:custGeom>
          <a:blipFill>
            <a:blip r:embed="rId14">
              <a:extLst>
                <a:ext uri="{96DAC541-7B7A-43D3-8B79-37D633B846F1}">
                  <asvg:svgBlip xmlns:asvg="http://schemas.microsoft.com/office/drawing/2016/SVG/main" r:embed="rId15"/>
                </a:ext>
              </a:extLst>
            </a:blip>
            <a:stretch>
              <a:fillRect l="-128724" t="0" r="0" b="-133705"/>
            </a:stretch>
          </a:blipFill>
        </p:spPr>
      </p:sp>
      <p:grpSp>
        <p:nvGrpSpPr>
          <p:cNvPr name="Group 44" id="44"/>
          <p:cNvGrpSpPr/>
          <p:nvPr/>
        </p:nvGrpSpPr>
        <p:grpSpPr>
          <a:xfrm rot="0">
            <a:off x="9425064" y="7094786"/>
            <a:ext cx="3595285" cy="1346893"/>
            <a:chOff x="0" y="0"/>
            <a:chExt cx="5298820" cy="1985085"/>
          </a:xfrm>
        </p:grpSpPr>
        <p:sp>
          <p:nvSpPr>
            <p:cNvPr name="Freeform 45" id="45"/>
            <p:cNvSpPr/>
            <p:nvPr/>
          </p:nvSpPr>
          <p:spPr>
            <a:xfrm flipH="false" flipV="false" rot="0">
              <a:off x="0" y="0"/>
              <a:ext cx="5298820" cy="1985084"/>
            </a:xfrm>
            <a:custGeom>
              <a:avLst/>
              <a:gdLst/>
              <a:ahLst/>
              <a:cxnLst/>
              <a:rect r="r" b="b" t="t" l="l"/>
              <a:pathLst>
                <a:path h="1985084" w="5298820">
                  <a:moveTo>
                    <a:pt x="64601" y="0"/>
                  </a:moveTo>
                  <a:lnTo>
                    <a:pt x="5234220" y="0"/>
                  </a:lnTo>
                  <a:cubicBezTo>
                    <a:pt x="5269898" y="0"/>
                    <a:pt x="5298820" y="28923"/>
                    <a:pt x="5298820" y="64601"/>
                  </a:cubicBezTo>
                  <a:lnTo>
                    <a:pt x="5298820" y="1920484"/>
                  </a:lnTo>
                  <a:cubicBezTo>
                    <a:pt x="5298820" y="1937617"/>
                    <a:pt x="5292014" y="1954048"/>
                    <a:pt x="5279899" y="1966163"/>
                  </a:cubicBezTo>
                  <a:cubicBezTo>
                    <a:pt x="5267784" y="1978278"/>
                    <a:pt x="5251353" y="1985084"/>
                    <a:pt x="5234220" y="1985084"/>
                  </a:cubicBezTo>
                  <a:lnTo>
                    <a:pt x="64601" y="1985084"/>
                  </a:lnTo>
                  <a:cubicBezTo>
                    <a:pt x="28923" y="1985084"/>
                    <a:pt x="0" y="1956162"/>
                    <a:pt x="0" y="1920484"/>
                  </a:cubicBezTo>
                  <a:lnTo>
                    <a:pt x="0" y="64601"/>
                  </a:lnTo>
                  <a:cubicBezTo>
                    <a:pt x="0" y="47467"/>
                    <a:pt x="6806" y="31036"/>
                    <a:pt x="18921" y="18921"/>
                  </a:cubicBezTo>
                  <a:cubicBezTo>
                    <a:pt x="31036" y="6806"/>
                    <a:pt x="47467" y="0"/>
                    <a:pt x="64601" y="0"/>
                  </a:cubicBezTo>
                  <a:close/>
                </a:path>
              </a:pathLst>
            </a:custGeom>
            <a:solidFill>
              <a:srgbClr val="FFFFFF"/>
            </a:solidFill>
            <a:ln w="38100" cap="rnd">
              <a:solidFill>
                <a:srgbClr val="000000"/>
              </a:solidFill>
              <a:prstDash val="solid"/>
              <a:round/>
            </a:ln>
          </p:spPr>
        </p:sp>
        <p:sp>
          <p:nvSpPr>
            <p:cNvPr name="TextBox 46" id="46"/>
            <p:cNvSpPr txBox="true"/>
            <p:nvPr/>
          </p:nvSpPr>
          <p:spPr>
            <a:xfrm>
              <a:off x="0" y="-28575"/>
              <a:ext cx="5298820" cy="2013660"/>
            </a:xfrm>
            <a:prstGeom prst="rect">
              <a:avLst/>
            </a:prstGeom>
          </p:spPr>
          <p:txBody>
            <a:bodyPr anchor="ctr" rtlCol="false" tIns="139700" lIns="139700" bIns="139700" rIns="139700"/>
            <a:lstStyle/>
            <a:p>
              <a:pPr algn="ctr">
                <a:lnSpc>
                  <a:spcPts val="1960"/>
                </a:lnSpc>
              </a:pPr>
              <a:r>
                <a:rPr lang="en-US" sz="1400">
                  <a:solidFill>
                    <a:srgbClr val="000000"/>
                  </a:solidFill>
                  <a:latin typeface="Garet 1"/>
                </a:rPr>
                <a:t> </a:t>
              </a:r>
              <a:r>
                <a:rPr lang="en-US" sz="1400">
                  <a:solidFill>
                    <a:srgbClr val="000000"/>
                  </a:solidFill>
                  <a:latin typeface="Garet 1"/>
                </a:rPr>
                <a:t>le disque </a:t>
              </a:r>
              <a:r>
                <a:rPr lang="en-US" sz="1400">
                  <a:solidFill>
                    <a:srgbClr val="000000"/>
                  </a:solidFill>
                  <a:latin typeface="Garet 1 Bold"/>
                </a:rPr>
                <a:t>2</a:t>
              </a:r>
              <a:r>
                <a:rPr lang="en-US" sz="1400">
                  <a:solidFill>
                    <a:srgbClr val="000000"/>
                  </a:solidFill>
                  <a:latin typeface="Garet 1"/>
                </a:rPr>
                <a:t> est déplacé de </a:t>
              </a:r>
              <a:r>
                <a:rPr lang="en-US" sz="1400">
                  <a:solidFill>
                    <a:srgbClr val="000000"/>
                  </a:solidFill>
                  <a:latin typeface="Garet 1 Bold"/>
                </a:rPr>
                <a:t>A</a:t>
              </a:r>
              <a:r>
                <a:rPr lang="en-US" sz="1400">
                  <a:solidFill>
                    <a:srgbClr val="000000"/>
                  </a:solidFill>
                  <a:latin typeface="Garet 1"/>
                </a:rPr>
                <a:t> à </a:t>
              </a:r>
              <a:r>
                <a:rPr lang="en-US" sz="1400">
                  <a:solidFill>
                    <a:srgbClr val="000000"/>
                  </a:solidFill>
                  <a:latin typeface="Garet 1 Bold"/>
                </a:rPr>
                <a:t>B</a:t>
              </a:r>
              <a:r>
                <a:rPr lang="en-US" sz="1400">
                  <a:solidFill>
                    <a:srgbClr val="000000"/>
                  </a:solidFill>
                  <a:latin typeface="Garet 1"/>
                </a:rPr>
                <a:t>.</a:t>
              </a:r>
            </a:p>
            <a:p>
              <a:pPr algn="ctr">
                <a:lnSpc>
                  <a:spcPts val="1960"/>
                </a:lnSpc>
              </a:pPr>
            </a:p>
          </p:txBody>
        </p:sp>
      </p:grpSp>
      <p:grpSp>
        <p:nvGrpSpPr>
          <p:cNvPr name="Group 47" id="47"/>
          <p:cNvGrpSpPr/>
          <p:nvPr/>
        </p:nvGrpSpPr>
        <p:grpSpPr>
          <a:xfrm rot="0">
            <a:off x="10960080" y="6842053"/>
            <a:ext cx="525253" cy="505467"/>
            <a:chOff x="0" y="0"/>
            <a:chExt cx="812800" cy="782181"/>
          </a:xfrm>
        </p:grpSpPr>
        <p:sp>
          <p:nvSpPr>
            <p:cNvPr name="Freeform 48" id="48"/>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49" id="49"/>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Bold"/>
                </a:rPr>
                <a:t>2</a:t>
              </a:r>
            </a:p>
          </p:txBody>
        </p:sp>
      </p:grpSp>
      <p:grpSp>
        <p:nvGrpSpPr>
          <p:cNvPr name="Group 50" id="50"/>
          <p:cNvGrpSpPr/>
          <p:nvPr/>
        </p:nvGrpSpPr>
        <p:grpSpPr>
          <a:xfrm rot="0">
            <a:off x="13585609" y="7094786"/>
            <a:ext cx="3595285" cy="1346893"/>
            <a:chOff x="0" y="0"/>
            <a:chExt cx="5298820" cy="1985085"/>
          </a:xfrm>
        </p:grpSpPr>
        <p:sp>
          <p:nvSpPr>
            <p:cNvPr name="Freeform 51" id="51"/>
            <p:cNvSpPr/>
            <p:nvPr/>
          </p:nvSpPr>
          <p:spPr>
            <a:xfrm flipH="false" flipV="false" rot="0">
              <a:off x="0" y="0"/>
              <a:ext cx="5298820" cy="1985084"/>
            </a:xfrm>
            <a:custGeom>
              <a:avLst/>
              <a:gdLst/>
              <a:ahLst/>
              <a:cxnLst/>
              <a:rect r="r" b="b" t="t" l="l"/>
              <a:pathLst>
                <a:path h="1985084" w="5298820">
                  <a:moveTo>
                    <a:pt x="64601" y="0"/>
                  </a:moveTo>
                  <a:lnTo>
                    <a:pt x="5234220" y="0"/>
                  </a:lnTo>
                  <a:cubicBezTo>
                    <a:pt x="5269898" y="0"/>
                    <a:pt x="5298820" y="28923"/>
                    <a:pt x="5298820" y="64601"/>
                  </a:cubicBezTo>
                  <a:lnTo>
                    <a:pt x="5298820" y="1920484"/>
                  </a:lnTo>
                  <a:cubicBezTo>
                    <a:pt x="5298820" y="1937617"/>
                    <a:pt x="5292014" y="1954048"/>
                    <a:pt x="5279899" y="1966163"/>
                  </a:cubicBezTo>
                  <a:cubicBezTo>
                    <a:pt x="5267784" y="1978278"/>
                    <a:pt x="5251353" y="1985084"/>
                    <a:pt x="5234220" y="1985084"/>
                  </a:cubicBezTo>
                  <a:lnTo>
                    <a:pt x="64601" y="1985084"/>
                  </a:lnTo>
                  <a:cubicBezTo>
                    <a:pt x="28923" y="1985084"/>
                    <a:pt x="0" y="1956162"/>
                    <a:pt x="0" y="1920484"/>
                  </a:cubicBezTo>
                  <a:lnTo>
                    <a:pt x="0" y="64601"/>
                  </a:lnTo>
                  <a:cubicBezTo>
                    <a:pt x="0" y="47467"/>
                    <a:pt x="6806" y="31036"/>
                    <a:pt x="18921" y="18921"/>
                  </a:cubicBezTo>
                  <a:cubicBezTo>
                    <a:pt x="31036" y="6806"/>
                    <a:pt x="47467" y="0"/>
                    <a:pt x="64601" y="0"/>
                  </a:cubicBezTo>
                  <a:close/>
                </a:path>
              </a:pathLst>
            </a:custGeom>
            <a:solidFill>
              <a:srgbClr val="FFFFFF"/>
            </a:solidFill>
            <a:ln w="38100" cap="rnd">
              <a:solidFill>
                <a:srgbClr val="000000"/>
              </a:solidFill>
              <a:prstDash val="solid"/>
              <a:round/>
            </a:ln>
          </p:spPr>
        </p:sp>
        <p:sp>
          <p:nvSpPr>
            <p:cNvPr name="TextBox 52" id="52"/>
            <p:cNvSpPr txBox="true"/>
            <p:nvPr/>
          </p:nvSpPr>
          <p:spPr>
            <a:xfrm>
              <a:off x="0" y="-28575"/>
              <a:ext cx="5298820" cy="2013660"/>
            </a:xfrm>
            <a:prstGeom prst="rect">
              <a:avLst/>
            </a:prstGeom>
          </p:spPr>
          <p:txBody>
            <a:bodyPr anchor="ctr" rtlCol="false" tIns="139700" lIns="139700" bIns="139700" rIns="139700"/>
            <a:lstStyle/>
            <a:p>
              <a:pPr algn="ctr">
                <a:lnSpc>
                  <a:spcPts val="1960"/>
                </a:lnSpc>
              </a:pPr>
              <a:r>
                <a:rPr lang="en-US" sz="1400">
                  <a:solidFill>
                    <a:srgbClr val="000000"/>
                  </a:solidFill>
                  <a:latin typeface="Garet 1"/>
                </a:rPr>
                <a:t> </a:t>
              </a:r>
              <a:r>
                <a:rPr lang="en-US" sz="1400">
                  <a:solidFill>
                    <a:srgbClr val="000000"/>
                  </a:solidFill>
                  <a:latin typeface="Garet 1"/>
                </a:rPr>
                <a:t>le disque </a:t>
              </a:r>
              <a:r>
                <a:rPr lang="en-US" sz="1400">
                  <a:solidFill>
                    <a:srgbClr val="000000"/>
                  </a:solidFill>
                  <a:latin typeface="Garet 1 Bold"/>
                </a:rPr>
                <a:t>1</a:t>
              </a:r>
              <a:r>
                <a:rPr lang="en-US" sz="1400">
                  <a:solidFill>
                    <a:srgbClr val="000000"/>
                  </a:solidFill>
                  <a:latin typeface="Garet 1"/>
                </a:rPr>
                <a:t> est déplacé de </a:t>
              </a:r>
              <a:r>
                <a:rPr lang="en-US" sz="1400">
                  <a:solidFill>
                    <a:srgbClr val="000000"/>
                  </a:solidFill>
                  <a:latin typeface="Garet 1 Bold"/>
                </a:rPr>
                <a:t>C</a:t>
              </a:r>
              <a:r>
                <a:rPr lang="en-US" sz="1400">
                  <a:solidFill>
                    <a:srgbClr val="000000"/>
                  </a:solidFill>
                  <a:latin typeface="Garet 1"/>
                </a:rPr>
                <a:t> à </a:t>
              </a:r>
              <a:r>
                <a:rPr lang="en-US" sz="1400">
                  <a:solidFill>
                    <a:srgbClr val="000000"/>
                  </a:solidFill>
                  <a:latin typeface="Garet 1 Bold"/>
                </a:rPr>
                <a:t>B</a:t>
              </a:r>
              <a:r>
                <a:rPr lang="en-US" sz="1400">
                  <a:solidFill>
                    <a:srgbClr val="000000"/>
                  </a:solidFill>
                  <a:latin typeface="Garet 1"/>
                </a:rPr>
                <a:t>.</a:t>
              </a:r>
            </a:p>
            <a:p>
              <a:pPr algn="ctr">
                <a:lnSpc>
                  <a:spcPts val="1960"/>
                </a:lnSpc>
              </a:pPr>
            </a:p>
          </p:txBody>
        </p:sp>
      </p:grpSp>
      <p:grpSp>
        <p:nvGrpSpPr>
          <p:cNvPr name="Group 53" id="53"/>
          <p:cNvGrpSpPr/>
          <p:nvPr/>
        </p:nvGrpSpPr>
        <p:grpSpPr>
          <a:xfrm rot="0">
            <a:off x="15120625" y="6842053"/>
            <a:ext cx="525253" cy="505467"/>
            <a:chOff x="0" y="0"/>
            <a:chExt cx="812800" cy="782181"/>
          </a:xfrm>
        </p:grpSpPr>
        <p:sp>
          <p:nvSpPr>
            <p:cNvPr name="Freeform 54" id="54"/>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55" id="55"/>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Bold"/>
                </a:rPr>
                <a:t>3</a:t>
              </a:r>
            </a:p>
          </p:txBody>
        </p:sp>
      </p:grpSp>
      <p:grpSp>
        <p:nvGrpSpPr>
          <p:cNvPr name="Group 56" id="56"/>
          <p:cNvGrpSpPr/>
          <p:nvPr/>
        </p:nvGrpSpPr>
        <p:grpSpPr>
          <a:xfrm rot="0">
            <a:off x="6799534" y="6842053"/>
            <a:ext cx="525253" cy="505467"/>
            <a:chOff x="0" y="0"/>
            <a:chExt cx="812800" cy="782181"/>
          </a:xfrm>
        </p:grpSpPr>
        <p:sp>
          <p:nvSpPr>
            <p:cNvPr name="Freeform 57" id="57"/>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58" id="58"/>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Bold"/>
                </a:rPr>
                <a:t>1</a:t>
              </a:r>
            </a:p>
          </p:txBody>
        </p:sp>
      </p:grpSp>
      <p:grpSp>
        <p:nvGrpSpPr>
          <p:cNvPr name="Group 59" id="59"/>
          <p:cNvGrpSpPr/>
          <p:nvPr/>
        </p:nvGrpSpPr>
        <p:grpSpPr>
          <a:xfrm rot="0">
            <a:off x="2640555" y="6784810"/>
            <a:ext cx="525253" cy="505467"/>
            <a:chOff x="0" y="0"/>
            <a:chExt cx="812800" cy="782181"/>
          </a:xfrm>
        </p:grpSpPr>
        <p:sp>
          <p:nvSpPr>
            <p:cNvPr name="Freeform 60" id="60"/>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61" id="61"/>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Bold"/>
                </a:rPr>
                <a:t>0</a:t>
              </a:r>
            </a:p>
          </p:txBody>
        </p:sp>
      </p:grpSp>
      <p:sp>
        <p:nvSpPr>
          <p:cNvPr name="TextBox 62" id="62"/>
          <p:cNvSpPr txBox="true"/>
          <p:nvPr/>
        </p:nvSpPr>
        <p:spPr>
          <a:xfrm rot="0">
            <a:off x="1665126" y="4967267"/>
            <a:ext cx="226643"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A</a:t>
            </a:r>
          </a:p>
        </p:txBody>
      </p:sp>
      <p:sp>
        <p:nvSpPr>
          <p:cNvPr name="TextBox 63" id="63"/>
          <p:cNvSpPr txBox="true"/>
          <p:nvPr/>
        </p:nvSpPr>
        <p:spPr>
          <a:xfrm rot="0">
            <a:off x="2852305" y="4967267"/>
            <a:ext cx="219607"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B</a:t>
            </a:r>
          </a:p>
        </p:txBody>
      </p:sp>
      <p:sp>
        <p:nvSpPr>
          <p:cNvPr name="TextBox 64" id="64"/>
          <p:cNvSpPr txBox="true"/>
          <p:nvPr/>
        </p:nvSpPr>
        <p:spPr>
          <a:xfrm rot="0">
            <a:off x="4012839" y="4967267"/>
            <a:ext cx="268559"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C</a:t>
            </a:r>
          </a:p>
        </p:txBody>
      </p:sp>
      <p:sp>
        <p:nvSpPr>
          <p:cNvPr name="TextBox 65" id="65"/>
          <p:cNvSpPr txBox="true"/>
          <p:nvPr/>
        </p:nvSpPr>
        <p:spPr>
          <a:xfrm rot="0">
            <a:off x="5958044" y="5019007"/>
            <a:ext cx="226643"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A</a:t>
            </a:r>
          </a:p>
        </p:txBody>
      </p:sp>
      <p:sp>
        <p:nvSpPr>
          <p:cNvPr name="TextBox 66" id="66"/>
          <p:cNvSpPr txBox="true"/>
          <p:nvPr/>
        </p:nvSpPr>
        <p:spPr>
          <a:xfrm rot="0">
            <a:off x="6952358" y="5019007"/>
            <a:ext cx="219607"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B</a:t>
            </a:r>
          </a:p>
        </p:txBody>
      </p:sp>
      <p:sp>
        <p:nvSpPr>
          <p:cNvPr name="TextBox 67" id="67"/>
          <p:cNvSpPr txBox="true"/>
          <p:nvPr/>
        </p:nvSpPr>
        <p:spPr>
          <a:xfrm rot="0">
            <a:off x="7973374" y="5019007"/>
            <a:ext cx="268559"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C</a:t>
            </a:r>
          </a:p>
        </p:txBody>
      </p:sp>
      <p:sp>
        <p:nvSpPr>
          <p:cNvPr name="TextBox 68" id="68"/>
          <p:cNvSpPr txBox="true"/>
          <p:nvPr/>
        </p:nvSpPr>
        <p:spPr>
          <a:xfrm rot="0">
            <a:off x="10054358" y="5019007"/>
            <a:ext cx="226643"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A</a:t>
            </a:r>
          </a:p>
        </p:txBody>
      </p:sp>
      <p:sp>
        <p:nvSpPr>
          <p:cNvPr name="TextBox 69" id="69"/>
          <p:cNvSpPr txBox="true"/>
          <p:nvPr/>
        </p:nvSpPr>
        <p:spPr>
          <a:xfrm rot="0">
            <a:off x="11075374" y="5019007"/>
            <a:ext cx="219607"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B</a:t>
            </a:r>
          </a:p>
        </p:txBody>
      </p:sp>
      <p:sp>
        <p:nvSpPr>
          <p:cNvPr name="TextBox 70" id="70"/>
          <p:cNvSpPr txBox="true"/>
          <p:nvPr/>
        </p:nvSpPr>
        <p:spPr>
          <a:xfrm rot="0">
            <a:off x="12038907" y="5019007"/>
            <a:ext cx="268559"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C</a:t>
            </a:r>
          </a:p>
        </p:txBody>
      </p:sp>
      <p:sp>
        <p:nvSpPr>
          <p:cNvPr name="TextBox 71" id="71"/>
          <p:cNvSpPr txBox="true"/>
          <p:nvPr/>
        </p:nvSpPr>
        <p:spPr>
          <a:xfrm rot="0">
            <a:off x="14215002" y="5099779"/>
            <a:ext cx="226643"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A</a:t>
            </a:r>
          </a:p>
        </p:txBody>
      </p:sp>
      <p:sp>
        <p:nvSpPr>
          <p:cNvPr name="TextBox 72" id="72"/>
          <p:cNvSpPr txBox="true"/>
          <p:nvPr/>
        </p:nvSpPr>
        <p:spPr>
          <a:xfrm rot="0">
            <a:off x="15267183" y="5099779"/>
            <a:ext cx="219607"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B</a:t>
            </a:r>
          </a:p>
        </p:txBody>
      </p:sp>
      <p:sp>
        <p:nvSpPr>
          <p:cNvPr name="TextBox 73" id="73"/>
          <p:cNvSpPr txBox="true"/>
          <p:nvPr/>
        </p:nvSpPr>
        <p:spPr>
          <a:xfrm rot="0">
            <a:off x="16230716" y="5099779"/>
            <a:ext cx="268559" cy="345622"/>
          </a:xfrm>
          <a:prstGeom prst="rect">
            <a:avLst/>
          </a:prstGeom>
        </p:spPr>
        <p:txBody>
          <a:bodyPr anchor="t" rtlCol="false" tIns="0" lIns="0" bIns="0" rIns="0">
            <a:spAutoFit/>
          </a:bodyPr>
          <a:lstStyle/>
          <a:p>
            <a:pPr algn="ctr">
              <a:lnSpc>
                <a:spcPts val="2655"/>
              </a:lnSpc>
              <a:spcBef>
                <a:spcPct val="0"/>
              </a:spcBef>
            </a:pPr>
            <a:r>
              <a:rPr lang="en-US" sz="2655" spc="-53">
                <a:solidFill>
                  <a:srgbClr val="FFFEF5"/>
                </a:solidFill>
                <a:latin typeface="Garet 1"/>
              </a:rPr>
              <a:t>C</a:t>
            </a:r>
          </a:p>
        </p:txBody>
      </p:sp>
      <p:sp>
        <p:nvSpPr>
          <p:cNvPr name="Freeform 74" id="74"/>
          <p:cNvSpPr/>
          <p:nvPr/>
        </p:nvSpPr>
        <p:spPr>
          <a:xfrm flipH="true" flipV="false" rot="0">
            <a:off x="243171" y="32768"/>
            <a:ext cx="654796" cy="880533"/>
          </a:xfrm>
          <a:custGeom>
            <a:avLst/>
            <a:gdLst/>
            <a:ahLst/>
            <a:cxnLst/>
            <a:rect r="r" b="b" t="t" l="l"/>
            <a:pathLst>
              <a:path h="880533" w="654796">
                <a:moveTo>
                  <a:pt x="654797" y="0"/>
                </a:moveTo>
                <a:lnTo>
                  <a:pt x="0" y="0"/>
                </a:lnTo>
                <a:lnTo>
                  <a:pt x="0" y="880533"/>
                </a:lnTo>
                <a:lnTo>
                  <a:pt x="654797" y="880533"/>
                </a:lnTo>
                <a:lnTo>
                  <a:pt x="654797"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75" id="75"/>
          <p:cNvSpPr/>
          <p:nvPr/>
        </p:nvSpPr>
        <p:spPr>
          <a:xfrm flipH="false" flipV="false" rot="702491">
            <a:off x="-68919" y="8570448"/>
            <a:ext cx="1759584" cy="2162437"/>
          </a:xfrm>
          <a:custGeom>
            <a:avLst/>
            <a:gdLst/>
            <a:ahLst/>
            <a:cxnLst/>
            <a:rect r="r" b="b" t="t" l="l"/>
            <a:pathLst>
              <a:path h="2162437" w="1759584">
                <a:moveTo>
                  <a:pt x="0" y="0"/>
                </a:moveTo>
                <a:lnTo>
                  <a:pt x="1759584" y="0"/>
                </a:lnTo>
                <a:lnTo>
                  <a:pt x="1759584" y="2162436"/>
                </a:lnTo>
                <a:lnTo>
                  <a:pt x="0" y="2162436"/>
                </a:lnTo>
                <a:lnTo>
                  <a:pt x="0" y="0"/>
                </a:lnTo>
                <a:close/>
              </a:path>
            </a:pathLst>
          </a:custGeom>
          <a:blipFill>
            <a:blip r:embed="rId18">
              <a:extLst>
                <a:ext uri="{96DAC541-7B7A-43D3-8B79-37D633B846F1}">
                  <asvg:svgBlip xmlns:asvg="http://schemas.microsoft.com/office/drawing/2016/SVG/main" r:embed="rId19"/>
                </a:ext>
              </a:extLst>
            </a:blip>
            <a:stretch>
              <a:fillRect l="-128724" t="0" r="0" b="-133705"/>
            </a:stretch>
          </a:blipFill>
        </p:spPr>
      </p:sp>
      <p:sp>
        <p:nvSpPr>
          <p:cNvPr name="Freeform 76" id="76"/>
          <p:cNvSpPr/>
          <p:nvPr/>
        </p:nvSpPr>
        <p:spPr>
          <a:xfrm flipH="false" flipV="false" rot="754814">
            <a:off x="235316" y="8337376"/>
            <a:ext cx="708893" cy="853975"/>
          </a:xfrm>
          <a:custGeom>
            <a:avLst/>
            <a:gdLst/>
            <a:ahLst/>
            <a:cxnLst/>
            <a:rect r="r" b="b" t="t" l="l"/>
            <a:pathLst>
              <a:path h="853975" w="708893">
                <a:moveTo>
                  <a:pt x="0" y="0"/>
                </a:moveTo>
                <a:lnTo>
                  <a:pt x="708893" y="0"/>
                </a:lnTo>
                <a:lnTo>
                  <a:pt x="708893" y="853974"/>
                </a:lnTo>
                <a:lnTo>
                  <a:pt x="0" y="853974"/>
                </a:lnTo>
                <a:lnTo>
                  <a:pt x="0" y="0"/>
                </a:lnTo>
                <a:close/>
              </a:path>
            </a:pathLst>
          </a:custGeom>
          <a:blipFill>
            <a:blip r:embed="rId20">
              <a:extLst>
                <a:ext uri="{96DAC541-7B7A-43D3-8B79-37D633B846F1}">
                  <asvg:svgBlip xmlns:asvg="http://schemas.microsoft.com/office/drawing/2016/SVG/main" r:embed="rId21"/>
                </a:ext>
              </a:extLst>
            </a:blip>
            <a:stretch>
              <a:fillRect l="-113400" t="0" r="0" b="-83484"/>
            </a:stretch>
          </a:blipFill>
        </p:spPr>
      </p:sp>
      <p:sp>
        <p:nvSpPr>
          <p:cNvPr name="Freeform 77" id="77"/>
          <p:cNvSpPr/>
          <p:nvPr/>
        </p:nvSpPr>
        <p:spPr>
          <a:xfrm flipH="false" flipV="false" rot="8100000">
            <a:off x="4531512" y="6032369"/>
            <a:ext cx="1047944" cy="1504881"/>
          </a:xfrm>
          <a:custGeom>
            <a:avLst/>
            <a:gdLst/>
            <a:ahLst/>
            <a:cxnLst/>
            <a:rect r="r" b="b" t="t" l="l"/>
            <a:pathLst>
              <a:path h="1504881" w="1047944">
                <a:moveTo>
                  <a:pt x="0" y="0"/>
                </a:moveTo>
                <a:lnTo>
                  <a:pt x="1047944" y="0"/>
                </a:lnTo>
                <a:lnTo>
                  <a:pt x="1047944" y="1504881"/>
                </a:lnTo>
                <a:lnTo>
                  <a:pt x="0" y="150488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78" id="78"/>
          <p:cNvSpPr/>
          <p:nvPr/>
        </p:nvSpPr>
        <p:spPr>
          <a:xfrm flipH="false" flipV="false" rot="0">
            <a:off x="281482" y="4704250"/>
            <a:ext cx="1232971" cy="1217278"/>
          </a:xfrm>
          <a:custGeom>
            <a:avLst/>
            <a:gdLst/>
            <a:ahLst/>
            <a:cxnLst/>
            <a:rect r="r" b="b" t="t" l="l"/>
            <a:pathLst>
              <a:path h="1217278" w="1232971">
                <a:moveTo>
                  <a:pt x="0" y="0"/>
                </a:moveTo>
                <a:lnTo>
                  <a:pt x="1232971" y="0"/>
                </a:lnTo>
                <a:lnTo>
                  <a:pt x="1232971" y="1217279"/>
                </a:lnTo>
                <a:lnTo>
                  <a:pt x="0" y="121727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804184">
            <a:off x="-117542" y="6090959"/>
            <a:ext cx="3181505" cy="5871906"/>
          </a:xfrm>
          <a:custGeom>
            <a:avLst/>
            <a:gdLst/>
            <a:ahLst/>
            <a:cxnLst/>
            <a:rect r="r" b="b" t="t" l="l"/>
            <a:pathLst>
              <a:path h="5871906" w="3181505">
                <a:moveTo>
                  <a:pt x="0" y="0"/>
                </a:moveTo>
                <a:lnTo>
                  <a:pt x="3181505" y="0"/>
                </a:lnTo>
                <a:lnTo>
                  <a:pt x="3181505" y="5871906"/>
                </a:lnTo>
                <a:lnTo>
                  <a:pt x="0" y="58719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70570" y="2119788"/>
            <a:ext cx="17165911" cy="7531879"/>
            <a:chOff x="0" y="0"/>
            <a:chExt cx="22887881" cy="10042505"/>
          </a:xfrm>
        </p:grpSpPr>
        <p:grpSp>
          <p:nvGrpSpPr>
            <p:cNvPr name="Group 5" id="5"/>
            <p:cNvGrpSpPr/>
            <p:nvPr/>
          </p:nvGrpSpPr>
          <p:grpSpPr>
            <a:xfrm rot="0">
              <a:off x="264071" y="167576"/>
              <a:ext cx="22623810" cy="9874929"/>
              <a:chOff x="0" y="0"/>
              <a:chExt cx="15104899" cy="6593046"/>
            </a:xfrm>
          </p:grpSpPr>
          <p:sp>
            <p:nvSpPr>
              <p:cNvPr name="Freeform 6" id="6"/>
              <p:cNvSpPr/>
              <p:nvPr/>
            </p:nvSpPr>
            <p:spPr>
              <a:xfrm flipH="false" flipV="false" rot="0">
                <a:off x="31750" y="31750"/>
                <a:ext cx="15041398" cy="6529546"/>
              </a:xfrm>
              <a:custGeom>
                <a:avLst/>
                <a:gdLst/>
                <a:ahLst/>
                <a:cxnLst/>
                <a:rect r="r" b="b" t="t" l="l"/>
                <a:pathLst>
                  <a:path h="6529546" w="15041398">
                    <a:moveTo>
                      <a:pt x="14948689" y="6529546"/>
                    </a:moveTo>
                    <a:lnTo>
                      <a:pt x="92710" y="6529546"/>
                    </a:lnTo>
                    <a:cubicBezTo>
                      <a:pt x="41910" y="6529546"/>
                      <a:pt x="0" y="6487636"/>
                      <a:pt x="0" y="6436835"/>
                    </a:cubicBezTo>
                    <a:lnTo>
                      <a:pt x="0" y="92710"/>
                    </a:lnTo>
                    <a:cubicBezTo>
                      <a:pt x="0" y="41910"/>
                      <a:pt x="41910" y="0"/>
                      <a:pt x="92710" y="0"/>
                    </a:cubicBezTo>
                    <a:lnTo>
                      <a:pt x="14947419" y="0"/>
                    </a:lnTo>
                    <a:cubicBezTo>
                      <a:pt x="14998219" y="0"/>
                      <a:pt x="15040128" y="41910"/>
                      <a:pt x="15040128" y="92710"/>
                    </a:cubicBezTo>
                    <a:lnTo>
                      <a:pt x="15040128" y="6435566"/>
                    </a:lnTo>
                    <a:cubicBezTo>
                      <a:pt x="15041398" y="6487636"/>
                      <a:pt x="14999489" y="6529546"/>
                      <a:pt x="14948689" y="6529546"/>
                    </a:cubicBezTo>
                    <a:close/>
                  </a:path>
                </a:pathLst>
              </a:custGeom>
              <a:solidFill>
                <a:srgbClr val="000000"/>
              </a:solidFill>
            </p:spPr>
          </p:sp>
          <p:sp>
            <p:nvSpPr>
              <p:cNvPr name="Freeform 7" id="7"/>
              <p:cNvSpPr/>
              <p:nvPr/>
            </p:nvSpPr>
            <p:spPr>
              <a:xfrm flipH="false" flipV="false" rot="0">
                <a:off x="0" y="0"/>
                <a:ext cx="15104900" cy="6593046"/>
              </a:xfrm>
              <a:custGeom>
                <a:avLst/>
                <a:gdLst/>
                <a:ahLst/>
                <a:cxnLst/>
                <a:rect r="r" b="b" t="t" l="l"/>
                <a:pathLst>
                  <a:path h="6593046" w="15104900">
                    <a:moveTo>
                      <a:pt x="14980439" y="59690"/>
                    </a:moveTo>
                    <a:cubicBezTo>
                      <a:pt x="15015998" y="59690"/>
                      <a:pt x="15045209" y="88900"/>
                      <a:pt x="15045209" y="124460"/>
                    </a:cubicBezTo>
                    <a:lnTo>
                      <a:pt x="15045209" y="6468586"/>
                    </a:lnTo>
                    <a:cubicBezTo>
                      <a:pt x="15045209" y="6504146"/>
                      <a:pt x="15015998" y="6533355"/>
                      <a:pt x="14980439" y="6533355"/>
                    </a:cubicBezTo>
                    <a:lnTo>
                      <a:pt x="124460" y="6533355"/>
                    </a:lnTo>
                    <a:cubicBezTo>
                      <a:pt x="88900" y="6533355"/>
                      <a:pt x="59690" y="6504146"/>
                      <a:pt x="59690" y="6468586"/>
                    </a:cubicBezTo>
                    <a:lnTo>
                      <a:pt x="59690" y="124460"/>
                    </a:lnTo>
                    <a:cubicBezTo>
                      <a:pt x="59690" y="88900"/>
                      <a:pt x="88900" y="59690"/>
                      <a:pt x="124460" y="59690"/>
                    </a:cubicBezTo>
                    <a:lnTo>
                      <a:pt x="14980439" y="59690"/>
                    </a:lnTo>
                    <a:moveTo>
                      <a:pt x="14980439" y="0"/>
                    </a:moveTo>
                    <a:lnTo>
                      <a:pt x="124460" y="0"/>
                    </a:lnTo>
                    <a:cubicBezTo>
                      <a:pt x="55880" y="0"/>
                      <a:pt x="0" y="55880"/>
                      <a:pt x="0" y="124460"/>
                    </a:cubicBezTo>
                    <a:lnTo>
                      <a:pt x="0" y="6468586"/>
                    </a:lnTo>
                    <a:cubicBezTo>
                      <a:pt x="0" y="6537165"/>
                      <a:pt x="55880" y="6593046"/>
                      <a:pt x="124460" y="6593046"/>
                    </a:cubicBezTo>
                    <a:lnTo>
                      <a:pt x="14980439" y="6593046"/>
                    </a:lnTo>
                    <a:cubicBezTo>
                      <a:pt x="15049019" y="6593046"/>
                      <a:pt x="15104900" y="6537165"/>
                      <a:pt x="15104900" y="6468586"/>
                    </a:cubicBezTo>
                    <a:lnTo>
                      <a:pt x="15104900" y="124460"/>
                    </a:lnTo>
                    <a:cubicBezTo>
                      <a:pt x="15104900" y="55880"/>
                      <a:pt x="15049019" y="0"/>
                      <a:pt x="14980439" y="0"/>
                    </a:cubicBezTo>
                    <a:close/>
                  </a:path>
                </a:pathLst>
              </a:custGeom>
              <a:solidFill>
                <a:srgbClr val="000000"/>
              </a:solidFill>
            </p:spPr>
          </p:sp>
        </p:grpSp>
        <p:grpSp>
          <p:nvGrpSpPr>
            <p:cNvPr name="Group 8" id="8"/>
            <p:cNvGrpSpPr/>
            <p:nvPr/>
          </p:nvGrpSpPr>
          <p:grpSpPr>
            <a:xfrm rot="0">
              <a:off x="0" y="0"/>
              <a:ext cx="22671878" cy="9684365"/>
              <a:chOff x="0" y="0"/>
              <a:chExt cx="15136992" cy="6465814"/>
            </a:xfrm>
          </p:grpSpPr>
          <p:sp>
            <p:nvSpPr>
              <p:cNvPr name="Freeform 9" id="9"/>
              <p:cNvSpPr/>
              <p:nvPr/>
            </p:nvSpPr>
            <p:spPr>
              <a:xfrm flipH="false" flipV="false" rot="0">
                <a:off x="31750" y="31750"/>
                <a:ext cx="15073492" cy="6402314"/>
              </a:xfrm>
              <a:custGeom>
                <a:avLst/>
                <a:gdLst/>
                <a:ahLst/>
                <a:cxnLst/>
                <a:rect r="r" b="b" t="t" l="l"/>
                <a:pathLst>
                  <a:path h="6402314" w="15073492">
                    <a:moveTo>
                      <a:pt x="14980782" y="6402314"/>
                    </a:moveTo>
                    <a:lnTo>
                      <a:pt x="92710" y="6402314"/>
                    </a:lnTo>
                    <a:cubicBezTo>
                      <a:pt x="41910" y="6402314"/>
                      <a:pt x="0" y="6360404"/>
                      <a:pt x="0" y="6309604"/>
                    </a:cubicBezTo>
                    <a:lnTo>
                      <a:pt x="0" y="92710"/>
                    </a:lnTo>
                    <a:cubicBezTo>
                      <a:pt x="0" y="41910"/>
                      <a:pt x="41910" y="0"/>
                      <a:pt x="92710" y="0"/>
                    </a:cubicBezTo>
                    <a:lnTo>
                      <a:pt x="14979512" y="0"/>
                    </a:lnTo>
                    <a:cubicBezTo>
                      <a:pt x="15030312" y="0"/>
                      <a:pt x="15072223" y="41910"/>
                      <a:pt x="15072223" y="92710"/>
                    </a:cubicBezTo>
                    <a:lnTo>
                      <a:pt x="15072223" y="6308334"/>
                    </a:lnTo>
                    <a:cubicBezTo>
                      <a:pt x="15073492" y="6360404"/>
                      <a:pt x="15031582" y="6402314"/>
                      <a:pt x="14980782" y="6402314"/>
                    </a:cubicBezTo>
                    <a:close/>
                  </a:path>
                </a:pathLst>
              </a:custGeom>
              <a:solidFill>
                <a:srgbClr val="FFFFFF"/>
              </a:solidFill>
            </p:spPr>
          </p:sp>
          <p:sp>
            <p:nvSpPr>
              <p:cNvPr name="Freeform 10" id="10"/>
              <p:cNvSpPr/>
              <p:nvPr/>
            </p:nvSpPr>
            <p:spPr>
              <a:xfrm flipH="false" flipV="false" rot="0">
                <a:off x="0" y="0"/>
                <a:ext cx="15136992" cy="6465814"/>
              </a:xfrm>
              <a:custGeom>
                <a:avLst/>
                <a:gdLst/>
                <a:ahLst/>
                <a:cxnLst/>
                <a:rect r="r" b="b" t="t" l="l"/>
                <a:pathLst>
                  <a:path h="6465814" w="15136992">
                    <a:moveTo>
                      <a:pt x="15012532" y="59690"/>
                    </a:moveTo>
                    <a:cubicBezTo>
                      <a:pt x="15048092" y="59690"/>
                      <a:pt x="15077301" y="88900"/>
                      <a:pt x="15077301" y="124460"/>
                    </a:cubicBezTo>
                    <a:lnTo>
                      <a:pt x="15077301" y="6341354"/>
                    </a:lnTo>
                    <a:cubicBezTo>
                      <a:pt x="15077301" y="6376914"/>
                      <a:pt x="15048092" y="6406124"/>
                      <a:pt x="15012532" y="6406124"/>
                    </a:cubicBezTo>
                    <a:lnTo>
                      <a:pt x="124460" y="6406124"/>
                    </a:lnTo>
                    <a:cubicBezTo>
                      <a:pt x="88900" y="6406124"/>
                      <a:pt x="59690" y="6376914"/>
                      <a:pt x="59690" y="6341354"/>
                    </a:cubicBezTo>
                    <a:lnTo>
                      <a:pt x="59690" y="124460"/>
                    </a:lnTo>
                    <a:cubicBezTo>
                      <a:pt x="59690" y="88900"/>
                      <a:pt x="88900" y="59690"/>
                      <a:pt x="124460" y="59690"/>
                    </a:cubicBezTo>
                    <a:lnTo>
                      <a:pt x="15012532" y="59690"/>
                    </a:lnTo>
                    <a:moveTo>
                      <a:pt x="15012532" y="0"/>
                    </a:moveTo>
                    <a:lnTo>
                      <a:pt x="124460" y="0"/>
                    </a:lnTo>
                    <a:cubicBezTo>
                      <a:pt x="55880" y="0"/>
                      <a:pt x="0" y="55880"/>
                      <a:pt x="0" y="124460"/>
                    </a:cubicBezTo>
                    <a:lnTo>
                      <a:pt x="0" y="6341354"/>
                    </a:lnTo>
                    <a:cubicBezTo>
                      <a:pt x="0" y="6409934"/>
                      <a:pt x="55880" y="6465814"/>
                      <a:pt x="124460" y="6465814"/>
                    </a:cubicBezTo>
                    <a:lnTo>
                      <a:pt x="15012532" y="6465814"/>
                    </a:lnTo>
                    <a:cubicBezTo>
                      <a:pt x="15081112" y="6465814"/>
                      <a:pt x="15136992" y="6409934"/>
                      <a:pt x="15136992" y="6341354"/>
                    </a:cubicBezTo>
                    <a:lnTo>
                      <a:pt x="15136992" y="124460"/>
                    </a:lnTo>
                    <a:cubicBezTo>
                      <a:pt x="15136992" y="55880"/>
                      <a:pt x="15081112" y="0"/>
                      <a:pt x="15012532" y="0"/>
                    </a:cubicBezTo>
                    <a:close/>
                  </a:path>
                </a:pathLst>
              </a:custGeom>
              <a:solidFill>
                <a:srgbClr val="000000"/>
              </a:solidFill>
            </p:spPr>
          </p:sp>
        </p:grpSp>
      </p:grpSp>
      <p:grpSp>
        <p:nvGrpSpPr>
          <p:cNvPr name="Group 11" id="11"/>
          <p:cNvGrpSpPr/>
          <p:nvPr/>
        </p:nvGrpSpPr>
        <p:grpSpPr>
          <a:xfrm rot="0">
            <a:off x="5344449" y="7221044"/>
            <a:ext cx="3574388" cy="1301750"/>
            <a:chOff x="0" y="0"/>
            <a:chExt cx="5298820" cy="1929768"/>
          </a:xfrm>
        </p:grpSpPr>
        <p:sp>
          <p:nvSpPr>
            <p:cNvPr name="Freeform 12" id="12"/>
            <p:cNvSpPr/>
            <p:nvPr/>
          </p:nvSpPr>
          <p:spPr>
            <a:xfrm flipH="false" flipV="false" rot="0">
              <a:off x="0" y="0"/>
              <a:ext cx="5298820" cy="1929768"/>
            </a:xfrm>
            <a:custGeom>
              <a:avLst/>
              <a:gdLst/>
              <a:ahLst/>
              <a:cxnLst/>
              <a:rect r="r" b="b" t="t" l="l"/>
              <a:pathLst>
                <a:path h="1929768" w="5298820">
                  <a:moveTo>
                    <a:pt x="64978" y="0"/>
                  </a:moveTo>
                  <a:lnTo>
                    <a:pt x="5233842" y="0"/>
                  </a:lnTo>
                  <a:cubicBezTo>
                    <a:pt x="5269729" y="0"/>
                    <a:pt x="5298820" y="29092"/>
                    <a:pt x="5298820" y="64978"/>
                  </a:cubicBezTo>
                  <a:lnTo>
                    <a:pt x="5298820" y="1864790"/>
                  </a:lnTo>
                  <a:cubicBezTo>
                    <a:pt x="5298820" y="1900676"/>
                    <a:pt x="5269729" y="1929768"/>
                    <a:pt x="5233842" y="1929768"/>
                  </a:cubicBezTo>
                  <a:lnTo>
                    <a:pt x="64978" y="1929768"/>
                  </a:lnTo>
                  <a:cubicBezTo>
                    <a:pt x="29092" y="1929768"/>
                    <a:pt x="0" y="1900676"/>
                    <a:pt x="0" y="1864790"/>
                  </a:cubicBezTo>
                  <a:lnTo>
                    <a:pt x="0" y="64978"/>
                  </a:lnTo>
                  <a:cubicBezTo>
                    <a:pt x="0" y="29092"/>
                    <a:pt x="29092" y="0"/>
                    <a:pt x="64978" y="0"/>
                  </a:cubicBezTo>
                  <a:close/>
                </a:path>
              </a:pathLst>
            </a:custGeom>
            <a:solidFill>
              <a:srgbClr val="FFFFFF"/>
            </a:solidFill>
            <a:ln w="38100" cap="rnd">
              <a:solidFill>
                <a:srgbClr val="000000"/>
              </a:solidFill>
              <a:prstDash val="solid"/>
              <a:round/>
            </a:ln>
          </p:spPr>
        </p:sp>
        <p:sp>
          <p:nvSpPr>
            <p:cNvPr name="TextBox 13" id="13"/>
            <p:cNvSpPr txBox="true"/>
            <p:nvPr/>
          </p:nvSpPr>
          <p:spPr>
            <a:xfrm>
              <a:off x="0" y="-28575"/>
              <a:ext cx="5298820" cy="1958343"/>
            </a:xfrm>
            <a:prstGeom prst="rect">
              <a:avLst/>
            </a:prstGeom>
          </p:spPr>
          <p:txBody>
            <a:bodyPr anchor="ctr" rtlCol="false" tIns="139700" lIns="139700" bIns="139700" rIns="139700"/>
            <a:lstStyle/>
            <a:p>
              <a:pPr algn="ctr">
                <a:lnSpc>
                  <a:spcPts val="1960"/>
                </a:lnSpc>
              </a:pPr>
              <a:r>
                <a:rPr lang="en-US" sz="1400">
                  <a:solidFill>
                    <a:srgbClr val="000000"/>
                  </a:solidFill>
                  <a:latin typeface="Garet 1"/>
                </a:rPr>
                <a:t> </a:t>
              </a:r>
              <a:r>
                <a:rPr lang="en-US" sz="1400">
                  <a:solidFill>
                    <a:srgbClr val="000000"/>
                  </a:solidFill>
                  <a:latin typeface="Garet 1"/>
                </a:rPr>
                <a:t>le disque </a:t>
              </a:r>
              <a:r>
                <a:rPr lang="en-US" sz="1400">
                  <a:solidFill>
                    <a:srgbClr val="000000"/>
                  </a:solidFill>
                  <a:latin typeface="Garet 1 Bold"/>
                </a:rPr>
                <a:t>1</a:t>
              </a:r>
              <a:r>
                <a:rPr lang="en-US" sz="1400">
                  <a:solidFill>
                    <a:srgbClr val="000000"/>
                  </a:solidFill>
                  <a:latin typeface="Garet 1"/>
                </a:rPr>
                <a:t> est déplacé de </a:t>
              </a:r>
              <a:r>
                <a:rPr lang="en-US" sz="1400">
                  <a:solidFill>
                    <a:srgbClr val="000000"/>
                  </a:solidFill>
                  <a:latin typeface="Garet 1 Bold"/>
                </a:rPr>
                <a:t>B</a:t>
              </a:r>
              <a:r>
                <a:rPr lang="en-US" sz="1400">
                  <a:solidFill>
                    <a:srgbClr val="000000"/>
                  </a:solidFill>
                  <a:latin typeface="Garet 1"/>
                </a:rPr>
                <a:t> à </a:t>
              </a:r>
              <a:r>
                <a:rPr lang="en-US" sz="1400">
                  <a:solidFill>
                    <a:srgbClr val="000000"/>
                  </a:solidFill>
                  <a:latin typeface="Garet 1 Bold"/>
                </a:rPr>
                <a:t>A</a:t>
              </a:r>
              <a:r>
                <a:rPr lang="en-US" sz="1400">
                  <a:solidFill>
                    <a:srgbClr val="000000"/>
                  </a:solidFill>
                  <a:latin typeface="Garet 1"/>
                </a:rPr>
                <a:t>.</a:t>
              </a:r>
            </a:p>
            <a:p>
              <a:pPr algn="ctr">
                <a:lnSpc>
                  <a:spcPts val="1960"/>
                </a:lnSpc>
              </a:pPr>
            </a:p>
          </p:txBody>
        </p:sp>
      </p:grpSp>
      <p:grpSp>
        <p:nvGrpSpPr>
          <p:cNvPr name="Group 14" id="14"/>
          <p:cNvGrpSpPr/>
          <p:nvPr/>
        </p:nvGrpSpPr>
        <p:grpSpPr>
          <a:xfrm rot="0">
            <a:off x="1211200" y="7221044"/>
            <a:ext cx="3574388" cy="1301750"/>
            <a:chOff x="0" y="0"/>
            <a:chExt cx="5298820" cy="1929768"/>
          </a:xfrm>
        </p:grpSpPr>
        <p:sp>
          <p:nvSpPr>
            <p:cNvPr name="Freeform 15" id="15"/>
            <p:cNvSpPr/>
            <p:nvPr/>
          </p:nvSpPr>
          <p:spPr>
            <a:xfrm flipH="false" flipV="false" rot="0">
              <a:off x="0" y="0"/>
              <a:ext cx="5298820" cy="1929768"/>
            </a:xfrm>
            <a:custGeom>
              <a:avLst/>
              <a:gdLst/>
              <a:ahLst/>
              <a:cxnLst/>
              <a:rect r="r" b="b" t="t" l="l"/>
              <a:pathLst>
                <a:path h="1929768" w="5298820">
                  <a:moveTo>
                    <a:pt x="64978" y="0"/>
                  </a:moveTo>
                  <a:lnTo>
                    <a:pt x="5233842" y="0"/>
                  </a:lnTo>
                  <a:cubicBezTo>
                    <a:pt x="5269729" y="0"/>
                    <a:pt x="5298820" y="29092"/>
                    <a:pt x="5298820" y="64978"/>
                  </a:cubicBezTo>
                  <a:lnTo>
                    <a:pt x="5298820" y="1864790"/>
                  </a:lnTo>
                  <a:cubicBezTo>
                    <a:pt x="5298820" y="1900676"/>
                    <a:pt x="5269729" y="1929768"/>
                    <a:pt x="5233842" y="1929768"/>
                  </a:cubicBezTo>
                  <a:lnTo>
                    <a:pt x="64978" y="1929768"/>
                  </a:lnTo>
                  <a:cubicBezTo>
                    <a:pt x="29092" y="1929768"/>
                    <a:pt x="0" y="1900676"/>
                    <a:pt x="0" y="1864790"/>
                  </a:cubicBezTo>
                  <a:lnTo>
                    <a:pt x="0" y="64978"/>
                  </a:lnTo>
                  <a:cubicBezTo>
                    <a:pt x="0" y="29092"/>
                    <a:pt x="29092" y="0"/>
                    <a:pt x="64978" y="0"/>
                  </a:cubicBezTo>
                  <a:close/>
                </a:path>
              </a:pathLst>
            </a:custGeom>
            <a:solidFill>
              <a:srgbClr val="FFFFFF"/>
            </a:solidFill>
            <a:ln w="38100" cap="rnd">
              <a:solidFill>
                <a:srgbClr val="000000"/>
              </a:solidFill>
              <a:prstDash val="solid"/>
              <a:round/>
            </a:ln>
          </p:spPr>
        </p:sp>
        <p:sp>
          <p:nvSpPr>
            <p:cNvPr name="TextBox 16" id="16"/>
            <p:cNvSpPr txBox="true"/>
            <p:nvPr/>
          </p:nvSpPr>
          <p:spPr>
            <a:xfrm>
              <a:off x="0" y="-28575"/>
              <a:ext cx="5298820" cy="1958343"/>
            </a:xfrm>
            <a:prstGeom prst="rect">
              <a:avLst/>
            </a:prstGeom>
          </p:spPr>
          <p:txBody>
            <a:bodyPr anchor="ctr" rtlCol="false" tIns="127000" lIns="127000" bIns="127000" rIns="127000"/>
            <a:lstStyle/>
            <a:p>
              <a:pPr algn="ctr">
                <a:lnSpc>
                  <a:spcPts val="1960"/>
                </a:lnSpc>
              </a:pPr>
              <a:r>
                <a:rPr lang="en-US" sz="1400">
                  <a:solidFill>
                    <a:srgbClr val="000000"/>
                  </a:solidFill>
                  <a:latin typeface="Garet 1"/>
                </a:rPr>
                <a:t> </a:t>
              </a:r>
              <a:r>
                <a:rPr lang="en-US" sz="1400">
                  <a:solidFill>
                    <a:srgbClr val="000000"/>
                  </a:solidFill>
                  <a:latin typeface="Garet 1"/>
                </a:rPr>
                <a:t>le disque </a:t>
              </a:r>
              <a:r>
                <a:rPr lang="en-US" sz="1400">
                  <a:solidFill>
                    <a:srgbClr val="000000"/>
                  </a:solidFill>
                  <a:latin typeface="Garet 1 Bold"/>
                </a:rPr>
                <a:t>3</a:t>
              </a:r>
              <a:r>
                <a:rPr lang="en-US" sz="1400">
                  <a:solidFill>
                    <a:srgbClr val="000000"/>
                  </a:solidFill>
                  <a:latin typeface="Garet 1"/>
                </a:rPr>
                <a:t> est déplacé de </a:t>
              </a:r>
              <a:r>
                <a:rPr lang="en-US" sz="1400">
                  <a:solidFill>
                    <a:srgbClr val="000000"/>
                  </a:solidFill>
                  <a:latin typeface="Garet 1 Bold"/>
                </a:rPr>
                <a:t>A</a:t>
              </a:r>
              <a:r>
                <a:rPr lang="en-US" sz="1400">
                  <a:solidFill>
                    <a:srgbClr val="000000"/>
                  </a:solidFill>
                  <a:latin typeface="Garet 1"/>
                </a:rPr>
                <a:t> à </a:t>
              </a:r>
              <a:r>
                <a:rPr lang="en-US" sz="1400">
                  <a:solidFill>
                    <a:srgbClr val="000000"/>
                  </a:solidFill>
                  <a:latin typeface="Garet 1 Bold"/>
                </a:rPr>
                <a:t>C</a:t>
              </a:r>
              <a:r>
                <a:rPr lang="en-US" sz="1400">
                  <a:solidFill>
                    <a:srgbClr val="000000"/>
                  </a:solidFill>
                  <a:latin typeface="Garet 1"/>
                </a:rPr>
                <a:t>.</a:t>
              </a:r>
            </a:p>
            <a:p>
              <a:pPr algn="ctr">
                <a:lnSpc>
                  <a:spcPts val="1960"/>
                </a:lnSpc>
              </a:pPr>
            </a:p>
          </p:txBody>
        </p:sp>
      </p:grpSp>
      <p:grpSp>
        <p:nvGrpSpPr>
          <p:cNvPr name="Group 17" id="17"/>
          <p:cNvGrpSpPr>
            <a:grpSpLocks noChangeAspect="true"/>
          </p:cNvGrpSpPr>
          <p:nvPr/>
        </p:nvGrpSpPr>
        <p:grpSpPr>
          <a:xfrm rot="0">
            <a:off x="1211200" y="2577742"/>
            <a:ext cx="3571274" cy="4148784"/>
            <a:chOff x="0" y="0"/>
            <a:chExt cx="5466080" cy="6350000"/>
          </a:xfrm>
        </p:grpSpPr>
        <p:sp>
          <p:nvSpPr>
            <p:cNvPr name="Freeform 18" id="18"/>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19" id="19"/>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6"/>
              <a:stretch>
                <a:fillRect l="-8719" t="0" r="-8719" b="0"/>
              </a:stretch>
            </a:blipFill>
          </p:spPr>
        </p:sp>
        <p:sp>
          <p:nvSpPr>
            <p:cNvPr name="Freeform 20" id="20"/>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21" id="21"/>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grpSp>
        <p:nvGrpSpPr>
          <p:cNvPr name="Group 22" id="22"/>
          <p:cNvGrpSpPr/>
          <p:nvPr/>
        </p:nvGrpSpPr>
        <p:grpSpPr>
          <a:xfrm rot="0">
            <a:off x="131632" y="647497"/>
            <a:ext cx="1875207" cy="2029300"/>
            <a:chOff x="0" y="0"/>
            <a:chExt cx="3333701" cy="3607644"/>
          </a:xfrm>
        </p:grpSpPr>
        <p:sp>
          <p:nvSpPr>
            <p:cNvPr name="Freeform 23" id="23"/>
            <p:cNvSpPr/>
            <p:nvPr/>
          </p:nvSpPr>
          <p:spPr>
            <a:xfrm flipH="false" flipV="false" rot="0">
              <a:off x="0" y="0"/>
              <a:ext cx="3333701" cy="3607644"/>
            </a:xfrm>
            <a:custGeom>
              <a:avLst/>
              <a:gdLst/>
              <a:ahLst/>
              <a:cxnLst/>
              <a:rect r="r" b="b" t="t" l="l"/>
              <a:pathLst>
                <a:path h="3607644" w="3333701">
                  <a:moveTo>
                    <a:pt x="3333701" y="25400"/>
                  </a:moveTo>
                  <a:cubicBezTo>
                    <a:pt x="3333701" y="11372"/>
                    <a:pt x="3322334" y="0"/>
                    <a:pt x="3308301" y="0"/>
                  </a:cubicBezTo>
                  <a:lnTo>
                    <a:pt x="25400" y="0"/>
                  </a:lnTo>
                  <a:cubicBezTo>
                    <a:pt x="11372" y="0"/>
                    <a:pt x="0" y="11372"/>
                    <a:pt x="0" y="25400"/>
                  </a:cubicBezTo>
                  <a:lnTo>
                    <a:pt x="0" y="3582244"/>
                  </a:lnTo>
                  <a:cubicBezTo>
                    <a:pt x="0" y="3596278"/>
                    <a:pt x="11372" y="3607644"/>
                    <a:pt x="25400" y="3607644"/>
                  </a:cubicBezTo>
                  <a:lnTo>
                    <a:pt x="3308301" y="3607644"/>
                  </a:lnTo>
                  <a:cubicBezTo>
                    <a:pt x="3322334" y="3607644"/>
                    <a:pt x="3333701" y="3596278"/>
                    <a:pt x="3333701" y="3582244"/>
                  </a:cubicBezTo>
                  <a:lnTo>
                    <a:pt x="3333701" y="25400"/>
                  </a:lnTo>
                  <a:close/>
                </a:path>
              </a:pathLst>
            </a:custGeom>
            <a:solidFill>
              <a:srgbClr val="6721FF"/>
            </a:solidFill>
          </p:spPr>
        </p:sp>
        <p:sp>
          <p:nvSpPr>
            <p:cNvPr name="TextBox 24" id="24"/>
            <p:cNvSpPr txBox="true"/>
            <p:nvPr/>
          </p:nvSpPr>
          <p:spPr>
            <a:xfrm>
              <a:off x="152400" y="225425"/>
              <a:ext cx="3028901" cy="3128219"/>
            </a:xfrm>
            <a:prstGeom prst="rect">
              <a:avLst/>
            </a:prstGeom>
          </p:spPr>
          <p:txBody>
            <a:bodyPr anchor="t" rtlCol="false" tIns="254000" lIns="254000" bIns="254000" rIns="254000"/>
            <a:lstStyle/>
            <a:p>
              <a:pPr algn="ctr">
                <a:lnSpc>
                  <a:spcPts val="1679"/>
                </a:lnSpc>
              </a:pPr>
              <a:r>
                <a:rPr lang="en-US" sz="1200">
                  <a:solidFill>
                    <a:srgbClr val="FFFFFF"/>
                  </a:solidFill>
                  <a:latin typeface="Garet 1"/>
                </a:rPr>
                <a:t>Toutes ces images ci-dessous sont prises de notre site web "Jeu Tour de Hanoï".</a:t>
              </a:r>
            </a:p>
          </p:txBody>
        </p:sp>
      </p:grpSp>
      <p:grpSp>
        <p:nvGrpSpPr>
          <p:cNvPr name="Group 25" id="25"/>
          <p:cNvGrpSpPr>
            <a:grpSpLocks noChangeAspect="true"/>
          </p:cNvGrpSpPr>
          <p:nvPr/>
        </p:nvGrpSpPr>
        <p:grpSpPr>
          <a:xfrm rot="0">
            <a:off x="5439323" y="2577742"/>
            <a:ext cx="3574388" cy="4152402"/>
            <a:chOff x="0" y="0"/>
            <a:chExt cx="5466080" cy="6350000"/>
          </a:xfrm>
        </p:grpSpPr>
        <p:sp>
          <p:nvSpPr>
            <p:cNvPr name="Freeform 26" id="26"/>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27" id="27"/>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7"/>
              <a:stretch>
                <a:fillRect l="-4405" t="0" r="-14784" b="0"/>
              </a:stretch>
            </a:blipFill>
          </p:spPr>
        </p:sp>
        <p:sp>
          <p:nvSpPr>
            <p:cNvPr name="Freeform 28" id="28"/>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29" id="29"/>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grpSp>
        <p:nvGrpSpPr>
          <p:cNvPr name="Group 30" id="30"/>
          <p:cNvGrpSpPr>
            <a:grpSpLocks noChangeAspect="true"/>
          </p:cNvGrpSpPr>
          <p:nvPr/>
        </p:nvGrpSpPr>
        <p:grpSpPr>
          <a:xfrm rot="0">
            <a:off x="9477698" y="2577742"/>
            <a:ext cx="3574388" cy="4152402"/>
            <a:chOff x="0" y="0"/>
            <a:chExt cx="5466080" cy="6350000"/>
          </a:xfrm>
        </p:grpSpPr>
        <p:sp>
          <p:nvSpPr>
            <p:cNvPr name="Freeform 31" id="31"/>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32" id="32"/>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8"/>
              <a:stretch>
                <a:fillRect l="-11154" t="0" r="-15644" b="0"/>
              </a:stretch>
            </a:blipFill>
          </p:spPr>
        </p:sp>
        <p:sp>
          <p:nvSpPr>
            <p:cNvPr name="Freeform 33" id="33"/>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34" id="34"/>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grpSp>
        <p:nvGrpSpPr>
          <p:cNvPr name="Group 35" id="35"/>
          <p:cNvGrpSpPr>
            <a:grpSpLocks noChangeAspect="true"/>
          </p:cNvGrpSpPr>
          <p:nvPr/>
        </p:nvGrpSpPr>
        <p:grpSpPr>
          <a:xfrm rot="0">
            <a:off x="13610946" y="2577742"/>
            <a:ext cx="3574388" cy="4152402"/>
            <a:chOff x="0" y="0"/>
            <a:chExt cx="5466080" cy="6350000"/>
          </a:xfrm>
        </p:grpSpPr>
        <p:sp>
          <p:nvSpPr>
            <p:cNvPr name="Freeform 36" id="36"/>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37" id="37"/>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9"/>
              <a:stretch>
                <a:fillRect l="-4324" t="0" r="-4324" b="0"/>
              </a:stretch>
            </a:blipFill>
          </p:spPr>
        </p:sp>
        <p:sp>
          <p:nvSpPr>
            <p:cNvPr name="Freeform 38" id="38"/>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39" id="39"/>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sp>
        <p:nvSpPr>
          <p:cNvPr name="Freeform 40" id="40"/>
          <p:cNvSpPr/>
          <p:nvPr/>
        </p:nvSpPr>
        <p:spPr>
          <a:xfrm flipH="false" flipV="false" rot="0">
            <a:off x="2494282" y="481620"/>
            <a:ext cx="1414776" cy="1394198"/>
          </a:xfrm>
          <a:custGeom>
            <a:avLst/>
            <a:gdLst/>
            <a:ahLst/>
            <a:cxnLst/>
            <a:rect r="r" b="b" t="t" l="l"/>
            <a:pathLst>
              <a:path h="1394198" w="1414776">
                <a:moveTo>
                  <a:pt x="0" y="0"/>
                </a:moveTo>
                <a:lnTo>
                  <a:pt x="1414776" y="0"/>
                </a:lnTo>
                <a:lnTo>
                  <a:pt x="1414776" y="1394198"/>
                </a:lnTo>
                <a:lnTo>
                  <a:pt x="0" y="13941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1" id="41"/>
          <p:cNvSpPr txBox="true"/>
          <p:nvPr/>
        </p:nvSpPr>
        <p:spPr>
          <a:xfrm rot="0">
            <a:off x="4054751" y="771491"/>
            <a:ext cx="13719047" cy="890656"/>
          </a:xfrm>
          <a:prstGeom prst="rect">
            <a:avLst/>
          </a:prstGeom>
        </p:spPr>
        <p:txBody>
          <a:bodyPr anchor="t" rtlCol="false" tIns="0" lIns="0" bIns="0" rIns="0">
            <a:spAutoFit/>
          </a:bodyPr>
          <a:lstStyle/>
          <a:p>
            <a:pPr algn="l">
              <a:lnSpc>
                <a:spcPts val="6798"/>
              </a:lnSpc>
            </a:pPr>
            <a:r>
              <a:rPr lang="en-US" sz="6353">
                <a:solidFill>
                  <a:srgbClr val="FF5C00"/>
                </a:solidFill>
                <a:latin typeface="Fredoka Bold"/>
              </a:rPr>
              <a:t>DEROULEMENT DU PROBLÈME</a:t>
            </a:r>
          </a:p>
        </p:txBody>
      </p:sp>
      <p:sp>
        <p:nvSpPr>
          <p:cNvPr name="Freeform 42" id="42"/>
          <p:cNvSpPr/>
          <p:nvPr/>
        </p:nvSpPr>
        <p:spPr>
          <a:xfrm flipH="false" flipV="false" rot="-1340599">
            <a:off x="15730489" y="-1944605"/>
            <a:ext cx="5682485" cy="4835278"/>
          </a:xfrm>
          <a:custGeom>
            <a:avLst/>
            <a:gdLst/>
            <a:ahLst/>
            <a:cxnLst/>
            <a:rect r="r" b="b" t="t" l="l"/>
            <a:pathLst>
              <a:path h="4835278" w="5682485">
                <a:moveTo>
                  <a:pt x="0" y="0"/>
                </a:moveTo>
                <a:lnTo>
                  <a:pt x="5682485" y="0"/>
                </a:lnTo>
                <a:lnTo>
                  <a:pt x="5682485" y="4835279"/>
                </a:lnTo>
                <a:lnTo>
                  <a:pt x="0" y="48352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3" id="43"/>
          <p:cNvSpPr/>
          <p:nvPr/>
        </p:nvSpPr>
        <p:spPr>
          <a:xfrm flipH="false" flipV="false" rot="702491">
            <a:off x="17527587" y="2158413"/>
            <a:ext cx="682419" cy="838657"/>
          </a:xfrm>
          <a:custGeom>
            <a:avLst/>
            <a:gdLst/>
            <a:ahLst/>
            <a:cxnLst/>
            <a:rect r="r" b="b" t="t" l="l"/>
            <a:pathLst>
              <a:path h="838657" w="682419">
                <a:moveTo>
                  <a:pt x="0" y="0"/>
                </a:moveTo>
                <a:lnTo>
                  <a:pt x="682419" y="0"/>
                </a:lnTo>
                <a:lnTo>
                  <a:pt x="682419" y="838657"/>
                </a:lnTo>
                <a:lnTo>
                  <a:pt x="0" y="838657"/>
                </a:lnTo>
                <a:lnTo>
                  <a:pt x="0" y="0"/>
                </a:lnTo>
                <a:close/>
              </a:path>
            </a:pathLst>
          </a:custGeom>
          <a:blipFill>
            <a:blip r:embed="rId14">
              <a:extLst>
                <a:ext uri="{96DAC541-7B7A-43D3-8B79-37D633B846F1}">
                  <asvg:svgBlip xmlns:asvg="http://schemas.microsoft.com/office/drawing/2016/SVG/main" r:embed="rId15"/>
                </a:ext>
              </a:extLst>
            </a:blip>
            <a:stretch>
              <a:fillRect l="-128724" t="0" r="0" b="-133705"/>
            </a:stretch>
          </a:blipFill>
        </p:spPr>
      </p:sp>
      <p:sp>
        <p:nvSpPr>
          <p:cNvPr name="Freeform 44" id="44"/>
          <p:cNvSpPr/>
          <p:nvPr/>
        </p:nvSpPr>
        <p:spPr>
          <a:xfrm flipH="false" flipV="false" rot="754814">
            <a:off x="216123" y="5667667"/>
            <a:ext cx="708893" cy="853975"/>
          </a:xfrm>
          <a:custGeom>
            <a:avLst/>
            <a:gdLst/>
            <a:ahLst/>
            <a:cxnLst/>
            <a:rect r="r" b="b" t="t" l="l"/>
            <a:pathLst>
              <a:path h="853975" w="708893">
                <a:moveTo>
                  <a:pt x="0" y="0"/>
                </a:moveTo>
                <a:lnTo>
                  <a:pt x="708893" y="0"/>
                </a:lnTo>
                <a:lnTo>
                  <a:pt x="708893" y="853974"/>
                </a:lnTo>
                <a:lnTo>
                  <a:pt x="0" y="853974"/>
                </a:lnTo>
                <a:lnTo>
                  <a:pt x="0" y="0"/>
                </a:lnTo>
                <a:close/>
              </a:path>
            </a:pathLst>
          </a:custGeom>
          <a:blipFill>
            <a:blip r:embed="rId16">
              <a:extLst>
                <a:ext uri="{96DAC541-7B7A-43D3-8B79-37D633B846F1}">
                  <asvg:svgBlip xmlns:asvg="http://schemas.microsoft.com/office/drawing/2016/SVG/main" r:embed="rId17"/>
                </a:ext>
              </a:extLst>
            </a:blip>
            <a:stretch>
              <a:fillRect l="-113400" t="0" r="0" b="-83484"/>
            </a:stretch>
          </a:blipFill>
        </p:spPr>
      </p:sp>
      <p:grpSp>
        <p:nvGrpSpPr>
          <p:cNvPr name="Group 45" id="45"/>
          <p:cNvGrpSpPr/>
          <p:nvPr/>
        </p:nvGrpSpPr>
        <p:grpSpPr>
          <a:xfrm rot="0">
            <a:off x="9480812" y="7183729"/>
            <a:ext cx="3574388" cy="1339065"/>
            <a:chOff x="0" y="0"/>
            <a:chExt cx="5298820" cy="1985085"/>
          </a:xfrm>
        </p:grpSpPr>
        <p:sp>
          <p:nvSpPr>
            <p:cNvPr name="Freeform 46" id="46"/>
            <p:cNvSpPr/>
            <p:nvPr/>
          </p:nvSpPr>
          <p:spPr>
            <a:xfrm flipH="false" flipV="false" rot="0">
              <a:off x="0" y="0"/>
              <a:ext cx="5298820" cy="1985084"/>
            </a:xfrm>
            <a:custGeom>
              <a:avLst/>
              <a:gdLst/>
              <a:ahLst/>
              <a:cxnLst/>
              <a:rect r="r" b="b" t="t" l="l"/>
              <a:pathLst>
                <a:path h="1985084" w="5298820">
                  <a:moveTo>
                    <a:pt x="64978" y="0"/>
                  </a:moveTo>
                  <a:lnTo>
                    <a:pt x="5233842" y="0"/>
                  </a:lnTo>
                  <a:cubicBezTo>
                    <a:pt x="5269729" y="0"/>
                    <a:pt x="5298820" y="29092"/>
                    <a:pt x="5298820" y="64978"/>
                  </a:cubicBezTo>
                  <a:lnTo>
                    <a:pt x="5298820" y="1920106"/>
                  </a:lnTo>
                  <a:cubicBezTo>
                    <a:pt x="5298820" y="1955993"/>
                    <a:pt x="5269729" y="1985084"/>
                    <a:pt x="5233842" y="1985084"/>
                  </a:cubicBezTo>
                  <a:lnTo>
                    <a:pt x="64978" y="1985084"/>
                  </a:lnTo>
                  <a:cubicBezTo>
                    <a:pt x="29092" y="1985084"/>
                    <a:pt x="0" y="1955993"/>
                    <a:pt x="0" y="1920106"/>
                  </a:cubicBezTo>
                  <a:lnTo>
                    <a:pt x="0" y="64978"/>
                  </a:lnTo>
                  <a:cubicBezTo>
                    <a:pt x="0" y="29092"/>
                    <a:pt x="29092" y="0"/>
                    <a:pt x="64978" y="0"/>
                  </a:cubicBezTo>
                  <a:close/>
                </a:path>
              </a:pathLst>
            </a:custGeom>
            <a:solidFill>
              <a:srgbClr val="FFFFFF"/>
            </a:solidFill>
            <a:ln w="38100" cap="rnd">
              <a:solidFill>
                <a:srgbClr val="000000"/>
              </a:solidFill>
              <a:prstDash val="solid"/>
              <a:round/>
            </a:ln>
          </p:spPr>
        </p:sp>
        <p:sp>
          <p:nvSpPr>
            <p:cNvPr name="TextBox 47" id="47"/>
            <p:cNvSpPr txBox="true"/>
            <p:nvPr/>
          </p:nvSpPr>
          <p:spPr>
            <a:xfrm>
              <a:off x="0" y="-28575"/>
              <a:ext cx="5298820" cy="2013660"/>
            </a:xfrm>
            <a:prstGeom prst="rect">
              <a:avLst/>
            </a:prstGeom>
          </p:spPr>
          <p:txBody>
            <a:bodyPr anchor="ctr" rtlCol="false" tIns="139700" lIns="139700" bIns="139700" rIns="139700"/>
            <a:lstStyle/>
            <a:p>
              <a:pPr algn="ctr">
                <a:lnSpc>
                  <a:spcPts val="1960"/>
                </a:lnSpc>
              </a:pPr>
              <a:r>
                <a:rPr lang="en-US" sz="1400">
                  <a:solidFill>
                    <a:srgbClr val="000000"/>
                  </a:solidFill>
                  <a:latin typeface="Garet 1"/>
                </a:rPr>
                <a:t> </a:t>
              </a:r>
              <a:r>
                <a:rPr lang="en-US" sz="1400">
                  <a:solidFill>
                    <a:srgbClr val="000000"/>
                  </a:solidFill>
                  <a:latin typeface="Garet 1"/>
                </a:rPr>
                <a:t>le disque </a:t>
              </a:r>
              <a:r>
                <a:rPr lang="en-US" sz="1400">
                  <a:solidFill>
                    <a:srgbClr val="000000"/>
                  </a:solidFill>
                  <a:latin typeface="Garet 1 Bold"/>
                </a:rPr>
                <a:t>2</a:t>
              </a:r>
              <a:r>
                <a:rPr lang="en-US" sz="1400">
                  <a:solidFill>
                    <a:srgbClr val="000000"/>
                  </a:solidFill>
                  <a:latin typeface="Garet 1"/>
                </a:rPr>
                <a:t> est déplacé de </a:t>
              </a:r>
              <a:r>
                <a:rPr lang="en-US" sz="1400">
                  <a:solidFill>
                    <a:srgbClr val="000000"/>
                  </a:solidFill>
                  <a:latin typeface="Garet 1 Bold"/>
                </a:rPr>
                <a:t>B</a:t>
              </a:r>
              <a:r>
                <a:rPr lang="en-US" sz="1400">
                  <a:solidFill>
                    <a:srgbClr val="000000"/>
                  </a:solidFill>
                  <a:latin typeface="Garet 1"/>
                </a:rPr>
                <a:t> à </a:t>
              </a:r>
              <a:r>
                <a:rPr lang="en-US" sz="1400">
                  <a:solidFill>
                    <a:srgbClr val="000000"/>
                  </a:solidFill>
                  <a:latin typeface="Garet 1 Bold"/>
                </a:rPr>
                <a:t>C</a:t>
              </a:r>
              <a:r>
                <a:rPr lang="en-US" sz="1400">
                  <a:solidFill>
                    <a:srgbClr val="000000"/>
                  </a:solidFill>
                  <a:latin typeface="Garet 1"/>
                </a:rPr>
                <a:t>.</a:t>
              </a:r>
            </a:p>
            <a:p>
              <a:pPr algn="ctr">
                <a:lnSpc>
                  <a:spcPts val="1960"/>
                </a:lnSpc>
              </a:pPr>
            </a:p>
          </p:txBody>
        </p:sp>
      </p:grpSp>
      <p:grpSp>
        <p:nvGrpSpPr>
          <p:cNvPr name="Group 48" id="48"/>
          <p:cNvGrpSpPr/>
          <p:nvPr/>
        </p:nvGrpSpPr>
        <p:grpSpPr>
          <a:xfrm rot="0">
            <a:off x="11006906" y="6932465"/>
            <a:ext cx="522201" cy="502529"/>
            <a:chOff x="0" y="0"/>
            <a:chExt cx="812800" cy="782181"/>
          </a:xfrm>
        </p:grpSpPr>
        <p:sp>
          <p:nvSpPr>
            <p:cNvPr name="Freeform 49" id="49"/>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50" id="50"/>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a:rPr>
                <a:t>6</a:t>
              </a:r>
            </a:p>
          </p:txBody>
        </p:sp>
      </p:grpSp>
      <p:grpSp>
        <p:nvGrpSpPr>
          <p:cNvPr name="Group 51" id="51"/>
          <p:cNvGrpSpPr/>
          <p:nvPr/>
        </p:nvGrpSpPr>
        <p:grpSpPr>
          <a:xfrm rot="0">
            <a:off x="13617175" y="7183729"/>
            <a:ext cx="3574388" cy="1339065"/>
            <a:chOff x="0" y="0"/>
            <a:chExt cx="5298820" cy="1985085"/>
          </a:xfrm>
        </p:grpSpPr>
        <p:sp>
          <p:nvSpPr>
            <p:cNvPr name="Freeform 52" id="52"/>
            <p:cNvSpPr/>
            <p:nvPr/>
          </p:nvSpPr>
          <p:spPr>
            <a:xfrm flipH="false" flipV="false" rot="0">
              <a:off x="0" y="0"/>
              <a:ext cx="5298820" cy="1985084"/>
            </a:xfrm>
            <a:custGeom>
              <a:avLst/>
              <a:gdLst/>
              <a:ahLst/>
              <a:cxnLst/>
              <a:rect r="r" b="b" t="t" l="l"/>
              <a:pathLst>
                <a:path h="1985084" w="5298820">
                  <a:moveTo>
                    <a:pt x="64978" y="0"/>
                  </a:moveTo>
                  <a:lnTo>
                    <a:pt x="5233842" y="0"/>
                  </a:lnTo>
                  <a:cubicBezTo>
                    <a:pt x="5269729" y="0"/>
                    <a:pt x="5298820" y="29092"/>
                    <a:pt x="5298820" y="64978"/>
                  </a:cubicBezTo>
                  <a:lnTo>
                    <a:pt x="5298820" y="1920106"/>
                  </a:lnTo>
                  <a:cubicBezTo>
                    <a:pt x="5298820" y="1955993"/>
                    <a:pt x="5269729" y="1985084"/>
                    <a:pt x="5233842" y="1985084"/>
                  </a:cubicBezTo>
                  <a:lnTo>
                    <a:pt x="64978" y="1985084"/>
                  </a:lnTo>
                  <a:cubicBezTo>
                    <a:pt x="29092" y="1985084"/>
                    <a:pt x="0" y="1955993"/>
                    <a:pt x="0" y="1920106"/>
                  </a:cubicBezTo>
                  <a:lnTo>
                    <a:pt x="0" y="64978"/>
                  </a:lnTo>
                  <a:cubicBezTo>
                    <a:pt x="0" y="29092"/>
                    <a:pt x="29092" y="0"/>
                    <a:pt x="64978" y="0"/>
                  </a:cubicBezTo>
                  <a:close/>
                </a:path>
              </a:pathLst>
            </a:custGeom>
            <a:solidFill>
              <a:srgbClr val="FFFFFF"/>
            </a:solidFill>
            <a:ln w="38100" cap="rnd">
              <a:solidFill>
                <a:srgbClr val="000000"/>
              </a:solidFill>
              <a:prstDash val="solid"/>
              <a:round/>
            </a:ln>
          </p:spPr>
        </p:sp>
        <p:sp>
          <p:nvSpPr>
            <p:cNvPr name="TextBox 53" id="53"/>
            <p:cNvSpPr txBox="true"/>
            <p:nvPr/>
          </p:nvSpPr>
          <p:spPr>
            <a:xfrm>
              <a:off x="0" y="-28575"/>
              <a:ext cx="5298820" cy="2013660"/>
            </a:xfrm>
            <a:prstGeom prst="rect">
              <a:avLst/>
            </a:prstGeom>
          </p:spPr>
          <p:txBody>
            <a:bodyPr anchor="ctr" rtlCol="false" tIns="139700" lIns="139700" bIns="139700" rIns="139700"/>
            <a:lstStyle/>
            <a:p>
              <a:pPr algn="ctr">
                <a:lnSpc>
                  <a:spcPts val="1960"/>
                </a:lnSpc>
              </a:pPr>
              <a:r>
                <a:rPr lang="en-US" sz="1400">
                  <a:solidFill>
                    <a:srgbClr val="000000"/>
                  </a:solidFill>
                  <a:latin typeface="Garet 1"/>
                </a:rPr>
                <a:t> le disque 1 est déplacé de A à C.</a:t>
              </a:r>
            </a:p>
            <a:p>
              <a:pPr algn="ctr">
                <a:lnSpc>
                  <a:spcPts val="1960"/>
                </a:lnSpc>
              </a:pPr>
            </a:p>
          </p:txBody>
        </p:sp>
      </p:grpSp>
      <p:grpSp>
        <p:nvGrpSpPr>
          <p:cNvPr name="Group 54" id="54"/>
          <p:cNvGrpSpPr/>
          <p:nvPr/>
        </p:nvGrpSpPr>
        <p:grpSpPr>
          <a:xfrm rot="0">
            <a:off x="15143269" y="6932465"/>
            <a:ext cx="522201" cy="502529"/>
            <a:chOff x="0" y="0"/>
            <a:chExt cx="812800" cy="782181"/>
          </a:xfrm>
        </p:grpSpPr>
        <p:sp>
          <p:nvSpPr>
            <p:cNvPr name="Freeform 55" id="55"/>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56" id="56"/>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Bold"/>
                </a:rPr>
                <a:t>7</a:t>
              </a:r>
            </a:p>
          </p:txBody>
        </p:sp>
      </p:grpSp>
      <p:grpSp>
        <p:nvGrpSpPr>
          <p:cNvPr name="Group 57" id="57"/>
          <p:cNvGrpSpPr/>
          <p:nvPr/>
        </p:nvGrpSpPr>
        <p:grpSpPr>
          <a:xfrm rot="0">
            <a:off x="6870543" y="6932465"/>
            <a:ext cx="522201" cy="502529"/>
            <a:chOff x="0" y="0"/>
            <a:chExt cx="812800" cy="782181"/>
          </a:xfrm>
        </p:grpSpPr>
        <p:sp>
          <p:nvSpPr>
            <p:cNvPr name="Freeform 58" id="58"/>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59" id="59"/>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Bold"/>
                </a:rPr>
                <a:t>5</a:t>
              </a:r>
            </a:p>
          </p:txBody>
        </p:sp>
      </p:grpSp>
      <p:grpSp>
        <p:nvGrpSpPr>
          <p:cNvPr name="Group 60" id="60"/>
          <p:cNvGrpSpPr/>
          <p:nvPr/>
        </p:nvGrpSpPr>
        <p:grpSpPr>
          <a:xfrm rot="0">
            <a:off x="2735737" y="6875555"/>
            <a:ext cx="522201" cy="502529"/>
            <a:chOff x="0" y="0"/>
            <a:chExt cx="812800" cy="782181"/>
          </a:xfrm>
        </p:grpSpPr>
        <p:sp>
          <p:nvSpPr>
            <p:cNvPr name="Freeform 61" id="61"/>
            <p:cNvSpPr/>
            <p:nvPr/>
          </p:nvSpPr>
          <p:spPr>
            <a:xfrm flipH="false" flipV="false" rot="0">
              <a:off x="0" y="0"/>
              <a:ext cx="812800" cy="782181"/>
            </a:xfrm>
            <a:custGeom>
              <a:avLst/>
              <a:gdLst/>
              <a:ahLst/>
              <a:cxnLst/>
              <a:rect r="r" b="b" t="t" l="l"/>
              <a:pathLst>
                <a:path h="782181" w="812800">
                  <a:moveTo>
                    <a:pt x="406400" y="0"/>
                  </a:moveTo>
                  <a:cubicBezTo>
                    <a:pt x="181951" y="0"/>
                    <a:pt x="0" y="175097"/>
                    <a:pt x="0" y="391091"/>
                  </a:cubicBezTo>
                  <a:cubicBezTo>
                    <a:pt x="0" y="607084"/>
                    <a:pt x="181951" y="782181"/>
                    <a:pt x="406400" y="782181"/>
                  </a:cubicBezTo>
                  <a:cubicBezTo>
                    <a:pt x="630849" y="782181"/>
                    <a:pt x="812800" y="607084"/>
                    <a:pt x="812800" y="391091"/>
                  </a:cubicBezTo>
                  <a:cubicBezTo>
                    <a:pt x="812800" y="175097"/>
                    <a:pt x="630849" y="0"/>
                    <a:pt x="406400" y="0"/>
                  </a:cubicBezTo>
                  <a:close/>
                </a:path>
              </a:pathLst>
            </a:custGeom>
            <a:solidFill>
              <a:srgbClr val="F47CB9"/>
            </a:solidFill>
          </p:spPr>
        </p:sp>
        <p:sp>
          <p:nvSpPr>
            <p:cNvPr name="TextBox 62" id="62"/>
            <p:cNvSpPr txBox="true"/>
            <p:nvPr/>
          </p:nvSpPr>
          <p:spPr>
            <a:xfrm>
              <a:off x="76200" y="120955"/>
              <a:ext cx="660400" cy="587897"/>
            </a:xfrm>
            <a:prstGeom prst="rect">
              <a:avLst/>
            </a:prstGeom>
          </p:spPr>
          <p:txBody>
            <a:bodyPr anchor="ctr" rtlCol="false" tIns="50800" lIns="50800" bIns="50800" rIns="50800"/>
            <a:lstStyle/>
            <a:p>
              <a:pPr algn="ctr">
                <a:lnSpc>
                  <a:spcPts val="1599"/>
                </a:lnSpc>
              </a:pPr>
              <a:r>
                <a:rPr lang="en-US" sz="1599" spc="-31">
                  <a:solidFill>
                    <a:srgbClr val="FFFFFF"/>
                  </a:solidFill>
                  <a:latin typeface="Garet 1 Bold"/>
                </a:rPr>
                <a:t>4</a:t>
              </a:r>
            </a:p>
          </p:txBody>
        </p:sp>
      </p:grpSp>
      <p:sp>
        <p:nvSpPr>
          <p:cNvPr name="Freeform 63" id="63"/>
          <p:cNvSpPr/>
          <p:nvPr/>
        </p:nvSpPr>
        <p:spPr>
          <a:xfrm flipH="true" flipV="false" rot="0">
            <a:off x="243171" y="32768"/>
            <a:ext cx="654796" cy="880533"/>
          </a:xfrm>
          <a:custGeom>
            <a:avLst/>
            <a:gdLst/>
            <a:ahLst/>
            <a:cxnLst/>
            <a:rect r="r" b="b" t="t" l="l"/>
            <a:pathLst>
              <a:path h="880533" w="654796">
                <a:moveTo>
                  <a:pt x="654797" y="0"/>
                </a:moveTo>
                <a:lnTo>
                  <a:pt x="0" y="0"/>
                </a:lnTo>
                <a:lnTo>
                  <a:pt x="0" y="880533"/>
                </a:lnTo>
                <a:lnTo>
                  <a:pt x="654797" y="880533"/>
                </a:lnTo>
                <a:lnTo>
                  <a:pt x="654797"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64" id="64"/>
          <p:cNvSpPr txBox="true"/>
          <p:nvPr/>
        </p:nvSpPr>
        <p:spPr>
          <a:xfrm rot="0">
            <a:off x="1667862" y="5120348"/>
            <a:ext cx="225177"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A</a:t>
            </a:r>
          </a:p>
        </p:txBody>
      </p:sp>
      <p:sp>
        <p:nvSpPr>
          <p:cNvPr name="TextBox 65" id="65"/>
          <p:cNvSpPr txBox="true"/>
          <p:nvPr/>
        </p:nvSpPr>
        <p:spPr>
          <a:xfrm rot="0">
            <a:off x="2826489" y="5120348"/>
            <a:ext cx="218033"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B</a:t>
            </a:r>
          </a:p>
        </p:txBody>
      </p:sp>
      <p:sp>
        <p:nvSpPr>
          <p:cNvPr name="TextBox 66" id="66"/>
          <p:cNvSpPr txBox="true"/>
          <p:nvPr/>
        </p:nvSpPr>
        <p:spPr>
          <a:xfrm rot="0">
            <a:off x="3879782" y="5120348"/>
            <a:ext cx="266700"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C</a:t>
            </a:r>
          </a:p>
        </p:txBody>
      </p:sp>
      <p:sp>
        <p:nvSpPr>
          <p:cNvPr name="TextBox 67" id="67"/>
          <p:cNvSpPr txBox="true"/>
          <p:nvPr/>
        </p:nvSpPr>
        <p:spPr>
          <a:xfrm rot="0">
            <a:off x="6014033" y="5120348"/>
            <a:ext cx="225177"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A</a:t>
            </a:r>
          </a:p>
        </p:txBody>
      </p:sp>
      <p:sp>
        <p:nvSpPr>
          <p:cNvPr name="TextBox 68" id="68"/>
          <p:cNvSpPr txBox="true"/>
          <p:nvPr/>
        </p:nvSpPr>
        <p:spPr>
          <a:xfrm rot="0">
            <a:off x="7096460" y="5120348"/>
            <a:ext cx="218033"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B</a:t>
            </a:r>
          </a:p>
        </p:txBody>
      </p:sp>
      <p:sp>
        <p:nvSpPr>
          <p:cNvPr name="TextBox 69" id="69"/>
          <p:cNvSpPr txBox="true"/>
          <p:nvPr/>
        </p:nvSpPr>
        <p:spPr>
          <a:xfrm rot="0">
            <a:off x="9936491" y="5068909"/>
            <a:ext cx="225177"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A</a:t>
            </a:r>
          </a:p>
        </p:txBody>
      </p:sp>
      <p:sp>
        <p:nvSpPr>
          <p:cNvPr name="TextBox 70" id="70"/>
          <p:cNvSpPr txBox="true"/>
          <p:nvPr/>
        </p:nvSpPr>
        <p:spPr>
          <a:xfrm rot="0">
            <a:off x="11155875" y="5068909"/>
            <a:ext cx="218033"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B</a:t>
            </a:r>
          </a:p>
        </p:txBody>
      </p:sp>
      <p:sp>
        <p:nvSpPr>
          <p:cNvPr name="TextBox 71" id="71"/>
          <p:cNvSpPr txBox="true"/>
          <p:nvPr/>
        </p:nvSpPr>
        <p:spPr>
          <a:xfrm rot="0">
            <a:off x="12233430" y="5068909"/>
            <a:ext cx="266700"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C</a:t>
            </a:r>
          </a:p>
        </p:txBody>
      </p:sp>
      <p:sp>
        <p:nvSpPr>
          <p:cNvPr name="TextBox 72" id="72"/>
          <p:cNvSpPr txBox="true"/>
          <p:nvPr/>
        </p:nvSpPr>
        <p:spPr>
          <a:xfrm rot="0">
            <a:off x="14207415" y="5257560"/>
            <a:ext cx="225177"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A</a:t>
            </a:r>
          </a:p>
        </p:txBody>
      </p:sp>
      <p:sp>
        <p:nvSpPr>
          <p:cNvPr name="TextBox 73" id="73"/>
          <p:cNvSpPr txBox="true"/>
          <p:nvPr/>
        </p:nvSpPr>
        <p:spPr>
          <a:xfrm rot="0">
            <a:off x="15142875" y="5257560"/>
            <a:ext cx="218033"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B</a:t>
            </a:r>
          </a:p>
        </p:txBody>
      </p:sp>
      <p:sp>
        <p:nvSpPr>
          <p:cNvPr name="TextBox 74" id="74"/>
          <p:cNvSpPr txBox="true"/>
          <p:nvPr/>
        </p:nvSpPr>
        <p:spPr>
          <a:xfrm rot="0">
            <a:off x="16081758" y="5257560"/>
            <a:ext cx="266700"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C</a:t>
            </a:r>
          </a:p>
        </p:txBody>
      </p:sp>
      <p:sp>
        <p:nvSpPr>
          <p:cNvPr name="TextBox 75" id="75"/>
          <p:cNvSpPr txBox="true"/>
          <p:nvPr/>
        </p:nvSpPr>
        <p:spPr>
          <a:xfrm rot="0">
            <a:off x="8171743" y="5120348"/>
            <a:ext cx="266700" cy="343210"/>
          </a:xfrm>
          <a:prstGeom prst="rect">
            <a:avLst/>
          </a:prstGeom>
        </p:spPr>
        <p:txBody>
          <a:bodyPr anchor="t" rtlCol="false" tIns="0" lIns="0" bIns="0" rIns="0">
            <a:spAutoFit/>
          </a:bodyPr>
          <a:lstStyle/>
          <a:p>
            <a:pPr algn="ctr">
              <a:lnSpc>
                <a:spcPts val="2637"/>
              </a:lnSpc>
              <a:spcBef>
                <a:spcPct val="0"/>
              </a:spcBef>
            </a:pPr>
            <a:r>
              <a:rPr lang="en-US" sz="2637" spc="-52">
                <a:solidFill>
                  <a:srgbClr val="FFFEF5"/>
                </a:solidFill>
                <a:latin typeface="Garet 1"/>
              </a:rPr>
              <a:t>C</a:t>
            </a:r>
          </a:p>
        </p:txBody>
      </p:sp>
      <p:sp>
        <p:nvSpPr>
          <p:cNvPr name="Freeform 76" id="76"/>
          <p:cNvSpPr/>
          <p:nvPr/>
        </p:nvSpPr>
        <p:spPr>
          <a:xfrm flipH="false" flipV="false" rot="0">
            <a:off x="16528652" y="8536951"/>
            <a:ext cx="1461296" cy="1442697"/>
          </a:xfrm>
          <a:custGeom>
            <a:avLst/>
            <a:gdLst/>
            <a:ahLst/>
            <a:cxnLst/>
            <a:rect r="r" b="b" t="t" l="l"/>
            <a:pathLst>
              <a:path h="1442697" w="1461296">
                <a:moveTo>
                  <a:pt x="0" y="0"/>
                </a:moveTo>
                <a:lnTo>
                  <a:pt x="1461296" y="0"/>
                </a:lnTo>
                <a:lnTo>
                  <a:pt x="1461296" y="1442698"/>
                </a:lnTo>
                <a:lnTo>
                  <a:pt x="0" y="144269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7749" y="-882240"/>
            <a:ext cx="20323498" cy="11426017"/>
          </a:xfrm>
          <a:custGeom>
            <a:avLst/>
            <a:gdLst/>
            <a:ahLst/>
            <a:cxnLst/>
            <a:rect r="r" b="b" t="t" l="l"/>
            <a:pathLst>
              <a:path h="11426017" w="20323498">
                <a:moveTo>
                  <a:pt x="0" y="0"/>
                </a:moveTo>
                <a:lnTo>
                  <a:pt x="20323498" y="0"/>
                </a:lnTo>
                <a:lnTo>
                  <a:pt x="20323498" y="11426017"/>
                </a:lnTo>
                <a:lnTo>
                  <a:pt x="0" y="11426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47200" y="2144741"/>
            <a:ext cx="15793600" cy="5997519"/>
            <a:chOff x="0" y="0"/>
            <a:chExt cx="21058133" cy="7996691"/>
          </a:xfrm>
        </p:grpSpPr>
        <p:grpSp>
          <p:nvGrpSpPr>
            <p:cNvPr name="Group 4" id="4"/>
            <p:cNvGrpSpPr/>
            <p:nvPr/>
          </p:nvGrpSpPr>
          <p:grpSpPr>
            <a:xfrm rot="0">
              <a:off x="339932" y="397920"/>
              <a:ext cx="20718201" cy="7598771"/>
              <a:chOff x="0" y="0"/>
              <a:chExt cx="13832610" cy="5073357"/>
            </a:xfrm>
          </p:grpSpPr>
          <p:sp>
            <p:nvSpPr>
              <p:cNvPr name="Freeform 5" id="5"/>
              <p:cNvSpPr/>
              <p:nvPr/>
            </p:nvSpPr>
            <p:spPr>
              <a:xfrm flipH="false" flipV="false" rot="0">
                <a:off x="31750" y="31750"/>
                <a:ext cx="13769110" cy="5009857"/>
              </a:xfrm>
              <a:custGeom>
                <a:avLst/>
                <a:gdLst/>
                <a:ahLst/>
                <a:cxnLst/>
                <a:rect r="r" b="b" t="t" l="l"/>
                <a:pathLst>
                  <a:path h="5009857" w="13769110">
                    <a:moveTo>
                      <a:pt x="13676399" y="5009857"/>
                    </a:moveTo>
                    <a:lnTo>
                      <a:pt x="92710" y="5009857"/>
                    </a:lnTo>
                    <a:cubicBezTo>
                      <a:pt x="41910" y="5009857"/>
                      <a:pt x="0" y="4967947"/>
                      <a:pt x="0" y="4917147"/>
                    </a:cubicBezTo>
                    <a:lnTo>
                      <a:pt x="0" y="92710"/>
                    </a:lnTo>
                    <a:cubicBezTo>
                      <a:pt x="0" y="41910"/>
                      <a:pt x="41910" y="0"/>
                      <a:pt x="92710" y="0"/>
                    </a:cubicBezTo>
                    <a:lnTo>
                      <a:pt x="13675130" y="0"/>
                    </a:lnTo>
                    <a:cubicBezTo>
                      <a:pt x="13725930" y="0"/>
                      <a:pt x="13767840" y="41910"/>
                      <a:pt x="13767840" y="92710"/>
                    </a:cubicBezTo>
                    <a:lnTo>
                      <a:pt x="13767840" y="4915877"/>
                    </a:lnTo>
                    <a:cubicBezTo>
                      <a:pt x="13769110" y="4967947"/>
                      <a:pt x="13727199" y="5009857"/>
                      <a:pt x="13676399" y="5009857"/>
                    </a:cubicBezTo>
                    <a:close/>
                  </a:path>
                </a:pathLst>
              </a:custGeom>
              <a:solidFill>
                <a:srgbClr val="000000"/>
              </a:solidFill>
            </p:spPr>
          </p:sp>
          <p:sp>
            <p:nvSpPr>
              <p:cNvPr name="Freeform 6" id="6"/>
              <p:cNvSpPr/>
              <p:nvPr/>
            </p:nvSpPr>
            <p:spPr>
              <a:xfrm flipH="false" flipV="false" rot="0">
                <a:off x="0" y="0"/>
                <a:ext cx="13832610" cy="5073357"/>
              </a:xfrm>
              <a:custGeom>
                <a:avLst/>
                <a:gdLst/>
                <a:ahLst/>
                <a:cxnLst/>
                <a:rect r="r" b="b" t="t" l="l"/>
                <a:pathLst>
                  <a:path h="5073357" w="13832610">
                    <a:moveTo>
                      <a:pt x="13708149" y="59690"/>
                    </a:moveTo>
                    <a:cubicBezTo>
                      <a:pt x="13743710" y="59690"/>
                      <a:pt x="13772919" y="88900"/>
                      <a:pt x="13772919" y="124460"/>
                    </a:cubicBezTo>
                    <a:lnTo>
                      <a:pt x="13772919" y="4948897"/>
                    </a:lnTo>
                    <a:cubicBezTo>
                      <a:pt x="13772919" y="4984457"/>
                      <a:pt x="13743710" y="5013667"/>
                      <a:pt x="13708149" y="5013667"/>
                    </a:cubicBezTo>
                    <a:lnTo>
                      <a:pt x="124460" y="5013667"/>
                    </a:lnTo>
                    <a:cubicBezTo>
                      <a:pt x="88900" y="5013667"/>
                      <a:pt x="59690" y="4984457"/>
                      <a:pt x="59690" y="4948897"/>
                    </a:cubicBezTo>
                    <a:lnTo>
                      <a:pt x="59690" y="124460"/>
                    </a:lnTo>
                    <a:cubicBezTo>
                      <a:pt x="59690" y="88900"/>
                      <a:pt x="88900" y="59690"/>
                      <a:pt x="124460" y="59690"/>
                    </a:cubicBezTo>
                    <a:lnTo>
                      <a:pt x="13708149" y="59690"/>
                    </a:lnTo>
                    <a:moveTo>
                      <a:pt x="13708149" y="0"/>
                    </a:moveTo>
                    <a:lnTo>
                      <a:pt x="124460" y="0"/>
                    </a:lnTo>
                    <a:cubicBezTo>
                      <a:pt x="55880" y="0"/>
                      <a:pt x="0" y="55880"/>
                      <a:pt x="0" y="124460"/>
                    </a:cubicBezTo>
                    <a:lnTo>
                      <a:pt x="0" y="4948897"/>
                    </a:lnTo>
                    <a:cubicBezTo>
                      <a:pt x="0" y="5017477"/>
                      <a:pt x="55880" y="5073357"/>
                      <a:pt x="124460" y="5073357"/>
                    </a:cubicBezTo>
                    <a:lnTo>
                      <a:pt x="13708149" y="5073357"/>
                    </a:lnTo>
                    <a:cubicBezTo>
                      <a:pt x="13776730" y="5073357"/>
                      <a:pt x="13832610" y="5017477"/>
                      <a:pt x="13832610" y="4948897"/>
                    </a:cubicBezTo>
                    <a:lnTo>
                      <a:pt x="13832610" y="124460"/>
                    </a:lnTo>
                    <a:cubicBezTo>
                      <a:pt x="13832610" y="55880"/>
                      <a:pt x="13776730" y="0"/>
                      <a:pt x="13708149" y="0"/>
                    </a:cubicBezTo>
                    <a:close/>
                  </a:path>
                </a:pathLst>
              </a:custGeom>
              <a:solidFill>
                <a:srgbClr val="000000"/>
              </a:solidFill>
            </p:spPr>
          </p:sp>
        </p:grpSp>
        <p:grpSp>
          <p:nvGrpSpPr>
            <p:cNvPr name="Group 7" id="7"/>
            <p:cNvGrpSpPr/>
            <p:nvPr/>
          </p:nvGrpSpPr>
          <p:grpSpPr>
            <a:xfrm rot="0">
              <a:off x="0" y="0"/>
              <a:ext cx="20765930" cy="7700640"/>
              <a:chOff x="0" y="0"/>
              <a:chExt cx="13864476" cy="5141371"/>
            </a:xfrm>
          </p:grpSpPr>
          <p:sp>
            <p:nvSpPr>
              <p:cNvPr name="Freeform 8" id="8"/>
              <p:cNvSpPr/>
              <p:nvPr/>
            </p:nvSpPr>
            <p:spPr>
              <a:xfrm flipH="false" flipV="false" rot="0">
                <a:off x="31750" y="31750"/>
                <a:ext cx="13800976" cy="5077871"/>
              </a:xfrm>
              <a:custGeom>
                <a:avLst/>
                <a:gdLst/>
                <a:ahLst/>
                <a:cxnLst/>
                <a:rect r="r" b="b" t="t" l="l"/>
                <a:pathLst>
                  <a:path h="5077871" w="13800976">
                    <a:moveTo>
                      <a:pt x="13708266" y="5077871"/>
                    </a:moveTo>
                    <a:lnTo>
                      <a:pt x="92710" y="5077871"/>
                    </a:lnTo>
                    <a:cubicBezTo>
                      <a:pt x="41910" y="5077871"/>
                      <a:pt x="0" y="5035961"/>
                      <a:pt x="0" y="4985161"/>
                    </a:cubicBezTo>
                    <a:lnTo>
                      <a:pt x="0" y="92710"/>
                    </a:lnTo>
                    <a:cubicBezTo>
                      <a:pt x="0" y="41910"/>
                      <a:pt x="41910" y="0"/>
                      <a:pt x="92710" y="0"/>
                    </a:cubicBezTo>
                    <a:lnTo>
                      <a:pt x="13706996" y="0"/>
                    </a:lnTo>
                    <a:cubicBezTo>
                      <a:pt x="13757796" y="0"/>
                      <a:pt x="13799707" y="41910"/>
                      <a:pt x="13799707" y="92710"/>
                    </a:cubicBezTo>
                    <a:lnTo>
                      <a:pt x="13799707" y="4983891"/>
                    </a:lnTo>
                    <a:cubicBezTo>
                      <a:pt x="13800976" y="5035961"/>
                      <a:pt x="13759066" y="5077871"/>
                      <a:pt x="13708266" y="5077871"/>
                    </a:cubicBezTo>
                    <a:close/>
                  </a:path>
                </a:pathLst>
              </a:custGeom>
              <a:solidFill>
                <a:srgbClr val="FFFFFF"/>
              </a:solidFill>
            </p:spPr>
          </p:sp>
          <p:sp>
            <p:nvSpPr>
              <p:cNvPr name="Freeform 9" id="9"/>
              <p:cNvSpPr/>
              <p:nvPr/>
            </p:nvSpPr>
            <p:spPr>
              <a:xfrm flipH="false" flipV="false" rot="0">
                <a:off x="0" y="0"/>
                <a:ext cx="13864476" cy="5141371"/>
              </a:xfrm>
              <a:custGeom>
                <a:avLst/>
                <a:gdLst/>
                <a:ahLst/>
                <a:cxnLst/>
                <a:rect r="r" b="b" t="t" l="l"/>
                <a:pathLst>
                  <a:path h="5141371" w="13864476">
                    <a:moveTo>
                      <a:pt x="13740016" y="59690"/>
                    </a:moveTo>
                    <a:cubicBezTo>
                      <a:pt x="13775576" y="59690"/>
                      <a:pt x="13804787" y="88900"/>
                      <a:pt x="13804787" y="124460"/>
                    </a:cubicBezTo>
                    <a:lnTo>
                      <a:pt x="13804787" y="5016911"/>
                    </a:lnTo>
                    <a:cubicBezTo>
                      <a:pt x="13804787" y="5052471"/>
                      <a:pt x="13775576" y="5081681"/>
                      <a:pt x="13740016" y="5081681"/>
                    </a:cubicBezTo>
                    <a:lnTo>
                      <a:pt x="124460" y="5081681"/>
                    </a:lnTo>
                    <a:cubicBezTo>
                      <a:pt x="88900" y="5081681"/>
                      <a:pt x="59690" y="5052471"/>
                      <a:pt x="59690" y="5016911"/>
                    </a:cubicBezTo>
                    <a:lnTo>
                      <a:pt x="59690" y="124460"/>
                    </a:lnTo>
                    <a:cubicBezTo>
                      <a:pt x="59690" y="88900"/>
                      <a:pt x="88900" y="59690"/>
                      <a:pt x="124460" y="59690"/>
                    </a:cubicBezTo>
                    <a:lnTo>
                      <a:pt x="13740017" y="59690"/>
                    </a:lnTo>
                    <a:moveTo>
                      <a:pt x="13740017" y="0"/>
                    </a:moveTo>
                    <a:lnTo>
                      <a:pt x="124460" y="0"/>
                    </a:lnTo>
                    <a:cubicBezTo>
                      <a:pt x="55880" y="0"/>
                      <a:pt x="0" y="55880"/>
                      <a:pt x="0" y="124460"/>
                    </a:cubicBezTo>
                    <a:lnTo>
                      <a:pt x="0" y="5016911"/>
                    </a:lnTo>
                    <a:cubicBezTo>
                      <a:pt x="0" y="5085491"/>
                      <a:pt x="55880" y="5141371"/>
                      <a:pt x="124460" y="5141371"/>
                    </a:cubicBezTo>
                    <a:lnTo>
                      <a:pt x="13740017" y="5141371"/>
                    </a:lnTo>
                    <a:cubicBezTo>
                      <a:pt x="13808596" y="5141371"/>
                      <a:pt x="13864476" y="5085491"/>
                      <a:pt x="13864476" y="5016911"/>
                    </a:cubicBezTo>
                    <a:lnTo>
                      <a:pt x="13864476" y="124460"/>
                    </a:lnTo>
                    <a:cubicBezTo>
                      <a:pt x="13864476" y="55880"/>
                      <a:pt x="13808596" y="0"/>
                      <a:pt x="13740017" y="0"/>
                    </a:cubicBezTo>
                    <a:close/>
                  </a:path>
                </a:pathLst>
              </a:custGeom>
              <a:solidFill>
                <a:srgbClr val="000000"/>
              </a:solidFill>
            </p:spPr>
          </p:sp>
        </p:grpSp>
      </p:grpSp>
      <p:grpSp>
        <p:nvGrpSpPr>
          <p:cNvPr name="Group 10" id="10"/>
          <p:cNvGrpSpPr/>
          <p:nvPr/>
        </p:nvGrpSpPr>
        <p:grpSpPr>
          <a:xfrm rot="0">
            <a:off x="2523244" y="3062044"/>
            <a:ext cx="13884373" cy="4984981"/>
            <a:chOff x="0" y="0"/>
            <a:chExt cx="18512497" cy="6646641"/>
          </a:xfrm>
        </p:grpSpPr>
        <p:sp>
          <p:nvSpPr>
            <p:cNvPr name="TextBox 11" id="11"/>
            <p:cNvSpPr txBox="true"/>
            <p:nvPr/>
          </p:nvSpPr>
          <p:spPr>
            <a:xfrm rot="0">
              <a:off x="0" y="6165012"/>
              <a:ext cx="18512497" cy="481629"/>
            </a:xfrm>
            <a:prstGeom prst="rect">
              <a:avLst/>
            </a:prstGeom>
          </p:spPr>
          <p:txBody>
            <a:bodyPr anchor="t" rtlCol="false" tIns="0" lIns="0" bIns="0" rIns="0">
              <a:spAutoFit/>
            </a:bodyPr>
            <a:lstStyle/>
            <a:p>
              <a:pPr algn="ctr">
                <a:lnSpc>
                  <a:spcPts val="3061"/>
                </a:lnSpc>
              </a:pPr>
            </a:p>
          </p:txBody>
        </p:sp>
        <p:sp>
          <p:nvSpPr>
            <p:cNvPr name="TextBox 12" id="12"/>
            <p:cNvSpPr txBox="true"/>
            <p:nvPr/>
          </p:nvSpPr>
          <p:spPr>
            <a:xfrm rot="0">
              <a:off x="0" y="85725"/>
              <a:ext cx="18512497" cy="5443063"/>
            </a:xfrm>
            <a:prstGeom prst="rect">
              <a:avLst/>
            </a:prstGeom>
          </p:spPr>
          <p:txBody>
            <a:bodyPr anchor="t" rtlCol="false" tIns="0" lIns="0" bIns="0" rIns="0">
              <a:spAutoFit/>
            </a:bodyPr>
            <a:lstStyle/>
            <a:p>
              <a:pPr algn="ctr">
                <a:lnSpc>
                  <a:spcPts val="6381"/>
                </a:lnSpc>
              </a:pPr>
              <a:r>
                <a:rPr lang="en-US" sz="5964">
                  <a:solidFill>
                    <a:srgbClr val="F47CB9"/>
                  </a:solidFill>
                  <a:latin typeface="Fredoka Bold"/>
                </a:rPr>
                <a:t>SIMULATION DE LA COMPLEXITÉ</a:t>
              </a:r>
            </a:p>
            <a:p>
              <a:pPr algn="ctr">
                <a:lnSpc>
                  <a:spcPts val="6381"/>
                </a:lnSpc>
              </a:pPr>
            </a:p>
            <a:p>
              <a:pPr algn="ctr">
                <a:lnSpc>
                  <a:spcPts val="6381"/>
                </a:lnSpc>
              </a:pPr>
              <a:r>
                <a:rPr lang="en-US" sz="5964">
                  <a:solidFill>
                    <a:srgbClr val="F47CB9"/>
                  </a:solidFill>
                  <a:latin typeface="Fredoka Bold"/>
                </a:rPr>
                <a:t> </a:t>
              </a:r>
              <a:r>
                <a:rPr lang="en-US" sz="5964">
                  <a:solidFill>
                    <a:srgbClr val="F6BA02"/>
                  </a:solidFill>
                  <a:latin typeface="Fredoka Bold"/>
                </a:rPr>
                <a:t>THÉORIQUE DE L’ALGORITHME DE RÉSOLUTION </a:t>
              </a:r>
            </a:p>
            <a:p>
              <a:pPr algn="ctr">
                <a:lnSpc>
                  <a:spcPts val="6381"/>
                </a:lnSpc>
              </a:pPr>
            </a:p>
          </p:txBody>
        </p:sp>
      </p:grpSp>
      <p:sp>
        <p:nvSpPr>
          <p:cNvPr name="Freeform 13" id="13"/>
          <p:cNvSpPr/>
          <p:nvPr/>
        </p:nvSpPr>
        <p:spPr>
          <a:xfrm flipH="false" flipV="false" rot="0">
            <a:off x="-868314" y="-1061890"/>
            <a:ext cx="5210891" cy="4433994"/>
          </a:xfrm>
          <a:custGeom>
            <a:avLst/>
            <a:gdLst/>
            <a:ahLst/>
            <a:cxnLst/>
            <a:rect r="r" b="b" t="t" l="l"/>
            <a:pathLst>
              <a:path h="4433994" w="5210891">
                <a:moveTo>
                  <a:pt x="0" y="0"/>
                </a:moveTo>
                <a:lnTo>
                  <a:pt x="5210891" y="0"/>
                </a:lnTo>
                <a:lnTo>
                  <a:pt x="5210891" y="4433994"/>
                </a:lnTo>
                <a:lnTo>
                  <a:pt x="0" y="44339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4663413" y="865288"/>
            <a:ext cx="4443750" cy="2981352"/>
          </a:xfrm>
          <a:custGeom>
            <a:avLst/>
            <a:gdLst/>
            <a:ahLst/>
            <a:cxnLst/>
            <a:rect r="r" b="b" t="t" l="l"/>
            <a:pathLst>
              <a:path h="2981352" w="4443750">
                <a:moveTo>
                  <a:pt x="0" y="0"/>
                </a:moveTo>
                <a:lnTo>
                  <a:pt x="4443749" y="0"/>
                </a:lnTo>
                <a:lnTo>
                  <a:pt x="4443749" y="2981352"/>
                </a:lnTo>
                <a:lnTo>
                  <a:pt x="0" y="2981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4939" y="7012968"/>
            <a:ext cx="1874873" cy="2258583"/>
          </a:xfrm>
          <a:custGeom>
            <a:avLst/>
            <a:gdLst/>
            <a:ahLst/>
            <a:cxnLst/>
            <a:rect r="r" b="b" t="t" l="l"/>
            <a:pathLst>
              <a:path h="2258583" w="1874873">
                <a:moveTo>
                  <a:pt x="0" y="0"/>
                </a:moveTo>
                <a:lnTo>
                  <a:pt x="1874873" y="0"/>
                </a:lnTo>
                <a:lnTo>
                  <a:pt x="1874873" y="2258583"/>
                </a:lnTo>
                <a:lnTo>
                  <a:pt x="0" y="2258583"/>
                </a:lnTo>
                <a:lnTo>
                  <a:pt x="0" y="0"/>
                </a:lnTo>
                <a:close/>
              </a:path>
            </a:pathLst>
          </a:custGeom>
          <a:blipFill>
            <a:blip r:embed="rId8">
              <a:extLst>
                <a:ext uri="{96DAC541-7B7A-43D3-8B79-37D633B846F1}">
                  <asvg:svgBlip xmlns:asvg="http://schemas.microsoft.com/office/drawing/2016/SVG/main" r:embed="rId9"/>
                </a:ext>
              </a:extLst>
            </a:blip>
            <a:stretch>
              <a:fillRect l="-113400" t="0" r="0" b="-83484"/>
            </a:stretch>
          </a:blipFill>
        </p:spPr>
      </p:sp>
      <p:sp>
        <p:nvSpPr>
          <p:cNvPr name="Freeform 16" id="16"/>
          <p:cNvSpPr/>
          <p:nvPr/>
        </p:nvSpPr>
        <p:spPr>
          <a:xfrm flipH="false" flipV="false" rot="0">
            <a:off x="17259300" y="308769"/>
            <a:ext cx="705542" cy="846338"/>
          </a:xfrm>
          <a:custGeom>
            <a:avLst/>
            <a:gdLst/>
            <a:ahLst/>
            <a:cxnLst/>
            <a:rect r="r" b="b" t="t" l="l"/>
            <a:pathLst>
              <a:path h="846338" w="705542">
                <a:moveTo>
                  <a:pt x="0" y="0"/>
                </a:moveTo>
                <a:lnTo>
                  <a:pt x="705542" y="0"/>
                </a:lnTo>
                <a:lnTo>
                  <a:pt x="705542" y="846338"/>
                </a:lnTo>
                <a:lnTo>
                  <a:pt x="0" y="846338"/>
                </a:lnTo>
                <a:lnTo>
                  <a:pt x="0" y="0"/>
                </a:lnTo>
                <a:close/>
              </a:path>
            </a:pathLst>
          </a:custGeom>
          <a:blipFill>
            <a:blip r:embed="rId10">
              <a:extLst>
                <a:ext uri="{96DAC541-7B7A-43D3-8B79-37D633B846F1}">
                  <asvg:svgBlip xmlns:asvg="http://schemas.microsoft.com/office/drawing/2016/SVG/main" r:embed="rId11"/>
                </a:ext>
              </a:extLst>
            </a:blip>
            <a:stretch>
              <a:fillRect l="-127930" t="0" r="0" b="-138600"/>
            </a:stretch>
          </a:blipFill>
        </p:spPr>
      </p:sp>
      <p:sp>
        <p:nvSpPr>
          <p:cNvPr name="Freeform 17" id="17"/>
          <p:cNvSpPr/>
          <p:nvPr/>
        </p:nvSpPr>
        <p:spPr>
          <a:xfrm flipH="false" flipV="false" rot="-630884">
            <a:off x="7727608" y="7171991"/>
            <a:ext cx="1914161" cy="1861957"/>
          </a:xfrm>
          <a:custGeom>
            <a:avLst/>
            <a:gdLst/>
            <a:ahLst/>
            <a:cxnLst/>
            <a:rect r="r" b="b" t="t" l="l"/>
            <a:pathLst>
              <a:path h="1861957" w="1914161">
                <a:moveTo>
                  <a:pt x="0" y="0"/>
                </a:moveTo>
                <a:lnTo>
                  <a:pt x="1914161" y="0"/>
                </a:lnTo>
                <a:lnTo>
                  <a:pt x="1914161" y="1861956"/>
                </a:lnTo>
                <a:lnTo>
                  <a:pt x="0" y="18619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247200" y="6683179"/>
            <a:ext cx="937437" cy="1129292"/>
          </a:xfrm>
          <a:custGeom>
            <a:avLst/>
            <a:gdLst/>
            <a:ahLst/>
            <a:cxnLst/>
            <a:rect r="r" b="b" t="t" l="l"/>
            <a:pathLst>
              <a:path h="1129292" w="937437">
                <a:moveTo>
                  <a:pt x="0" y="0"/>
                </a:moveTo>
                <a:lnTo>
                  <a:pt x="937437" y="0"/>
                </a:lnTo>
                <a:lnTo>
                  <a:pt x="937437" y="1129291"/>
                </a:lnTo>
                <a:lnTo>
                  <a:pt x="0" y="1129291"/>
                </a:lnTo>
                <a:lnTo>
                  <a:pt x="0" y="0"/>
                </a:lnTo>
                <a:close/>
              </a:path>
            </a:pathLst>
          </a:custGeom>
          <a:blipFill>
            <a:blip r:embed="rId8">
              <a:extLst>
                <a:ext uri="{96DAC541-7B7A-43D3-8B79-37D633B846F1}">
                  <asvg:svgBlip xmlns:asvg="http://schemas.microsoft.com/office/drawing/2016/SVG/main" r:embed="rId9"/>
                </a:ext>
              </a:extLst>
            </a:blip>
            <a:stretch>
              <a:fillRect l="-113400" t="0" r="0" b="-83484"/>
            </a:stretch>
          </a:blipFill>
        </p:spPr>
      </p:sp>
      <p:sp>
        <p:nvSpPr>
          <p:cNvPr name="Freeform 19" id="19"/>
          <p:cNvSpPr/>
          <p:nvPr/>
        </p:nvSpPr>
        <p:spPr>
          <a:xfrm flipH="false" flipV="false" rot="0">
            <a:off x="13494404" y="9183086"/>
            <a:ext cx="5674324" cy="1103914"/>
          </a:xfrm>
          <a:custGeom>
            <a:avLst/>
            <a:gdLst/>
            <a:ahLst/>
            <a:cxnLst/>
            <a:rect r="r" b="b" t="t" l="l"/>
            <a:pathLst>
              <a:path h="1103914" w="5674324">
                <a:moveTo>
                  <a:pt x="0" y="0"/>
                </a:moveTo>
                <a:lnTo>
                  <a:pt x="5674324" y="0"/>
                </a:lnTo>
                <a:lnTo>
                  <a:pt x="5674324" y="1103914"/>
                </a:lnTo>
                <a:lnTo>
                  <a:pt x="0" y="110391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837404">
            <a:off x="15275695" y="526625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40599">
            <a:off x="13910186" y="-2077404"/>
            <a:ext cx="5682485" cy="4835278"/>
          </a:xfrm>
          <a:custGeom>
            <a:avLst/>
            <a:gdLst/>
            <a:ahLst/>
            <a:cxnLst/>
            <a:rect r="r" b="b" t="t" l="l"/>
            <a:pathLst>
              <a:path h="4835278" w="5682485">
                <a:moveTo>
                  <a:pt x="0" y="0"/>
                </a:moveTo>
                <a:lnTo>
                  <a:pt x="5682485" y="0"/>
                </a:lnTo>
                <a:lnTo>
                  <a:pt x="5682485" y="4835278"/>
                </a:lnTo>
                <a:lnTo>
                  <a:pt x="0" y="4835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06069" y="537475"/>
            <a:ext cx="16977002" cy="9212050"/>
            <a:chOff x="0" y="0"/>
            <a:chExt cx="22636003" cy="12282733"/>
          </a:xfrm>
        </p:grpSpPr>
        <p:grpSp>
          <p:nvGrpSpPr>
            <p:cNvPr name="Group 5" id="5"/>
            <p:cNvGrpSpPr/>
            <p:nvPr/>
          </p:nvGrpSpPr>
          <p:grpSpPr>
            <a:xfrm rot="0">
              <a:off x="400454" y="250170"/>
              <a:ext cx="22235549" cy="12032563"/>
              <a:chOff x="0" y="0"/>
              <a:chExt cx="14845675" cy="8033601"/>
            </a:xfrm>
          </p:grpSpPr>
          <p:sp>
            <p:nvSpPr>
              <p:cNvPr name="Freeform 6" id="6"/>
              <p:cNvSpPr/>
              <p:nvPr/>
            </p:nvSpPr>
            <p:spPr>
              <a:xfrm flipH="false" flipV="false" rot="0">
                <a:off x="31750" y="31750"/>
                <a:ext cx="14782175" cy="7970100"/>
              </a:xfrm>
              <a:custGeom>
                <a:avLst/>
                <a:gdLst/>
                <a:ahLst/>
                <a:cxnLst/>
                <a:rect r="r" b="b" t="t" l="l"/>
                <a:pathLst>
                  <a:path h="7970100" w="14782175">
                    <a:moveTo>
                      <a:pt x="14689465" y="7970100"/>
                    </a:moveTo>
                    <a:lnTo>
                      <a:pt x="92710" y="7970100"/>
                    </a:lnTo>
                    <a:cubicBezTo>
                      <a:pt x="41910" y="7970100"/>
                      <a:pt x="0" y="7928190"/>
                      <a:pt x="0" y="7877390"/>
                    </a:cubicBezTo>
                    <a:lnTo>
                      <a:pt x="0" y="92710"/>
                    </a:lnTo>
                    <a:cubicBezTo>
                      <a:pt x="0" y="41910"/>
                      <a:pt x="41910" y="0"/>
                      <a:pt x="92710" y="0"/>
                    </a:cubicBezTo>
                    <a:lnTo>
                      <a:pt x="14688195" y="0"/>
                    </a:lnTo>
                    <a:cubicBezTo>
                      <a:pt x="14738995" y="0"/>
                      <a:pt x="14780906" y="41910"/>
                      <a:pt x="14780906" y="92710"/>
                    </a:cubicBezTo>
                    <a:lnTo>
                      <a:pt x="14780906" y="7876121"/>
                    </a:lnTo>
                    <a:cubicBezTo>
                      <a:pt x="14782175" y="7928190"/>
                      <a:pt x="14740265" y="7970100"/>
                      <a:pt x="14689465" y="7970100"/>
                    </a:cubicBezTo>
                    <a:close/>
                  </a:path>
                </a:pathLst>
              </a:custGeom>
              <a:solidFill>
                <a:srgbClr val="000000"/>
              </a:solidFill>
            </p:spPr>
          </p:sp>
          <p:sp>
            <p:nvSpPr>
              <p:cNvPr name="Freeform 7" id="7"/>
              <p:cNvSpPr/>
              <p:nvPr/>
            </p:nvSpPr>
            <p:spPr>
              <a:xfrm flipH="false" flipV="false" rot="0">
                <a:off x="0" y="0"/>
                <a:ext cx="14845675" cy="8033601"/>
              </a:xfrm>
              <a:custGeom>
                <a:avLst/>
                <a:gdLst/>
                <a:ahLst/>
                <a:cxnLst/>
                <a:rect r="r" b="b" t="t" l="l"/>
                <a:pathLst>
                  <a:path h="8033601" w="14845675">
                    <a:moveTo>
                      <a:pt x="14721215" y="59690"/>
                    </a:moveTo>
                    <a:cubicBezTo>
                      <a:pt x="14756775" y="59690"/>
                      <a:pt x="14785984" y="88900"/>
                      <a:pt x="14785984" y="124460"/>
                    </a:cubicBezTo>
                    <a:lnTo>
                      <a:pt x="14785984" y="7909140"/>
                    </a:lnTo>
                    <a:cubicBezTo>
                      <a:pt x="14785984" y="7944701"/>
                      <a:pt x="14756775" y="7973911"/>
                      <a:pt x="14721215" y="7973911"/>
                    </a:cubicBezTo>
                    <a:lnTo>
                      <a:pt x="124460" y="7973911"/>
                    </a:lnTo>
                    <a:cubicBezTo>
                      <a:pt x="88900" y="7973911"/>
                      <a:pt x="59690" y="7944701"/>
                      <a:pt x="59690" y="7909140"/>
                    </a:cubicBezTo>
                    <a:lnTo>
                      <a:pt x="59690" y="124460"/>
                    </a:lnTo>
                    <a:cubicBezTo>
                      <a:pt x="59690" y="88900"/>
                      <a:pt x="88900" y="59690"/>
                      <a:pt x="124460" y="59690"/>
                    </a:cubicBezTo>
                    <a:lnTo>
                      <a:pt x="14721215" y="59690"/>
                    </a:lnTo>
                    <a:moveTo>
                      <a:pt x="14721215" y="0"/>
                    </a:moveTo>
                    <a:lnTo>
                      <a:pt x="124460" y="0"/>
                    </a:lnTo>
                    <a:cubicBezTo>
                      <a:pt x="55880" y="0"/>
                      <a:pt x="0" y="55880"/>
                      <a:pt x="0" y="124460"/>
                    </a:cubicBezTo>
                    <a:lnTo>
                      <a:pt x="0" y="7909140"/>
                    </a:lnTo>
                    <a:cubicBezTo>
                      <a:pt x="0" y="7977721"/>
                      <a:pt x="55880" y="8033601"/>
                      <a:pt x="124460" y="8033601"/>
                    </a:cubicBezTo>
                    <a:lnTo>
                      <a:pt x="14721215" y="8033601"/>
                    </a:lnTo>
                    <a:cubicBezTo>
                      <a:pt x="14789795" y="8033601"/>
                      <a:pt x="14845675" y="7977721"/>
                      <a:pt x="14845675" y="7909140"/>
                    </a:cubicBezTo>
                    <a:lnTo>
                      <a:pt x="14845675" y="124460"/>
                    </a:lnTo>
                    <a:cubicBezTo>
                      <a:pt x="14845675" y="55880"/>
                      <a:pt x="14789795" y="0"/>
                      <a:pt x="14721215" y="0"/>
                    </a:cubicBezTo>
                    <a:close/>
                  </a:path>
                </a:pathLst>
              </a:custGeom>
              <a:solidFill>
                <a:srgbClr val="000000"/>
              </a:solidFill>
            </p:spPr>
          </p:sp>
        </p:grpSp>
        <p:grpSp>
          <p:nvGrpSpPr>
            <p:cNvPr name="Group 8" id="8"/>
            <p:cNvGrpSpPr/>
            <p:nvPr/>
          </p:nvGrpSpPr>
          <p:grpSpPr>
            <a:xfrm rot="0">
              <a:off x="0" y="0"/>
              <a:ext cx="22070431" cy="11849025"/>
              <a:chOff x="0" y="0"/>
              <a:chExt cx="14735433" cy="7911061"/>
            </a:xfrm>
          </p:grpSpPr>
          <p:sp>
            <p:nvSpPr>
              <p:cNvPr name="Freeform 9" id="9"/>
              <p:cNvSpPr/>
              <p:nvPr/>
            </p:nvSpPr>
            <p:spPr>
              <a:xfrm flipH="false" flipV="false" rot="0">
                <a:off x="31750" y="31750"/>
                <a:ext cx="14671932" cy="7847561"/>
              </a:xfrm>
              <a:custGeom>
                <a:avLst/>
                <a:gdLst/>
                <a:ahLst/>
                <a:cxnLst/>
                <a:rect r="r" b="b" t="t" l="l"/>
                <a:pathLst>
                  <a:path h="7847561" w="14671932">
                    <a:moveTo>
                      <a:pt x="14579223" y="7847561"/>
                    </a:moveTo>
                    <a:lnTo>
                      <a:pt x="92710" y="7847561"/>
                    </a:lnTo>
                    <a:cubicBezTo>
                      <a:pt x="41910" y="7847561"/>
                      <a:pt x="0" y="7805651"/>
                      <a:pt x="0" y="7754851"/>
                    </a:cubicBezTo>
                    <a:lnTo>
                      <a:pt x="0" y="92710"/>
                    </a:lnTo>
                    <a:cubicBezTo>
                      <a:pt x="0" y="41910"/>
                      <a:pt x="41910" y="0"/>
                      <a:pt x="92710" y="0"/>
                    </a:cubicBezTo>
                    <a:lnTo>
                      <a:pt x="14577954" y="0"/>
                    </a:lnTo>
                    <a:cubicBezTo>
                      <a:pt x="14628754" y="0"/>
                      <a:pt x="14670663" y="41910"/>
                      <a:pt x="14670663" y="92710"/>
                    </a:cubicBezTo>
                    <a:lnTo>
                      <a:pt x="14670663" y="7753581"/>
                    </a:lnTo>
                    <a:cubicBezTo>
                      <a:pt x="14671932" y="7805651"/>
                      <a:pt x="14630023" y="7847561"/>
                      <a:pt x="14579223" y="7847561"/>
                    </a:cubicBezTo>
                    <a:close/>
                  </a:path>
                </a:pathLst>
              </a:custGeom>
              <a:solidFill>
                <a:srgbClr val="FFFFFF"/>
              </a:solidFill>
            </p:spPr>
          </p:sp>
          <p:sp>
            <p:nvSpPr>
              <p:cNvPr name="Freeform 10" id="10"/>
              <p:cNvSpPr/>
              <p:nvPr/>
            </p:nvSpPr>
            <p:spPr>
              <a:xfrm flipH="false" flipV="false" rot="0">
                <a:off x="0" y="0"/>
                <a:ext cx="14735432" cy="7911061"/>
              </a:xfrm>
              <a:custGeom>
                <a:avLst/>
                <a:gdLst/>
                <a:ahLst/>
                <a:cxnLst/>
                <a:rect r="r" b="b" t="t" l="l"/>
                <a:pathLst>
                  <a:path h="7911061" w="14735432">
                    <a:moveTo>
                      <a:pt x="14610973" y="59690"/>
                    </a:moveTo>
                    <a:cubicBezTo>
                      <a:pt x="14646532" y="59690"/>
                      <a:pt x="14675743" y="88900"/>
                      <a:pt x="14675743" y="124460"/>
                    </a:cubicBezTo>
                    <a:lnTo>
                      <a:pt x="14675743" y="7786601"/>
                    </a:lnTo>
                    <a:cubicBezTo>
                      <a:pt x="14675743" y="7822161"/>
                      <a:pt x="14646532" y="7851370"/>
                      <a:pt x="14610973" y="7851370"/>
                    </a:cubicBezTo>
                    <a:lnTo>
                      <a:pt x="124460" y="7851370"/>
                    </a:lnTo>
                    <a:cubicBezTo>
                      <a:pt x="88900" y="7851370"/>
                      <a:pt x="59690" y="7822161"/>
                      <a:pt x="59690" y="7786601"/>
                    </a:cubicBezTo>
                    <a:lnTo>
                      <a:pt x="59690" y="124460"/>
                    </a:lnTo>
                    <a:cubicBezTo>
                      <a:pt x="59690" y="88900"/>
                      <a:pt x="88900" y="59690"/>
                      <a:pt x="124460" y="59690"/>
                    </a:cubicBezTo>
                    <a:lnTo>
                      <a:pt x="14610973" y="59690"/>
                    </a:lnTo>
                    <a:moveTo>
                      <a:pt x="14610973" y="0"/>
                    </a:moveTo>
                    <a:lnTo>
                      <a:pt x="124460" y="0"/>
                    </a:lnTo>
                    <a:cubicBezTo>
                      <a:pt x="55880" y="0"/>
                      <a:pt x="0" y="55880"/>
                      <a:pt x="0" y="124460"/>
                    </a:cubicBezTo>
                    <a:lnTo>
                      <a:pt x="0" y="7786601"/>
                    </a:lnTo>
                    <a:cubicBezTo>
                      <a:pt x="0" y="7855181"/>
                      <a:pt x="55880" y="7911061"/>
                      <a:pt x="124460" y="7911061"/>
                    </a:cubicBezTo>
                    <a:lnTo>
                      <a:pt x="14610973" y="7911061"/>
                    </a:lnTo>
                    <a:cubicBezTo>
                      <a:pt x="14679554" y="7911061"/>
                      <a:pt x="14735432" y="7855181"/>
                      <a:pt x="14735432" y="7786601"/>
                    </a:cubicBezTo>
                    <a:lnTo>
                      <a:pt x="14735432" y="124460"/>
                    </a:lnTo>
                    <a:cubicBezTo>
                      <a:pt x="14735432" y="55880"/>
                      <a:pt x="14679554" y="0"/>
                      <a:pt x="14610973" y="0"/>
                    </a:cubicBezTo>
                    <a:close/>
                  </a:path>
                </a:pathLst>
              </a:custGeom>
              <a:solidFill>
                <a:srgbClr val="000000"/>
              </a:solidFill>
            </p:spPr>
          </p:sp>
        </p:grpSp>
      </p:grpSp>
      <p:sp>
        <p:nvSpPr>
          <p:cNvPr name="Freeform 11" id="11"/>
          <p:cNvSpPr/>
          <p:nvPr/>
        </p:nvSpPr>
        <p:spPr>
          <a:xfrm flipH="false" flipV="false" rot="-3804184">
            <a:off x="-117542" y="6090959"/>
            <a:ext cx="3181505" cy="5871906"/>
          </a:xfrm>
          <a:custGeom>
            <a:avLst/>
            <a:gdLst/>
            <a:ahLst/>
            <a:cxnLst/>
            <a:rect r="r" b="b" t="t" l="l"/>
            <a:pathLst>
              <a:path h="5871906" w="3181505">
                <a:moveTo>
                  <a:pt x="0" y="0"/>
                </a:moveTo>
                <a:lnTo>
                  <a:pt x="3181505" y="0"/>
                </a:lnTo>
                <a:lnTo>
                  <a:pt x="3181505" y="5871906"/>
                </a:lnTo>
                <a:lnTo>
                  <a:pt x="0" y="5871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702491">
            <a:off x="17337294" y="9318816"/>
            <a:ext cx="682419" cy="838657"/>
          </a:xfrm>
          <a:custGeom>
            <a:avLst/>
            <a:gdLst/>
            <a:ahLst/>
            <a:cxnLst/>
            <a:rect r="r" b="b" t="t" l="l"/>
            <a:pathLst>
              <a:path h="838657" w="682419">
                <a:moveTo>
                  <a:pt x="0" y="0"/>
                </a:moveTo>
                <a:lnTo>
                  <a:pt x="682419" y="0"/>
                </a:lnTo>
                <a:lnTo>
                  <a:pt x="682419" y="838657"/>
                </a:lnTo>
                <a:lnTo>
                  <a:pt x="0" y="838657"/>
                </a:lnTo>
                <a:lnTo>
                  <a:pt x="0" y="0"/>
                </a:lnTo>
                <a:close/>
              </a:path>
            </a:pathLst>
          </a:custGeom>
          <a:blipFill>
            <a:blip r:embed="rId8">
              <a:extLst>
                <a:ext uri="{96DAC541-7B7A-43D3-8B79-37D633B846F1}">
                  <asvg:svgBlip xmlns:asvg="http://schemas.microsoft.com/office/drawing/2016/SVG/main" r:embed="rId9"/>
                </a:ext>
              </a:extLst>
            </a:blip>
            <a:stretch>
              <a:fillRect l="-128724" t="0" r="0" b="-133705"/>
            </a:stretch>
          </a:blipFill>
        </p:spPr>
      </p:sp>
      <p:sp>
        <p:nvSpPr>
          <p:cNvPr name="Freeform 13" id="13"/>
          <p:cNvSpPr/>
          <p:nvPr/>
        </p:nvSpPr>
        <p:spPr>
          <a:xfrm flipH="false" flipV="false" rot="-101236">
            <a:off x="12188312" y="-79094"/>
            <a:ext cx="682419" cy="838657"/>
          </a:xfrm>
          <a:custGeom>
            <a:avLst/>
            <a:gdLst/>
            <a:ahLst/>
            <a:cxnLst/>
            <a:rect r="r" b="b" t="t" l="l"/>
            <a:pathLst>
              <a:path h="838657" w="682419">
                <a:moveTo>
                  <a:pt x="0" y="0"/>
                </a:moveTo>
                <a:lnTo>
                  <a:pt x="682419" y="0"/>
                </a:lnTo>
                <a:lnTo>
                  <a:pt x="682419" y="838658"/>
                </a:lnTo>
                <a:lnTo>
                  <a:pt x="0" y="838658"/>
                </a:lnTo>
                <a:lnTo>
                  <a:pt x="0" y="0"/>
                </a:lnTo>
                <a:close/>
              </a:path>
            </a:pathLst>
          </a:custGeom>
          <a:blipFill>
            <a:blip r:embed="rId8">
              <a:extLst>
                <a:ext uri="{96DAC541-7B7A-43D3-8B79-37D633B846F1}">
                  <asvg:svgBlip xmlns:asvg="http://schemas.microsoft.com/office/drawing/2016/SVG/main" r:embed="rId9"/>
                </a:ext>
              </a:extLst>
            </a:blip>
            <a:stretch>
              <a:fillRect l="-128724" t="0" r="0" b="-133705"/>
            </a:stretch>
          </a:blipFill>
        </p:spPr>
      </p:sp>
      <p:sp>
        <p:nvSpPr>
          <p:cNvPr name="Freeform 14" id="14"/>
          <p:cNvSpPr/>
          <p:nvPr/>
        </p:nvSpPr>
        <p:spPr>
          <a:xfrm flipH="false" flipV="false" rot="0">
            <a:off x="317642" y="5413771"/>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10">
              <a:extLst>
                <a:ext uri="{96DAC541-7B7A-43D3-8B79-37D633B846F1}">
                  <asvg:svgBlip xmlns:asvg="http://schemas.microsoft.com/office/drawing/2016/SVG/main" r:embed="rId11"/>
                </a:ext>
              </a:extLst>
            </a:blip>
            <a:stretch>
              <a:fillRect l="-113400" t="0" r="0" b="-83484"/>
            </a:stretch>
          </a:blipFill>
        </p:spPr>
      </p:sp>
      <p:graphicFrame>
        <p:nvGraphicFramePr>
          <p:cNvPr name="Table 15" id="15"/>
          <p:cNvGraphicFramePr>
            <a:graphicFrameLocks noGrp="true"/>
          </p:cNvGraphicFramePr>
          <p:nvPr/>
        </p:nvGraphicFramePr>
        <p:xfrm>
          <a:off x="1473211" y="978538"/>
          <a:ext cx="15594883" cy="6504894"/>
        </p:xfrm>
        <a:graphic>
          <a:graphicData uri="http://schemas.openxmlformats.org/drawingml/2006/table">
            <a:tbl>
              <a:tblPr/>
              <a:tblGrid>
                <a:gridCol w="1602413"/>
                <a:gridCol w="1541123"/>
                <a:gridCol w="1617573"/>
                <a:gridCol w="1285390"/>
                <a:gridCol w="1624301"/>
                <a:gridCol w="1596381"/>
                <a:gridCol w="6327700"/>
              </a:tblGrid>
              <a:tr h="926934">
                <a:tc>
                  <a:txBody>
                    <a:bodyPr anchor="t" rtlCol="false"/>
                    <a:lstStyle/>
                    <a:p>
                      <a:pPr algn="l">
                        <a:lnSpc>
                          <a:spcPts val="3500"/>
                        </a:lnSpc>
                        <a:defRPr/>
                      </a:pPr>
                      <a:r>
                        <a:rPr lang="en-US" sz="2500">
                          <a:solidFill>
                            <a:srgbClr val="000000"/>
                          </a:solidFill>
                          <a:latin typeface="Garet 2"/>
                        </a:rPr>
                        <a:t>5</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9</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13</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15</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Nombre de disque (</a:t>
                      </a:r>
                      <a:r>
                        <a:rPr lang="en-US" sz="2500">
                          <a:solidFill>
                            <a:srgbClr val="FF8A00"/>
                          </a:solidFill>
                          <a:latin typeface="Garet 2 Bold Italics"/>
                        </a:rPr>
                        <a:t>n</a:t>
                      </a:r>
                      <a:r>
                        <a:rPr lang="en-US" sz="2500">
                          <a:solidFill>
                            <a:srgbClr val="000000"/>
                          </a:solidFill>
                          <a:latin typeface="Garet 2"/>
                        </a:rPr>
                        <a:t>)</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r h="1627097">
                <a:tc>
                  <a:txBody>
                    <a:bodyPr anchor="t" rtlCol="false"/>
                    <a:lstStyle/>
                    <a:p>
                      <a:pPr algn="l">
                        <a:lnSpc>
                          <a:spcPts val="2660"/>
                        </a:lnSpc>
                        <a:defRPr/>
                      </a:pPr>
                      <a:r>
                        <a:rPr lang="en-US" sz="1900">
                          <a:solidFill>
                            <a:srgbClr val="000000"/>
                          </a:solidFill>
                          <a:latin typeface="Garet 2"/>
                        </a:rPr>
                        <a:t>0.029</a:t>
                      </a:r>
                      <a:endParaRPr lang="en-US" sz="1100"/>
                    </a:p>
                    <a:p>
                      <a:pPr algn="l">
                        <a:lnSpc>
                          <a:spcPts val="2660"/>
                        </a:lnSpc>
                      </a:pPr>
                      <a:r>
                        <a:rPr lang="en-US" sz="1900">
                          <a:solidFill>
                            <a:srgbClr val="FF8A00"/>
                          </a:solidFill>
                          <a:latin typeface="Garet 2"/>
                        </a:rPr>
                        <a:t>0.028</a:t>
                      </a:r>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2660"/>
                        </a:lnSpc>
                        <a:defRPr/>
                      </a:pPr>
                      <a:r>
                        <a:rPr lang="en-US" sz="1900">
                          <a:solidFill>
                            <a:srgbClr val="000000"/>
                          </a:solidFill>
                          <a:latin typeface="Garet 2"/>
                        </a:rPr>
                        <a:t>0.105</a:t>
                      </a:r>
                      <a:endParaRPr lang="en-US" sz="1100"/>
                    </a:p>
                    <a:p>
                      <a:pPr algn="l">
                        <a:lnSpc>
                          <a:spcPts val="2660"/>
                        </a:lnSpc>
                      </a:pPr>
                      <a:r>
                        <a:rPr lang="en-US" sz="1900">
                          <a:solidFill>
                            <a:srgbClr val="FF8A00"/>
                          </a:solidFill>
                          <a:latin typeface="Garet 2"/>
                        </a:rPr>
                        <a:t>0.101</a:t>
                      </a:r>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2660"/>
                        </a:lnSpc>
                        <a:defRPr/>
                      </a:pPr>
                      <a:r>
                        <a:rPr lang="en-US" sz="1900">
                          <a:solidFill>
                            <a:srgbClr val="000000"/>
                          </a:solidFill>
                          <a:latin typeface="Garet 2"/>
                        </a:rPr>
                        <a:t>0.392</a:t>
                      </a:r>
                      <a:endParaRPr lang="en-US" sz="1100"/>
                    </a:p>
                    <a:p>
                      <a:pPr algn="l">
                        <a:lnSpc>
                          <a:spcPts val="2660"/>
                        </a:lnSpc>
                      </a:pPr>
                      <a:r>
                        <a:rPr lang="en-US" sz="1900">
                          <a:solidFill>
                            <a:srgbClr val="FF8A00"/>
                          </a:solidFill>
                          <a:latin typeface="Garet 2"/>
                        </a:rPr>
                        <a:t>0.380</a:t>
                      </a:r>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2660"/>
                        </a:lnSpc>
                        <a:defRPr/>
                      </a:pPr>
                      <a:r>
                        <a:rPr lang="en-US" sz="1900">
                          <a:solidFill>
                            <a:srgbClr val="000000"/>
                          </a:solidFill>
                          <a:latin typeface="Garet 2"/>
                        </a:rPr>
                        <a:t>1.571</a:t>
                      </a:r>
                      <a:endParaRPr lang="en-US" sz="1100"/>
                    </a:p>
                    <a:p>
                      <a:pPr algn="l">
                        <a:lnSpc>
                          <a:spcPts val="2660"/>
                        </a:lnSpc>
                      </a:pPr>
                      <a:r>
                        <a:rPr lang="en-US" sz="1900">
                          <a:solidFill>
                            <a:srgbClr val="FF8A00"/>
                          </a:solidFill>
                          <a:latin typeface="Garet 2"/>
                        </a:rPr>
                        <a:t>1.536</a:t>
                      </a:r>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2660"/>
                        </a:lnSpc>
                        <a:defRPr/>
                      </a:pPr>
                      <a:r>
                        <a:rPr lang="en-US" sz="1900">
                          <a:solidFill>
                            <a:srgbClr val="000000"/>
                          </a:solidFill>
                          <a:latin typeface="Garet 2"/>
                        </a:rPr>
                        <a:t>7.179</a:t>
                      </a:r>
                      <a:endParaRPr lang="en-US" sz="1100"/>
                    </a:p>
                    <a:p>
                      <a:pPr algn="l">
                        <a:lnSpc>
                          <a:spcPts val="2660"/>
                        </a:lnSpc>
                      </a:pPr>
                      <a:r>
                        <a:rPr lang="en-US" sz="1900">
                          <a:solidFill>
                            <a:srgbClr val="FF8A00"/>
                          </a:solidFill>
                          <a:latin typeface="Garet 2"/>
                        </a:rPr>
                        <a:t>6.941</a:t>
                      </a:r>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2660"/>
                        </a:lnSpc>
                        <a:defRPr/>
                      </a:pPr>
                      <a:r>
                        <a:rPr lang="en-US" sz="1900">
                          <a:solidFill>
                            <a:srgbClr val="000000"/>
                          </a:solidFill>
                          <a:latin typeface="Garet 2"/>
                        </a:rPr>
                        <a:t>24.941</a:t>
                      </a:r>
                      <a:endParaRPr lang="en-US" sz="1100"/>
                    </a:p>
                    <a:p>
                      <a:pPr algn="l">
                        <a:lnSpc>
                          <a:spcPts val="2660"/>
                        </a:lnSpc>
                      </a:pPr>
                      <a:r>
                        <a:rPr lang="en-US" sz="1900">
                          <a:solidFill>
                            <a:srgbClr val="FF8A00"/>
                          </a:solidFill>
                          <a:latin typeface="Garet 2"/>
                        </a:rPr>
                        <a:t>24.285</a:t>
                      </a:r>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Temps d’exécution (</a:t>
                      </a:r>
                      <a:r>
                        <a:rPr lang="en-US" sz="2500">
                          <a:solidFill>
                            <a:srgbClr val="FF8A00"/>
                          </a:solidFill>
                          <a:latin typeface="Garet 2 Bold Italics"/>
                        </a:rPr>
                        <a:t>secondes</a:t>
                      </a:r>
                      <a:r>
                        <a:rPr lang="en-US" sz="2500">
                          <a:solidFill>
                            <a:srgbClr val="000000"/>
                          </a:solidFill>
                          <a:latin typeface="Garet 2"/>
                        </a:rPr>
                        <a:t>)</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r h="2324932">
                <a:tc>
                  <a:txBody>
                    <a:bodyPr anchor="t" rtlCol="false"/>
                    <a:lstStyle/>
                    <a:p>
                      <a:pPr algn="l">
                        <a:lnSpc>
                          <a:spcPts val="3500"/>
                        </a:lnSpc>
                        <a:defRPr/>
                      </a:pPr>
                      <a:r>
                        <a:rPr lang="en-US" sz="2500">
                          <a:solidFill>
                            <a:srgbClr val="000000"/>
                          </a:solidFill>
                          <a:latin typeface="Garet 2"/>
                        </a:rPr>
                        <a:t>31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127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511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Garet 2"/>
                        </a:rPr>
                        <a:t>2047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080"/>
                        </a:lnSpc>
                        <a:defRPr/>
                      </a:pPr>
                      <a:r>
                        <a:rPr lang="en-US" sz="2200">
                          <a:solidFill>
                            <a:srgbClr val="000000"/>
                          </a:solidFill>
                          <a:latin typeface="Garet 2"/>
                        </a:rPr>
                        <a:t>8191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Garet 2"/>
                        </a:rPr>
                        <a:t>32767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Nombre de déplacements effectués </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r h="1625933">
                <a:tc>
                  <a:txBody>
                    <a:bodyPr anchor="t" rtlCol="false"/>
                    <a:lstStyle/>
                    <a:p>
                      <a:pPr algn="l">
                        <a:lnSpc>
                          <a:spcPts val="3500"/>
                        </a:lnSpc>
                        <a:defRPr/>
                      </a:pPr>
                      <a:r>
                        <a:rPr lang="en-US" sz="2500">
                          <a:solidFill>
                            <a:srgbClr val="000000"/>
                          </a:solidFill>
                          <a:latin typeface="Garet 2"/>
                        </a:rPr>
                        <a:t>56</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80</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104</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128</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152</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176</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500"/>
                        </a:lnSpc>
                        <a:defRPr/>
                      </a:pPr>
                      <a:r>
                        <a:rPr lang="en-US" sz="2500">
                          <a:solidFill>
                            <a:srgbClr val="000000"/>
                          </a:solidFill>
                          <a:latin typeface="Garet 2"/>
                        </a:rPr>
                        <a:t>espace mémoire (</a:t>
                      </a:r>
                      <a:r>
                        <a:rPr lang="en-US" sz="2500">
                          <a:solidFill>
                            <a:srgbClr val="FF8A00"/>
                          </a:solidFill>
                          <a:latin typeface="Garet 2 Bold Italics"/>
                        </a:rPr>
                        <a:t>bytes</a:t>
                      </a:r>
                      <a:r>
                        <a:rPr lang="en-US" sz="2500">
                          <a:solidFill>
                            <a:srgbClr val="000000"/>
                          </a:solidFill>
                          <a:latin typeface="Garet 2"/>
                        </a:rPr>
                        <a:t>)</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bl>
          </a:graphicData>
        </a:graphic>
      </p:graphicFrame>
      <p:sp>
        <p:nvSpPr>
          <p:cNvPr name="TextBox 16" id="16"/>
          <p:cNvSpPr txBox="true"/>
          <p:nvPr/>
        </p:nvSpPr>
        <p:spPr>
          <a:xfrm rot="0">
            <a:off x="5894396" y="8106347"/>
            <a:ext cx="5972274" cy="352491"/>
          </a:xfrm>
          <a:prstGeom prst="rect">
            <a:avLst/>
          </a:prstGeom>
        </p:spPr>
        <p:txBody>
          <a:bodyPr anchor="t" rtlCol="false" tIns="0" lIns="0" bIns="0" rIns="0">
            <a:spAutoFit/>
          </a:bodyPr>
          <a:lstStyle/>
          <a:p>
            <a:pPr algn="ctr">
              <a:lnSpc>
                <a:spcPts val="2627"/>
              </a:lnSpc>
              <a:spcBef>
                <a:spcPct val="0"/>
              </a:spcBef>
            </a:pPr>
            <a:r>
              <a:rPr lang="en-US" sz="2627" spc="-52">
                <a:solidFill>
                  <a:srgbClr val="000000"/>
                </a:solidFill>
                <a:latin typeface="Garet 1 Bold"/>
              </a:rPr>
              <a:t> </a:t>
            </a:r>
            <a:r>
              <a:rPr lang="en-US" sz="2627" spc="-52">
                <a:solidFill>
                  <a:srgbClr val="000000"/>
                </a:solidFill>
                <a:latin typeface="Garet 1 Bold"/>
              </a:rPr>
              <a:t>Noir =&gt; récursif / </a:t>
            </a:r>
            <a:r>
              <a:rPr lang="en-US" sz="2627" spc="-52">
                <a:solidFill>
                  <a:srgbClr val="FF8A00"/>
                </a:solidFill>
                <a:latin typeface="Garet 1 Bold"/>
              </a:rPr>
              <a:t>Orange =&gt; itératif</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580992" y="-989781"/>
            <a:ext cx="19316302" cy="12266562"/>
          </a:xfrm>
          <a:prstGeom prst="rect">
            <a:avLst/>
          </a:prstGeom>
        </p:spPr>
      </p:pic>
      <p:sp>
        <p:nvSpPr>
          <p:cNvPr name="Freeform 3" id="3"/>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340599">
            <a:off x="13910186" y="-2077404"/>
            <a:ext cx="5682485" cy="4835278"/>
          </a:xfrm>
          <a:custGeom>
            <a:avLst/>
            <a:gdLst/>
            <a:ahLst/>
            <a:cxnLst/>
            <a:rect r="r" b="b" t="t" l="l"/>
            <a:pathLst>
              <a:path h="4835278" w="5682485">
                <a:moveTo>
                  <a:pt x="0" y="0"/>
                </a:moveTo>
                <a:lnTo>
                  <a:pt x="5682485" y="0"/>
                </a:lnTo>
                <a:lnTo>
                  <a:pt x="5682485" y="4835278"/>
                </a:lnTo>
                <a:lnTo>
                  <a:pt x="0" y="48352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806069" y="537475"/>
            <a:ext cx="16977002" cy="9212050"/>
            <a:chOff x="0" y="0"/>
            <a:chExt cx="22636003" cy="12282733"/>
          </a:xfrm>
        </p:grpSpPr>
        <p:grpSp>
          <p:nvGrpSpPr>
            <p:cNvPr name="Group 6" id="6"/>
            <p:cNvGrpSpPr/>
            <p:nvPr/>
          </p:nvGrpSpPr>
          <p:grpSpPr>
            <a:xfrm rot="0">
              <a:off x="400454" y="250170"/>
              <a:ext cx="22235549" cy="12032563"/>
              <a:chOff x="0" y="0"/>
              <a:chExt cx="14845675" cy="8033601"/>
            </a:xfrm>
          </p:grpSpPr>
          <p:sp>
            <p:nvSpPr>
              <p:cNvPr name="Freeform 7" id="7"/>
              <p:cNvSpPr/>
              <p:nvPr/>
            </p:nvSpPr>
            <p:spPr>
              <a:xfrm flipH="false" flipV="false" rot="0">
                <a:off x="31750" y="31750"/>
                <a:ext cx="14782175" cy="7970100"/>
              </a:xfrm>
              <a:custGeom>
                <a:avLst/>
                <a:gdLst/>
                <a:ahLst/>
                <a:cxnLst/>
                <a:rect r="r" b="b" t="t" l="l"/>
                <a:pathLst>
                  <a:path h="7970100" w="14782175">
                    <a:moveTo>
                      <a:pt x="14689465" y="7970100"/>
                    </a:moveTo>
                    <a:lnTo>
                      <a:pt x="92710" y="7970100"/>
                    </a:lnTo>
                    <a:cubicBezTo>
                      <a:pt x="41910" y="7970100"/>
                      <a:pt x="0" y="7928190"/>
                      <a:pt x="0" y="7877390"/>
                    </a:cubicBezTo>
                    <a:lnTo>
                      <a:pt x="0" y="92710"/>
                    </a:lnTo>
                    <a:cubicBezTo>
                      <a:pt x="0" y="41910"/>
                      <a:pt x="41910" y="0"/>
                      <a:pt x="92710" y="0"/>
                    </a:cubicBezTo>
                    <a:lnTo>
                      <a:pt x="14688195" y="0"/>
                    </a:lnTo>
                    <a:cubicBezTo>
                      <a:pt x="14738995" y="0"/>
                      <a:pt x="14780906" y="41910"/>
                      <a:pt x="14780906" y="92710"/>
                    </a:cubicBezTo>
                    <a:lnTo>
                      <a:pt x="14780906" y="7876121"/>
                    </a:lnTo>
                    <a:cubicBezTo>
                      <a:pt x="14782175" y="7928190"/>
                      <a:pt x="14740265" y="7970100"/>
                      <a:pt x="14689465" y="7970100"/>
                    </a:cubicBezTo>
                    <a:close/>
                  </a:path>
                </a:pathLst>
              </a:custGeom>
              <a:solidFill>
                <a:srgbClr val="000000"/>
              </a:solidFill>
            </p:spPr>
          </p:sp>
          <p:sp>
            <p:nvSpPr>
              <p:cNvPr name="Freeform 8" id="8"/>
              <p:cNvSpPr/>
              <p:nvPr/>
            </p:nvSpPr>
            <p:spPr>
              <a:xfrm flipH="false" flipV="false" rot="0">
                <a:off x="0" y="0"/>
                <a:ext cx="14845675" cy="8033601"/>
              </a:xfrm>
              <a:custGeom>
                <a:avLst/>
                <a:gdLst/>
                <a:ahLst/>
                <a:cxnLst/>
                <a:rect r="r" b="b" t="t" l="l"/>
                <a:pathLst>
                  <a:path h="8033601" w="14845675">
                    <a:moveTo>
                      <a:pt x="14721215" y="59690"/>
                    </a:moveTo>
                    <a:cubicBezTo>
                      <a:pt x="14756775" y="59690"/>
                      <a:pt x="14785984" y="88900"/>
                      <a:pt x="14785984" y="124460"/>
                    </a:cubicBezTo>
                    <a:lnTo>
                      <a:pt x="14785984" y="7909140"/>
                    </a:lnTo>
                    <a:cubicBezTo>
                      <a:pt x="14785984" y="7944701"/>
                      <a:pt x="14756775" y="7973911"/>
                      <a:pt x="14721215" y="7973911"/>
                    </a:cubicBezTo>
                    <a:lnTo>
                      <a:pt x="124460" y="7973911"/>
                    </a:lnTo>
                    <a:cubicBezTo>
                      <a:pt x="88900" y="7973911"/>
                      <a:pt x="59690" y="7944701"/>
                      <a:pt x="59690" y="7909140"/>
                    </a:cubicBezTo>
                    <a:lnTo>
                      <a:pt x="59690" y="124460"/>
                    </a:lnTo>
                    <a:cubicBezTo>
                      <a:pt x="59690" y="88900"/>
                      <a:pt x="88900" y="59690"/>
                      <a:pt x="124460" y="59690"/>
                    </a:cubicBezTo>
                    <a:lnTo>
                      <a:pt x="14721215" y="59690"/>
                    </a:lnTo>
                    <a:moveTo>
                      <a:pt x="14721215" y="0"/>
                    </a:moveTo>
                    <a:lnTo>
                      <a:pt x="124460" y="0"/>
                    </a:lnTo>
                    <a:cubicBezTo>
                      <a:pt x="55880" y="0"/>
                      <a:pt x="0" y="55880"/>
                      <a:pt x="0" y="124460"/>
                    </a:cubicBezTo>
                    <a:lnTo>
                      <a:pt x="0" y="7909140"/>
                    </a:lnTo>
                    <a:cubicBezTo>
                      <a:pt x="0" y="7977721"/>
                      <a:pt x="55880" y="8033601"/>
                      <a:pt x="124460" y="8033601"/>
                    </a:cubicBezTo>
                    <a:lnTo>
                      <a:pt x="14721215" y="8033601"/>
                    </a:lnTo>
                    <a:cubicBezTo>
                      <a:pt x="14789795" y="8033601"/>
                      <a:pt x="14845675" y="7977721"/>
                      <a:pt x="14845675" y="7909140"/>
                    </a:cubicBezTo>
                    <a:lnTo>
                      <a:pt x="14845675" y="124460"/>
                    </a:lnTo>
                    <a:cubicBezTo>
                      <a:pt x="14845675" y="55880"/>
                      <a:pt x="14789795" y="0"/>
                      <a:pt x="14721215" y="0"/>
                    </a:cubicBezTo>
                    <a:close/>
                  </a:path>
                </a:pathLst>
              </a:custGeom>
              <a:solidFill>
                <a:srgbClr val="000000"/>
              </a:solidFill>
            </p:spPr>
          </p:sp>
        </p:grpSp>
        <p:grpSp>
          <p:nvGrpSpPr>
            <p:cNvPr name="Group 9" id="9"/>
            <p:cNvGrpSpPr/>
            <p:nvPr/>
          </p:nvGrpSpPr>
          <p:grpSpPr>
            <a:xfrm rot="0">
              <a:off x="0" y="0"/>
              <a:ext cx="22070431" cy="11849025"/>
              <a:chOff x="0" y="0"/>
              <a:chExt cx="14735433" cy="7911061"/>
            </a:xfrm>
          </p:grpSpPr>
          <p:sp>
            <p:nvSpPr>
              <p:cNvPr name="Freeform 10" id="10"/>
              <p:cNvSpPr/>
              <p:nvPr/>
            </p:nvSpPr>
            <p:spPr>
              <a:xfrm flipH="false" flipV="false" rot="0">
                <a:off x="31750" y="31750"/>
                <a:ext cx="14671932" cy="7847561"/>
              </a:xfrm>
              <a:custGeom>
                <a:avLst/>
                <a:gdLst/>
                <a:ahLst/>
                <a:cxnLst/>
                <a:rect r="r" b="b" t="t" l="l"/>
                <a:pathLst>
                  <a:path h="7847561" w="14671932">
                    <a:moveTo>
                      <a:pt x="14579223" y="7847561"/>
                    </a:moveTo>
                    <a:lnTo>
                      <a:pt x="92710" y="7847561"/>
                    </a:lnTo>
                    <a:cubicBezTo>
                      <a:pt x="41910" y="7847561"/>
                      <a:pt x="0" y="7805651"/>
                      <a:pt x="0" y="7754851"/>
                    </a:cubicBezTo>
                    <a:lnTo>
                      <a:pt x="0" y="92710"/>
                    </a:lnTo>
                    <a:cubicBezTo>
                      <a:pt x="0" y="41910"/>
                      <a:pt x="41910" y="0"/>
                      <a:pt x="92710" y="0"/>
                    </a:cubicBezTo>
                    <a:lnTo>
                      <a:pt x="14577954" y="0"/>
                    </a:lnTo>
                    <a:cubicBezTo>
                      <a:pt x="14628754" y="0"/>
                      <a:pt x="14670663" y="41910"/>
                      <a:pt x="14670663" y="92710"/>
                    </a:cubicBezTo>
                    <a:lnTo>
                      <a:pt x="14670663" y="7753581"/>
                    </a:lnTo>
                    <a:cubicBezTo>
                      <a:pt x="14671932" y="7805651"/>
                      <a:pt x="14630023" y="7847561"/>
                      <a:pt x="14579223" y="7847561"/>
                    </a:cubicBezTo>
                    <a:close/>
                  </a:path>
                </a:pathLst>
              </a:custGeom>
              <a:solidFill>
                <a:srgbClr val="FFFFFF"/>
              </a:solidFill>
            </p:spPr>
          </p:sp>
          <p:sp>
            <p:nvSpPr>
              <p:cNvPr name="Freeform 11" id="11"/>
              <p:cNvSpPr/>
              <p:nvPr/>
            </p:nvSpPr>
            <p:spPr>
              <a:xfrm flipH="false" flipV="false" rot="0">
                <a:off x="0" y="0"/>
                <a:ext cx="14735432" cy="7911061"/>
              </a:xfrm>
              <a:custGeom>
                <a:avLst/>
                <a:gdLst/>
                <a:ahLst/>
                <a:cxnLst/>
                <a:rect r="r" b="b" t="t" l="l"/>
                <a:pathLst>
                  <a:path h="7911061" w="14735432">
                    <a:moveTo>
                      <a:pt x="14610973" y="59690"/>
                    </a:moveTo>
                    <a:cubicBezTo>
                      <a:pt x="14646532" y="59690"/>
                      <a:pt x="14675743" y="88900"/>
                      <a:pt x="14675743" y="124460"/>
                    </a:cubicBezTo>
                    <a:lnTo>
                      <a:pt x="14675743" y="7786601"/>
                    </a:lnTo>
                    <a:cubicBezTo>
                      <a:pt x="14675743" y="7822161"/>
                      <a:pt x="14646532" y="7851370"/>
                      <a:pt x="14610973" y="7851370"/>
                    </a:cubicBezTo>
                    <a:lnTo>
                      <a:pt x="124460" y="7851370"/>
                    </a:lnTo>
                    <a:cubicBezTo>
                      <a:pt x="88900" y="7851370"/>
                      <a:pt x="59690" y="7822161"/>
                      <a:pt x="59690" y="7786601"/>
                    </a:cubicBezTo>
                    <a:lnTo>
                      <a:pt x="59690" y="124460"/>
                    </a:lnTo>
                    <a:cubicBezTo>
                      <a:pt x="59690" y="88900"/>
                      <a:pt x="88900" y="59690"/>
                      <a:pt x="124460" y="59690"/>
                    </a:cubicBezTo>
                    <a:lnTo>
                      <a:pt x="14610973" y="59690"/>
                    </a:lnTo>
                    <a:moveTo>
                      <a:pt x="14610973" y="0"/>
                    </a:moveTo>
                    <a:lnTo>
                      <a:pt x="124460" y="0"/>
                    </a:lnTo>
                    <a:cubicBezTo>
                      <a:pt x="55880" y="0"/>
                      <a:pt x="0" y="55880"/>
                      <a:pt x="0" y="124460"/>
                    </a:cubicBezTo>
                    <a:lnTo>
                      <a:pt x="0" y="7786601"/>
                    </a:lnTo>
                    <a:cubicBezTo>
                      <a:pt x="0" y="7855181"/>
                      <a:pt x="55880" y="7911061"/>
                      <a:pt x="124460" y="7911061"/>
                    </a:cubicBezTo>
                    <a:lnTo>
                      <a:pt x="14610973" y="7911061"/>
                    </a:lnTo>
                    <a:cubicBezTo>
                      <a:pt x="14679554" y="7911061"/>
                      <a:pt x="14735432" y="7855181"/>
                      <a:pt x="14735432" y="7786601"/>
                    </a:cubicBezTo>
                    <a:lnTo>
                      <a:pt x="14735432" y="124460"/>
                    </a:lnTo>
                    <a:cubicBezTo>
                      <a:pt x="14735432" y="55880"/>
                      <a:pt x="14679554" y="0"/>
                      <a:pt x="14610973" y="0"/>
                    </a:cubicBezTo>
                    <a:close/>
                  </a:path>
                </a:pathLst>
              </a:custGeom>
              <a:solidFill>
                <a:srgbClr val="000000"/>
              </a:solidFill>
            </p:spPr>
          </p:sp>
        </p:grpSp>
      </p:grpSp>
      <p:sp>
        <p:nvSpPr>
          <p:cNvPr name="Freeform 12" id="12"/>
          <p:cNvSpPr/>
          <p:nvPr/>
        </p:nvSpPr>
        <p:spPr>
          <a:xfrm flipH="false" flipV="false" rot="-3804184">
            <a:off x="-117542" y="6090959"/>
            <a:ext cx="3181505" cy="5871906"/>
          </a:xfrm>
          <a:custGeom>
            <a:avLst/>
            <a:gdLst/>
            <a:ahLst/>
            <a:cxnLst/>
            <a:rect r="r" b="b" t="t" l="l"/>
            <a:pathLst>
              <a:path h="5871906" w="3181505">
                <a:moveTo>
                  <a:pt x="0" y="0"/>
                </a:moveTo>
                <a:lnTo>
                  <a:pt x="3181505" y="0"/>
                </a:lnTo>
                <a:lnTo>
                  <a:pt x="3181505" y="5871906"/>
                </a:lnTo>
                <a:lnTo>
                  <a:pt x="0" y="58719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702491">
            <a:off x="17337294" y="9318816"/>
            <a:ext cx="682419" cy="838657"/>
          </a:xfrm>
          <a:custGeom>
            <a:avLst/>
            <a:gdLst/>
            <a:ahLst/>
            <a:cxnLst/>
            <a:rect r="r" b="b" t="t" l="l"/>
            <a:pathLst>
              <a:path h="838657" w="682419">
                <a:moveTo>
                  <a:pt x="0" y="0"/>
                </a:moveTo>
                <a:lnTo>
                  <a:pt x="682419" y="0"/>
                </a:lnTo>
                <a:lnTo>
                  <a:pt x="682419" y="838657"/>
                </a:lnTo>
                <a:lnTo>
                  <a:pt x="0" y="838657"/>
                </a:lnTo>
                <a:lnTo>
                  <a:pt x="0" y="0"/>
                </a:lnTo>
                <a:close/>
              </a:path>
            </a:pathLst>
          </a:custGeom>
          <a:blipFill>
            <a:blip r:embed="rId9">
              <a:extLst>
                <a:ext uri="{96DAC541-7B7A-43D3-8B79-37D633B846F1}">
                  <asvg:svgBlip xmlns:asvg="http://schemas.microsoft.com/office/drawing/2016/SVG/main" r:embed="rId10"/>
                </a:ext>
              </a:extLst>
            </a:blip>
            <a:stretch>
              <a:fillRect l="-128724" t="0" r="0" b="-133705"/>
            </a:stretch>
          </a:blipFill>
        </p:spPr>
      </p:sp>
      <p:sp>
        <p:nvSpPr>
          <p:cNvPr name="Freeform 14" id="14"/>
          <p:cNvSpPr/>
          <p:nvPr/>
        </p:nvSpPr>
        <p:spPr>
          <a:xfrm flipH="false" flipV="false" rot="-101236">
            <a:off x="12188312" y="-79094"/>
            <a:ext cx="682419" cy="838657"/>
          </a:xfrm>
          <a:custGeom>
            <a:avLst/>
            <a:gdLst/>
            <a:ahLst/>
            <a:cxnLst/>
            <a:rect r="r" b="b" t="t" l="l"/>
            <a:pathLst>
              <a:path h="838657" w="682419">
                <a:moveTo>
                  <a:pt x="0" y="0"/>
                </a:moveTo>
                <a:lnTo>
                  <a:pt x="682419" y="0"/>
                </a:lnTo>
                <a:lnTo>
                  <a:pt x="682419" y="838658"/>
                </a:lnTo>
                <a:lnTo>
                  <a:pt x="0" y="838658"/>
                </a:lnTo>
                <a:lnTo>
                  <a:pt x="0" y="0"/>
                </a:lnTo>
                <a:close/>
              </a:path>
            </a:pathLst>
          </a:custGeom>
          <a:blipFill>
            <a:blip r:embed="rId9">
              <a:extLst>
                <a:ext uri="{96DAC541-7B7A-43D3-8B79-37D633B846F1}">
                  <asvg:svgBlip xmlns:asvg="http://schemas.microsoft.com/office/drawing/2016/SVG/main" r:embed="rId10"/>
                </a:ext>
              </a:extLst>
            </a:blip>
            <a:stretch>
              <a:fillRect l="-128724" t="0" r="0" b="-133705"/>
            </a:stretch>
          </a:blipFill>
        </p:spPr>
      </p:sp>
      <p:sp>
        <p:nvSpPr>
          <p:cNvPr name="Freeform 15" id="15"/>
          <p:cNvSpPr/>
          <p:nvPr/>
        </p:nvSpPr>
        <p:spPr>
          <a:xfrm flipH="false" flipV="false" rot="0">
            <a:off x="317642" y="5413771"/>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11">
              <a:extLst>
                <a:ext uri="{96DAC541-7B7A-43D3-8B79-37D633B846F1}">
                  <asvg:svgBlip xmlns:asvg="http://schemas.microsoft.com/office/drawing/2016/SVG/main" r:embed="rId12"/>
                </a:ext>
              </a:extLst>
            </a:blip>
            <a:stretch>
              <a:fillRect l="-113400" t="0" r="0" b="-83484"/>
            </a:stretch>
          </a:blipFill>
        </p:spPr>
      </p:sp>
      <p:sp>
        <p:nvSpPr>
          <p:cNvPr name="TextBox 16" id="16"/>
          <p:cNvSpPr txBox="true"/>
          <p:nvPr/>
        </p:nvSpPr>
        <p:spPr>
          <a:xfrm rot="0">
            <a:off x="4559824" y="8342018"/>
            <a:ext cx="11938587" cy="593090"/>
          </a:xfrm>
          <a:prstGeom prst="rect">
            <a:avLst/>
          </a:prstGeom>
        </p:spPr>
        <p:txBody>
          <a:bodyPr anchor="t" rtlCol="false" tIns="0" lIns="0" bIns="0" rIns="0">
            <a:spAutoFit/>
          </a:bodyPr>
          <a:lstStyle/>
          <a:p>
            <a:pPr algn="ctr">
              <a:lnSpc>
                <a:spcPts val="1599"/>
              </a:lnSpc>
            </a:pPr>
            <a:r>
              <a:rPr lang="en-US" sz="1599" spc="-31">
                <a:solidFill>
                  <a:srgbClr val="000000"/>
                </a:solidFill>
                <a:latin typeface="Garet 1 Bold"/>
              </a:rPr>
              <a:t> </a:t>
            </a:r>
            <a:r>
              <a:rPr lang="en-US" sz="1599" spc="-31">
                <a:solidFill>
                  <a:srgbClr val="000000"/>
                </a:solidFill>
                <a:latin typeface="Garet 1 Bold"/>
              </a:rPr>
              <a:t>Comme la différence entre les 2 types de l’algorithme de résolution (itératif et récursif) est négligeable pour un petit nombre de disques, nous allons dessiner qu’un seul graphe qui regroupera les 2 solutions.</a:t>
            </a:r>
          </a:p>
          <a:p>
            <a:pPr algn="ctr">
              <a:lnSpc>
                <a:spcPts val="1599"/>
              </a:lnSpc>
              <a:spcBef>
                <a:spcPct val="0"/>
              </a:spcBef>
            </a:pPr>
          </a:p>
        </p:txBody>
      </p:sp>
      <p:sp>
        <p:nvSpPr>
          <p:cNvPr name="TextBox 17" id="17"/>
          <p:cNvSpPr txBox="true"/>
          <p:nvPr/>
        </p:nvSpPr>
        <p:spPr>
          <a:xfrm rot="0">
            <a:off x="3273543" y="8322968"/>
            <a:ext cx="1286282" cy="235551"/>
          </a:xfrm>
          <a:prstGeom prst="rect">
            <a:avLst/>
          </a:prstGeom>
        </p:spPr>
        <p:txBody>
          <a:bodyPr anchor="t" rtlCol="false" tIns="0" lIns="0" bIns="0" rIns="0">
            <a:spAutoFit/>
          </a:bodyPr>
          <a:lstStyle/>
          <a:p>
            <a:pPr algn="ctr">
              <a:lnSpc>
                <a:spcPts val="1773"/>
              </a:lnSpc>
              <a:spcBef>
                <a:spcPct val="0"/>
              </a:spcBef>
            </a:pPr>
            <a:r>
              <a:rPr lang="en-US" sz="1773" spc="-35">
                <a:solidFill>
                  <a:srgbClr val="F6BA02"/>
                </a:solidFill>
                <a:latin typeface="Garet 1 Bold"/>
              </a:rPr>
              <a:t>Remarque:</a:t>
            </a:r>
          </a:p>
        </p:txBody>
      </p:sp>
      <p:pic>
        <p:nvPicPr>
          <p:cNvPr name="Picture 18" id="18"/>
          <p:cNvPicPr>
            <a:picLocks noChangeAspect="true"/>
          </p:cNvPicPr>
          <p:nvPr/>
        </p:nvPicPr>
        <p:blipFill>
          <a:blip r:embed="rId13"/>
          <a:stretch>
            <a:fillRect/>
          </a:stretch>
        </p:blipFill>
        <p:spPr>
          <a:xfrm rot="0">
            <a:off x="1868980" y="-398901"/>
            <a:ext cx="14019942" cy="8903179"/>
          </a:xfrm>
          <a:prstGeom prst="rect">
            <a:avLst/>
          </a:prstGeom>
        </p:spPr>
      </p:pic>
      <p:sp>
        <p:nvSpPr>
          <p:cNvPr name="TextBox 19" id="19"/>
          <p:cNvSpPr txBox="true"/>
          <p:nvPr/>
        </p:nvSpPr>
        <p:spPr>
          <a:xfrm rot="0">
            <a:off x="3325277" y="7642452"/>
            <a:ext cx="11938587" cy="393065"/>
          </a:xfrm>
          <a:prstGeom prst="rect">
            <a:avLst/>
          </a:prstGeom>
        </p:spPr>
        <p:txBody>
          <a:bodyPr anchor="t" rtlCol="false" tIns="0" lIns="0" bIns="0" rIns="0">
            <a:spAutoFit/>
          </a:bodyPr>
          <a:lstStyle/>
          <a:p>
            <a:pPr algn="ctr">
              <a:lnSpc>
                <a:spcPts val="1599"/>
              </a:lnSpc>
            </a:pPr>
            <a:r>
              <a:rPr lang="en-US" sz="1599" spc="-31">
                <a:solidFill>
                  <a:srgbClr val="FF5C00"/>
                </a:solidFill>
                <a:latin typeface="Garet 1 Bold"/>
              </a:rPr>
              <a:t>représente Temps d'exécution des algorithmes récursif et itératif  en fonction du nombre de disques</a:t>
            </a:r>
          </a:p>
          <a:p>
            <a:pPr algn="ctr">
              <a:lnSpc>
                <a:spcPts val="159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97525" cy="10287000"/>
          </a:xfrm>
          <a:custGeom>
            <a:avLst/>
            <a:gdLst/>
            <a:ahLst/>
            <a:cxnLst/>
            <a:rect r="r" b="b" t="t" l="l"/>
            <a:pathLst>
              <a:path h="10287000" w="18297525">
                <a:moveTo>
                  <a:pt x="0" y="0"/>
                </a:moveTo>
                <a:lnTo>
                  <a:pt x="18297525" y="0"/>
                </a:lnTo>
                <a:lnTo>
                  <a:pt x="18297525"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47200" y="2144741"/>
            <a:ext cx="15793600" cy="5997519"/>
            <a:chOff x="0" y="0"/>
            <a:chExt cx="21058133" cy="7996691"/>
          </a:xfrm>
        </p:grpSpPr>
        <p:grpSp>
          <p:nvGrpSpPr>
            <p:cNvPr name="Group 4" id="4"/>
            <p:cNvGrpSpPr/>
            <p:nvPr/>
          </p:nvGrpSpPr>
          <p:grpSpPr>
            <a:xfrm rot="0">
              <a:off x="339932" y="397920"/>
              <a:ext cx="20718201" cy="7598771"/>
              <a:chOff x="0" y="0"/>
              <a:chExt cx="13832610" cy="5073357"/>
            </a:xfrm>
          </p:grpSpPr>
          <p:sp>
            <p:nvSpPr>
              <p:cNvPr name="Freeform 5" id="5"/>
              <p:cNvSpPr/>
              <p:nvPr/>
            </p:nvSpPr>
            <p:spPr>
              <a:xfrm flipH="false" flipV="false" rot="0">
                <a:off x="31750" y="31750"/>
                <a:ext cx="13769110" cy="5009857"/>
              </a:xfrm>
              <a:custGeom>
                <a:avLst/>
                <a:gdLst/>
                <a:ahLst/>
                <a:cxnLst/>
                <a:rect r="r" b="b" t="t" l="l"/>
                <a:pathLst>
                  <a:path h="5009857" w="13769110">
                    <a:moveTo>
                      <a:pt x="13676399" y="5009857"/>
                    </a:moveTo>
                    <a:lnTo>
                      <a:pt x="92710" y="5009857"/>
                    </a:lnTo>
                    <a:cubicBezTo>
                      <a:pt x="41910" y="5009857"/>
                      <a:pt x="0" y="4967947"/>
                      <a:pt x="0" y="4917147"/>
                    </a:cubicBezTo>
                    <a:lnTo>
                      <a:pt x="0" y="92710"/>
                    </a:lnTo>
                    <a:cubicBezTo>
                      <a:pt x="0" y="41910"/>
                      <a:pt x="41910" y="0"/>
                      <a:pt x="92710" y="0"/>
                    </a:cubicBezTo>
                    <a:lnTo>
                      <a:pt x="13675130" y="0"/>
                    </a:lnTo>
                    <a:cubicBezTo>
                      <a:pt x="13725930" y="0"/>
                      <a:pt x="13767840" y="41910"/>
                      <a:pt x="13767840" y="92710"/>
                    </a:cubicBezTo>
                    <a:lnTo>
                      <a:pt x="13767840" y="4915877"/>
                    </a:lnTo>
                    <a:cubicBezTo>
                      <a:pt x="13769110" y="4967947"/>
                      <a:pt x="13727199" y="5009857"/>
                      <a:pt x="13676399" y="5009857"/>
                    </a:cubicBezTo>
                    <a:close/>
                  </a:path>
                </a:pathLst>
              </a:custGeom>
              <a:solidFill>
                <a:srgbClr val="000000"/>
              </a:solidFill>
            </p:spPr>
          </p:sp>
          <p:sp>
            <p:nvSpPr>
              <p:cNvPr name="Freeform 6" id="6"/>
              <p:cNvSpPr/>
              <p:nvPr/>
            </p:nvSpPr>
            <p:spPr>
              <a:xfrm flipH="false" flipV="false" rot="0">
                <a:off x="0" y="0"/>
                <a:ext cx="13832610" cy="5073357"/>
              </a:xfrm>
              <a:custGeom>
                <a:avLst/>
                <a:gdLst/>
                <a:ahLst/>
                <a:cxnLst/>
                <a:rect r="r" b="b" t="t" l="l"/>
                <a:pathLst>
                  <a:path h="5073357" w="13832610">
                    <a:moveTo>
                      <a:pt x="13708149" y="59690"/>
                    </a:moveTo>
                    <a:cubicBezTo>
                      <a:pt x="13743710" y="59690"/>
                      <a:pt x="13772919" y="88900"/>
                      <a:pt x="13772919" y="124460"/>
                    </a:cubicBezTo>
                    <a:lnTo>
                      <a:pt x="13772919" y="4948897"/>
                    </a:lnTo>
                    <a:cubicBezTo>
                      <a:pt x="13772919" y="4984457"/>
                      <a:pt x="13743710" y="5013667"/>
                      <a:pt x="13708149" y="5013667"/>
                    </a:cubicBezTo>
                    <a:lnTo>
                      <a:pt x="124460" y="5013667"/>
                    </a:lnTo>
                    <a:cubicBezTo>
                      <a:pt x="88900" y="5013667"/>
                      <a:pt x="59690" y="4984457"/>
                      <a:pt x="59690" y="4948897"/>
                    </a:cubicBezTo>
                    <a:lnTo>
                      <a:pt x="59690" y="124460"/>
                    </a:lnTo>
                    <a:cubicBezTo>
                      <a:pt x="59690" y="88900"/>
                      <a:pt x="88900" y="59690"/>
                      <a:pt x="124460" y="59690"/>
                    </a:cubicBezTo>
                    <a:lnTo>
                      <a:pt x="13708149" y="59690"/>
                    </a:lnTo>
                    <a:moveTo>
                      <a:pt x="13708149" y="0"/>
                    </a:moveTo>
                    <a:lnTo>
                      <a:pt x="124460" y="0"/>
                    </a:lnTo>
                    <a:cubicBezTo>
                      <a:pt x="55880" y="0"/>
                      <a:pt x="0" y="55880"/>
                      <a:pt x="0" y="124460"/>
                    </a:cubicBezTo>
                    <a:lnTo>
                      <a:pt x="0" y="4948897"/>
                    </a:lnTo>
                    <a:cubicBezTo>
                      <a:pt x="0" y="5017477"/>
                      <a:pt x="55880" y="5073357"/>
                      <a:pt x="124460" y="5073357"/>
                    </a:cubicBezTo>
                    <a:lnTo>
                      <a:pt x="13708149" y="5073357"/>
                    </a:lnTo>
                    <a:cubicBezTo>
                      <a:pt x="13776730" y="5073357"/>
                      <a:pt x="13832610" y="5017477"/>
                      <a:pt x="13832610" y="4948897"/>
                    </a:cubicBezTo>
                    <a:lnTo>
                      <a:pt x="13832610" y="124460"/>
                    </a:lnTo>
                    <a:cubicBezTo>
                      <a:pt x="13832610" y="55880"/>
                      <a:pt x="13776730" y="0"/>
                      <a:pt x="13708149" y="0"/>
                    </a:cubicBezTo>
                    <a:close/>
                  </a:path>
                </a:pathLst>
              </a:custGeom>
              <a:solidFill>
                <a:srgbClr val="000000"/>
              </a:solidFill>
            </p:spPr>
          </p:sp>
        </p:grpSp>
        <p:grpSp>
          <p:nvGrpSpPr>
            <p:cNvPr name="Group 7" id="7"/>
            <p:cNvGrpSpPr/>
            <p:nvPr/>
          </p:nvGrpSpPr>
          <p:grpSpPr>
            <a:xfrm rot="0">
              <a:off x="0" y="0"/>
              <a:ext cx="20765930" cy="7700640"/>
              <a:chOff x="0" y="0"/>
              <a:chExt cx="13864476" cy="5141371"/>
            </a:xfrm>
          </p:grpSpPr>
          <p:sp>
            <p:nvSpPr>
              <p:cNvPr name="Freeform 8" id="8"/>
              <p:cNvSpPr/>
              <p:nvPr/>
            </p:nvSpPr>
            <p:spPr>
              <a:xfrm flipH="false" flipV="false" rot="0">
                <a:off x="31750" y="31750"/>
                <a:ext cx="13800976" cy="5077871"/>
              </a:xfrm>
              <a:custGeom>
                <a:avLst/>
                <a:gdLst/>
                <a:ahLst/>
                <a:cxnLst/>
                <a:rect r="r" b="b" t="t" l="l"/>
                <a:pathLst>
                  <a:path h="5077871" w="13800976">
                    <a:moveTo>
                      <a:pt x="13708266" y="5077871"/>
                    </a:moveTo>
                    <a:lnTo>
                      <a:pt x="92710" y="5077871"/>
                    </a:lnTo>
                    <a:cubicBezTo>
                      <a:pt x="41910" y="5077871"/>
                      <a:pt x="0" y="5035961"/>
                      <a:pt x="0" y="4985161"/>
                    </a:cubicBezTo>
                    <a:lnTo>
                      <a:pt x="0" y="92710"/>
                    </a:lnTo>
                    <a:cubicBezTo>
                      <a:pt x="0" y="41910"/>
                      <a:pt x="41910" y="0"/>
                      <a:pt x="92710" y="0"/>
                    </a:cubicBezTo>
                    <a:lnTo>
                      <a:pt x="13706996" y="0"/>
                    </a:lnTo>
                    <a:cubicBezTo>
                      <a:pt x="13757796" y="0"/>
                      <a:pt x="13799707" y="41910"/>
                      <a:pt x="13799707" y="92710"/>
                    </a:cubicBezTo>
                    <a:lnTo>
                      <a:pt x="13799707" y="4983891"/>
                    </a:lnTo>
                    <a:cubicBezTo>
                      <a:pt x="13800976" y="5035961"/>
                      <a:pt x="13759066" y="5077871"/>
                      <a:pt x="13708266" y="5077871"/>
                    </a:cubicBezTo>
                    <a:close/>
                  </a:path>
                </a:pathLst>
              </a:custGeom>
              <a:solidFill>
                <a:srgbClr val="FFFFFF"/>
              </a:solidFill>
            </p:spPr>
          </p:sp>
          <p:sp>
            <p:nvSpPr>
              <p:cNvPr name="Freeform 9" id="9"/>
              <p:cNvSpPr/>
              <p:nvPr/>
            </p:nvSpPr>
            <p:spPr>
              <a:xfrm flipH="false" flipV="false" rot="0">
                <a:off x="0" y="0"/>
                <a:ext cx="13864476" cy="5141371"/>
              </a:xfrm>
              <a:custGeom>
                <a:avLst/>
                <a:gdLst/>
                <a:ahLst/>
                <a:cxnLst/>
                <a:rect r="r" b="b" t="t" l="l"/>
                <a:pathLst>
                  <a:path h="5141371" w="13864476">
                    <a:moveTo>
                      <a:pt x="13740016" y="59690"/>
                    </a:moveTo>
                    <a:cubicBezTo>
                      <a:pt x="13775576" y="59690"/>
                      <a:pt x="13804787" y="88900"/>
                      <a:pt x="13804787" y="124460"/>
                    </a:cubicBezTo>
                    <a:lnTo>
                      <a:pt x="13804787" y="5016911"/>
                    </a:lnTo>
                    <a:cubicBezTo>
                      <a:pt x="13804787" y="5052471"/>
                      <a:pt x="13775576" y="5081681"/>
                      <a:pt x="13740016" y="5081681"/>
                    </a:cubicBezTo>
                    <a:lnTo>
                      <a:pt x="124460" y="5081681"/>
                    </a:lnTo>
                    <a:cubicBezTo>
                      <a:pt x="88900" y="5081681"/>
                      <a:pt x="59690" y="5052471"/>
                      <a:pt x="59690" y="5016911"/>
                    </a:cubicBezTo>
                    <a:lnTo>
                      <a:pt x="59690" y="124460"/>
                    </a:lnTo>
                    <a:cubicBezTo>
                      <a:pt x="59690" y="88900"/>
                      <a:pt x="88900" y="59690"/>
                      <a:pt x="124460" y="59690"/>
                    </a:cubicBezTo>
                    <a:lnTo>
                      <a:pt x="13740017" y="59690"/>
                    </a:lnTo>
                    <a:moveTo>
                      <a:pt x="13740017" y="0"/>
                    </a:moveTo>
                    <a:lnTo>
                      <a:pt x="124460" y="0"/>
                    </a:lnTo>
                    <a:cubicBezTo>
                      <a:pt x="55880" y="0"/>
                      <a:pt x="0" y="55880"/>
                      <a:pt x="0" y="124460"/>
                    </a:cubicBezTo>
                    <a:lnTo>
                      <a:pt x="0" y="5016911"/>
                    </a:lnTo>
                    <a:cubicBezTo>
                      <a:pt x="0" y="5085491"/>
                      <a:pt x="55880" y="5141371"/>
                      <a:pt x="124460" y="5141371"/>
                    </a:cubicBezTo>
                    <a:lnTo>
                      <a:pt x="13740017" y="5141371"/>
                    </a:lnTo>
                    <a:cubicBezTo>
                      <a:pt x="13808596" y="5141371"/>
                      <a:pt x="13864476" y="5085491"/>
                      <a:pt x="13864476" y="5016911"/>
                    </a:cubicBezTo>
                    <a:lnTo>
                      <a:pt x="13864476" y="124460"/>
                    </a:lnTo>
                    <a:cubicBezTo>
                      <a:pt x="13864476" y="55880"/>
                      <a:pt x="13808596" y="0"/>
                      <a:pt x="13740017" y="0"/>
                    </a:cubicBezTo>
                    <a:close/>
                  </a:path>
                </a:pathLst>
              </a:custGeom>
              <a:solidFill>
                <a:srgbClr val="000000"/>
              </a:solidFill>
            </p:spPr>
          </p:sp>
        </p:grpSp>
      </p:grpSp>
      <p:grpSp>
        <p:nvGrpSpPr>
          <p:cNvPr name="Group 10" id="10"/>
          <p:cNvGrpSpPr/>
          <p:nvPr/>
        </p:nvGrpSpPr>
        <p:grpSpPr>
          <a:xfrm rot="0">
            <a:off x="2523244" y="3074130"/>
            <a:ext cx="13884373" cy="4960808"/>
            <a:chOff x="0" y="0"/>
            <a:chExt cx="18512497" cy="6614411"/>
          </a:xfrm>
        </p:grpSpPr>
        <p:sp>
          <p:nvSpPr>
            <p:cNvPr name="TextBox 11" id="11"/>
            <p:cNvSpPr txBox="true"/>
            <p:nvPr/>
          </p:nvSpPr>
          <p:spPr>
            <a:xfrm rot="0">
              <a:off x="0" y="6132782"/>
              <a:ext cx="18512497" cy="481629"/>
            </a:xfrm>
            <a:prstGeom prst="rect">
              <a:avLst/>
            </a:prstGeom>
          </p:spPr>
          <p:txBody>
            <a:bodyPr anchor="t" rtlCol="false" tIns="0" lIns="0" bIns="0" rIns="0">
              <a:spAutoFit/>
            </a:bodyPr>
            <a:lstStyle/>
            <a:p>
              <a:pPr algn="ctr">
                <a:lnSpc>
                  <a:spcPts val="3061"/>
                </a:lnSpc>
              </a:pPr>
            </a:p>
          </p:txBody>
        </p:sp>
        <p:sp>
          <p:nvSpPr>
            <p:cNvPr name="TextBox 12" id="12"/>
            <p:cNvSpPr txBox="true"/>
            <p:nvPr/>
          </p:nvSpPr>
          <p:spPr>
            <a:xfrm rot="0">
              <a:off x="0" y="85725"/>
              <a:ext cx="18512497" cy="5410833"/>
            </a:xfrm>
            <a:prstGeom prst="rect">
              <a:avLst/>
            </a:prstGeom>
          </p:spPr>
          <p:txBody>
            <a:bodyPr anchor="t" rtlCol="false" tIns="0" lIns="0" bIns="0" rIns="0">
              <a:spAutoFit/>
            </a:bodyPr>
            <a:lstStyle/>
            <a:p>
              <a:pPr algn="ctr">
                <a:lnSpc>
                  <a:spcPts val="6381"/>
                </a:lnSpc>
              </a:pPr>
              <a:r>
                <a:rPr lang="en-US" sz="5964">
                  <a:solidFill>
                    <a:srgbClr val="F47CB9"/>
                  </a:solidFill>
                  <a:latin typeface="Fredoka Bold"/>
                </a:rPr>
                <a:t>SIMULATION DE LA COMPLEXITÉ</a:t>
              </a:r>
            </a:p>
            <a:p>
              <a:pPr algn="ctr">
                <a:lnSpc>
                  <a:spcPts val="6381"/>
                </a:lnSpc>
              </a:pPr>
            </a:p>
            <a:p>
              <a:pPr algn="ctr">
                <a:lnSpc>
                  <a:spcPts val="6381"/>
                </a:lnSpc>
              </a:pPr>
              <a:r>
                <a:rPr lang="en-US" sz="5964">
                  <a:solidFill>
                    <a:srgbClr val="F47CB9"/>
                  </a:solidFill>
                  <a:latin typeface="Fredoka Bold"/>
                </a:rPr>
                <a:t> THÉORIQUE DE L’ALGORITHME DE VERIFICATION</a:t>
              </a:r>
            </a:p>
            <a:p>
              <a:pPr algn="ctr">
                <a:lnSpc>
                  <a:spcPts val="6381"/>
                </a:lnSpc>
              </a:pPr>
            </a:p>
          </p:txBody>
        </p:sp>
      </p:grpSp>
      <p:sp>
        <p:nvSpPr>
          <p:cNvPr name="Freeform 13" id="13"/>
          <p:cNvSpPr/>
          <p:nvPr/>
        </p:nvSpPr>
        <p:spPr>
          <a:xfrm flipH="false" flipV="false" rot="0">
            <a:off x="-1576745" y="6406185"/>
            <a:ext cx="5210891" cy="4433994"/>
          </a:xfrm>
          <a:custGeom>
            <a:avLst/>
            <a:gdLst/>
            <a:ahLst/>
            <a:cxnLst/>
            <a:rect r="r" b="b" t="t" l="l"/>
            <a:pathLst>
              <a:path h="4433994" w="5210891">
                <a:moveTo>
                  <a:pt x="0" y="0"/>
                </a:moveTo>
                <a:lnTo>
                  <a:pt x="5210890" y="0"/>
                </a:lnTo>
                <a:lnTo>
                  <a:pt x="5210890" y="4433995"/>
                </a:lnTo>
                <a:lnTo>
                  <a:pt x="0" y="4433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4663413" y="865288"/>
            <a:ext cx="4443750" cy="2981352"/>
          </a:xfrm>
          <a:custGeom>
            <a:avLst/>
            <a:gdLst/>
            <a:ahLst/>
            <a:cxnLst/>
            <a:rect r="r" b="b" t="t" l="l"/>
            <a:pathLst>
              <a:path h="2981352" w="4443750">
                <a:moveTo>
                  <a:pt x="0" y="0"/>
                </a:moveTo>
                <a:lnTo>
                  <a:pt x="4443749" y="0"/>
                </a:lnTo>
                <a:lnTo>
                  <a:pt x="4443749" y="2981352"/>
                </a:lnTo>
                <a:lnTo>
                  <a:pt x="0" y="2981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95733" y="4981046"/>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8">
              <a:extLst>
                <a:ext uri="{96DAC541-7B7A-43D3-8B79-37D633B846F1}">
                  <asvg:svgBlip xmlns:asvg="http://schemas.microsoft.com/office/drawing/2016/SVG/main" r:embed="rId9"/>
                </a:ext>
              </a:extLst>
            </a:blip>
            <a:stretch>
              <a:fillRect l="-113400" t="0" r="0" b="-83484"/>
            </a:stretch>
          </a:blipFill>
        </p:spPr>
      </p:sp>
      <p:sp>
        <p:nvSpPr>
          <p:cNvPr name="Freeform 16" id="16"/>
          <p:cNvSpPr/>
          <p:nvPr/>
        </p:nvSpPr>
        <p:spPr>
          <a:xfrm flipH="false" flipV="false" rot="0">
            <a:off x="17259300" y="308769"/>
            <a:ext cx="705542" cy="846338"/>
          </a:xfrm>
          <a:custGeom>
            <a:avLst/>
            <a:gdLst/>
            <a:ahLst/>
            <a:cxnLst/>
            <a:rect r="r" b="b" t="t" l="l"/>
            <a:pathLst>
              <a:path h="846338" w="705542">
                <a:moveTo>
                  <a:pt x="0" y="0"/>
                </a:moveTo>
                <a:lnTo>
                  <a:pt x="705542" y="0"/>
                </a:lnTo>
                <a:lnTo>
                  <a:pt x="705542" y="846338"/>
                </a:lnTo>
                <a:lnTo>
                  <a:pt x="0" y="846338"/>
                </a:lnTo>
                <a:lnTo>
                  <a:pt x="0" y="0"/>
                </a:lnTo>
                <a:close/>
              </a:path>
            </a:pathLst>
          </a:custGeom>
          <a:blipFill>
            <a:blip r:embed="rId10">
              <a:extLst>
                <a:ext uri="{96DAC541-7B7A-43D3-8B79-37D633B846F1}">
                  <asvg:svgBlip xmlns:asvg="http://schemas.microsoft.com/office/drawing/2016/SVG/main" r:embed="rId11"/>
                </a:ext>
              </a:extLst>
            </a:blip>
            <a:stretch>
              <a:fillRect l="-127930" t="0" r="0" b="-138600"/>
            </a:stretch>
          </a:blipFill>
        </p:spPr>
      </p:sp>
      <p:sp>
        <p:nvSpPr>
          <p:cNvPr name="Freeform 17" id="17"/>
          <p:cNvSpPr/>
          <p:nvPr/>
        </p:nvSpPr>
        <p:spPr>
          <a:xfrm flipH="false" flipV="false" rot="0">
            <a:off x="8305406" y="865288"/>
            <a:ext cx="1677188" cy="1646694"/>
          </a:xfrm>
          <a:custGeom>
            <a:avLst/>
            <a:gdLst/>
            <a:ahLst/>
            <a:cxnLst/>
            <a:rect r="r" b="b" t="t" l="l"/>
            <a:pathLst>
              <a:path h="1646694" w="1677188">
                <a:moveTo>
                  <a:pt x="0" y="0"/>
                </a:moveTo>
                <a:lnTo>
                  <a:pt x="1677188" y="0"/>
                </a:lnTo>
                <a:lnTo>
                  <a:pt x="1677188" y="1646694"/>
                </a:lnTo>
                <a:lnTo>
                  <a:pt x="0" y="1646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630884">
            <a:off x="2677065" y="7398658"/>
            <a:ext cx="1914161" cy="1861957"/>
          </a:xfrm>
          <a:custGeom>
            <a:avLst/>
            <a:gdLst/>
            <a:ahLst/>
            <a:cxnLst/>
            <a:rect r="r" b="b" t="t" l="l"/>
            <a:pathLst>
              <a:path h="1861957" w="1914161">
                <a:moveTo>
                  <a:pt x="0" y="0"/>
                </a:moveTo>
                <a:lnTo>
                  <a:pt x="1914161" y="0"/>
                </a:lnTo>
                <a:lnTo>
                  <a:pt x="1914161" y="1861957"/>
                </a:lnTo>
                <a:lnTo>
                  <a:pt x="0" y="18619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40599">
            <a:off x="13910186" y="-2077404"/>
            <a:ext cx="5682485" cy="4835278"/>
          </a:xfrm>
          <a:custGeom>
            <a:avLst/>
            <a:gdLst/>
            <a:ahLst/>
            <a:cxnLst/>
            <a:rect r="r" b="b" t="t" l="l"/>
            <a:pathLst>
              <a:path h="4835278" w="5682485">
                <a:moveTo>
                  <a:pt x="0" y="0"/>
                </a:moveTo>
                <a:lnTo>
                  <a:pt x="5682485" y="0"/>
                </a:lnTo>
                <a:lnTo>
                  <a:pt x="5682485" y="4835278"/>
                </a:lnTo>
                <a:lnTo>
                  <a:pt x="0" y="4835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06069" y="537475"/>
            <a:ext cx="16977002" cy="9212050"/>
            <a:chOff x="0" y="0"/>
            <a:chExt cx="22636003" cy="12282733"/>
          </a:xfrm>
        </p:grpSpPr>
        <p:grpSp>
          <p:nvGrpSpPr>
            <p:cNvPr name="Group 5" id="5"/>
            <p:cNvGrpSpPr/>
            <p:nvPr/>
          </p:nvGrpSpPr>
          <p:grpSpPr>
            <a:xfrm rot="0">
              <a:off x="400454" y="250170"/>
              <a:ext cx="22235549" cy="12032563"/>
              <a:chOff x="0" y="0"/>
              <a:chExt cx="14845675" cy="8033601"/>
            </a:xfrm>
          </p:grpSpPr>
          <p:sp>
            <p:nvSpPr>
              <p:cNvPr name="Freeform 6" id="6"/>
              <p:cNvSpPr/>
              <p:nvPr/>
            </p:nvSpPr>
            <p:spPr>
              <a:xfrm flipH="false" flipV="false" rot="0">
                <a:off x="31750" y="31750"/>
                <a:ext cx="14782175" cy="7970100"/>
              </a:xfrm>
              <a:custGeom>
                <a:avLst/>
                <a:gdLst/>
                <a:ahLst/>
                <a:cxnLst/>
                <a:rect r="r" b="b" t="t" l="l"/>
                <a:pathLst>
                  <a:path h="7970100" w="14782175">
                    <a:moveTo>
                      <a:pt x="14689465" y="7970100"/>
                    </a:moveTo>
                    <a:lnTo>
                      <a:pt x="92710" y="7970100"/>
                    </a:lnTo>
                    <a:cubicBezTo>
                      <a:pt x="41910" y="7970100"/>
                      <a:pt x="0" y="7928190"/>
                      <a:pt x="0" y="7877390"/>
                    </a:cubicBezTo>
                    <a:lnTo>
                      <a:pt x="0" y="92710"/>
                    </a:lnTo>
                    <a:cubicBezTo>
                      <a:pt x="0" y="41910"/>
                      <a:pt x="41910" y="0"/>
                      <a:pt x="92710" y="0"/>
                    </a:cubicBezTo>
                    <a:lnTo>
                      <a:pt x="14688195" y="0"/>
                    </a:lnTo>
                    <a:cubicBezTo>
                      <a:pt x="14738995" y="0"/>
                      <a:pt x="14780906" y="41910"/>
                      <a:pt x="14780906" y="92710"/>
                    </a:cubicBezTo>
                    <a:lnTo>
                      <a:pt x="14780906" y="7876121"/>
                    </a:lnTo>
                    <a:cubicBezTo>
                      <a:pt x="14782175" y="7928190"/>
                      <a:pt x="14740265" y="7970100"/>
                      <a:pt x="14689465" y="7970100"/>
                    </a:cubicBezTo>
                    <a:close/>
                  </a:path>
                </a:pathLst>
              </a:custGeom>
              <a:solidFill>
                <a:srgbClr val="000000"/>
              </a:solidFill>
            </p:spPr>
          </p:sp>
          <p:sp>
            <p:nvSpPr>
              <p:cNvPr name="Freeform 7" id="7"/>
              <p:cNvSpPr/>
              <p:nvPr/>
            </p:nvSpPr>
            <p:spPr>
              <a:xfrm flipH="false" flipV="false" rot="0">
                <a:off x="0" y="0"/>
                <a:ext cx="14845675" cy="8033601"/>
              </a:xfrm>
              <a:custGeom>
                <a:avLst/>
                <a:gdLst/>
                <a:ahLst/>
                <a:cxnLst/>
                <a:rect r="r" b="b" t="t" l="l"/>
                <a:pathLst>
                  <a:path h="8033601" w="14845675">
                    <a:moveTo>
                      <a:pt x="14721215" y="59690"/>
                    </a:moveTo>
                    <a:cubicBezTo>
                      <a:pt x="14756775" y="59690"/>
                      <a:pt x="14785984" y="88900"/>
                      <a:pt x="14785984" y="124460"/>
                    </a:cubicBezTo>
                    <a:lnTo>
                      <a:pt x="14785984" y="7909140"/>
                    </a:lnTo>
                    <a:cubicBezTo>
                      <a:pt x="14785984" y="7944701"/>
                      <a:pt x="14756775" y="7973911"/>
                      <a:pt x="14721215" y="7973911"/>
                    </a:cubicBezTo>
                    <a:lnTo>
                      <a:pt x="124460" y="7973911"/>
                    </a:lnTo>
                    <a:cubicBezTo>
                      <a:pt x="88900" y="7973911"/>
                      <a:pt x="59690" y="7944701"/>
                      <a:pt x="59690" y="7909140"/>
                    </a:cubicBezTo>
                    <a:lnTo>
                      <a:pt x="59690" y="124460"/>
                    </a:lnTo>
                    <a:cubicBezTo>
                      <a:pt x="59690" y="88900"/>
                      <a:pt x="88900" y="59690"/>
                      <a:pt x="124460" y="59690"/>
                    </a:cubicBezTo>
                    <a:lnTo>
                      <a:pt x="14721215" y="59690"/>
                    </a:lnTo>
                    <a:moveTo>
                      <a:pt x="14721215" y="0"/>
                    </a:moveTo>
                    <a:lnTo>
                      <a:pt x="124460" y="0"/>
                    </a:lnTo>
                    <a:cubicBezTo>
                      <a:pt x="55880" y="0"/>
                      <a:pt x="0" y="55880"/>
                      <a:pt x="0" y="124460"/>
                    </a:cubicBezTo>
                    <a:lnTo>
                      <a:pt x="0" y="7909140"/>
                    </a:lnTo>
                    <a:cubicBezTo>
                      <a:pt x="0" y="7977721"/>
                      <a:pt x="55880" y="8033601"/>
                      <a:pt x="124460" y="8033601"/>
                    </a:cubicBezTo>
                    <a:lnTo>
                      <a:pt x="14721215" y="8033601"/>
                    </a:lnTo>
                    <a:cubicBezTo>
                      <a:pt x="14789795" y="8033601"/>
                      <a:pt x="14845675" y="7977721"/>
                      <a:pt x="14845675" y="7909140"/>
                    </a:cubicBezTo>
                    <a:lnTo>
                      <a:pt x="14845675" y="124460"/>
                    </a:lnTo>
                    <a:cubicBezTo>
                      <a:pt x="14845675" y="55880"/>
                      <a:pt x="14789795" y="0"/>
                      <a:pt x="14721215" y="0"/>
                    </a:cubicBezTo>
                    <a:close/>
                  </a:path>
                </a:pathLst>
              </a:custGeom>
              <a:solidFill>
                <a:srgbClr val="000000"/>
              </a:solidFill>
            </p:spPr>
          </p:sp>
        </p:grpSp>
        <p:grpSp>
          <p:nvGrpSpPr>
            <p:cNvPr name="Group 8" id="8"/>
            <p:cNvGrpSpPr/>
            <p:nvPr/>
          </p:nvGrpSpPr>
          <p:grpSpPr>
            <a:xfrm rot="0">
              <a:off x="0" y="0"/>
              <a:ext cx="22070431" cy="11849025"/>
              <a:chOff x="0" y="0"/>
              <a:chExt cx="14735433" cy="7911061"/>
            </a:xfrm>
          </p:grpSpPr>
          <p:sp>
            <p:nvSpPr>
              <p:cNvPr name="Freeform 9" id="9"/>
              <p:cNvSpPr/>
              <p:nvPr/>
            </p:nvSpPr>
            <p:spPr>
              <a:xfrm flipH="false" flipV="false" rot="0">
                <a:off x="31750" y="31750"/>
                <a:ext cx="14671932" cy="7847561"/>
              </a:xfrm>
              <a:custGeom>
                <a:avLst/>
                <a:gdLst/>
                <a:ahLst/>
                <a:cxnLst/>
                <a:rect r="r" b="b" t="t" l="l"/>
                <a:pathLst>
                  <a:path h="7847561" w="14671932">
                    <a:moveTo>
                      <a:pt x="14579223" y="7847561"/>
                    </a:moveTo>
                    <a:lnTo>
                      <a:pt x="92710" y="7847561"/>
                    </a:lnTo>
                    <a:cubicBezTo>
                      <a:pt x="41910" y="7847561"/>
                      <a:pt x="0" y="7805651"/>
                      <a:pt x="0" y="7754851"/>
                    </a:cubicBezTo>
                    <a:lnTo>
                      <a:pt x="0" y="92710"/>
                    </a:lnTo>
                    <a:cubicBezTo>
                      <a:pt x="0" y="41910"/>
                      <a:pt x="41910" y="0"/>
                      <a:pt x="92710" y="0"/>
                    </a:cubicBezTo>
                    <a:lnTo>
                      <a:pt x="14577954" y="0"/>
                    </a:lnTo>
                    <a:cubicBezTo>
                      <a:pt x="14628754" y="0"/>
                      <a:pt x="14670663" y="41910"/>
                      <a:pt x="14670663" y="92710"/>
                    </a:cubicBezTo>
                    <a:lnTo>
                      <a:pt x="14670663" y="7753581"/>
                    </a:lnTo>
                    <a:cubicBezTo>
                      <a:pt x="14671932" y="7805651"/>
                      <a:pt x="14630023" y="7847561"/>
                      <a:pt x="14579223" y="7847561"/>
                    </a:cubicBezTo>
                    <a:close/>
                  </a:path>
                </a:pathLst>
              </a:custGeom>
              <a:solidFill>
                <a:srgbClr val="FFFFFF"/>
              </a:solidFill>
            </p:spPr>
          </p:sp>
          <p:sp>
            <p:nvSpPr>
              <p:cNvPr name="Freeform 10" id="10"/>
              <p:cNvSpPr/>
              <p:nvPr/>
            </p:nvSpPr>
            <p:spPr>
              <a:xfrm flipH="false" flipV="false" rot="0">
                <a:off x="0" y="0"/>
                <a:ext cx="14735432" cy="7911061"/>
              </a:xfrm>
              <a:custGeom>
                <a:avLst/>
                <a:gdLst/>
                <a:ahLst/>
                <a:cxnLst/>
                <a:rect r="r" b="b" t="t" l="l"/>
                <a:pathLst>
                  <a:path h="7911061" w="14735432">
                    <a:moveTo>
                      <a:pt x="14610973" y="59690"/>
                    </a:moveTo>
                    <a:cubicBezTo>
                      <a:pt x="14646532" y="59690"/>
                      <a:pt x="14675743" y="88900"/>
                      <a:pt x="14675743" y="124460"/>
                    </a:cubicBezTo>
                    <a:lnTo>
                      <a:pt x="14675743" y="7786601"/>
                    </a:lnTo>
                    <a:cubicBezTo>
                      <a:pt x="14675743" y="7822161"/>
                      <a:pt x="14646532" y="7851370"/>
                      <a:pt x="14610973" y="7851370"/>
                    </a:cubicBezTo>
                    <a:lnTo>
                      <a:pt x="124460" y="7851370"/>
                    </a:lnTo>
                    <a:cubicBezTo>
                      <a:pt x="88900" y="7851370"/>
                      <a:pt x="59690" y="7822161"/>
                      <a:pt x="59690" y="7786601"/>
                    </a:cubicBezTo>
                    <a:lnTo>
                      <a:pt x="59690" y="124460"/>
                    </a:lnTo>
                    <a:cubicBezTo>
                      <a:pt x="59690" y="88900"/>
                      <a:pt x="88900" y="59690"/>
                      <a:pt x="124460" y="59690"/>
                    </a:cubicBezTo>
                    <a:lnTo>
                      <a:pt x="14610973" y="59690"/>
                    </a:lnTo>
                    <a:moveTo>
                      <a:pt x="14610973" y="0"/>
                    </a:moveTo>
                    <a:lnTo>
                      <a:pt x="124460" y="0"/>
                    </a:lnTo>
                    <a:cubicBezTo>
                      <a:pt x="55880" y="0"/>
                      <a:pt x="0" y="55880"/>
                      <a:pt x="0" y="124460"/>
                    </a:cubicBezTo>
                    <a:lnTo>
                      <a:pt x="0" y="7786601"/>
                    </a:lnTo>
                    <a:cubicBezTo>
                      <a:pt x="0" y="7855181"/>
                      <a:pt x="55880" y="7911061"/>
                      <a:pt x="124460" y="7911061"/>
                    </a:cubicBezTo>
                    <a:lnTo>
                      <a:pt x="14610973" y="7911061"/>
                    </a:lnTo>
                    <a:cubicBezTo>
                      <a:pt x="14679554" y="7911061"/>
                      <a:pt x="14735432" y="7855181"/>
                      <a:pt x="14735432" y="7786601"/>
                    </a:cubicBezTo>
                    <a:lnTo>
                      <a:pt x="14735432" y="124460"/>
                    </a:lnTo>
                    <a:cubicBezTo>
                      <a:pt x="14735432" y="55880"/>
                      <a:pt x="14679554" y="0"/>
                      <a:pt x="14610973" y="0"/>
                    </a:cubicBezTo>
                    <a:close/>
                  </a:path>
                </a:pathLst>
              </a:custGeom>
              <a:solidFill>
                <a:srgbClr val="000000"/>
              </a:solidFill>
            </p:spPr>
          </p:sp>
        </p:grpSp>
      </p:grpSp>
      <p:sp>
        <p:nvSpPr>
          <p:cNvPr name="Freeform 11" id="11"/>
          <p:cNvSpPr/>
          <p:nvPr/>
        </p:nvSpPr>
        <p:spPr>
          <a:xfrm flipH="false" flipV="false" rot="-3804184">
            <a:off x="-562053" y="6391471"/>
            <a:ext cx="3181505" cy="5871906"/>
          </a:xfrm>
          <a:custGeom>
            <a:avLst/>
            <a:gdLst/>
            <a:ahLst/>
            <a:cxnLst/>
            <a:rect r="r" b="b" t="t" l="l"/>
            <a:pathLst>
              <a:path h="5871906" w="3181505">
                <a:moveTo>
                  <a:pt x="0" y="0"/>
                </a:moveTo>
                <a:lnTo>
                  <a:pt x="3181506" y="0"/>
                </a:lnTo>
                <a:lnTo>
                  <a:pt x="3181506" y="5871905"/>
                </a:lnTo>
                <a:lnTo>
                  <a:pt x="0" y="58719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702491">
            <a:off x="17337294" y="9318816"/>
            <a:ext cx="682419" cy="838657"/>
          </a:xfrm>
          <a:custGeom>
            <a:avLst/>
            <a:gdLst/>
            <a:ahLst/>
            <a:cxnLst/>
            <a:rect r="r" b="b" t="t" l="l"/>
            <a:pathLst>
              <a:path h="838657" w="682419">
                <a:moveTo>
                  <a:pt x="0" y="0"/>
                </a:moveTo>
                <a:lnTo>
                  <a:pt x="682419" y="0"/>
                </a:lnTo>
                <a:lnTo>
                  <a:pt x="682419" y="838657"/>
                </a:lnTo>
                <a:lnTo>
                  <a:pt x="0" y="838657"/>
                </a:lnTo>
                <a:lnTo>
                  <a:pt x="0" y="0"/>
                </a:lnTo>
                <a:close/>
              </a:path>
            </a:pathLst>
          </a:custGeom>
          <a:blipFill>
            <a:blip r:embed="rId8">
              <a:extLst>
                <a:ext uri="{96DAC541-7B7A-43D3-8B79-37D633B846F1}">
                  <asvg:svgBlip xmlns:asvg="http://schemas.microsoft.com/office/drawing/2016/SVG/main" r:embed="rId9"/>
                </a:ext>
              </a:extLst>
            </a:blip>
            <a:stretch>
              <a:fillRect l="-128724" t="0" r="0" b="-133705"/>
            </a:stretch>
          </a:blipFill>
        </p:spPr>
      </p:sp>
      <p:sp>
        <p:nvSpPr>
          <p:cNvPr name="Freeform 13" id="13"/>
          <p:cNvSpPr/>
          <p:nvPr/>
        </p:nvSpPr>
        <p:spPr>
          <a:xfrm flipH="false" flipV="false" rot="-101236">
            <a:off x="12188312" y="-79094"/>
            <a:ext cx="682419" cy="838657"/>
          </a:xfrm>
          <a:custGeom>
            <a:avLst/>
            <a:gdLst/>
            <a:ahLst/>
            <a:cxnLst/>
            <a:rect r="r" b="b" t="t" l="l"/>
            <a:pathLst>
              <a:path h="838657" w="682419">
                <a:moveTo>
                  <a:pt x="0" y="0"/>
                </a:moveTo>
                <a:lnTo>
                  <a:pt x="682419" y="0"/>
                </a:lnTo>
                <a:lnTo>
                  <a:pt x="682419" y="838658"/>
                </a:lnTo>
                <a:lnTo>
                  <a:pt x="0" y="838658"/>
                </a:lnTo>
                <a:lnTo>
                  <a:pt x="0" y="0"/>
                </a:lnTo>
                <a:close/>
              </a:path>
            </a:pathLst>
          </a:custGeom>
          <a:blipFill>
            <a:blip r:embed="rId8">
              <a:extLst>
                <a:ext uri="{96DAC541-7B7A-43D3-8B79-37D633B846F1}">
                  <asvg:svgBlip xmlns:asvg="http://schemas.microsoft.com/office/drawing/2016/SVG/main" r:embed="rId9"/>
                </a:ext>
              </a:extLst>
            </a:blip>
            <a:stretch>
              <a:fillRect l="-128724" t="0" r="0" b="-133705"/>
            </a:stretch>
          </a:blipFill>
        </p:spPr>
      </p:sp>
      <p:sp>
        <p:nvSpPr>
          <p:cNvPr name="Freeform 14" id="14"/>
          <p:cNvSpPr/>
          <p:nvPr/>
        </p:nvSpPr>
        <p:spPr>
          <a:xfrm flipH="false" flipV="false" rot="0">
            <a:off x="317642" y="5413771"/>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10">
              <a:extLst>
                <a:ext uri="{96DAC541-7B7A-43D3-8B79-37D633B846F1}">
                  <asvg:svgBlip xmlns:asvg="http://schemas.microsoft.com/office/drawing/2016/SVG/main" r:embed="rId11"/>
                </a:ext>
              </a:extLst>
            </a:blip>
            <a:stretch>
              <a:fillRect l="-113400" t="0" r="0" b="-83484"/>
            </a:stretch>
          </a:blipFill>
        </p:spPr>
      </p:sp>
      <p:sp>
        <p:nvSpPr>
          <p:cNvPr name="Freeform 15" id="15"/>
          <p:cNvSpPr/>
          <p:nvPr/>
        </p:nvSpPr>
        <p:spPr>
          <a:xfrm flipH="false" flipV="false" rot="0">
            <a:off x="-128389" y="-633159"/>
            <a:ext cx="1868917" cy="1946788"/>
          </a:xfrm>
          <a:custGeom>
            <a:avLst/>
            <a:gdLst/>
            <a:ahLst/>
            <a:cxnLst/>
            <a:rect r="r" b="b" t="t" l="l"/>
            <a:pathLst>
              <a:path h="1946788" w="1868917">
                <a:moveTo>
                  <a:pt x="0" y="0"/>
                </a:moveTo>
                <a:lnTo>
                  <a:pt x="1868917" y="0"/>
                </a:lnTo>
                <a:lnTo>
                  <a:pt x="1868917" y="1946788"/>
                </a:lnTo>
                <a:lnTo>
                  <a:pt x="0" y="19467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6" id="16"/>
          <p:cNvSpPr txBox="true"/>
          <p:nvPr/>
        </p:nvSpPr>
        <p:spPr>
          <a:xfrm rot="0">
            <a:off x="3175901" y="8106347"/>
            <a:ext cx="11409264" cy="685866"/>
          </a:xfrm>
          <a:prstGeom prst="rect">
            <a:avLst/>
          </a:prstGeom>
        </p:spPr>
        <p:txBody>
          <a:bodyPr anchor="t" rtlCol="false" tIns="0" lIns="0" bIns="0" rIns="0">
            <a:spAutoFit/>
          </a:bodyPr>
          <a:lstStyle/>
          <a:p>
            <a:pPr algn="ctr">
              <a:lnSpc>
                <a:spcPts val="2627"/>
              </a:lnSpc>
            </a:pPr>
            <a:r>
              <a:rPr lang="en-US" sz="2627" spc="-52">
                <a:solidFill>
                  <a:srgbClr val="FF743E"/>
                </a:solidFill>
                <a:latin typeface="Garet 1 Bold"/>
              </a:rPr>
              <a:t>représente le temps d’exécution en fonction de nombre de disques</a:t>
            </a:r>
          </a:p>
          <a:p>
            <a:pPr algn="ctr">
              <a:lnSpc>
                <a:spcPts val="2627"/>
              </a:lnSpc>
              <a:spcBef>
                <a:spcPct val="0"/>
              </a:spcBef>
            </a:pPr>
          </a:p>
        </p:txBody>
      </p:sp>
      <p:graphicFrame>
        <p:nvGraphicFramePr>
          <p:cNvPr name="Table 17" id="17"/>
          <p:cNvGraphicFramePr>
            <a:graphicFrameLocks noGrp="true"/>
          </p:cNvGraphicFramePr>
          <p:nvPr/>
        </p:nvGraphicFramePr>
        <p:xfrm>
          <a:off x="1360741" y="927654"/>
          <a:ext cx="15585568" cy="6972842"/>
        </p:xfrm>
        <a:graphic>
          <a:graphicData uri="http://schemas.openxmlformats.org/drawingml/2006/table">
            <a:tbl>
              <a:tblPr/>
              <a:tblGrid>
                <a:gridCol w="2453099"/>
                <a:gridCol w="2883066"/>
                <a:gridCol w="1577412"/>
                <a:gridCol w="1722835"/>
                <a:gridCol w="1553175"/>
                <a:gridCol w="1532286"/>
                <a:gridCol w="3863695"/>
              </a:tblGrid>
              <a:tr h="1725745">
                <a:tc>
                  <a:txBody>
                    <a:bodyPr anchor="t" rtlCol="false"/>
                    <a:lstStyle/>
                    <a:p>
                      <a:pPr algn="l">
                        <a:lnSpc>
                          <a:spcPts val="4340"/>
                        </a:lnSpc>
                        <a:defRPr/>
                      </a:pPr>
                      <a:r>
                        <a:rPr lang="en-US" sz="3100">
                          <a:solidFill>
                            <a:srgbClr val="000000"/>
                          </a:solidFill>
                          <a:latin typeface="Garet 2"/>
                        </a:rPr>
                        <a:t>5</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9</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13</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15</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Nombre de disque (n)</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r h="1725745">
                <a:tc>
                  <a:txBody>
                    <a:bodyPr anchor="t" rtlCol="false"/>
                    <a:lstStyle/>
                    <a:p>
                      <a:pPr algn="l">
                        <a:lnSpc>
                          <a:spcPts val="4480"/>
                        </a:lnSpc>
                        <a:defRPr/>
                      </a:pPr>
                      <a:r>
                        <a:rPr lang="en-US" sz="3200">
                          <a:solidFill>
                            <a:srgbClr val="FF5C00"/>
                          </a:solidFill>
                          <a:latin typeface="Garet 2"/>
                        </a:rPr>
                        <a:t>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480"/>
                        </a:lnSpc>
                        <a:defRPr/>
                      </a:pPr>
                      <a:r>
                        <a:rPr lang="en-US" sz="3200">
                          <a:solidFill>
                            <a:srgbClr val="FF5C00"/>
                          </a:solidFill>
                          <a:latin typeface="Garet 2"/>
                        </a:rPr>
                        <a:t>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480"/>
                        </a:lnSpc>
                        <a:defRPr/>
                      </a:pPr>
                      <a:r>
                        <a:rPr lang="en-US" sz="3200">
                          <a:solidFill>
                            <a:srgbClr val="FF5C00"/>
                          </a:solidFill>
                          <a:latin typeface="Garet 2"/>
                        </a:rPr>
                        <a:t>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480"/>
                        </a:lnSpc>
                        <a:defRPr/>
                      </a:pPr>
                      <a:r>
                        <a:rPr lang="en-US" sz="3200">
                          <a:solidFill>
                            <a:srgbClr val="FF5C00"/>
                          </a:solidFill>
                          <a:latin typeface="Garet 2"/>
                        </a:rPr>
                        <a:t>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479"/>
                        </a:lnSpc>
                        <a:defRPr/>
                      </a:pPr>
                      <a:r>
                        <a:rPr lang="en-US" sz="3199">
                          <a:solidFill>
                            <a:srgbClr val="FF5C00"/>
                          </a:solidFill>
                          <a:latin typeface="Garet 2"/>
                        </a:rPr>
                        <a:t>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480"/>
                        </a:lnSpc>
                        <a:defRPr/>
                      </a:pPr>
                      <a:r>
                        <a:rPr lang="en-US" sz="3200">
                          <a:solidFill>
                            <a:srgbClr val="FF5C00"/>
                          </a:solidFill>
                          <a:latin typeface="Garet 2"/>
                        </a:rPr>
                        <a:t>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Temps d’exécution (ms)</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r h="1795606">
                <a:tc>
                  <a:txBody>
                    <a:bodyPr anchor="t" rtlCol="false"/>
                    <a:lstStyle/>
                    <a:p>
                      <a:pPr algn="l">
                        <a:lnSpc>
                          <a:spcPts val="4340"/>
                        </a:lnSpc>
                        <a:defRPr/>
                      </a:pPr>
                      <a:r>
                        <a:rPr lang="en-US" sz="3100">
                          <a:solidFill>
                            <a:srgbClr val="000000"/>
                          </a:solidFill>
                          <a:latin typeface="Garet 2"/>
                        </a:rPr>
                        <a:t>31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127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511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780"/>
                        </a:lnSpc>
                        <a:defRPr/>
                      </a:pPr>
                      <a:r>
                        <a:rPr lang="en-US" sz="2700">
                          <a:solidFill>
                            <a:srgbClr val="000000"/>
                          </a:solidFill>
                          <a:latin typeface="Garet 2"/>
                        </a:rPr>
                        <a:t>2047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920"/>
                        </a:lnSpc>
                        <a:defRPr/>
                      </a:pPr>
                      <a:r>
                        <a:rPr lang="en-US" sz="2800">
                          <a:solidFill>
                            <a:srgbClr val="000000"/>
                          </a:solidFill>
                          <a:latin typeface="Garet 2"/>
                        </a:rPr>
                        <a:t>8091</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3640"/>
                        </a:lnSpc>
                        <a:defRPr/>
                      </a:pPr>
                      <a:r>
                        <a:rPr lang="en-US" sz="2600">
                          <a:solidFill>
                            <a:srgbClr val="000000"/>
                          </a:solidFill>
                          <a:latin typeface="Garet 2"/>
                        </a:rPr>
                        <a:t>32767</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Nombre de déplacements effectués </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r h="1725745">
                <a:tc>
                  <a:txBody>
                    <a:bodyPr anchor="t" rtlCol="false"/>
                    <a:lstStyle/>
                    <a:p>
                      <a:pPr algn="l">
                        <a:lnSpc>
                          <a:spcPts val="4340"/>
                        </a:lnSpc>
                        <a:defRPr/>
                      </a:pPr>
                      <a:r>
                        <a:rPr lang="en-US" sz="3100">
                          <a:solidFill>
                            <a:srgbClr val="000000"/>
                          </a:solidFill>
                          <a:latin typeface="Garet 2"/>
                        </a:rPr>
                        <a:t>56</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80</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104</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128</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152</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176</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Garet 2"/>
                        </a:rPr>
                        <a:t>espace mémoire </a:t>
                      </a:r>
                      <a:endParaRPr lang="en-US" sz="1100"/>
                    </a:p>
                  </a:txBody>
                  <a:tcPr marL="19050" marR="19050" marT="19050" marB="1905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40599">
            <a:off x="13910186" y="-2077404"/>
            <a:ext cx="5682485" cy="4835278"/>
          </a:xfrm>
          <a:custGeom>
            <a:avLst/>
            <a:gdLst/>
            <a:ahLst/>
            <a:cxnLst/>
            <a:rect r="r" b="b" t="t" l="l"/>
            <a:pathLst>
              <a:path h="4835278" w="5682485">
                <a:moveTo>
                  <a:pt x="0" y="0"/>
                </a:moveTo>
                <a:lnTo>
                  <a:pt x="5682485" y="0"/>
                </a:lnTo>
                <a:lnTo>
                  <a:pt x="5682485" y="4835278"/>
                </a:lnTo>
                <a:lnTo>
                  <a:pt x="0" y="4835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06069" y="537475"/>
            <a:ext cx="16977002" cy="9212050"/>
            <a:chOff x="0" y="0"/>
            <a:chExt cx="22636003" cy="12282733"/>
          </a:xfrm>
        </p:grpSpPr>
        <p:grpSp>
          <p:nvGrpSpPr>
            <p:cNvPr name="Group 5" id="5"/>
            <p:cNvGrpSpPr/>
            <p:nvPr/>
          </p:nvGrpSpPr>
          <p:grpSpPr>
            <a:xfrm rot="0">
              <a:off x="400454" y="250170"/>
              <a:ext cx="22235549" cy="12032563"/>
              <a:chOff x="0" y="0"/>
              <a:chExt cx="14845675" cy="8033601"/>
            </a:xfrm>
          </p:grpSpPr>
          <p:sp>
            <p:nvSpPr>
              <p:cNvPr name="Freeform 6" id="6"/>
              <p:cNvSpPr/>
              <p:nvPr/>
            </p:nvSpPr>
            <p:spPr>
              <a:xfrm flipH="false" flipV="false" rot="0">
                <a:off x="31750" y="31750"/>
                <a:ext cx="14782175" cy="7970100"/>
              </a:xfrm>
              <a:custGeom>
                <a:avLst/>
                <a:gdLst/>
                <a:ahLst/>
                <a:cxnLst/>
                <a:rect r="r" b="b" t="t" l="l"/>
                <a:pathLst>
                  <a:path h="7970100" w="14782175">
                    <a:moveTo>
                      <a:pt x="14689465" y="7970100"/>
                    </a:moveTo>
                    <a:lnTo>
                      <a:pt x="92710" y="7970100"/>
                    </a:lnTo>
                    <a:cubicBezTo>
                      <a:pt x="41910" y="7970100"/>
                      <a:pt x="0" y="7928190"/>
                      <a:pt x="0" y="7877390"/>
                    </a:cubicBezTo>
                    <a:lnTo>
                      <a:pt x="0" y="92710"/>
                    </a:lnTo>
                    <a:cubicBezTo>
                      <a:pt x="0" y="41910"/>
                      <a:pt x="41910" y="0"/>
                      <a:pt x="92710" y="0"/>
                    </a:cubicBezTo>
                    <a:lnTo>
                      <a:pt x="14688195" y="0"/>
                    </a:lnTo>
                    <a:cubicBezTo>
                      <a:pt x="14738995" y="0"/>
                      <a:pt x="14780906" y="41910"/>
                      <a:pt x="14780906" y="92710"/>
                    </a:cubicBezTo>
                    <a:lnTo>
                      <a:pt x="14780906" y="7876121"/>
                    </a:lnTo>
                    <a:cubicBezTo>
                      <a:pt x="14782175" y="7928190"/>
                      <a:pt x="14740265" y="7970100"/>
                      <a:pt x="14689465" y="7970100"/>
                    </a:cubicBezTo>
                    <a:close/>
                  </a:path>
                </a:pathLst>
              </a:custGeom>
              <a:solidFill>
                <a:srgbClr val="000000"/>
              </a:solidFill>
            </p:spPr>
          </p:sp>
          <p:sp>
            <p:nvSpPr>
              <p:cNvPr name="Freeform 7" id="7"/>
              <p:cNvSpPr/>
              <p:nvPr/>
            </p:nvSpPr>
            <p:spPr>
              <a:xfrm flipH="false" flipV="false" rot="0">
                <a:off x="0" y="0"/>
                <a:ext cx="14845675" cy="8033601"/>
              </a:xfrm>
              <a:custGeom>
                <a:avLst/>
                <a:gdLst/>
                <a:ahLst/>
                <a:cxnLst/>
                <a:rect r="r" b="b" t="t" l="l"/>
                <a:pathLst>
                  <a:path h="8033601" w="14845675">
                    <a:moveTo>
                      <a:pt x="14721215" y="59690"/>
                    </a:moveTo>
                    <a:cubicBezTo>
                      <a:pt x="14756775" y="59690"/>
                      <a:pt x="14785984" y="88900"/>
                      <a:pt x="14785984" y="124460"/>
                    </a:cubicBezTo>
                    <a:lnTo>
                      <a:pt x="14785984" y="7909140"/>
                    </a:lnTo>
                    <a:cubicBezTo>
                      <a:pt x="14785984" y="7944701"/>
                      <a:pt x="14756775" y="7973911"/>
                      <a:pt x="14721215" y="7973911"/>
                    </a:cubicBezTo>
                    <a:lnTo>
                      <a:pt x="124460" y="7973911"/>
                    </a:lnTo>
                    <a:cubicBezTo>
                      <a:pt x="88900" y="7973911"/>
                      <a:pt x="59690" y="7944701"/>
                      <a:pt x="59690" y="7909140"/>
                    </a:cubicBezTo>
                    <a:lnTo>
                      <a:pt x="59690" y="124460"/>
                    </a:lnTo>
                    <a:cubicBezTo>
                      <a:pt x="59690" y="88900"/>
                      <a:pt x="88900" y="59690"/>
                      <a:pt x="124460" y="59690"/>
                    </a:cubicBezTo>
                    <a:lnTo>
                      <a:pt x="14721215" y="59690"/>
                    </a:lnTo>
                    <a:moveTo>
                      <a:pt x="14721215" y="0"/>
                    </a:moveTo>
                    <a:lnTo>
                      <a:pt x="124460" y="0"/>
                    </a:lnTo>
                    <a:cubicBezTo>
                      <a:pt x="55880" y="0"/>
                      <a:pt x="0" y="55880"/>
                      <a:pt x="0" y="124460"/>
                    </a:cubicBezTo>
                    <a:lnTo>
                      <a:pt x="0" y="7909140"/>
                    </a:lnTo>
                    <a:cubicBezTo>
                      <a:pt x="0" y="7977721"/>
                      <a:pt x="55880" y="8033601"/>
                      <a:pt x="124460" y="8033601"/>
                    </a:cubicBezTo>
                    <a:lnTo>
                      <a:pt x="14721215" y="8033601"/>
                    </a:lnTo>
                    <a:cubicBezTo>
                      <a:pt x="14789795" y="8033601"/>
                      <a:pt x="14845675" y="7977721"/>
                      <a:pt x="14845675" y="7909140"/>
                    </a:cubicBezTo>
                    <a:lnTo>
                      <a:pt x="14845675" y="124460"/>
                    </a:lnTo>
                    <a:cubicBezTo>
                      <a:pt x="14845675" y="55880"/>
                      <a:pt x="14789795" y="0"/>
                      <a:pt x="14721215" y="0"/>
                    </a:cubicBezTo>
                    <a:close/>
                  </a:path>
                </a:pathLst>
              </a:custGeom>
              <a:solidFill>
                <a:srgbClr val="000000"/>
              </a:solidFill>
            </p:spPr>
          </p:sp>
        </p:grpSp>
        <p:grpSp>
          <p:nvGrpSpPr>
            <p:cNvPr name="Group 8" id="8"/>
            <p:cNvGrpSpPr/>
            <p:nvPr/>
          </p:nvGrpSpPr>
          <p:grpSpPr>
            <a:xfrm rot="0">
              <a:off x="0" y="0"/>
              <a:ext cx="22070431" cy="11849025"/>
              <a:chOff x="0" y="0"/>
              <a:chExt cx="14735433" cy="7911061"/>
            </a:xfrm>
          </p:grpSpPr>
          <p:sp>
            <p:nvSpPr>
              <p:cNvPr name="Freeform 9" id="9"/>
              <p:cNvSpPr/>
              <p:nvPr/>
            </p:nvSpPr>
            <p:spPr>
              <a:xfrm flipH="false" flipV="false" rot="0">
                <a:off x="31750" y="31750"/>
                <a:ext cx="14671932" cy="7847561"/>
              </a:xfrm>
              <a:custGeom>
                <a:avLst/>
                <a:gdLst/>
                <a:ahLst/>
                <a:cxnLst/>
                <a:rect r="r" b="b" t="t" l="l"/>
                <a:pathLst>
                  <a:path h="7847561" w="14671932">
                    <a:moveTo>
                      <a:pt x="14579223" y="7847561"/>
                    </a:moveTo>
                    <a:lnTo>
                      <a:pt x="92710" y="7847561"/>
                    </a:lnTo>
                    <a:cubicBezTo>
                      <a:pt x="41910" y="7847561"/>
                      <a:pt x="0" y="7805651"/>
                      <a:pt x="0" y="7754851"/>
                    </a:cubicBezTo>
                    <a:lnTo>
                      <a:pt x="0" y="92710"/>
                    </a:lnTo>
                    <a:cubicBezTo>
                      <a:pt x="0" y="41910"/>
                      <a:pt x="41910" y="0"/>
                      <a:pt x="92710" y="0"/>
                    </a:cubicBezTo>
                    <a:lnTo>
                      <a:pt x="14577954" y="0"/>
                    </a:lnTo>
                    <a:cubicBezTo>
                      <a:pt x="14628754" y="0"/>
                      <a:pt x="14670663" y="41910"/>
                      <a:pt x="14670663" y="92710"/>
                    </a:cubicBezTo>
                    <a:lnTo>
                      <a:pt x="14670663" y="7753581"/>
                    </a:lnTo>
                    <a:cubicBezTo>
                      <a:pt x="14671932" y="7805651"/>
                      <a:pt x="14630023" y="7847561"/>
                      <a:pt x="14579223" y="7847561"/>
                    </a:cubicBezTo>
                    <a:close/>
                  </a:path>
                </a:pathLst>
              </a:custGeom>
              <a:solidFill>
                <a:srgbClr val="FFFFFF"/>
              </a:solidFill>
            </p:spPr>
          </p:sp>
          <p:sp>
            <p:nvSpPr>
              <p:cNvPr name="Freeform 10" id="10"/>
              <p:cNvSpPr/>
              <p:nvPr/>
            </p:nvSpPr>
            <p:spPr>
              <a:xfrm flipH="false" flipV="false" rot="0">
                <a:off x="0" y="0"/>
                <a:ext cx="14735432" cy="7911061"/>
              </a:xfrm>
              <a:custGeom>
                <a:avLst/>
                <a:gdLst/>
                <a:ahLst/>
                <a:cxnLst/>
                <a:rect r="r" b="b" t="t" l="l"/>
                <a:pathLst>
                  <a:path h="7911061" w="14735432">
                    <a:moveTo>
                      <a:pt x="14610973" y="59690"/>
                    </a:moveTo>
                    <a:cubicBezTo>
                      <a:pt x="14646532" y="59690"/>
                      <a:pt x="14675743" y="88900"/>
                      <a:pt x="14675743" y="124460"/>
                    </a:cubicBezTo>
                    <a:lnTo>
                      <a:pt x="14675743" y="7786601"/>
                    </a:lnTo>
                    <a:cubicBezTo>
                      <a:pt x="14675743" y="7822161"/>
                      <a:pt x="14646532" y="7851370"/>
                      <a:pt x="14610973" y="7851370"/>
                    </a:cubicBezTo>
                    <a:lnTo>
                      <a:pt x="124460" y="7851370"/>
                    </a:lnTo>
                    <a:cubicBezTo>
                      <a:pt x="88900" y="7851370"/>
                      <a:pt x="59690" y="7822161"/>
                      <a:pt x="59690" y="7786601"/>
                    </a:cubicBezTo>
                    <a:lnTo>
                      <a:pt x="59690" y="124460"/>
                    </a:lnTo>
                    <a:cubicBezTo>
                      <a:pt x="59690" y="88900"/>
                      <a:pt x="88900" y="59690"/>
                      <a:pt x="124460" y="59690"/>
                    </a:cubicBezTo>
                    <a:lnTo>
                      <a:pt x="14610973" y="59690"/>
                    </a:lnTo>
                    <a:moveTo>
                      <a:pt x="14610973" y="0"/>
                    </a:moveTo>
                    <a:lnTo>
                      <a:pt x="124460" y="0"/>
                    </a:lnTo>
                    <a:cubicBezTo>
                      <a:pt x="55880" y="0"/>
                      <a:pt x="0" y="55880"/>
                      <a:pt x="0" y="124460"/>
                    </a:cubicBezTo>
                    <a:lnTo>
                      <a:pt x="0" y="7786601"/>
                    </a:lnTo>
                    <a:cubicBezTo>
                      <a:pt x="0" y="7855181"/>
                      <a:pt x="55880" y="7911061"/>
                      <a:pt x="124460" y="7911061"/>
                    </a:cubicBezTo>
                    <a:lnTo>
                      <a:pt x="14610973" y="7911061"/>
                    </a:lnTo>
                    <a:cubicBezTo>
                      <a:pt x="14679554" y="7911061"/>
                      <a:pt x="14735432" y="7855181"/>
                      <a:pt x="14735432" y="7786601"/>
                    </a:cubicBezTo>
                    <a:lnTo>
                      <a:pt x="14735432" y="124460"/>
                    </a:lnTo>
                    <a:cubicBezTo>
                      <a:pt x="14735432" y="55880"/>
                      <a:pt x="14679554" y="0"/>
                      <a:pt x="14610973" y="0"/>
                    </a:cubicBezTo>
                    <a:close/>
                  </a:path>
                </a:pathLst>
              </a:custGeom>
              <a:solidFill>
                <a:srgbClr val="000000"/>
              </a:solidFill>
            </p:spPr>
          </p:sp>
        </p:grpSp>
      </p:grpSp>
      <p:sp>
        <p:nvSpPr>
          <p:cNvPr name="Freeform 11" id="11"/>
          <p:cNvSpPr/>
          <p:nvPr/>
        </p:nvSpPr>
        <p:spPr>
          <a:xfrm flipH="false" flipV="false" rot="-3804184">
            <a:off x="-117542" y="6090959"/>
            <a:ext cx="3181505" cy="5871906"/>
          </a:xfrm>
          <a:custGeom>
            <a:avLst/>
            <a:gdLst/>
            <a:ahLst/>
            <a:cxnLst/>
            <a:rect r="r" b="b" t="t" l="l"/>
            <a:pathLst>
              <a:path h="5871906" w="3181505">
                <a:moveTo>
                  <a:pt x="0" y="0"/>
                </a:moveTo>
                <a:lnTo>
                  <a:pt x="3181505" y="0"/>
                </a:lnTo>
                <a:lnTo>
                  <a:pt x="3181505" y="5871906"/>
                </a:lnTo>
                <a:lnTo>
                  <a:pt x="0" y="5871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702491">
            <a:off x="17337294" y="9318816"/>
            <a:ext cx="682419" cy="838657"/>
          </a:xfrm>
          <a:custGeom>
            <a:avLst/>
            <a:gdLst/>
            <a:ahLst/>
            <a:cxnLst/>
            <a:rect r="r" b="b" t="t" l="l"/>
            <a:pathLst>
              <a:path h="838657" w="682419">
                <a:moveTo>
                  <a:pt x="0" y="0"/>
                </a:moveTo>
                <a:lnTo>
                  <a:pt x="682419" y="0"/>
                </a:lnTo>
                <a:lnTo>
                  <a:pt x="682419" y="838657"/>
                </a:lnTo>
                <a:lnTo>
                  <a:pt x="0" y="838657"/>
                </a:lnTo>
                <a:lnTo>
                  <a:pt x="0" y="0"/>
                </a:lnTo>
                <a:close/>
              </a:path>
            </a:pathLst>
          </a:custGeom>
          <a:blipFill>
            <a:blip r:embed="rId8">
              <a:extLst>
                <a:ext uri="{96DAC541-7B7A-43D3-8B79-37D633B846F1}">
                  <asvg:svgBlip xmlns:asvg="http://schemas.microsoft.com/office/drawing/2016/SVG/main" r:embed="rId9"/>
                </a:ext>
              </a:extLst>
            </a:blip>
            <a:stretch>
              <a:fillRect l="-128724" t="0" r="0" b="-133705"/>
            </a:stretch>
          </a:blipFill>
        </p:spPr>
      </p:sp>
      <p:sp>
        <p:nvSpPr>
          <p:cNvPr name="Freeform 13" id="13"/>
          <p:cNvSpPr/>
          <p:nvPr/>
        </p:nvSpPr>
        <p:spPr>
          <a:xfrm flipH="false" flipV="false" rot="-101236">
            <a:off x="12188312" y="-79094"/>
            <a:ext cx="682419" cy="838657"/>
          </a:xfrm>
          <a:custGeom>
            <a:avLst/>
            <a:gdLst/>
            <a:ahLst/>
            <a:cxnLst/>
            <a:rect r="r" b="b" t="t" l="l"/>
            <a:pathLst>
              <a:path h="838657" w="682419">
                <a:moveTo>
                  <a:pt x="0" y="0"/>
                </a:moveTo>
                <a:lnTo>
                  <a:pt x="682419" y="0"/>
                </a:lnTo>
                <a:lnTo>
                  <a:pt x="682419" y="838658"/>
                </a:lnTo>
                <a:lnTo>
                  <a:pt x="0" y="838658"/>
                </a:lnTo>
                <a:lnTo>
                  <a:pt x="0" y="0"/>
                </a:lnTo>
                <a:close/>
              </a:path>
            </a:pathLst>
          </a:custGeom>
          <a:blipFill>
            <a:blip r:embed="rId8">
              <a:extLst>
                <a:ext uri="{96DAC541-7B7A-43D3-8B79-37D633B846F1}">
                  <asvg:svgBlip xmlns:asvg="http://schemas.microsoft.com/office/drawing/2016/SVG/main" r:embed="rId9"/>
                </a:ext>
              </a:extLst>
            </a:blip>
            <a:stretch>
              <a:fillRect l="-128724" t="0" r="0" b="-133705"/>
            </a:stretch>
          </a:blipFill>
        </p:spPr>
      </p:sp>
      <p:sp>
        <p:nvSpPr>
          <p:cNvPr name="Freeform 14" id="14"/>
          <p:cNvSpPr/>
          <p:nvPr/>
        </p:nvSpPr>
        <p:spPr>
          <a:xfrm flipH="false" flipV="false" rot="0">
            <a:off x="317642" y="5413771"/>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10">
              <a:extLst>
                <a:ext uri="{96DAC541-7B7A-43D3-8B79-37D633B846F1}">
                  <asvg:svgBlip xmlns:asvg="http://schemas.microsoft.com/office/drawing/2016/SVG/main" r:embed="rId11"/>
                </a:ext>
              </a:extLst>
            </a:blip>
            <a:stretch>
              <a:fillRect l="-113400" t="0" r="0" b="-83484"/>
            </a:stretch>
          </a:blipFill>
        </p:spPr>
      </p:sp>
      <p:sp>
        <p:nvSpPr>
          <p:cNvPr name="Freeform 15" id="15"/>
          <p:cNvSpPr/>
          <p:nvPr/>
        </p:nvSpPr>
        <p:spPr>
          <a:xfrm flipH="false" flipV="false" rot="0">
            <a:off x="-128389" y="-435919"/>
            <a:ext cx="1868917" cy="1946788"/>
          </a:xfrm>
          <a:custGeom>
            <a:avLst/>
            <a:gdLst/>
            <a:ahLst/>
            <a:cxnLst/>
            <a:rect r="r" b="b" t="t" l="l"/>
            <a:pathLst>
              <a:path h="1946788" w="1868917">
                <a:moveTo>
                  <a:pt x="0" y="0"/>
                </a:moveTo>
                <a:lnTo>
                  <a:pt x="1868917" y="0"/>
                </a:lnTo>
                <a:lnTo>
                  <a:pt x="1868917" y="1946788"/>
                </a:lnTo>
                <a:lnTo>
                  <a:pt x="0" y="19467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pic>
        <p:nvPicPr>
          <p:cNvPr name="Picture 16" id="16"/>
          <p:cNvPicPr>
            <a:picLocks noChangeAspect="true"/>
          </p:cNvPicPr>
          <p:nvPr/>
        </p:nvPicPr>
        <p:blipFill>
          <a:blip r:embed="rId14"/>
          <a:stretch>
            <a:fillRect/>
          </a:stretch>
        </p:blipFill>
        <p:spPr>
          <a:xfrm rot="0">
            <a:off x="1136048" y="-650152"/>
            <a:ext cx="17034961" cy="7723371"/>
          </a:xfrm>
          <a:prstGeom prst="rect">
            <a:avLst/>
          </a:prstGeom>
        </p:spPr>
      </p:pic>
      <p:sp>
        <p:nvSpPr>
          <p:cNvPr name="TextBox 17" id="17"/>
          <p:cNvSpPr txBox="true"/>
          <p:nvPr/>
        </p:nvSpPr>
        <p:spPr>
          <a:xfrm rot="0">
            <a:off x="4026327" y="7554860"/>
            <a:ext cx="11483645" cy="678815"/>
          </a:xfrm>
          <a:prstGeom prst="rect">
            <a:avLst/>
          </a:prstGeom>
        </p:spPr>
        <p:txBody>
          <a:bodyPr anchor="t" rtlCol="false" tIns="0" lIns="0" bIns="0" rIns="0">
            <a:spAutoFit/>
          </a:bodyPr>
          <a:lstStyle/>
          <a:p>
            <a:pPr algn="ctr">
              <a:lnSpc>
                <a:spcPts val="1766"/>
              </a:lnSpc>
              <a:spcBef>
                <a:spcPct val="0"/>
              </a:spcBef>
            </a:pPr>
            <a:r>
              <a:rPr lang="en-US" sz="1766" spc="-35">
                <a:solidFill>
                  <a:srgbClr val="000000"/>
                </a:solidFill>
                <a:latin typeface="Garet 1 Bold"/>
              </a:rPr>
              <a:t>Dans le Graphe il ya le maximum de disque est 15  plus la Complexité est Lineaire Donc Le Programme ne vas pas sentir la difference entre les disque pour cela il faut lancer l’algorithme avec plus de disque ce qui est imposible car l’algorithme de résolution va prendre longtemps</a:t>
            </a:r>
          </a:p>
        </p:txBody>
      </p:sp>
      <p:sp>
        <p:nvSpPr>
          <p:cNvPr name="TextBox 18" id="18"/>
          <p:cNvSpPr txBox="true"/>
          <p:nvPr/>
        </p:nvSpPr>
        <p:spPr>
          <a:xfrm rot="0">
            <a:off x="3916683" y="6473961"/>
            <a:ext cx="9620486" cy="271274"/>
          </a:xfrm>
          <a:prstGeom prst="rect">
            <a:avLst/>
          </a:prstGeom>
        </p:spPr>
        <p:txBody>
          <a:bodyPr anchor="t" rtlCol="false" tIns="0" lIns="0" bIns="0" rIns="0">
            <a:spAutoFit/>
          </a:bodyPr>
          <a:lstStyle/>
          <a:p>
            <a:pPr algn="ctr">
              <a:lnSpc>
                <a:spcPts val="2056"/>
              </a:lnSpc>
              <a:spcBef>
                <a:spcPct val="0"/>
              </a:spcBef>
            </a:pPr>
            <a:r>
              <a:rPr lang="en-US" sz="2056" spc="-41">
                <a:solidFill>
                  <a:srgbClr val="000000"/>
                </a:solidFill>
                <a:latin typeface="Garet 1 Bold"/>
              </a:rPr>
              <a:t>Le graphe est une ligne droite de 1ms malgré sa complexité Lineaire O(n)</a:t>
            </a:r>
          </a:p>
        </p:txBody>
      </p:sp>
      <p:sp>
        <p:nvSpPr>
          <p:cNvPr name="TextBox 19" id="19"/>
          <p:cNvSpPr txBox="true"/>
          <p:nvPr/>
        </p:nvSpPr>
        <p:spPr>
          <a:xfrm rot="0">
            <a:off x="1553518" y="6424272"/>
            <a:ext cx="2176156" cy="389703"/>
          </a:xfrm>
          <a:prstGeom prst="rect">
            <a:avLst/>
          </a:prstGeom>
        </p:spPr>
        <p:txBody>
          <a:bodyPr anchor="t" rtlCol="false" tIns="0" lIns="0" bIns="0" rIns="0">
            <a:spAutoFit/>
          </a:bodyPr>
          <a:lstStyle/>
          <a:p>
            <a:pPr algn="ctr">
              <a:lnSpc>
                <a:spcPts val="3000"/>
              </a:lnSpc>
              <a:spcBef>
                <a:spcPct val="0"/>
              </a:spcBef>
            </a:pPr>
            <a:r>
              <a:rPr lang="en-US" sz="3000" spc="-60">
                <a:solidFill>
                  <a:srgbClr val="E7191F"/>
                </a:solidFill>
                <a:latin typeface="Garet 1 Bold"/>
              </a:rPr>
              <a:t>Remarque:</a:t>
            </a:r>
          </a:p>
        </p:txBody>
      </p:sp>
      <p:sp>
        <p:nvSpPr>
          <p:cNvPr name="TextBox 20" id="20"/>
          <p:cNvSpPr txBox="true"/>
          <p:nvPr/>
        </p:nvSpPr>
        <p:spPr>
          <a:xfrm rot="0">
            <a:off x="1986673" y="7508204"/>
            <a:ext cx="2039654" cy="350947"/>
          </a:xfrm>
          <a:prstGeom prst="rect">
            <a:avLst/>
          </a:prstGeom>
        </p:spPr>
        <p:txBody>
          <a:bodyPr anchor="t" rtlCol="false" tIns="0" lIns="0" bIns="0" rIns="0">
            <a:spAutoFit/>
          </a:bodyPr>
          <a:lstStyle/>
          <a:p>
            <a:pPr algn="ctr">
              <a:lnSpc>
                <a:spcPts val="2612"/>
              </a:lnSpc>
              <a:spcBef>
                <a:spcPct val="0"/>
              </a:spcBef>
            </a:pPr>
            <a:r>
              <a:rPr lang="en-US" sz="2612" spc="-52">
                <a:solidFill>
                  <a:srgbClr val="E7191F"/>
                </a:solidFill>
                <a:latin typeface="Garet 1 Bold"/>
              </a:rPr>
              <a:t>Explication: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0"/>
            <a:ext cx="18297525" cy="10287000"/>
          </a:xfrm>
          <a:custGeom>
            <a:avLst/>
            <a:gdLst/>
            <a:ahLst/>
            <a:cxnLst/>
            <a:rect r="r" b="b" t="t" l="l"/>
            <a:pathLst>
              <a:path h="10287000" w="18297525">
                <a:moveTo>
                  <a:pt x="0" y="0"/>
                </a:moveTo>
                <a:lnTo>
                  <a:pt x="18297525" y="0"/>
                </a:lnTo>
                <a:lnTo>
                  <a:pt x="18297525"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47200" y="2144741"/>
            <a:ext cx="15793600" cy="5997519"/>
            <a:chOff x="0" y="0"/>
            <a:chExt cx="21058133" cy="7996691"/>
          </a:xfrm>
        </p:grpSpPr>
        <p:grpSp>
          <p:nvGrpSpPr>
            <p:cNvPr name="Group 4" id="4"/>
            <p:cNvGrpSpPr/>
            <p:nvPr/>
          </p:nvGrpSpPr>
          <p:grpSpPr>
            <a:xfrm rot="0">
              <a:off x="339932" y="397920"/>
              <a:ext cx="20718201" cy="7598771"/>
              <a:chOff x="0" y="0"/>
              <a:chExt cx="13832610" cy="5073357"/>
            </a:xfrm>
          </p:grpSpPr>
          <p:sp>
            <p:nvSpPr>
              <p:cNvPr name="Freeform 5" id="5"/>
              <p:cNvSpPr/>
              <p:nvPr/>
            </p:nvSpPr>
            <p:spPr>
              <a:xfrm flipH="false" flipV="false" rot="0">
                <a:off x="31750" y="31750"/>
                <a:ext cx="13769110" cy="5009857"/>
              </a:xfrm>
              <a:custGeom>
                <a:avLst/>
                <a:gdLst/>
                <a:ahLst/>
                <a:cxnLst/>
                <a:rect r="r" b="b" t="t" l="l"/>
                <a:pathLst>
                  <a:path h="5009857" w="13769110">
                    <a:moveTo>
                      <a:pt x="13676399" y="5009857"/>
                    </a:moveTo>
                    <a:lnTo>
                      <a:pt x="92710" y="5009857"/>
                    </a:lnTo>
                    <a:cubicBezTo>
                      <a:pt x="41910" y="5009857"/>
                      <a:pt x="0" y="4967947"/>
                      <a:pt x="0" y="4917147"/>
                    </a:cubicBezTo>
                    <a:lnTo>
                      <a:pt x="0" y="92710"/>
                    </a:lnTo>
                    <a:cubicBezTo>
                      <a:pt x="0" y="41910"/>
                      <a:pt x="41910" y="0"/>
                      <a:pt x="92710" y="0"/>
                    </a:cubicBezTo>
                    <a:lnTo>
                      <a:pt x="13675130" y="0"/>
                    </a:lnTo>
                    <a:cubicBezTo>
                      <a:pt x="13725930" y="0"/>
                      <a:pt x="13767840" y="41910"/>
                      <a:pt x="13767840" y="92710"/>
                    </a:cubicBezTo>
                    <a:lnTo>
                      <a:pt x="13767840" y="4915877"/>
                    </a:lnTo>
                    <a:cubicBezTo>
                      <a:pt x="13769110" y="4967947"/>
                      <a:pt x="13727199" y="5009857"/>
                      <a:pt x="13676399" y="5009857"/>
                    </a:cubicBezTo>
                    <a:close/>
                  </a:path>
                </a:pathLst>
              </a:custGeom>
              <a:solidFill>
                <a:srgbClr val="000000"/>
              </a:solidFill>
            </p:spPr>
          </p:sp>
          <p:sp>
            <p:nvSpPr>
              <p:cNvPr name="Freeform 6" id="6"/>
              <p:cNvSpPr/>
              <p:nvPr/>
            </p:nvSpPr>
            <p:spPr>
              <a:xfrm flipH="false" flipV="false" rot="0">
                <a:off x="0" y="0"/>
                <a:ext cx="13832610" cy="5073357"/>
              </a:xfrm>
              <a:custGeom>
                <a:avLst/>
                <a:gdLst/>
                <a:ahLst/>
                <a:cxnLst/>
                <a:rect r="r" b="b" t="t" l="l"/>
                <a:pathLst>
                  <a:path h="5073357" w="13832610">
                    <a:moveTo>
                      <a:pt x="13708149" y="59690"/>
                    </a:moveTo>
                    <a:cubicBezTo>
                      <a:pt x="13743710" y="59690"/>
                      <a:pt x="13772919" y="88900"/>
                      <a:pt x="13772919" y="124460"/>
                    </a:cubicBezTo>
                    <a:lnTo>
                      <a:pt x="13772919" y="4948897"/>
                    </a:lnTo>
                    <a:cubicBezTo>
                      <a:pt x="13772919" y="4984457"/>
                      <a:pt x="13743710" y="5013667"/>
                      <a:pt x="13708149" y="5013667"/>
                    </a:cubicBezTo>
                    <a:lnTo>
                      <a:pt x="124460" y="5013667"/>
                    </a:lnTo>
                    <a:cubicBezTo>
                      <a:pt x="88900" y="5013667"/>
                      <a:pt x="59690" y="4984457"/>
                      <a:pt x="59690" y="4948897"/>
                    </a:cubicBezTo>
                    <a:lnTo>
                      <a:pt x="59690" y="124460"/>
                    </a:lnTo>
                    <a:cubicBezTo>
                      <a:pt x="59690" y="88900"/>
                      <a:pt x="88900" y="59690"/>
                      <a:pt x="124460" y="59690"/>
                    </a:cubicBezTo>
                    <a:lnTo>
                      <a:pt x="13708149" y="59690"/>
                    </a:lnTo>
                    <a:moveTo>
                      <a:pt x="13708149" y="0"/>
                    </a:moveTo>
                    <a:lnTo>
                      <a:pt x="124460" y="0"/>
                    </a:lnTo>
                    <a:cubicBezTo>
                      <a:pt x="55880" y="0"/>
                      <a:pt x="0" y="55880"/>
                      <a:pt x="0" y="124460"/>
                    </a:cubicBezTo>
                    <a:lnTo>
                      <a:pt x="0" y="4948897"/>
                    </a:lnTo>
                    <a:cubicBezTo>
                      <a:pt x="0" y="5017477"/>
                      <a:pt x="55880" y="5073357"/>
                      <a:pt x="124460" y="5073357"/>
                    </a:cubicBezTo>
                    <a:lnTo>
                      <a:pt x="13708149" y="5073357"/>
                    </a:lnTo>
                    <a:cubicBezTo>
                      <a:pt x="13776730" y="5073357"/>
                      <a:pt x="13832610" y="5017477"/>
                      <a:pt x="13832610" y="4948897"/>
                    </a:cubicBezTo>
                    <a:lnTo>
                      <a:pt x="13832610" y="124460"/>
                    </a:lnTo>
                    <a:cubicBezTo>
                      <a:pt x="13832610" y="55880"/>
                      <a:pt x="13776730" y="0"/>
                      <a:pt x="13708149" y="0"/>
                    </a:cubicBezTo>
                    <a:close/>
                  </a:path>
                </a:pathLst>
              </a:custGeom>
              <a:solidFill>
                <a:srgbClr val="000000"/>
              </a:solidFill>
            </p:spPr>
          </p:sp>
        </p:grpSp>
        <p:grpSp>
          <p:nvGrpSpPr>
            <p:cNvPr name="Group 7" id="7"/>
            <p:cNvGrpSpPr/>
            <p:nvPr/>
          </p:nvGrpSpPr>
          <p:grpSpPr>
            <a:xfrm rot="0">
              <a:off x="0" y="0"/>
              <a:ext cx="20765930" cy="7700640"/>
              <a:chOff x="0" y="0"/>
              <a:chExt cx="13864476" cy="5141371"/>
            </a:xfrm>
          </p:grpSpPr>
          <p:sp>
            <p:nvSpPr>
              <p:cNvPr name="Freeform 8" id="8"/>
              <p:cNvSpPr/>
              <p:nvPr/>
            </p:nvSpPr>
            <p:spPr>
              <a:xfrm flipH="false" flipV="false" rot="0">
                <a:off x="31750" y="31750"/>
                <a:ext cx="13800976" cy="5077871"/>
              </a:xfrm>
              <a:custGeom>
                <a:avLst/>
                <a:gdLst/>
                <a:ahLst/>
                <a:cxnLst/>
                <a:rect r="r" b="b" t="t" l="l"/>
                <a:pathLst>
                  <a:path h="5077871" w="13800976">
                    <a:moveTo>
                      <a:pt x="13708266" y="5077871"/>
                    </a:moveTo>
                    <a:lnTo>
                      <a:pt x="92710" y="5077871"/>
                    </a:lnTo>
                    <a:cubicBezTo>
                      <a:pt x="41910" y="5077871"/>
                      <a:pt x="0" y="5035961"/>
                      <a:pt x="0" y="4985161"/>
                    </a:cubicBezTo>
                    <a:lnTo>
                      <a:pt x="0" y="92710"/>
                    </a:lnTo>
                    <a:cubicBezTo>
                      <a:pt x="0" y="41910"/>
                      <a:pt x="41910" y="0"/>
                      <a:pt x="92710" y="0"/>
                    </a:cubicBezTo>
                    <a:lnTo>
                      <a:pt x="13706996" y="0"/>
                    </a:lnTo>
                    <a:cubicBezTo>
                      <a:pt x="13757796" y="0"/>
                      <a:pt x="13799707" y="41910"/>
                      <a:pt x="13799707" y="92710"/>
                    </a:cubicBezTo>
                    <a:lnTo>
                      <a:pt x="13799707" y="4983891"/>
                    </a:lnTo>
                    <a:cubicBezTo>
                      <a:pt x="13800976" y="5035961"/>
                      <a:pt x="13759066" y="5077871"/>
                      <a:pt x="13708266" y="5077871"/>
                    </a:cubicBezTo>
                    <a:close/>
                  </a:path>
                </a:pathLst>
              </a:custGeom>
              <a:solidFill>
                <a:srgbClr val="FFFFFF"/>
              </a:solidFill>
            </p:spPr>
          </p:sp>
          <p:sp>
            <p:nvSpPr>
              <p:cNvPr name="Freeform 9" id="9"/>
              <p:cNvSpPr/>
              <p:nvPr/>
            </p:nvSpPr>
            <p:spPr>
              <a:xfrm flipH="false" flipV="false" rot="0">
                <a:off x="0" y="0"/>
                <a:ext cx="13864476" cy="5141371"/>
              </a:xfrm>
              <a:custGeom>
                <a:avLst/>
                <a:gdLst/>
                <a:ahLst/>
                <a:cxnLst/>
                <a:rect r="r" b="b" t="t" l="l"/>
                <a:pathLst>
                  <a:path h="5141371" w="13864476">
                    <a:moveTo>
                      <a:pt x="13740016" y="59690"/>
                    </a:moveTo>
                    <a:cubicBezTo>
                      <a:pt x="13775576" y="59690"/>
                      <a:pt x="13804787" y="88900"/>
                      <a:pt x="13804787" y="124460"/>
                    </a:cubicBezTo>
                    <a:lnTo>
                      <a:pt x="13804787" y="5016911"/>
                    </a:lnTo>
                    <a:cubicBezTo>
                      <a:pt x="13804787" y="5052471"/>
                      <a:pt x="13775576" y="5081681"/>
                      <a:pt x="13740016" y="5081681"/>
                    </a:cubicBezTo>
                    <a:lnTo>
                      <a:pt x="124460" y="5081681"/>
                    </a:lnTo>
                    <a:cubicBezTo>
                      <a:pt x="88900" y="5081681"/>
                      <a:pt x="59690" y="5052471"/>
                      <a:pt x="59690" y="5016911"/>
                    </a:cubicBezTo>
                    <a:lnTo>
                      <a:pt x="59690" y="124460"/>
                    </a:lnTo>
                    <a:cubicBezTo>
                      <a:pt x="59690" y="88900"/>
                      <a:pt x="88900" y="59690"/>
                      <a:pt x="124460" y="59690"/>
                    </a:cubicBezTo>
                    <a:lnTo>
                      <a:pt x="13740017" y="59690"/>
                    </a:lnTo>
                    <a:moveTo>
                      <a:pt x="13740017" y="0"/>
                    </a:moveTo>
                    <a:lnTo>
                      <a:pt x="124460" y="0"/>
                    </a:lnTo>
                    <a:cubicBezTo>
                      <a:pt x="55880" y="0"/>
                      <a:pt x="0" y="55880"/>
                      <a:pt x="0" y="124460"/>
                    </a:cubicBezTo>
                    <a:lnTo>
                      <a:pt x="0" y="5016911"/>
                    </a:lnTo>
                    <a:cubicBezTo>
                      <a:pt x="0" y="5085491"/>
                      <a:pt x="55880" y="5141371"/>
                      <a:pt x="124460" y="5141371"/>
                    </a:cubicBezTo>
                    <a:lnTo>
                      <a:pt x="13740017" y="5141371"/>
                    </a:lnTo>
                    <a:cubicBezTo>
                      <a:pt x="13808596" y="5141371"/>
                      <a:pt x="13864476" y="5085491"/>
                      <a:pt x="13864476" y="5016911"/>
                    </a:cubicBezTo>
                    <a:lnTo>
                      <a:pt x="13864476" y="124460"/>
                    </a:lnTo>
                    <a:cubicBezTo>
                      <a:pt x="13864476" y="55880"/>
                      <a:pt x="13808596" y="0"/>
                      <a:pt x="13740017" y="0"/>
                    </a:cubicBezTo>
                    <a:close/>
                  </a:path>
                </a:pathLst>
              </a:custGeom>
              <a:solidFill>
                <a:srgbClr val="000000"/>
              </a:solidFill>
            </p:spPr>
          </p:sp>
        </p:grpSp>
      </p:grpSp>
      <p:grpSp>
        <p:nvGrpSpPr>
          <p:cNvPr name="Group 10" id="10"/>
          <p:cNvGrpSpPr/>
          <p:nvPr/>
        </p:nvGrpSpPr>
        <p:grpSpPr>
          <a:xfrm rot="0">
            <a:off x="2523244" y="4281316"/>
            <a:ext cx="13884373" cy="2546437"/>
            <a:chOff x="0" y="0"/>
            <a:chExt cx="18512497" cy="3395249"/>
          </a:xfrm>
        </p:grpSpPr>
        <p:sp>
          <p:nvSpPr>
            <p:cNvPr name="TextBox 11" id="11"/>
            <p:cNvSpPr txBox="true"/>
            <p:nvPr/>
          </p:nvSpPr>
          <p:spPr>
            <a:xfrm rot="0">
              <a:off x="0" y="2913620"/>
              <a:ext cx="18512497" cy="481629"/>
            </a:xfrm>
            <a:prstGeom prst="rect">
              <a:avLst/>
            </a:prstGeom>
          </p:spPr>
          <p:txBody>
            <a:bodyPr anchor="t" rtlCol="false" tIns="0" lIns="0" bIns="0" rIns="0">
              <a:spAutoFit/>
            </a:bodyPr>
            <a:lstStyle/>
            <a:p>
              <a:pPr algn="ctr">
                <a:lnSpc>
                  <a:spcPts val="3061"/>
                </a:lnSpc>
              </a:pPr>
            </a:p>
          </p:txBody>
        </p:sp>
        <p:sp>
          <p:nvSpPr>
            <p:cNvPr name="TextBox 12" id="12"/>
            <p:cNvSpPr txBox="true"/>
            <p:nvPr/>
          </p:nvSpPr>
          <p:spPr>
            <a:xfrm rot="0">
              <a:off x="0" y="85725"/>
              <a:ext cx="18512497" cy="2191671"/>
            </a:xfrm>
            <a:prstGeom prst="rect">
              <a:avLst/>
            </a:prstGeom>
          </p:spPr>
          <p:txBody>
            <a:bodyPr anchor="t" rtlCol="false" tIns="0" lIns="0" bIns="0" rIns="0">
              <a:spAutoFit/>
            </a:bodyPr>
            <a:lstStyle/>
            <a:p>
              <a:pPr algn="ctr">
                <a:lnSpc>
                  <a:spcPts val="6381"/>
                </a:lnSpc>
              </a:pPr>
              <a:r>
                <a:rPr lang="en-US" sz="5964">
                  <a:solidFill>
                    <a:srgbClr val="F47CB9"/>
                  </a:solidFill>
                  <a:latin typeface="Fredoka Bold"/>
                </a:rPr>
                <a:t>MEILLEUR CAS , MOYEN CAS , PIRE CAS DE CHAQUE ALGORITHME</a:t>
              </a:r>
            </a:p>
          </p:txBody>
        </p:sp>
      </p:grpSp>
      <p:sp>
        <p:nvSpPr>
          <p:cNvPr name="Freeform 13" id="13"/>
          <p:cNvSpPr/>
          <p:nvPr/>
        </p:nvSpPr>
        <p:spPr>
          <a:xfrm flipH="false" flipV="false" rot="0">
            <a:off x="-1576745" y="6406185"/>
            <a:ext cx="5210891" cy="4433994"/>
          </a:xfrm>
          <a:custGeom>
            <a:avLst/>
            <a:gdLst/>
            <a:ahLst/>
            <a:cxnLst/>
            <a:rect r="r" b="b" t="t" l="l"/>
            <a:pathLst>
              <a:path h="4433994" w="5210891">
                <a:moveTo>
                  <a:pt x="0" y="0"/>
                </a:moveTo>
                <a:lnTo>
                  <a:pt x="5210890" y="0"/>
                </a:lnTo>
                <a:lnTo>
                  <a:pt x="5210890" y="4433995"/>
                </a:lnTo>
                <a:lnTo>
                  <a:pt x="0" y="4433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4663413" y="865288"/>
            <a:ext cx="4443750" cy="2981352"/>
          </a:xfrm>
          <a:custGeom>
            <a:avLst/>
            <a:gdLst/>
            <a:ahLst/>
            <a:cxnLst/>
            <a:rect r="r" b="b" t="t" l="l"/>
            <a:pathLst>
              <a:path h="2981352" w="4443750">
                <a:moveTo>
                  <a:pt x="0" y="0"/>
                </a:moveTo>
                <a:lnTo>
                  <a:pt x="4443749" y="0"/>
                </a:lnTo>
                <a:lnTo>
                  <a:pt x="4443749" y="2981352"/>
                </a:lnTo>
                <a:lnTo>
                  <a:pt x="0" y="2981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95733" y="4981046"/>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8">
              <a:extLst>
                <a:ext uri="{96DAC541-7B7A-43D3-8B79-37D633B846F1}">
                  <asvg:svgBlip xmlns:asvg="http://schemas.microsoft.com/office/drawing/2016/SVG/main" r:embed="rId9"/>
                </a:ext>
              </a:extLst>
            </a:blip>
            <a:stretch>
              <a:fillRect l="-113400" t="0" r="0" b="-83484"/>
            </a:stretch>
          </a:blipFill>
        </p:spPr>
      </p:sp>
      <p:sp>
        <p:nvSpPr>
          <p:cNvPr name="Freeform 16" id="16"/>
          <p:cNvSpPr/>
          <p:nvPr/>
        </p:nvSpPr>
        <p:spPr>
          <a:xfrm flipH="false" flipV="false" rot="0">
            <a:off x="17259300" y="308769"/>
            <a:ext cx="705542" cy="846338"/>
          </a:xfrm>
          <a:custGeom>
            <a:avLst/>
            <a:gdLst/>
            <a:ahLst/>
            <a:cxnLst/>
            <a:rect r="r" b="b" t="t" l="l"/>
            <a:pathLst>
              <a:path h="846338" w="705542">
                <a:moveTo>
                  <a:pt x="0" y="0"/>
                </a:moveTo>
                <a:lnTo>
                  <a:pt x="705542" y="0"/>
                </a:lnTo>
                <a:lnTo>
                  <a:pt x="705542" y="846338"/>
                </a:lnTo>
                <a:lnTo>
                  <a:pt x="0" y="846338"/>
                </a:lnTo>
                <a:lnTo>
                  <a:pt x="0" y="0"/>
                </a:lnTo>
                <a:close/>
              </a:path>
            </a:pathLst>
          </a:custGeom>
          <a:blipFill>
            <a:blip r:embed="rId10">
              <a:extLst>
                <a:ext uri="{96DAC541-7B7A-43D3-8B79-37D633B846F1}">
                  <asvg:svgBlip xmlns:asvg="http://schemas.microsoft.com/office/drawing/2016/SVG/main" r:embed="rId11"/>
                </a:ext>
              </a:extLst>
            </a:blip>
            <a:stretch>
              <a:fillRect l="-127930" t="0" r="0" b="-138600"/>
            </a:stretch>
          </a:blipFill>
        </p:spPr>
      </p:sp>
      <p:sp>
        <p:nvSpPr>
          <p:cNvPr name="Freeform 17" id="17"/>
          <p:cNvSpPr/>
          <p:nvPr/>
        </p:nvSpPr>
        <p:spPr>
          <a:xfrm flipH="false" flipV="false" rot="0">
            <a:off x="8305406" y="865288"/>
            <a:ext cx="1677188" cy="1646694"/>
          </a:xfrm>
          <a:custGeom>
            <a:avLst/>
            <a:gdLst/>
            <a:ahLst/>
            <a:cxnLst/>
            <a:rect r="r" b="b" t="t" l="l"/>
            <a:pathLst>
              <a:path h="1646694" w="1677188">
                <a:moveTo>
                  <a:pt x="0" y="0"/>
                </a:moveTo>
                <a:lnTo>
                  <a:pt x="1677188" y="0"/>
                </a:lnTo>
                <a:lnTo>
                  <a:pt x="1677188" y="1646694"/>
                </a:lnTo>
                <a:lnTo>
                  <a:pt x="0" y="1646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630884">
            <a:off x="2677065" y="7398658"/>
            <a:ext cx="1914161" cy="1861957"/>
          </a:xfrm>
          <a:custGeom>
            <a:avLst/>
            <a:gdLst/>
            <a:ahLst/>
            <a:cxnLst/>
            <a:rect r="r" b="b" t="t" l="l"/>
            <a:pathLst>
              <a:path h="1861957" w="1914161">
                <a:moveTo>
                  <a:pt x="0" y="0"/>
                </a:moveTo>
                <a:lnTo>
                  <a:pt x="1914161" y="0"/>
                </a:lnTo>
                <a:lnTo>
                  <a:pt x="1914161" y="1861957"/>
                </a:lnTo>
                <a:lnTo>
                  <a:pt x="0" y="18619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3" y="0"/>
            <a:ext cx="18297525" cy="10287000"/>
          </a:xfrm>
          <a:custGeom>
            <a:avLst/>
            <a:gdLst/>
            <a:ahLst/>
            <a:cxnLst/>
            <a:rect r="r" b="b" t="t" l="l"/>
            <a:pathLst>
              <a:path h="10287000" w="18297525">
                <a:moveTo>
                  <a:pt x="0" y="0"/>
                </a:moveTo>
                <a:lnTo>
                  <a:pt x="18297525" y="0"/>
                </a:lnTo>
                <a:lnTo>
                  <a:pt x="18297525"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603196" y="943941"/>
            <a:ext cx="8506878" cy="8633488"/>
            <a:chOff x="0" y="0"/>
            <a:chExt cx="11342504" cy="11511318"/>
          </a:xfrm>
        </p:grpSpPr>
        <p:grpSp>
          <p:nvGrpSpPr>
            <p:cNvPr name="Group 4" id="4"/>
            <p:cNvGrpSpPr/>
            <p:nvPr/>
          </p:nvGrpSpPr>
          <p:grpSpPr>
            <a:xfrm rot="0">
              <a:off x="350224" y="165588"/>
              <a:ext cx="10992280" cy="11345730"/>
              <a:chOff x="0" y="0"/>
              <a:chExt cx="7339050" cy="7575033"/>
            </a:xfrm>
          </p:grpSpPr>
          <p:sp>
            <p:nvSpPr>
              <p:cNvPr name="Freeform 5" id="5"/>
              <p:cNvSpPr/>
              <p:nvPr/>
            </p:nvSpPr>
            <p:spPr>
              <a:xfrm flipH="false" flipV="false" rot="0">
                <a:off x="31750" y="31750"/>
                <a:ext cx="7275550" cy="7511533"/>
              </a:xfrm>
              <a:custGeom>
                <a:avLst/>
                <a:gdLst/>
                <a:ahLst/>
                <a:cxnLst/>
                <a:rect r="r" b="b" t="t" l="l"/>
                <a:pathLst>
                  <a:path h="7511533" w="7275550">
                    <a:moveTo>
                      <a:pt x="7182840" y="7511533"/>
                    </a:moveTo>
                    <a:lnTo>
                      <a:pt x="92710" y="7511533"/>
                    </a:lnTo>
                    <a:cubicBezTo>
                      <a:pt x="41910" y="7511533"/>
                      <a:pt x="0" y="7469623"/>
                      <a:pt x="0" y="7418823"/>
                    </a:cubicBezTo>
                    <a:lnTo>
                      <a:pt x="0" y="92710"/>
                    </a:lnTo>
                    <a:cubicBezTo>
                      <a:pt x="0" y="41910"/>
                      <a:pt x="41910" y="0"/>
                      <a:pt x="92710" y="0"/>
                    </a:cubicBezTo>
                    <a:lnTo>
                      <a:pt x="7181570" y="0"/>
                    </a:lnTo>
                    <a:cubicBezTo>
                      <a:pt x="7232370" y="0"/>
                      <a:pt x="7274280" y="41910"/>
                      <a:pt x="7274280" y="92710"/>
                    </a:cubicBezTo>
                    <a:lnTo>
                      <a:pt x="7274280" y="7417553"/>
                    </a:lnTo>
                    <a:cubicBezTo>
                      <a:pt x="7275550" y="7469623"/>
                      <a:pt x="7233640" y="7511533"/>
                      <a:pt x="7182840" y="7511533"/>
                    </a:cubicBezTo>
                    <a:close/>
                  </a:path>
                </a:pathLst>
              </a:custGeom>
              <a:solidFill>
                <a:srgbClr val="000000"/>
              </a:solidFill>
            </p:spPr>
          </p:sp>
          <p:sp>
            <p:nvSpPr>
              <p:cNvPr name="Freeform 6" id="6"/>
              <p:cNvSpPr/>
              <p:nvPr/>
            </p:nvSpPr>
            <p:spPr>
              <a:xfrm flipH="false" flipV="false" rot="0">
                <a:off x="0" y="0"/>
                <a:ext cx="7339050" cy="7575033"/>
              </a:xfrm>
              <a:custGeom>
                <a:avLst/>
                <a:gdLst/>
                <a:ahLst/>
                <a:cxnLst/>
                <a:rect r="r" b="b" t="t" l="l"/>
                <a:pathLst>
                  <a:path h="7575033" w="7339050">
                    <a:moveTo>
                      <a:pt x="7214590" y="59690"/>
                    </a:moveTo>
                    <a:cubicBezTo>
                      <a:pt x="7250150" y="59690"/>
                      <a:pt x="7279360" y="88900"/>
                      <a:pt x="7279360" y="124460"/>
                    </a:cubicBezTo>
                    <a:lnTo>
                      <a:pt x="7279360" y="7450573"/>
                    </a:lnTo>
                    <a:cubicBezTo>
                      <a:pt x="7279360" y="7486133"/>
                      <a:pt x="7250150" y="7515343"/>
                      <a:pt x="7214590" y="7515343"/>
                    </a:cubicBezTo>
                    <a:lnTo>
                      <a:pt x="124460" y="7515343"/>
                    </a:lnTo>
                    <a:cubicBezTo>
                      <a:pt x="88900" y="7515343"/>
                      <a:pt x="59690" y="7486133"/>
                      <a:pt x="59690" y="7450573"/>
                    </a:cubicBezTo>
                    <a:lnTo>
                      <a:pt x="59690" y="124460"/>
                    </a:lnTo>
                    <a:cubicBezTo>
                      <a:pt x="59690" y="88900"/>
                      <a:pt x="88900" y="59690"/>
                      <a:pt x="124460" y="59690"/>
                    </a:cubicBezTo>
                    <a:lnTo>
                      <a:pt x="7214590" y="59690"/>
                    </a:lnTo>
                    <a:moveTo>
                      <a:pt x="7214590" y="0"/>
                    </a:moveTo>
                    <a:lnTo>
                      <a:pt x="124460" y="0"/>
                    </a:lnTo>
                    <a:cubicBezTo>
                      <a:pt x="55880" y="0"/>
                      <a:pt x="0" y="55880"/>
                      <a:pt x="0" y="124460"/>
                    </a:cubicBezTo>
                    <a:lnTo>
                      <a:pt x="0" y="7450573"/>
                    </a:lnTo>
                    <a:cubicBezTo>
                      <a:pt x="0" y="7519153"/>
                      <a:pt x="55880" y="7575033"/>
                      <a:pt x="124460" y="7575033"/>
                    </a:cubicBezTo>
                    <a:lnTo>
                      <a:pt x="7214590" y="7575033"/>
                    </a:lnTo>
                    <a:cubicBezTo>
                      <a:pt x="7283170" y="7575033"/>
                      <a:pt x="7339050" y="7519153"/>
                      <a:pt x="7339050" y="7450573"/>
                    </a:cubicBezTo>
                    <a:lnTo>
                      <a:pt x="7339050" y="124460"/>
                    </a:lnTo>
                    <a:cubicBezTo>
                      <a:pt x="7339050" y="55880"/>
                      <a:pt x="7283170" y="0"/>
                      <a:pt x="7214590" y="0"/>
                    </a:cubicBezTo>
                    <a:close/>
                  </a:path>
                </a:pathLst>
              </a:custGeom>
              <a:solidFill>
                <a:srgbClr val="000000"/>
              </a:solidFill>
            </p:spPr>
          </p:sp>
        </p:grpSp>
        <p:grpSp>
          <p:nvGrpSpPr>
            <p:cNvPr name="Group 7" id="7"/>
            <p:cNvGrpSpPr/>
            <p:nvPr/>
          </p:nvGrpSpPr>
          <p:grpSpPr>
            <a:xfrm rot="0">
              <a:off x="0" y="0"/>
              <a:ext cx="11041454" cy="11245984"/>
              <a:chOff x="0" y="0"/>
              <a:chExt cx="7371882" cy="7508437"/>
            </a:xfrm>
          </p:grpSpPr>
          <p:sp>
            <p:nvSpPr>
              <p:cNvPr name="Freeform 8" id="8"/>
              <p:cNvSpPr/>
              <p:nvPr/>
            </p:nvSpPr>
            <p:spPr>
              <a:xfrm flipH="false" flipV="false" rot="0">
                <a:off x="31750" y="31750"/>
                <a:ext cx="7308382" cy="7444937"/>
              </a:xfrm>
              <a:custGeom>
                <a:avLst/>
                <a:gdLst/>
                <a:ahLst/>
                <a:cxnLst/>
                <a:rect r="r" b="b" t="t" l="l"/>
                <a:pathLst>
                  <a:path h="7444937" w="7308382">
                    <a:moveTo>
                      <a:pt x="7215671" y="7444937"/>
                    </a:moveTo>
                    <a:lnTo>
                      <a:pt x="92710" y="7444937"/>
                    </a:lnTo>
                    <a:cubicBezTo>
                      <a:pt x="41910" y="7444937"/>
                      <a:pt x="0" y="7403026"/>
                      <a:pt x="0" y="7352226"/>
                    </a:cubicBezTo>
                    <a:lnTo>
                      <a:pt x="0" y="92710"/>
                    </a:lnTo>
                    <a:cubicBezTo>
                      <a:pt x="0" y="41910"/>
                      <a:pt x="41910" y="0"/>
                      <a:pt x="92710" y="0"/>
                    </a:cubicBezTo>
                    <a:lnTo>
                      <a:pt x="7214402" y="0"/>
                    </a:lnTo>
                    <a:cubicBezTo>
                      <a:pt x="7265202" y="0"/>
                      <a:pt x="7307111" y="41910"/>
                      <a:pt x="7307111" y="92710"/>
                    </a:cubicBezTo>
                    <a:lnTo>
                      <a:pt x="7307111" y="7350957"/>
                    </a:lnTo>
                    <a:cubicBezTo>
                      <a:pt x="7308382" y="7403026"/>
                      <a:pt x="7266471" y="7444937"/>
                      <a:pt x="7215671" y="7444937"/>
                    </a:cubicBezTo>
                    <a:close/>
                  </a:path>
                </a:pathLst>
              </a:custGeom>
              <a:solidFill>
                <a:srgbClr val="FFFFFF"/>
              </a:solidFill>
            </p:spPr>
          </p:sp>
          <p:sp>
            <p:nvSpPr>
              <p:cNvPr name="Freeform 9" id="9"/>
              <p:cNvSpPr/>
              <p:nvPr/>
            </p:nvSpPr>
            <p:spPr>
              <a:xfrm flipH="false" flipV="false" rot="0">
                <a:off x="0" y="0"/>
                <a:ext cx="7371882" cy="7508437"/>
              </a:xfrm>
              <a:custGeom>
                <a:avLst/>
                <a:gdLst/>
                <a:ahLst/>
                <a:cxnLst/>
                <a:rect r="r" b="b" t="t" l="l"/>
                <a:pathLst>
                  <a:path h="7508437" w="7371882">
                    <a:moveTo>
                      <a:pt x="7247421" y="59690"/>
                    </a:moveTo>
                    <a:cubicBezTo>
                      <a:pt x="7282982" y="59690"/>
                      <a:pt x="7312192" y="88900"/>
                      <a:pt x="7312192" y="124460"/>
                    </a:cubicBezTo>
                    <a:lnTo>
                      <a:pt x="7312192" y="7383977"/>
                    </a:lnTo>
                    <a:cubicBezTo>
                      <a:pt x="7312192" y="7419537"/>
                      <a:pt x="7282982" y="7448747"/>
                      <a:pt x="7247421" y="7448747"/>
                    </a:cubicBezTo>
                    <a:lnTo>
                      <a:pt x="124460" y="7448747"/>
                    </a:lnTo>
                    <a:cubicBezTo>
                      <a:pt x="88900" y="7448747"/>
                      <a:pt x="59690" y="7419537"/>
                      <a:pt x="59690" y="7383977"/>
                    </a:cubicBezTo>
                    <a:lnTo>
                      <a:pt x="59690" y="124460"/>
                    </a:lnTo>
                    <a:cubicBezTo>
                      <a:pt x="59690" y="88900"/>
                      <a:pt x="88900" y="59690"/>
                      <a:pt x="124460" y="59690"/>
                    </a:cubicBezTo>
                    <a:lnTo>
                      <a:pt x="7247422" y="59690"/>
                    </a:lnTo>
                    <a:moveTo>
                      <a:pt x="7247422" y="0"/>
                    </a:moveTo>
                    <a:lnTo>
                      <a:pt x="124460" y="0"/>
                    </a:lnTo>
                    <a:cubicBezTo>
                      <a:pt x="55880" y="0"/>
                      <a:pt x="0" y="55880"/>
                      <a:pt x="0" y="124460"/>
                    </a:cubicBezTo>
                    <a:lnTo>
                      <a:pt x="0" y="7383977"/>
                    </a:lnTo>
                    <a:cubicBezTo>
                      <a:pt x="0" y="7452557"/>
                      <a:pt x="55880" y="7508437"/>
                      <a:pt x="124460" y="7508437"/>
                    </a:cubicBezTo>
                    <a:lnTo>
                      <a:pt x="7247422" y="7508437"/>
                    </a:lnTo>
                    <a:cubicBezTo>
                      <a:pt x="7316002" y="7508437"/>
                      <a:pt x="7371882" y="7452557"/>
                      <a:pt x="7371882" y="7383977"/>
                    </a:cubicBezTo>
                    <a:lnTo>
                      <a:pt x="7371882" y="124460"/>
                    </a:lnTo>
                    <a:cubicBezTo>
                      <a:pt x="7371882" y="55880"/>
                      <a:pt x="7316002" y="0"/>
                      <a:pt x="7247422" y="0"/>
                    </a:cubicBezTo>
                    <a:close/>
                  </a:path>
                </a:pathLst>
              </a:custGeom>
              <a:solidFill>
                <a:srgbClr val="000000"/>
              </a:solidFill>
            </p:spPr>
          </p:sp>
        </p:grpSp>
      </p:grpSp>
      <p:sp>
        <p:nvSpPr>
          <p:cNvPr name="Freeform 10" id="10"/>
          <p:cNvSpPr/>
          <p:nvPr/>
        </p:nvSpPr>
        <p:spPr>
          <a:xfrm flipH="false" flipV="false" rot="1129955">
            <a:off x="2686393" y="5627708"/>
            <a:ext cx="3303518" cy="1525625"/>
          </a:xfrm>
          <a:custGeom>
            <a:avLst/>
            <a:gdLst/>
            <a:ahLst/>
            <a:cxnLst/>
            <a:rect r="r" b="b" t="t" l="l"/>
            <a:pathLst>
              <a:path h="1525625" w="3303518">
                <a:moveTo>
                  <a:pt x="0" y="0"/>
                </a:moveTo>
                <a:lnTo>
                  <a:pt x="3303518" y="0"/>
                </a:lnTo>
                <a:lnTo>
                  <a:pt x="3303518" y="1525625"/>
                </a:lnTo>
                <a:lnTo>
                  <a:pt x="0" y="1525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2876110">
            <a:off x="15960886" y="6638916"/>
            <a:ext cx="2522965" cy="4656479"/>
          </a:xfrm>
          <a:custGeom>
            <a:avLst/>
            <a:gdLst/>
            <a:ahLst/>
            <a:cxnLst/>
            <a:rect r="r" b="b" t="t" l="l"/>
            <a:pathLst>
              <a:path h="4656479" w="2522965">
                <a:moveTo>
                  <a:pt x="0" y="0"/>
                </a:moveTo>
                <a:lnTo>
                  <a:pt x="2522965" y="0"/>
                </a:lnTo>
                <a:lnTo>
                  <a:pt x="2522965" y="4656479"/>
                </a:lnTo>
                <a:lnTo>
                  <a:pt x="0" y="46564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4569717" y="1539054"/>
            <a:ext cx="939398" cy="927442"/>
          </a:xfrm>
          <a:custGeom>
            <a:avLst/>
            <a:gdLst/>
            <a:ahLst/>
            <a:cxnLst/>
            <a:rect r="r" b="b" t="t" l="l"/>
            <a:pathLst>
              <a:path h="927442" w="939398">
                <a:moveTo>
                  <a:pt x="0" y="0"/>
                </a:moveTo>
                <a:lnTo>
                  <a:pt x="939398" y="0"/>
                </a:lnTo>
                <a:lnTo>
                  <a:pt x="939398" y="927443"/>
                </a:lnTo>
                <a:lnTo>
                  <a:pt x="0" y="9274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389185" y="-683260"/>
            <a:ext cx="4835769" cy="4114800"/>
          </a:xfrm>
          <a:custGeom>
            <a:avLst/>
            <a:gdLst/>
            <a:ahLst/>
            <a:cxnLst/>
            <a:rect r="r" b="b" t="t" l="l"/>
            <a:pathLst>
              <a:path h="4114800" w="4835769">
                <a:moveTo>
                  <a:pt x="0" y="0"/>
                </a:moveTo>
                <a:lnTo>
                  <a:pt x="4835770" y="0"/>
                </a:lnTo>
                <a:lnTo>
                  <a:pt x="483577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5290262" y="485308"/>
            <a:ext cx="594731" cy="1258233"/>
          </a:xfrm>
          <a:custGeom>
            <a:avLst/>
            <a:gdLst/>
            <a:ahLst/>
            <a:cxnLst/>
            <a:rect r="r" b="b" t="t" l="l"/>
            <a:pathLst>
              <a:path h="1258233" w="594731">
                <a:moveTo>
                  <a:pt x="0" y="0"/>
                </a:moveTo>
                <a:lnTo>
                  <a:pt x="594731" y="0"/>
                </a:lnTo>
                <a:lnTo>
                  <a:pt x="594731" y="1258234"/>
                </a:lnTo>
                <a:lnTo>
                  <a:pt x="0" y="1258234"/>
                </a:lnTo>
                <a:lnTo>
                  <a:pt x="0" y="0"/>
                </a:lnTo>
                <a:close/>
              </a:path>
            </a:pathLst>
          </a:custGeom>
          <a:blipFill>
            <a:blip r:embed="rId12">
              <a:extLst>
                <a:ext uri="{96DAC541-7B7A-43D3-8B79-37D633B846F1}">
                  <asvg:svgBlip xmlns:asvg="http://schemas.microsoft.com/office/drawing/2016/SVG/main" r:embed="rId13"/>
                </a:ext>
              </a:extLst>
            </a:blip>
            <a:stretch>
              <a:fillRect l="-91013" t="0" r="0" b="-66636"/>
            </a:stretch>
          </a:blipFill>
        </p:spPr>
      </p:sp>
      <p:graphicFrame>
        <p:nvGraphicFramePr>
          <p:cNvPr name="Table 15" id="15"/>
          <p:cNvGraphicFramePr>
            <a:graphicFrameLocks noGrp="true"/>
          </p:cNvGraphicFramePr>
          <p:nvPr/>
        </p:nvGraphicFramePr>
        <p:xfrm>
          <a:off x="8603196" y="943941"/>
          <a:ext cx="8095471" cy="8124825"/>
        </p:xfrm>
        <a:graphic>
          <a:graphicData uri="http://schemas.openxmlformats.org/drawingml/2006/table">
            <a:tbl>
              <a:tblPr/>
              <a:tblGrid>
                <a:gridCol w="1582989"/>
                <a:gridCol w="6512482"/>
              </a:tblGrid>
              <a:tr h="1019175">
                <a:tc>
                  <a:txBody>
                    <a:bodyPr anchor="t" rtlCol="false"/>
                    <a:lstStyle/>
                    <a:p>
                      <a:pPr algn="ctr">
                        <a:lnSpc>
                          <a:spcPts val="3499"/>
                        </a:lnSpc>
                        <a:defRPr/>
                      </a:pPr>
                      <a:r>
                        <a:rPr lang="en-US" sz="2499">
                          <a:solidFill>
                            <a:srgbClr val="000000"/>
                          </a:solidFill>
                          <a:latin typeface="Garet 1"/>
                        </a:rPr>
                        <a:t>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Introduction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19175">
                <a:tc>
                  <a:txBody>
                    <a:bodyPr anchor="t" rtlCol="false"/>
                    <a:lstStyle/>
                    <a:p>
                      <a:pPr algn="ctr">
                        <a:lnSpc>
                          <a:spcPts val="3499"/>
                        </a:lnSpc>
                        <a:defRPr/>
                      </a:pPr>
                      <a:r>
                        <a:rPr lang="en-US" sz="2499">
                          <a:solidFill>
                            <a:srgbClr val="000000"/>
                          </a:solidFill>
                          <a:latin typeface="Garet 1"/>
                        </a:rPr>
                        <a:t>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Historique et présentation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19175">
                <a:tc>
                  <a:txBody>
                    <a:bodyPr anchor="t" rtlCol="false"/>
                    <a:lstStyle/>
                    <a:p>
                      <a:pPr algn="ctr">
                        <a:lnSpc>
                          <a:spcPts val="3499"/>
                        </a:lnSpc>
                        <a:defRPr/>
                      </a:pPr>
                      <a:r>
                        <a:rPr lang="en-US" sz="2499">
                          <a:solidFill>
                            <a:srgbClr val="000000"/>
                          </a:solidFill>
                          <a:latin typeface="Garet 1"/>
                        </a:rPr>
                        <a:t>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Définition formelle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42975">
                <a:tc>
                  <a:txBody>
                    <a:bodyPr anchor="t" rtlCol="false"/>
                    <a:lstStyle/>
                    <a:p>
                      <a:pPr algn="ctr">
                        <a:lnSpc>
                          <a:spcPts val="3499"/>
                        </a:lnSpc>
                        <a:defRPr/>
                      </a:pPr>
                      <a:r>
                        <a:rPr lang="en-US" sz="2499">
                          <a:solidFill>
                            <a:srgbClr val="000000"/>
                          </a:solidFill>
                          <a:latin typeface="Garet 1"/>
                        </a:rPr>
                        <a:t>7</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Modélisation de la solution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1125">
                <a:tc>
                  <a:txBody>
                    <a:bodyPr anchor="t" rtlCol="false"/>
                    <a:lstStyle/>
                    <a:p>
                      <a:pPr algn="ctr">
                        <a:lnSpc>
                          <a:spcPts val="3499"/>
                        </a:lnSpc>
                        <a:defRPr/>
                      </a:pPr>
                      <a:r>
                        <a:rPr lang="en-US" sz="2499">
                          <a:solidFill>
                            <a:srgbClr val="000000"/>
                          </a:solidFill>
                          <a:latin typeface="Garet 1"/>
                        </a:rPr>
                        <a:t>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Étude de la complexité théorique des algorithmes de résolutions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1125">
                <a:tc>
                  <a:txBody>
                    <a:bodyPr anchor="t" rtlCol="false"/>
                    <a:lstStyle/>
                    <a:p>
                      <a:pPr algn="ctr">
                        <a:lnSpc>
                          <a:spcPts val="3499"/>
                        </a:lnSpc>
                        <a:defRPr/>
                      </a:pPr>
                      <a:r>
                        <a:rPr lang="en-US" sz="2499">
                          <a:solidFill>
                            <a:srgbClr val="000000"/>
                          </a:solidFill>
                          <a:latin typeface="Garet 1"/>
                        </a:rPr>
                        <a:t>16</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Étude de la complexité théorique de l’algorithme de </a:t>
                      </a:r>
                      <a:r>
                        <a:rPr lang="en-US" sz="2499">
                          <a:solidFill>
                            <a:srgbClr val="000000"/>
                          </a:solidFill>
                          <a:latin typeface="Garet 1"/>
                        </a:rPr>
                        <a:t>vérification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62075">
                <a:tc>
                  <a:txBody>
                    <a:bodyPr anchor="t" rtlCol="false"/>
                    <a:lstStyle/>
                    <a:p>
                      <a:pPr algn="ctr">
                        <a:lnSpc>
                          <a:spcPts val="3499"/>
                        </a:lnSpc>
                        <a:defRPr/>
                      </a:pPr>
                      <a:r>
                        <a:rPr lang="en-US" sz="2499">
                          <a:solidFill>
                            <a:srgbClr val="000000"/>
                          </a:solidFill>
                          <a:latin typeface="Garet 1"/>
                        </a:rPr>
                        <a:t>23</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Déroulement De l’algorithme de résolution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16" id="16"/>
          <p:cNvSpPr/>
          <p:nvPr/>
        </p:nvSpPr>
        <p:spPr>
          <a:xfrm flipH="false" flipV="false" rot="-1328664">
            <a:off x="5946240" y="5470211"/>
            <a:ext cx="2319404" cy="2773201"/>
          </a:xfrm>
          <a:custGeom>
            <a:avLst/>
            <a:gdLst/>
            <a:ahLst/>
            <a:cxnLst/>
            <a:rect r="r" b="b" t="t" l="l"/>
            <a:pathLst>
              <a:path h="2773201" w="2319404">
                <a:moveTo>
                  <a:pt x="0" y="0"/>
                </a:moveTo>
                <a:lnTo>
                  <a:pt x="2319404" y="0"/>
                </a:lnTo>
                <a:lnTo>
                  <a:pt x="2319404" y="2773201"/>
                </a:lnTo>
                <a:lnTo>
                  <a:pt x="0" y="27732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7" id="17"/>
          <p:cNvSpPr txBox="true"/>
          <p:nvPr/>
        </p:nvSpPr>
        <p:spPr>
          <a:xfrm rot="0">
            <a:off x="890774" y="3856780"/>
            <a:ext cx="6588472" cy="2280568"/>
          </a:xfrm>
          <a:prstGeom prst="rect">
            <a:avLst/>
          </a:prstGeom>
        </p:spPr>
        <p:txBody>
          <a:bodyPr anchor="t" rtlCol="false" tIns="0" lIns="0" bIns="0" rIns="0">
            <a:spAutoFit/>
          </a:bodyPr>
          <a:lstStyle/>
          <a:p>
            <a:pPr algn="ctr">
              <a:lnSpc>
                <a:spcPts val="8907"/>
              </a:lnSpc>
            </a:pPr>
            <a:r>
              <a:rPr lang="en-US" sz="8324">
                <a:solidFill>
                  <a:srgbClr val="F47CB9"/>
                </a:solidFill>
                <a:latin typeface="Fredoka Bold"/>
              </a:rPr>
              <a:t>VUE</a:t>
            </a:r>
          </a:p>
          <a:p>
            <a:pPr algn="ctr">
              <a:lnSpc>
                <a:spcPts val="8907"/>
              </a:lnSpc>
            </a:pPr>
            <a:r>
              <a:rPr lang="en-US" sz="8324">
                <a:solidFill>
                  <a:srgbClr val="F47CB9"/>
                </a:solidFill>
                <a:latin typeface="Fredoka Bold"/>
              </a:rPr>
              <a:t>D'ENSEMBLE</a:t>
            </a:r>
          </a:p>
        </p:txBody>
      </p:sp>
      <p:sp>
        <p:nvSpPr>
          <p:cNvPr name="Freeform 18" id="18"/>
          <p:cNvSpPr/>
          <p:nvPr/>
        </p:nvSpPr>
        <p:spPr>
          <a:xfrm flipH="false" flipV="false" rot="0">
            <a:off x="1141922" y="7326665"/>
            <a:ext cx="3897494" cy="3280981"/>
          </a:xfrm>
          <a:custGeom>
            <a:avLst/>
            <a:gdLst/>
            <a:ahLst/>
            <a:cxnLst/>
            <a:rect r="r" b="b" t="t" l="l"/>
            <a:pathLst>
              <a:path h="3280981" w="3897494">
                <a:moveTo>
                  <a:pt x="0" y="0"/>
                </a:moveTo>
                <a:lnTo>
                  <a:pt x="3897494" y="0"/>
                </a:lnTo>
                <a:lnTo>
                  <a:pt x="3897494" y="3280981"/>
                </a:lnTo>
                <a:lnTo>
                  <a:pt x="0" y="328098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00807" y="2716351"/>
            <a:ext cx="16647440" cy="7570649"/>
            <a:chOff x="0" y="0"/>
            <a:chExt cx="22196587" cy="10094199"/>
          </a:xfrm>
        </p:grpSpPr>
        <p:grpSp>
          <p:nvGrpSpPr>
            <p:cNvPr name="Group 4" id="4"/>
            <p:cNvGrpSpPr/>
            <p:nvPr/>
          </p:nvGrpSpPr>
          <p:grpSpPr>
            <a:xfrm rot="0">
              <a:off x="358310" y="313222"/>
              <a:ext cx="21838277" cy="9780977"/>
              <a:chOff x="0" y="0"/>
              <a:chExt cx="14580434" cy="6530318"/>
            </a:xfrm>
          </p:grpSpPr>
          <p:sp>
            <p:nvSpPr>
              <p:cNvPr name="Freeform 5" id="5"/>
              <p:cNvSpPr/>
              <p:nvPr/>
            </p:nvSpPr>
            <p:spPr>
              <a:xfrm flipH="false" flipV="false" rot="0">
                <a:off x="31750" y="31750"/>
                <a:ext cx="14516934" cy="6466818"/>
              </a:xfrm>
              <a:custGeom>
                <a:avLst/>
                <a:gdLst/>
                <a:ahLst/>
                <a:cxnLst/>
                <a:rect r="r" b="b" t="t" l="l"/>
                <a:pathLst>
                  <a:path h="6466818" w="14516934">
                    <a:moveTo>
                      <a:pt x="14424223" y="6466818"/>
                    </a:moveTo>
                    <a:lnTo>
                      <a:pt x="92710" y="6466818"/>
                    </a:lnTo>
                    <a:cubicBezTo>
                      <a:pt x="41910" y="6466818"/>
                      <a:pt x="0" y="6424908"/>
                      <a:pt x="0" y="6374108"/>
                    </a:cubicBezTo>
                    <a:lnTo>
                      <a:pt x="0" y="92710"/>
                    </a:lnTo>
                    <a:cubicBezTo>
                      <a:pt x="0" y="41910"/>
                      <a:pt x="41910" y="0"/>
                      <a:pt x="92710" y="0"/>
                    </a:cubicBezTo>
                    <a:lnTo>
                      <a:pt x="14422954" y="0"/>
                    </a:lnTo>
                    <a:cubicBezTo>
                      <a:pt x="14473754" y="0"/>
                      <a:pt x="14515664" y="41910"/>
                      <a:pt x="14515664" y="92710"/>
                    </a:cubicBezTo>
                    <a:lnTo>
                      <a:pt x="14515664" y="6372838"/>
                    </a:lnTo>
                    <a:cubicBezTo>
                      <a:pt x="14516934" y="6424908"/>
                      <a:pt x="14475023" y="6466818"/>
                      <a:pt x="14424223" y="6466818"/>
                    </a:cubicBezTo>
                    <a:close/>
                  </a:path>
                </a:pathLst>
              </a:custGeom>
              <a:solidFill>
                <a:srgbClr val="000000"/>
              </a:solidFill>
            </p:spPr>
          </p:sp>
          <p:sp>
            <p:nvSpPr>
              <p:cNvPr name="Freeform 6" id="6"/>
              <p:cNvSpPr/>
              <p:nvPr/>
            </p:nvSpPr>
            <p:spPr>
              <a:xfrm flipH="false" flipV="false" rot="0">
                <a:off x="0" y="0"/>
                <a:ext cx="14580434" cy="6530318"/>
              </a:xfrm>
              <a:custGeom>
                <a:avLst/>
                <a:gdLst/>
                <a:ahLst/>
                <a:cxnLst/>
                <a:rect r="r" b="b" t="t" l="l"/>
                <a:pathLst>
                  <a:path h="6530318" w="14580434">
                    <a:moveTo>
                      <a:pt x="14455973" y="59690"/>
                    </a:moveTo>
                    <a:cubicBezTo>
                      <a:pt x="14491534" y="59690"/>
                      <a:pt x="14520745" y="88900"/>
                      <a:pt x="14520745" y="124460"/>
                    </a:cubicBezTo>
                    <a:lnTo>
                      <a:pt x="14520745" y="6405858"/>
                    </a:lnTo>
                    <a:cubicBezTo>
                      <a:pt x="14520745" y="6441418"/>
                      <a:pt x="14491534" y="6470628"/>
                      <a:pt x="14455973" y="6470628"/>
                    </a:cubicBezTo>
                    <a:lnTo>
                      <a:pt x="124460" y="6470628"/>
                    </a:lnTo>
                    <a:cubicBezTo>
                      <a:pt x="88900" y="6470628"/>
                      <a:pt x="59690" y="6441418"/>
                      <a:pt x="59690" y="6405858"/>
                    </a:cubicBezTo>
                    <a:lnTo>
                      <a:pt x="59690" y="124460"/>
                    </a:lnTo>
                    <a:cubicBezTo>
                      <a:pt x="59690" y="88900"/>
                      <a:pt x="88900" y="59690"/>
                      <a:pt x="124460" y="59690"/>
                    </a:cubicBezTo>
                    <a:lnTo>
                      <a:pt x="14455975" y="59690"/>
                    </a:lnTo>
                    <a:moveTo>
                      <a:pt x="14455975" y="0"/>
                    </a:moveTo>
                    <a:lnTo>
                      <a:pt x="124460" y="0"/>
                    </a:lnTo>
                    <a:cubicBezTo>
                      <a:pt x="55880" y="0"/>
                      <a:pt x="0" y="55880"/>
                      <a:pt x="0" y="124460"/>
                    </a:cubicBezTo>
                    <a:lnTo>
                      <a:pt x="0" y="6405858"/>
                    </a:lnTo>
                    <a:cubicBezTo>
                      <a:pt x="0" y="6474438"/>
                      <a:pt x="55880" y="6530318"/>
                      <a:pt x="124460" y="6530318"/>
                    </a:cubicBezTo>
                    <a:lnTo>
                      <a:pt x="14455975" y="6530318"/>
                    </a:lnTo>
                    <a:cubicBezTo>
                      <a:pt x="14524554" y="6530318"/>
                      <a:pt x="14580434" y="6474438"/>
                      <a:pt x="14580434" y="6405858"/>
                    </a:cubicBezTo>
                    <a:lnTo>
                      <a:pt x="14580434" y="124460"/>
                    </a:lnTo>
                    <a:cubicBezTo>
                      <a:pt x="14580434" y="55880"/>
                      <a:pt x="14524554" y="0"/>
                      <a:pt x="14455975" y="0"/>
                    </a:cubicBezTo>
                    <a:close/>
                  </a:path>
                </a:pathLst>
              </a:custGeom>
              <a:solidFill>
                <a:srgbClr val="000000"/>
              </a:solidFill>
            </p:spPr>
          </p:sp>
        </p:grpSp>
        <p:grpSp>
          <p:nvGrpSpPr>
            <p:cNvPr name="Group 7" id="7"/>
            <p:cNvGrpSpPr/>
            <p:nvPr/>
          </p:nvGrpSpPr>
          <p:grpSpPr>
            <a:xfrm rot="0">
              <a:off x="0" y="0"/>
              <a:ext cx="21888587" cy="9546541"/>
              <a:chOff x="0" y="0"/>
              <a:chExt cx="14614024" cy="6373796"/>
            </a:xfrm>
          </p:grpSpPr>
          <p:sp>
            <p:nvSpPr>
              <p:cNvPr name="Freeform 8" id="8"/>
              <p:cNvSpPr/>
              <p:nvPr/>
            </p:nvSpPr>
            <p:spPr>
              <a:xfrm flipH="false" flipV="false" rot="0">
                <a:off x="31750" y="31750"/>
                <a:ext cx="14550524" cy="6310296"/>
              </a:xfrm>
              <a:custGeom>
                <a:avLst/>
                <a:gdLst/>
                <a:ahLst/>
                <a:cxnLst/>
                <a:rect r="r" b="b" t="t" l="l"/>
                <a:pathLst>
                  <a:path h="6310296" w="14550524">
                    <a:moveTo>
                      <a:pt x="14457814" y="6310296"/>
                    </a:moveTo>
                    <a:lnTo>
                      <a:pt x="92710" y="6310296"/>
                    </a:lnTo>
                    <a:cubicBezTo>
                      <a:pt x="41910" y="6310296"/>
                      <a:pt x="0" y="6268386"/>
                      <a:pt x="0" y="6217586"/>
                    </a:cubicBezTo>
                    <a:lnTo>
                      <a:pt x="0" y="92710"/>
                    </a:lnTo>
                    <a:cubicBezTo>
                      <a:pt x="0" y="41910"/>
                      <a:pt x="41910" y="0"/>
                      <a:pt x="92710" y="0"/>
                    </a:cubicBezTo>
                    <a:lnTo>
                      <a:pt x="14456544" y="0"/>
                    </a:lnTo>
                    <a:cubicBezTo>
                      <a:pt x="14507344" y="0"/>
                      <a:pt x="14549253" y="41910"/>
                      <a:pt x="14549253" y="92710"/>
                    </a:cubicBezTo>
                    <a:lnTo>
                      <a:pt x="14549253" y="6216316"/>
                    </a:lnTo>
                    <a:cubicBezTo>
                      <a:pt x="14550524" y="6268386"/>
                      <a:pt x="14508614" y="6310296"/>
                      <a:pt x="14457814" y="6310296"/>
                    </a:cubicBezTo>
                    <a:close/>
                  </a:path>
                </a:pathLst>
              </a:custGeom>
              <a:solidFill>
                <a:srgbClr val="FFFFFF"/>
              </a:solidFill>
            </p:spPr>
          </p:sp>
          <p:sp>
            <p:nvSpPr>
              <p:cNvPr name="Freeform 9" id="9"/>
              <p:cNvSpPr/>
              <p:nvPr/>
            </p:nvSpPr>
            <p:spPr>
              <a:xfrm flipH="false" flipV="false" rot="0">
                <a:off x="0" y="0"/>
                <a:ext cx="14614024" cy="6373796"/>
              </a:xfrm>
              <a:custGeom>
                <a:avLst/>
                <a:gdLst/>
                <a:ahLst/>
                <a:cxnLst/>
                <a:rect r="r" b="b" t="t" l="l"/>
                <a:pathLst>
                  <a:path h="6373796" w="14614024">
                    <a:moveTo>
                      <a:pt x="14489564" y="59690"/>
                    </a:moveTo>
                    <a:cubicBezTo>
                      <a:pt x="14525124" y="59690"/>
                      <a:pt x="14554333" y="88900"/>
                      <a:pt x="14554333" y="124460"/>
                    </a:cubicBezTo>
                    <a:lnTo>
                      <a:pt x="14554333" y="6249336"/>
                    </a:lnTo>
                    <a:cubicBezTo>
                      <a:pt x="14554333" y="6284896"/>
                      <a:pt x="14525124" y="6314106"/>
                      <a:pt x="14489564" y="6314106"/>
                    </a:cubicBezTo>
                    <a:lnTo>
                      <a:pt x="124460" y="6314106"/>
                    </a:lnTo>
                    <a:cubicBezTo>
                      <a:pt x="88900" y="6314106"/>
                      <a:pt x="59690" y="6284896"/>
                      <a:pt x="59690" y="6249336"/>
                    </a:cubicBezTo>
                    <a:lnTo>
                      <a:pt x="59690" y="124460"/>
                    </a:lnTo>
                    <a:cubicBezTo>
                      <a:pt x="59690" y="88900"/>
                      <a:pt x="88900" y="59690"/>
                      <a:pt x="124460" y="59690"/>
                    </a:cubicBezTo>
                    <a:lnTo>
                      <a:pt x="14489564" y="59690"/>
                    </a:lnTo>
                    <a:moveTo>
                      <a:pt x="14489564" y="0"/>
                    </a:moveTo>
                    <a:lnTo>
                      <a:pt x="124460" y="0"/>
                    </a:lnTo>
                    <a:cubicBezTo>
                      <a:pt x="55880" y="0"/>
                      <a:pt x="0" y="55880"/>
                      <a:pt x="0" y="124460"/>
                    </a:cubicBezTo>
                    <a:lnTo>
                      <a:pt x="0" y="6249336"/>
                    </a:lnTo>
                    <a:cubicBezTo>
                      <a:pt x="0" y="6317916"/>
                      <a:pt x="55880" y="6373796"/>
                      <a:pt x="124460" y="6373796"/>
                    </a:cubicBezTo>
                    <a:lnTo>
                      <a:pt x="14489564" y="6373796"/>
                    </a:lnTo>
                    <a:cubicBezTo>
                      <a:pt x="14558144" y="6373796"/>
                      <a:pt x="14614024" y="6317916"/>
                      <a:pt x="14614024" y="6249336"/>
                    </a:cubicBezTo>
                    <a:lnTo>
                      <a:pt x="14614024" y="124460"/>
                    </a:lnTo>
                    <a:cubicBezTo>
                      <a:pt x="14614024" y="55880"/>
                      <a:pt x="14558144" y="0"/>
                      <a:pt x="14489564" y="0"/>
                    </a:cubicBezTo>
                    <a:close/>
                  </a:path>
                </a:pathLst>
              </a:custGeom>
              <a:solidFill>
                <a:srgbClr val="000000"/>
              </a:solidFill>
            </p:spPr>
          </p:sp>
        </p:grpSp>
      </p:grpSp>
      <p:sp>
        <p:nvSpPr>
          <p:cNvPr name="Freeform 10" id="10"/>
          <p:cNvSpPr/>
          <p:nvPr/>
        </p:nvSpPr>
        <p:spPr>
          <a:xfrm flipH="false" flipV="false" rot="0">
            <a:off x="-2439233" y="7200900"/>
            <a:ext cx="4887991" cy="4114800"/>
          </a:xfrm>
          <a:custGeom>
            <a:avLst/>
            <a:gdLst/>
            <a:ahLst/>
            <a:cxnLst/>
            <a:rect r="r" b="b" t="t" l="l"/>
            <a:pathLst>
              <a:path h="4114800" w="4887991">
                <a:moveTo>
                  <a:pt x="0" y="0"/>
                </a:moveTo>
                <a:lnTo>
                  <a:pt x="4887991" y="0"/>
                </a:lnTo>
                <a:lnTo>
                  <a:pt x="488799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30118" y="199283"/>
            <a:ext cx="1559304" cy="1658834"/>
          </a:xfrm>
          <a:custGeom>
            <a:avLst/>
            <a:gdLst/>
            <a:ahLst/>
            <a:cxnLst/>
            <a:rect r="r" b="b" t="t" l="l"/>
            <a:pathLst>
              <a:path h="1658834" w="1559304">
                <a:moveTo>
                  <a:pt x="0" y="0"/>
                </a:moveTo>
                <a:lnTo>
                  <a:pt x="1559304" y="0"/>
                </a:lnTo>
                <a:lnTo>
                  <a:pt x="1559304" y="1658834"/>
                </a:lnTo>
                <a:lnTo>
                  <a:pt x="0" y="16588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053370" y="541656"/>
            <a:ext cx="642653" cy="2223012"/>
          </a:xfrm>
          <a:custGeom>
            <a:avLst/>
            <a:gdLst/>
            <a:ahLst/>
            <a:cxnLst/>
            <a:rect r="r" b="b" t="t" l="l"/>
            <a:pathLst>
              <a:path h="2223012" w="642653">
                <a:moveTo>
                  <a:pt x="0" y="0"/>
                </a:moveTo>
                <a:lnTo>
                  <a:pt x="642652" y="0"/>
                </a:lnTo>
                <a:lnTo>
                  <a:pt x="642652" y="2223012"/>
                </a:lnTo>
                <a:lnTo>
                  <a:pt x="0" y="22230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1437435">
            <a:off x="16051718" y="6173686"/>
            <a:ext cx="3104112" cy="5729066"/>
          </a:xfrm>
          <a:custGeom>
            <a:avLst/>
            <a:gdLst/>
            <a:ahLst/>
            <a:cxnLst/>
            <a:rect r="r" b="b" t="t" l="l"/>
            <a:pathLst>
              <a:path h="5729066" w="3104112">
                <a:moveTo>
                  <a:pt x="0" y="0"/>
                </a:moveTo>
                <a:lnTo>
                  <a:pt x="3104112" y="0"/>
                </a:lnTo>
                <a:lnTo>
                  <a:pt x="3104112" y="5729066"/>
                </a:lnTo>
                <a:lnTo>
                  <a:pt x="0" y="57290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7259300" y="4227492"/>
            <a:ext cx="805200" cy="794952"/>
          </a:xfrm>
          <a:custGeom>
            <a:avLst/>
            <a:gdLst/>
            <a:ahLst/>
            <a:cxnLst/>
            <a:rect r="r" b="b" t="t" l="l"/>
            <a:pathLst>
              <a:path h="794952" w="805200">
                <a:moveTo>
                  <a:pt x="0" y="0"/>
                </a:moveTo>
                <a:lnTo>
                  <a:pt x="805200" y="0"/>
                </a:lnTo>
                <a:lnTo>
                  <a:pt x="805200" y="794952"/>
                </a:lnTo>
                <a:lnTo>
                  <a:pt x="0" y="7949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273331" y="-1400619"/>
            <a:ext cx="3333381" cy="2836404"/>
          </a:xfrm>
          <a:custGeom>
            <a:avLst/>
            <a:gdLst/>
            <a:ahLst/>
            <a:cxnLst/>
            <a:rect r="r" b="b" t="t" l="l"/>
            <a:pathLst>
              <a:path h="2836404" w="3333381">
                <a:moveTo>
                  <a:pt x="0" y="0"/>
                </a:moveTo>
                <a:lnTo>
                  <a:pt x="3333381" y="0"/>
                </a:lnTo>
                <a:lnTo>
                  <a:pt x="3333381" y="2836404"/>
                </a:lnTo>
                <a:lnTo>
                  <a:pt x="0" y="283640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3292306" y="874084"/>
            <a:ext cx="11171461" cy="779079"/>
          </a:xfrm>
          <a:prstGeom prst="rect">
            <a:avLst/>
          </a:prstGeom>
        </p:spPr>
        <p:txBody>
          <a:bodyPr anchor="t" rtlCol="false" tIns="0" lIns="0" bIns="0" rIns="0">
            <a:spAutoFit/>
          </a:bodyPr>
          <a:lstStyle/>
          <a:p>
            <a:pPr algn="l">
              <a:lnSpc>
                <a:spcPts val="6045"/>
              </a:lnSpc>
            </a:pPr>
            <a:r>
              <a:rPr lang="en-US" sz="5649">
                <a:solidFill>
                  <a:srgbClr val="F47CB9"/>
                </a:solidFill>
                <a:latin typeface="Fredoka Bold"/>
              </a:rPr>
              <a:t>ALGORITHME DE RESOLUTION</a:t>
            </a:r>
          </a:p>
        </p:txBody>
      </p:sp>
      <p:sp>
        <p:nvSpPr>
          <p:cNvPr name="Freeform 17" id="17"/>
          <p:cNvSpPr/>
          <p:nvPr/>
        </p:nvSpPr>
        <p:spPr>
          <a:xfrm flipH="false" flipV="false" rot="0">
            <a:off x="96663" y="1934722"/>
            <a:ext cx="688947" cy="829946"/>
          </a:xfrm>
          <a:custGeom>
            <a:avLst/>
            <a:gdLst/>
            <a:ahLst/>
            <a:cxnLst/>
            <a:rect r="r" b="b" t="t" l="l"/>
            <a:pathLst>
              <a:path h="829946" w="688947">
                <a:moveTo>
                  <a:pt x="0" y="0"/>
                </a:moveTo>
                <a:lnTo>
                  <a:pt x="688948" y="0"/>
                </a:lnTo>
                <a:lnTo>
                  <a:pt x="688948" y="829946"/>
                </a:lnTo>
                <a:lnTo>
                  <a:pt x="0" y="829946"/>
                </a:lnTo>
                <a:lnTo>
                  <a:pt x="0" y="0"/>
                </a:lnTo>
                <a:close/>
              </a:path>
            </a:pathLst>
          </a:custGeom>
          <a:blipFill>
            <a:blip r:embed="rId16">
              <a:extLst>
                <a:ext uri="{96DAC541-7B7A-43D3-8B79-37D633B846F1}">
                  <asvg:svgBlip xmlns:asvg="http://schemas.microsoft.com/office/drawing/2016/SVG/main" r:embed="rId17"/>
                </a:ext>
              </a:extLst>
            </a:blip>
            <a:stretch>
              <a:fillRect l="-113400" t="0" r="0" b="-83484"/>
            </a:stretch>
          </a:blipFill>
        </p:spPr>
      </p:sp>
      <p:sp>
        <p:nvSpPr>
          <p:cNvPr name="Freeform 18" id="18"/>
          <p:cNvSpPr/>
          <p:nvPr/>
        </p:nvSpPr>
        <p:spPr>
          <a:xfrm flipH="false" flipV="false" rot="0">
            <a:off x="17259300" y="9038219"/>
            <a:ext cx="688947" cy="829946"/>
          </a:xfrm>
          <a:custGeom>
            <a:avLst/>
            <a:gdLst/>
            <a:ahLst/>
            <a:cxnLst/>
            <a:rect r="r" b="b" t="t" l="l"/>
            <a:pathLst>
              <a:path h="829946" w="688947">
                <a:moveTo>
                  <a:pt x="0" y="0"/>
                </a:moveTo>
                <a:lnTo>
                  <a:pt x="688947" y="0"/>
                </a:lnTo>
                <a:lnTo>
                  <a:pt x="688947" y="829946"/>
                </a:lnTo>
                <a:lnTo>
                  <a:pt x="0" y="829946"/>
                </a:lnTo>
                <a:lnTo>
                  <a:pt x="0" y="0"/>
                </a:lnTo>
                <a:close/>
              </a:path>
            </a:pathLst>
          </a:custGeom>
          <a:blipFill>
            <a:blip r:embed="rId16">
              <a:extLst>
                <a:ext uri="{96DAC541-7B7A-43D3-8B79-37D633B846F1}">
                  <asvg:svgBlip xmlns:asvg="http://schemas.microsoft.com/office/drawing/2016/SVG/main" r:embed="rId17"/>
                </a:ext>
              </a:extLst>
            </a:blip>
            <a:stretch>
              <a:fillRect l="-113400" t="0" r="0" b="-83484"/>
            </a:stretch>
          </a:blipFill>
        </p:spPr>
      </p:sp>
      <p:sp>
        <p:nvSpPr>
          <p:cNvPr name="Freeform 19" id="19"/>
          <p:cNvSpPr/>
          <p:nvPr/>
        </p:nvSpPr>
        <p:spPr>
          <a:xfrm flipH="false" flipV="false" rot="0">
            <a:off x="15696022" y="-149642"/>
            <a:ext cx="3310605" cy="3605609"/>
          </a:xfrm>
          <a:custGeom>
            <a:avLst/>
            <a:gdLst/>
            <a:ahLst/>
            <a:cxnLst/>
            <a:rect r="r" b="b" t="t" l="l"/>
            <a:pathLst>
              <a:path h="3605609" w="3310605">
                <a:moveTo>
                  <a:pt x="0" y="0"/>
                </a:moveTo>
                <a:lnTo>
                  <a:pt x="3310605" y="0"/>
                </a:lnTo>
                <a:lnTo>
                  <a:pt x="3310605" y="3605609"/>
                </a:lnTo>
                <a:lnTo>
                  <a:pt x="0" y="360560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0" id="20"/>
          <p:cNvSpPr txBox="true"/>
          <p:nvPr/>
        </p:nvSpPr>
        <p:spPr>
          <a:xfrm rot="0">
            <a:off x="2209770" y="3636883"/>
            <a:ext cx="6378631" cy="779079"/>
          </a:xfrm>
          <a:prstGeom prst="rect">
            <a:avLst/>
          </a:prstGeom>
        </p:spPr>
        <p:txBody>
          <a:bodyPr anchor="t" rtlCol="false" tIns="0" lIns="0" bIns="0" rIns="0">
            <a:spAutoFit/>
          </a:bodyPr>
          <a:lstStyle/>
          <a:p>
            <a:pPr algn="l">
              <a:lnSpc>
                <a:spcPts val="6045"/>
              </a:lnSpc>
            </a:pPr>
            <a:r>
              <a:rPr lang="en-US" sz="5649">
                <a:solidFill>
                  <a:srgbClr val="F47CB9"/>
                </a:solidFill>
                <a:latin typeface="Fredoka Bold"/>
              </a:rPr>
              <a:t>MEILLEUR CAS :</a:t>
            </a:r>
          </a:p>
        </p:txBody>
      </p:sp>
      <p:sp>
        <p:nvSpPr>
          <p:cNvPr name="TextBox 21" id="21"/>
          <p:cNvSpPr txBox="true"/>
          <p:nvPr/>
        </p:nvSpPr>
        <p:spPr>
          <a:xfrm rot="0">
            <a:off x="2074329" y="4958833"/>
            <a:ext cx="15100396" cy="3716968"/>
          </a:xfrm>
          <a:prstGeom prst="rect">
            <a:avLst/>
          </a:prstGeom>
        </p:spPr>
        <p:txBody>
          <a:bodyPr anchor="t" rtlCol="false" tIns="0" lIns="0" bIns="0" rIns="0">
            <a:spAutoFit/>
          </a:bodyPr>
          <a:lstStyle/>
          <a:p>
            <a:pPr algn="ctr">
              <a:lnSpc>
                <a:spcPts val="3494"/>
              </a:lnSpc>
            </a:pPr>
            <a:r>
              <a:rPr lang="en-US" sz="3494" spc="-69">
                <a:solidFill>
                  <a:srgbClr val="000000"/>
                </a:solidFill>
                <a:latin typeface="Garet 1"/>
              </a:rPr>
              <a:t>Le meilleur cas est le même pour les </a:t>
            </a:r>
            <a:r>
              <a:rPr lang="en-US" sz="3494" spc="-69" u="sng">
                <a:solidFill>
                  <a:srgbClr val="000000"/>
                </a:solidFill>
                <a:latin typeface="Garet 1"/>
              </a:rPr>
              <a:t>2</a:t>
            </a:r>
            <a:r>
              <a:rPr lang="en-US" sz="3494" spc="-69">
                <a:solidFill>
                  <a:srgbClr val="000000"/>
                </a:solidFill>
                <a:latin typeface="Garet 1"/>
              </a:rPr>
              <a:t> algorithmes de résolution (</a:t>
            </a:r>
            <a:r>
              <a:rPr lang="en-US" sz="3494" spc="-69" u="sng">
                <a:solidFill>
                  <a:srgbClr val="000000"/>
                </a:solidFill>
                <a:latin typeface="Garet 1 Bold"/>
              </a:rPr>
              <a:t>itératif </a:t>
            </a:r>
            <a:r>
              <a:rPr lang="en-US" sz="3494" spc="-69" u="sng">
                <a:solidFill>
                  <a:srgbClr val="000000"/>
                </a:solidFill>
                <a:latin typeface="Garet 1"/>
              </a:rPr>
              <a:t>et</a:t>
            </a:r>
            <a:r>
              <a:rPr lang="en-US" sz="3494" spc="-69" u="sng">
                <a:solidFill>
                  <a:srgbClr val="000000"/>
                </a:solidFill>
                <a:latin typeface="Garet 1 Bold"/>
              </a:rPr>
              <a:t> récursif</a:t>
            </a:r>
            <a:r>
              <a:rPr lang="en-US" sz="3494" spc="-69">
                <a:solidFill>
                  <a:srgbClr val="000000"/>
                </a:solidFill>
                <a:latin typeface="Garet 1"/>
              </a:rPr>
              <a:t>). Il correspond à </a:t>
            </a:r>
          </a:p>
          <a:p>
            <a:pPr algn="ctr">
              <a:lnSpc>
                <a:spcPts val="3494"/>
              </a:lnSpc>
            </a:pPr>
          </a:p>
          <a:p>
            <a:pPr algn="ctr">
              <a:lnSpc>
                <a:spcPts val="3494"/>
              </a:lnSpc>
            </a:pPr>
            <a:r>
              <a:rPr lang="en-US" sz="3494" spc="-69">
                <a:solidFill>
                  <a:srgbClr val="000000"/>
                </a:solidFill>
                <a:latin typeface="Garet 1"/>
              </a:rPr>
              <a:t>un nombre de disque </a:t>
            </a:r>
            <a:r>
              <a:rPr lang="en-US" sz="3494" spc="-69">
                <a:solidFill>
                  <a:srgbClr val="000000"/>
                </a:solidFill>
                <a:latin typeface="Garet 1 Italics"/>
              </a:rPr>
              <a:t>n=1</a:t>
            </a:r>
            <a:r>
              <a:rPr lang="en-US" sz="3494" spc="-69">
                <a:solidFill>
                  <a:srgbClr val="000000"/>
                </a:solidFill>
                <a:latin typeface="Garet 1"/>
              </a:rPr>
              <a:t>.</a:t>
            </a:r>
          </a:p>
          <a:p>
            <a:pPr algn="ctr">
              <a:lnSpc>
                <a:spcPts val="3494"/>
              </a:lnSpc>
            </a:pPr>
            <a:r>
              <a:rPr lang="en-US" sz="3494" spc="-69">
                <a:solidFill>
                  <a:srgbClr val="000000"/>
                </a:solidFill>
                <a:latin typeface="Garet 1"/>
              </a:rPr>
              <a:t>Car il nous suffira de faire un </a:t>
            </a:r>
            <a:r>
              <a:rPr lang="en-US" sz="3494" spc="-69" u="sng">
                <a:solidFill>
                  <a:srgbClr val="000000"/>
                </a:solidFill>
                <a:latin typeface="Garet 1"/>
              </a:rPr>
              <a:t>seul</a:t>
            </a:r>
            <a:r>
              <a:rPr lang="en-US" sz="3494" spc="-69">
                <a:solidFill>
                  <a:srgbClr val="000000"/>
                </a:solidFill>
                <a:latin typeface="Garet 1"/>
              </a:rPr>
              <a:t> mouvement de la tour </a:t>
            </a:r>
            <a:r>
              <a:rPr lang="en-US" sz="3494" spc="-69" u="sng">
                <a:solidFill>
                  <a:srgbClr val="000000"/>
                </a:solidFill>
                <a:latin typeface="Garet 1"/>
              </a:rPr>
              <a:t>source</a:t>
            </a:r>
            <a:r>
              <a:rPr lang="en-US" sz="3494" spc="-69">
                <a:solidFill>
                  <a:srgbClr val="000000"/>
                </a:solidFill>
                <a:latin typeface="Garet 1"/>
              </a:rPr>
              <a:t> à la tour </a:t>
            </a:r>
            <a:r>
              <a:rPr lang="en-US" sz="3494" spc="-69" u="sng">
                <a:solidFill>
                  <a:srgbClr val="000000"/>
                </a:solidFill>
                <a:latin typeface="Garet 1"/>
              </a:rPr>
              <a:t>cible</a:t>
            </a:r>
            <a:r>
              <a:rPr lang="en-US" sz="3494" spc="-69">
                <a:solidFill>
                  <a:srgbClr val="000000"/>
                </a:solidFill>
                <a:latin typeface="Garet 1"/>
              </a:rPr>
              <a:t> et le problème est résolu ! La complexité est donc </a:t>
            </a:r>
            <a:r>
              <a:rPr lang="en-US" sz="3494" spc="-69" u="sng">
                <a:solidFill>
                  <a:srgbClr val="000000"/>
                </a:solidFill>
                <a:latin typeface="Garet 1"/>
              </a:rPr>
              <a:t>constante</a:t>
            </a:r>
            <a:r>
              <a:rPr lang="en-US" sz="3494" spc="-69">
                <a:solidFill>
                  <a:srgbClr val="000000"/>
                </a:solidFill>
                <a:latin typeface="Garet 1"/>
              </a:rPr>
              <a:t> </a:t>
            </a:r>
            <a:r>
              <a:rPr lang="en-US" sz="3494" spc="-69" u="sng">
                <a:solidFill>
                  <a:srgbClr val="E7191F"/>
                </a:solidFill>
                <a:latin typeface="Garet 1 Bold"/>
              </a:rPr>
              <a:t>O(1)</a:t>
            </a:r>
            <a:r>
              <a:rPr lang="en-US" sz="3494" spc="-69">
                <a:solidFill>
                  <a:srgbClr val="000000"/>
                </a:solidFill>
                <a:latin typeface="Garet 1"/>
              </a:rPr>
              <a:t>. </a:t>
            </a:r>
          </a:p>
          <a:p>
            <a:pPr algn="ctr">
              <a:lnSpc>
                <a:spcPts val="4929"/>
              </a:lnSpc>
              <a:spcBef>
                <a:spcPct val="0"/>
              </a:spcBef>
            </a:pPr>
          </a:p>
        </p:txBody>
      </p:sp>
      <p:sp>
        <p:nvSpPr>
          <p:cNvPr name="Freeform 22" id="22"/>
          <p:cNvSpPr/>
          <p:nvPr/>
        </p:nvSpPr>
        <p:spPr>
          <a:xfrm flipH="false" flipV="false" rot="-715968">
            <a:off x="571974" y="2851728"/>
            <a:ext cx="1457666" cy="1417911"/>
          </a:xfrm>
          <a:custGeom>
            <a:avLst/>
            <a:gdLst/>
            <a:ahLst/>
            <a:cxnLst/>
            <a:rect r="r" b="b" t="t" l="l"/>
            <a:pathLst>
              <a:path h="1417911" w="1457666">
                <a:moveTo>
                  <a:pt x="0" y="0"/>
                </a:moveTo>
                <a:lnTo>
                  <a:pt x="1457666" y="0"/>
                </a:lnTo>
                <a:lnTo>
                  <a:pt x="1457666" y="1417911"/>
                </a:lnTo>
                <a:lnTo>
                  <a:pt x="0" y="141791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93360" y="2716351"/>
            <a:ext cx="17554887" cy="7570649"/>
            <a:chOff x="0" y="0"/>
            <a:chExt cx="23406517" cy="10094199"/>
          </a:xfrm>
        </p:grpSpPr>
        <p:grpSp>
          <p:nvGrpSpPr>
            <p:cNvPr name="Group 4" id="4"/>
            <p:cNvGrpSpPr/>
            <p:nvPr/>
          </p:nvGrpSpPr>
          <p:grpSpPr>
            <a:xfrm rot="0">
              <a:off x="377841" y="313222"/>
              <a:ext cx="23028676" cy="9780977"/>
              <a:chOff x="0" y="0"/>
              <a:chExt cx="15375210" cy="6530318"/>
            </a:xfrm>
          </p:grpSpPr>
          <p:sp>
            <p:nvSpPr>
              <p:cNvPr name="Freeform 5" id="5"/>
              <p:cNvSpPr/>
              <p:nvPr/>
            </p:nvSpPr>
            <p:spPr>
              <a:xfrm flipH="false" flipV="false" rot="0">
                <a:off x="31750" y="31750"/>
                <a:ext cx="15311710" cy="6466818"/>
              </a:xfrm>
              <a:custGeom>
                <a:avLst/>
                <a:gdLst/>
                <a:ahLst/>
                <a:cxnLst/>
                <a:rect r="r" b="b" t="t" l="l"/>
                <a:pathLst>
                  <a:path h="6466818" w="15311710">
                    <a:moveTo>
                      <a:pt x="15219000" y="6466818"/>
                    </a:moveTo>
                    <a:lnTo>
                      <a:pt x="92710" y="6466818"/>
                    </a:lnTo>
                    <a:cubicBezTo>
                      <a:pt x="41910" y="6466818"/>
                      <a:pt x="0" y="6424908"/>
                      <a:pt x="0" y="6374108"/>
                    </a:cubicBezTo>
                    <a:lnTo>
                      <a:pt x="0" y="92710"/>
                    </a:lnTo>
                    <a:cubicBezTo>
                      <a:pt x="0" y="41910"/>
                      <a:pt x="41910" y="0"/>
                      <a:pt x="92710" y="0"/>
                    </a:cubicBezTo>
                    <a:lnTo>
                      <a:pt x="15217730" y="0"/>
                    </a:lnTo>
                    <a:cubicBezTo>
                      <a:pt x="15268530" y="0"/>
                      <a:pt x="15310439" y="41910"/>
                      <a:pt x="15310439" y="92710"/>
                    </a:cubicBezTo>
                    <a:lnTo>
                      <a:pt x="15310439" y="6372838"/>
                    </a:lnTo>
                    <a:cubicBezTo>
                      <a:pt x="15311710" y="6424908"/>
                      <a:pt x="15269800" y="6466818"/>
                      <a:pt x="15219000" y="6466818"/>
                    </a:cubicBezTo>
                    <a:close/>
                  </a:path>
                </a:pathLst>
              </a:custGeom>
              <a:solidFill>
                <a:srgbClr val="000000"/>
              </a:solidFill>
            </p:spPr>
          </p:sp>
          <p:sp>
            <p:nvSpPr>
              <p:cNvPr name="Freeform 6" id="6"/>
              <p:cNvSpPr/>
              <p:nvPr/>
            </p:nvSpPr>
            <p:spPr>
              <a:xfrm flipH="false" flipV="false" rot="0">
                <a:off x="0" y="0"/>
                <a:ext cx="15375210" cy="6530318"/>
              </a:xfrm>
              <a:custGeom>
                <a:avLst/>
                <a:gdLst/>
                <a:ahLst/>
                <a:cxnLst/>
                <a:rect r="r" b="b" t="t" l="l"/>
                <a:pathLst>
                  <a:path h="6530318" w="15375210">
                    <a:moveTo>
                      <a:pt x="15250750" y="59690"/>
                    </a:moveTo>
                    <a:cubicBezTo>
                      <a:pt x="15286310" y="59690"/>
                      <a:pt x="15315519" y="88900"/>
                      <a:pt x="15315519" y="124460"/>
                    </a:cubicBezTo>
                    <a:lnTo>
                      <a:pt x="15315519" y="6405858"/>
                    </a:lnTo>
                    <a:cubicBezTo>
                      <a:pt x="15315519" y="6441418"/>
                      <a:pt x="15286310" y="6470628"/>
                      <a:pt x="15250750" y="6470628"/>
                    </a:cubicBezTo>
                    <a:lnTo>
                      <a:pt x="124460" y="6470628"/>
                    </a:lnTo>
                    <a:cubicBezTo>
                      <a:pt x="88900" y="6470628"/>
                      <a:pt x="59690" y="6441418"/>
                      <a:pt x="59690" y="6405858"/>
                    </a:cubicBezTo>
                    <a:lnTo>
                      <a:pt x="59690" y="124460"/>
                    </a:lnTo>
                    <a:cubicBezTo>
                      <a:pt x="59690" y="88900"/>
                      <a:pt x="88900" y="59690"/>
                      <a:pt x="124460" y="59690"/>
                    </a:cubicBezTo>
                    <a:lnTo>
                      <a:pt x="15250750" y="59690"/>
                    </a:lnTo>
                    <a:moveTo>
                      <a:pt x="15250750" y="0"/>
                    </a:moveTo>
                    <a:lnTo>
                      <a:pt x="124460" y="0"/>
                    </a:lnTo>
                    <a:cubicBezTo>
                      <a:pt x="55880" y="0"/>
                      <a:pt x="0" y="55880"/>
                      <a:pt x="0" y="124460"/>
                    </a:cubicBezTo>
                    <a:lnTo>
                      <a:pt x="0" y="6405858"/>
                    </a:lnTo>
                    <a:cubicBezTo>
                      <a:pt x="0" y="6474438"/>
                      <a:pt x="55880" y="6530318"/>
                      <a:pt x="124460" y="6530318"/>
                    </a:cubicBezTo>
                    <a:lnTo>
                      <a:pt x="15250750" y="6530318"/>
                    </a:lnTo>
                    <a:cubicBezTo>
                      <a:pt x="15319330" y="6530318"/>
                      <a:pt x="15375210" y="6474438"/>
                      <a:pt x="15375210" y="6405858"/>
                    </a:cubicBezTo>
                    <a:lnTo>
                      <a:pt x="15375210" y="124460"/>
                    </a:lnTo>
                    <a:cubicBezTo>
                      <a:pt x="15375210" y="55880"/>
                      <a:pt x="15319330" y="0"/>
                      <a:pt x="15250750" y="0"/>
                    </a:cubicBezTo>
                    <a:close/>
                  </a:path>
                </a:pathLst>
              </a:custGeom>
              <a:solidFill>
                <a:srgbClr val="000000"/>
              </a:solidFill>
            </p:spPr>
          </p:sp>
        </p:grpSp>
        <p:grpSp>
          <p:nvGrpSpPr>
            <p:cNvPr name="Group 7" id="7"/>
            <p:cNvGrpSpPr/>
            <p:nvPr/>
          </p:nvGrpSpPr>
          <p:grpSpPr>
            <a:xfrm rot="0">
              <a:off x="0" y="0"/>
              <a:ext cx="23081728" cy="9546541"/>
              <a:chOff x="0" y="0"/>
              <a:chExt cx="15410630" cy="6373796"/>
            </a:xfrm>
          </p:grpSpPr>
          <p:sp>
            <p:nvSpPr>
              <p:cNvPr name="Freeform 8" id="8"/>
              <p:cNvSpPr/>
              <p:nvPr/>
            </p:nvSpPr>
            <p:spPr>
              <a:xfrm flipH="false" flipV="false" rot="0">
                <a:off x="31750" y="31750"/>
                <a:ext cx="15347130" cy="6310296"/>
              </a:xfrm>
              <a:custGeom>
                <a:avLst/>
                <a:gdLst/>
                <a:ahLst/>
                <a:cxnLst/>
                <a:rect r="r" b="b" t="t" l="l"/>
                <a:pathLst>
                  <a:path h="6310296" w="15347130">
                    <a:moveTo>
                      <a:pt x="15254419" y="6310296"/>
                    </a:moveTo>
                    <a:lnTo>
                      <a:pt x="92710" y="6310296"/>
                    </a:lnTo>
                    <a:cubicBezTo>
                      <a:pt x="41910" y="6310296"/>
                      <a:pt x="0" y="6268386"/>
                      <a:pt x="0" y="6217586"/>
                    </a:cubicBezTo>
                    <a:lnTo>
                      <a:pt x="0" y="92710"/>
                    </a:lnTo>
                    <a:cubicBezTo>
                      <a:pt x="0" y="41910"/>
                      <a:pt x="41910" y="0"/>
                      <a:pt x="92710" y="0"/>
                    </a:cubicBezTo>
                    <a:lnTo>
                      <a:pt x="15253150" y="0"/>
                    </a:lnTo>
                    <a:cubicBezTo>
                      <a:pt x="15303950" y="0"/>
                      <a:pt x="15345860" y="41910"/>
                      <a:pt x="15345860" y="92710"/>
                    </a:cubicBezTo>
                    <a:lnTo>
                      <a:pt x="15345860" y="6216316"/>
                    </a:lnTo>
                    <a:cubicBezTo>
                      <a:pt x="15347130" y="6268386"/>
                      <a:pt x="15305219" y="6310296"/>
                      <a:pt x="15254419" y="6310296"/>
                    </a:cubicBezTo>
                    <a:close/>
                  </a:path>
                </a:pathLst>
              </a:custGeom>
              <a:solidFill>
                <a:srgbClr val="FFFFFF"/>
              </a:solidFill>
            </p:spPr>
          </p:sp>
          <p:sp>
            <p:nvSpPr>
              <p:cNvPr name="Freeform 9" id="9"/>
              <p:cNvSpPr/>
              <p:nvPr/>
            </p:nvSpPr>
            <p:spPr>
              <a:xfrm flipH="false" flipV="false" rot="0">
                <a:off x="0" y="0"/>
                <a:ext cx="15410630" cy="6373796"/>
              </a:xfrm>
              <a:custGeom>
                <a:avLst/>
                <a:gdLst/>
                <a:ahLst/>
                <a:cxnLst/>
                <a:rect r="r" b="b" t="t" l="l"/>
                <a:pathLst>
                  <a:path h="6373796" w="15410630">
                    <a:moveTo>
                      <a:pt x="15286169" y="59690"/>
                    </a:moveTo>
                    <a:cubicBezTo>
                      <a:pt x="15321730" y="59690"/>
                      <a:pt x="15350941" y="88900"/>
                      <a:pt x="15350941" y="124460"/>
                    </a:cubicBezTo>
                    <a:lnTo>
                      <a:pt x="15350941" y="6249336"/>
                    </a:lnTo>
                    <a:cubicBezTo>
                      <a:pt x="15350941" y="6284896"/>
                      <a:pt x="15321730" y="6314106"/>
                      <a:pt x="15286169" y="6314106"/>
                    </a:cubicBezTo>
                    <a:lnTo>
                      <a:pt x="124460" y="6314106"/>
                    </a:lnTo>
                    <a:cubicBezTo>
                      <a:pt x="88900" y="6314106"/>
                      <a:pt x="59690" y="6284896"/>
                      <a:pt x="59690" y="6249336"/>
                    </a:cubicBezTo>
                    <a:lnTo>
                      <a:pt x="59690" y="124460"/>
                    </a:lnTo>
                    <a:cubicBezTo>
                      <a:pt x="59690" y="88900"/>
                      <a:pt x="88900" y="59690"/>
                      <a:pt x="124460" y="59690"/>
                    </a:cubicBezTo>
                    <a:lnTo>
                      <a:pt x="15286171" y="59690"/>
                    </a:lnTo>
                    <a:moveTo>
                      <a:pt x="15286171" y="0"/>
                    </a:moveTo>
                    <a:lnTo>
                      <a:pt x="124460" y="0"/>
                    </a:lnTo>
                    <a:cubicBezTo>
                      <a:pt x="55880" y="0"/>
                      <a:pt x="0" y="55880"/>
                      <a:pt x="0" y="124460"/>
                    </a:cubicBezTo>
                    <a:lnTo>
                      <a:pt x="0" y="6249336"/>
                    </a:lnTo>
                    <a:cubicBezTo>
                      <a:pt x="0" y="6317916"/>
                      <a:pt x="55880" y="6373796"/>
                      <a:pt x="124460" y="6373796"/>
                    </a:cubicBezTo>
                    <a:lnTo>
                      <a:pt x="15286171" y="6373796"/>
                    </a:lnTo>
                    <a:cubicBezTo>
                      <a:pt x="15354750" y="6373796"/>
                      <a:pt x="15410630" y="6317916"/>
                      <a:pt x="15410630" y="6249336"/>
                    </a:cubicBezTo>
                    <a:lnTo>
                      <a:pt x="15410630" y="124460"/>
                    </a:lnTo>
                    <a:cubicBezTo>
                      <a:pt x="15410630" y="55880"/>
                      <a:pt x="15354750" y="0"/>
                      <a:pt x="15286171" y="0"/>
                    </a:cubicBezTo>
                    <a:close/>
                  </a:path>
                </a:pathLst>
              </a:custGeom>
              <a:solidFill>
                <a:srgbClr val="000000"/>
              </a:solidFill>
            </p:spPr>
          </p:sp>
        </p:grpSp>
      </p:grpSp>
      <p:sp>
        <p:nvSpPr>
          <p:cNvPr name="Freeform 10" id="10"/>
          <p:cNvSpPr/>
          <p:nvPr/>
        </p:nvSpPr>
        <p:spPr>
          <a:xfrm flipH="false" flipV="false" rot="0">
            <a:off x="-2439233" y="7200900"/>
            <a:ext cx="4887991" cy="4114800"/>
          </a:xfrm>
          <a:custGeom>
            <a:avLst/>
            <a:gdLst/>
            <a:ahLst/>
            <a:cxnLst/>
            <a:rect r="r" b="b" t="t" l="l"/>
            <a:pathLst>
              <a:path h="4114800" w="4887991">
                <a:moveTo>
                  <a:pt x="0" y="0"/>
                </a:moveTo>
                <a:lnTo>
                  <a:pt x="4887991" y="0"/>
                </a:lnTo>
                <a:lnTo>
                  <a:pt x="488799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30118" y="199283"/>
            <a:ext cx="1559304" cy="1658834"/>
          </a:xfrm>
          <a:custGeom>
            <a:avLst/>
            <a:gdLst/>
            <a:ahLst/>
            <a:cxnLst/>
            <a:rect r="r" b="b" t="t" l="l"/>
            <a:pathLst>
              <a:path h="1658834" w="1559304">
                <a:moveTo>
                  <a:pt x="0" y="0"/>
                </a:moveTo>
                <a:lnTo>
                  <a:pt x="1559304" y="0"/>
                </a:lnTo>
                <a:lnTo>
                  <a:pt x="1559304" y="1658834"/>
                </a:lnTo>
                <a:lnTo>
                  <a:pt x="0" y="16588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053370" y="541656"/>
            <a:ext cx="642653" cy="2223012"/>
          </a:xfrm>
          <a:custGeom>
            <a:avLst/>
            <a:gdLst/>
            <a:ahLst/>
            <a:cxnLst/>
            <a:rect r="r" b="b" t="t" l="l"/>
            <a:pathLst>
              <a:path h="2223012" w="642653">
                <a:moveTo>
                  <a:pt x="0" y="0"/>
                </a:moveTo>
                <a:lnTo>
                  <a:pt x="642652" y="0"/>
                </a:lnTo>
                <a:lnTo>
                  <a:pt x="642652" y="2223012"/>
                </a:lnTo>
                <a:lnTo>
                  <a:pt x="0" y="22230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1437435">
            <a:off x="16051718" y="6173686"/>
            <a:ext cx="3104112" cy="5729066"/>
          </a:xfrm>
          <a:custGeom>
            <a:avLst/>
            <a:gdLst/>
            <a:ahLst/>
            <a:cxnLst/>
            <a:rect r="r" b="b" t="t" l="l"/>
            <a:pathLst>
              <a:path h="5729066" w="3104112">
                <a:moveTo>
                  <a:pt x="0" y="0"/>
                </a:moveTo>
                <a:lnTo>
                  <a:pt x="3104112" y="0"/>
                </a:lnTo>
                <a:lnTo>
                  <a:pt x="3104112" y="5729066"/>
                </a:lnTo>
                <a:lnTo>
                  <a:pt x="0" y="57290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7259300" y="4227492"/>
            <a:ext cx="805200" cy="794952"/>
          </a:xfrm>
          <a:custGeom>
            <a:avLst/>
            <a:gdLst/>
            <a:ahLst/>
            <a:cxnLst/>
            <a:rect r="r" b="b" t="t" l="l"/>
            <a:pathLst>
              <a:path h="794952" w="805200">
                <a:moveTo>
                  <a:pt x="0" y="0"/>
                </a:moveTo>
                <a:lnTo>
                  <a:pt x="805200" y="0"/>
                </a:lnTo>
                <a:lnTo>
                  <a:pt x="805200" y="794952"/>
                </a:lnTo>
                <a:lnTo>
                  <a:pt x="0" y="7949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273331" y="-1400619"/>
            <a:ext cx="3333381" cy="2836404"/>
          </a:xfrm>
          <a:custGeom>
            <a:avLst/>
            <a:gdLst/>
            <a:ahLst/>
            <a:cxnLst/>
            <a:rect r="r" b="b" t="t" l="l"/>
            <a:pathLst>
              <a:path h="2836404" w="3333381">
                <a:moveTo>
                  <a:pt x="0" y="0"/>
                </a:moveTo>
                <a:lnTo>
                  <a:pt x="3333381" y="0"/>
                </a:lnTo>
                <a:lnTo>
                  <a:pt x="3333381" y="2836404"/>
                </a:lnTo>
                <a:lnTo>
                  <a:pt x="0" y="283640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96663" y="1934722"/>
            <a:ext cx="688947" cy="829946"/>
          </a:xfrm>
          <a:custGeom>
            <a:avLst/>
            <a:gdLst/>
            <a:ahLst/>
            <a:cxnLst/>
            <a:rect r="r" b="b" t="t" l="l"/>
            <a:pathLst>
              <a:path h="829946" w="688947">
                <a:moveTo>
                  <a:pt x="0" y="0"/>
                </a:moveTo>
                <a:lnTo>
                  <a:pt x="688948" y="0"/>
                </a:lnTo>
                <a:lnTo>
                  <a:pt x="688948" y="829946"/>
                </a:lnTo>
                <a:lnTo>
                  <a:pt x="0" y="829946"/>
                </a:lnTo>
                <a:lnTo>
                  <a:pt x="0" y="0"/>
                </a:lnTo>
                <a:close/>
              </a:path>
            </a:pathLst>
          </a:custGeom>
          <a:blipFill>
            <a:blip r:embed="rId16">
              <a:extLst>
                <a:ext uri="{96DAC541-7B7A-43D3-8B79-37D633B846F1}">
                  <asvg:svgBlip xmlns:asvg="http://schemas.microsoft.com/office/drawing/2016/SVG/main" r:embed="rId17"/>
                </a:ext>
              </a:extLst>
            </a:blip>
            <a:stretch>
              <a:fillRect l="-113400" t="0" r="0" b="-83484"/>
            </a:stretch>
          </a:blipFill>
        </p:spPr>
      </p:sp>
      <p:sp>
        <p:nvSpPr>
          <p:cNvPr name="Freeform 17" id="17"/>
          <p:cNvSpPr/>
          <p:nvPr/>
        </p:nvSpPr>
        <p:spPr>
          <a:xfrm flipH="false" flipV="false" rot="0">
            <a:off x="17259300" y="9038219"/>
            <a:ext cx="688947" cy="829946"/>
          </a:xfrm>
          <a:custGeom>
            <a:avLst/>
            <a:gdLst/>
            <a:ahLst/>
            <a:cxnLst/>
            <a:rect r="r" b="b" t="t" l="l"/>
            <a:pathLst>
              <a:path h="829946" w="688947">
                <a:moveTo>
                  <a:pt x="0" y="0"/>
                </a:moveTo>
                <a:lnTo>
                  <a:pt x="688947" y="0"/>
                </a:lnTo>
                <a:lnTo>
                  <a:pt x="688947" y="829946"/>
                </a:lnTo>
                <a:lnTo>
                  <a:pt x="0" y="829946"/>
                </a:lnTo>
                <a:lnTo>
                  <a:pt x="0" y="0"/>
                </a:lnTo>
                <a:close/>
              </a:path>
            </a:pathLst>
          </a:custGeom>
          <a:blipFill>
            <a:blip r:embed="rId16">
              <a:extLst>
                <a:ext uri="{96DAC541-7B7A-43D3-8B79-37D633B846F1}">
                  <asvg:svgBlip xmlns:asvg="http://schemas.microsoft.com/office/drawing/2016/SVG/main" r:embed="rId17"/>
                </a:ext>
              </a:extLst>
            </a:blip>
            <a:stretch>
              <a:fillRect l="-113400" t="0" r="0" b="-83484"/>
            </a:stretch>
          </a:blipFill>
        </p:spPr>
      </p:sp>
      <p:sp>
        <p:nvSpPr>
          <p:cNvPr name="Freeform 18" id="18"/>
          <p:cNvSpPr/>
          <p:nvPr/>
        </p:nvSpPr>
        <p:spPr>
          <a:xfrm flipH="false" flipV="false" rot="0">
            <a:off x="15696022" y="-149642"/>
            <a:ext cx="3310605" cy="3605609"/>
          </a:xfrm>
          <a:custGeom>
            <a:avLst/>
            <a:gdLst/>
            <a:ahLst/>
            <a:cxnLst/>
            <a:rect r="r" b="b" t="t" l="l"/>
            <a:pathLst>
              <a:path h="3605609" w="3310605">
                <a:moveTo>
                  <a:pt x="0" y="0"/>
                </a:moveTo>
                <a:lnTo>
                  <a:pt x="3310605" y="0"/>
                </a:lnTo>
                <a:lnTo>
                  <a:pt x="3310605" y="3605609"/>
                </a:lnTo>
                <a:lnTo>
                  <a:pt x="0" y="360560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9" id="19"/>
          <p:cNvSpPr txBox="true"/>
          <p:nvPr/>
        </p:nvSpPr>
        <p:spPr>
          <a:xfrm rot="0">
            <a:off x="3292306" y="874084"/>
            <a:ext cx="11171461" cy="779079"/>
          </a:xfrm>
          <a:prstGeom prst="rect">
            <a:avLst/>
          </a:prstGeom>
        </p:spPr>
        <p:txBody>
          <a:bodyPr anchor="t" rtlCol="false" tIns="0" lIns="0" bIns="0" rIns="0">
            <a:spAutoFit/>
          </a:bodyPr>
          <a:lstStyle/>
          <a:p>
            <a:pPr algn="l">
              <a:lnSpc>
                <a:spcPts val="6045"/>
              </a:lnSpc>
            </a:pPr>
            <a:r>
              <a:rPr lang="en-US" sz="5649">
                <a:solidFill>
                  <a:srgbClr val="F47CB9"/>
                </a:solidFill>
                <a:latin typeface="Fredoka Bold"/>
              </a:rPr>
              <a:t>ALGORITHME DE RESOLUTION</a:t>
            </a:r>
          </a:p>
        </p:txBody>
      </p:sp>
      <p:sp>
        <p:nvSpPr>
          <p:cNvPr name="TextBox 20" id="20"/>
          <p:cNvSpPr txBox="true"/>
          <p:nvPr/>
        </p:nvSpPr>
        <p:spPr>
          <a:xfrm rot="0">
            <a:off x="1430118" y="3104527"/>
            <a:ext cx="6378631" cy="779079"/>
          </a:xfrm>
          <a:prstGeom prst="rect">
            <a:avLst/>
          </a:prstGeom>
        </p:spPr>
        <p:txBody>
          <a:bodyPr anchor="t" rtlCol="false" tIns="0" lIns="0" bIns="0" rIns="0">
            <a:spAutoFit/>
          </a:bodyPr>
          <a:lstStyle/>
          <a:p>
            <a:pPr algn="l">
              <a:lnSpc>
                <a:spcPts val="6045"/>
              </a:lnSpc>
            </a:pPr>
            <a:r>
              <a:rPr lang="en-US" sz="5649">
                <a:solidFill>
                  <a:srgbClr val="F47CB9"/>
                </a:solidFill>
                <a:latin typeface="Fredoka Bold"/>
              </a:rPr>
              <a:t>PIRE CAS :</a:t>
            </a:r>
          </a:p>
        </p:txBody>
      </p:sp>
      <p:sp>
        <p:nvSpPr>
          <p:cNvPr name="TextBox 21" id="21"/>
          <p:cNvSpPr txBox="true"/>
          <p:nvPr/>
        </p:nvSpPr>
        <p:spPr>
          <a:xfrm rot="0">
            <a:off x="1430118" y="4441338"/>
            <a:ext cx="15634950" cy="4596881"/>
          </a:xfrm>
          <a:prstGeom prst="rect">
            <a:avLst/>
          </a:prstGeom>
        </p:spPr>
        <p:txBody>
          <a:bodyPr anchor="t" rtlCol="false" tIns="0" lIns="0" bIns="0" rIns="0">
            <a:spAutoFit/>
          </a:bodyPr>
          <a:lstStyle/>
          <a:p>
            <a:pPr algn="ctr">
              <a:lnSpc>
                <a:spcPts val="3366"/>
              </a:lnSpc>
            </a:pPr>
            <a:r>
              <a:rPr lang="en-US" sz="2531" spc="-50">
                <a:solidFill>
                  <a:srgbClr val="000000"/>
                </a:solidFill>
                <a:latin typeface="Garet 1"/>
              </a:rPr>
              <a:t> </a:t>
            </a:r>
            <a:r>
              <a:rPr lang="en-US" sz="2531" spc="-50">
                <a:solidFill>
                  <a:srgbClr val="000000"/>
                </a:solidFill>
                <a:latin typeface="Garet 1 Bold"/>
              </a:rPr>
              <a:t>L</a:t>
            </a:r>
            <a:r>
              <a:rPr lang="en-US" sz="2531" spc="-50">
                <a:solidFill>
                  <a:srgbClr val="000000"/>
                </a:solidFill>
                <a:latin typeface="Garet 1"/>
              </a:rPr>
              <a:t>e pire cas est le même pour les </a:t>
            </a:r>
            <a:r>
              <a:rPr lang="en-US" sz="2531" spc="-50">
                <a:solidFill>
                  <a:srgbClr val="000000"/>
                </a:solidFill>
                <a:latin typeface="Garet 1 Bold"/>
              </a:rPr>
              <a:t>2</a:t>
            </a:r>
            <a:r>
              <a:rPr lang="en-US" sz="2531" spc="-50">
                <a:solidFill>
                  <a:srgbClr val="000000"/>
                </a:solidFill>
                <a:latin typeface="Garet 1"/>
              </a:rPr>
              <a:t> algorithmes de résolution (</a:t>
            </a:r>
            <a:r>
              <a:rPr lang="en-US" sz="2531" spc="-50">
                <a:solidFill>
                  <a:srgbClr val="000000"/>
                </a:solidFill>
                <a:latin typeface="Garet 1 Bold"/>
              </a:rPr>
              <a:t>itératif et récursif</a:t>
            </a:r>
            <a:r>
              <a:rPr lang="en-US" sz="2531" spc="-50">
                <a:solidFill>
                  <a:srgbClr val="000000"/>
                </a:solidFill>
                <a:latin typeface="Garet 1"/>
              </a:rPr>
              <a:t>). Il correspond à un nombre de disque </a:t>
            </a:r>
            <a:r>
              <a:rPr lang="en-US" sz="2531" spc="-50">
                <a:solidFill>
                  <a:srgbClr val="000000"/>
                </a:solidFill>
                <a:latin typeface="Garet 1 Bold Italics"/>
              </a:rPr>
              <a:t>n</a:t>
            </a:r>
            <a:r>
              <a:rPr lang="en-US" sz="2531" spc="-50">
                <a:solidFill>
                  <a:srgbClr val="000000"/>
                </a:solidFill>
                <a:latin typeface="Garet 1"/>
              </a:rPr>
              <a:t> </a:t>
            </a:r>
            <a:r>
              <a:rPr lang="en-US" sz="2531" spc="-50">
                <a:solidFill>
                  <a:srgbClr val="000000"/>
                </a:solidFill>
                <a:latin typeface="Garet 1 Bold"/>
              </a:rPr>
              <a:t>très élevé</a:t>
            </a:r>
            <a:r>
              <a:rPr lang="en-US" sz="2531" spc="-50">
                <a:solidFill>
                  <a:srgbClr val="000000"/>
                </a:solidFill>
                <a:latin typeface="Garet 1"/>
              </a:rPr>
              <a:t>.</a:t>
            </a:r>
          </a:p>
          <a:p>
            <a:pPr algn="ctr">
              <a:lnSpc>
                <a:spcPts val="3366"/>
              </a:lnSpc>
            </a:pPr>
            <a:r>
              <a:rPr lang="en-US" sz="2531" spc="-50">
                <a:solidFill>
                  <a:srgbClr val="000000"/>
                </a:solidFill>
                <a:latin typeface="Garet 1"/>
              </a:rPr>
              <a:t> la complexité des algorithmes de résolution est  </a:t>
            </a:r>
            <a:r>
              <a:rPr lang="en-US" sz="2531" spc="-50">
                <a:solidFill>
                  <a:srgbClr val="E7191F"/>
                </a:solidFill>
                <a:latin typeface="Garet 1 Bold"/>
              </a:rPr>
              <a:t>O(2ⁿ)</a:t>
            </a:r>
            <a:r>
              <a:rPr lang="en-US" sz="2531" spc="-50">
                <a:solidFill>
                  <a:srgbClr val="000000"/>
                </a:solidFill>
                <a:latin typeface="Garet 1"/>
              </a:rPr>
              <a:t>. </a:t>
            </a:r>
          </a:p>
          <a:p>
            <a:pPr algn="ctr">
              <a:lnSpc>
                <a:spcPts val="3366"/>
              </a:lnSpc>
            </a:pPr>
            <a:r>
              <a:rPr lang="en-US" sz="2531" spc="-50">
                <a:solidFill>
                  <a:srgbClr val="000000"/>
                </a:solidFill>
                <a:latin typeface="Garet 1"/>
              </a:rPr>
              <a:t> </a:t>
            </a:r>
            <a:r>
              <a:rPr lang="en-US" sz="2531" spc="-50">
                <a:solidFill>
                  <a:srgbClr val="000000"/>
                </a:solidFill>
                <a:latin typeface="Garet 1 Bold"/>
              </a:rPr>
              <a:t>C</a:t>
            </a:r>
            <a:r>
              <a:rPr lang="en-US" sz="2531" spc="-50">
                <a:solidFill>
                  <a:srgbClr val="000000"/>
                </a:solidFill>
                <a:latin typeface="Garet 1"/>
              </a:rPr>
              <a:t>e qui implique qu’à chaque fois que le nombre de disques </a:t>
            </a:r>
            <a:r>
              <a:rPr lang="en-US" sz="2531" spc="-50">
                <a:solidFill>
                  <a:srgbClr val="000000"/>
                </a:solidFill>
                <a:latin typeface="Garet 1 Bold"/>
              </a:rPr>
              <a:t>augmente</a:t>
            </a:r>
            <a:r>
              <a:rPr lang="en-US" sz="2531" spc="-50">
                <a:solidFill>
                  <a:srgbClr val="000000"/>
                </a:solidFill>
                <a:latin typeface="Garet 1"/>
              </a:rPr>
              <a:t>, le nombre de déplacements va </a:t>
            </a:r>
            <a:r>
              <a:rPr lang="en-US" sz="2531" spc="-50">
                <a:solidFill>
                  <a:srgbClr val="000000"/>
                </a:solidFill>
                <a:latin typeface="Garet 1 Bold"/>
              </a:rPr>
              <a:t>augmenter en flèche</a:t>
            </a:r>
            <a:r>
              <a:rPr lang="en-US" sz="2531" spc="-50">
                <a:solidFill>
                  <a:srgbClr val="000000"/>
                </a:solidFill>
                <a:latin typeface="Garet 1"/>
              </a:rPr>
              <a:t> d’où un temps de résolution </a:t>
            </a:r>
            <a:r>
              <a:rPr lang="en-US" sz="2531" spc="-50">
                <a:solidFill>
                  <a:srgbClr val="000000"/>
                </a:solidFill>
                <a:latin typeface="Garet 1 Bold"/>
              </a:rPr>
              <a:t>très</a:t>
            </a:r>
            <a:r>
              <a:rPr lang="en-US" sz="2531" spc="-50">
                <a:solidFill>
                  <a:srgbClr val="000000"/>
                </a:solidFill>
                <a:latin typeface="Garet 1"/>
              </a:rPr>
              <a:t> élevé.</a:t>
            </a:r>
          </a:p>
          <a:p>
            <a:pPr algn="ctr">
              <a:lnSpc>
                <a:spcPts val="3366"/>
              </a:lnSpc>
            </a:pPr>
            <a:r>
              <a:rPr lang="en-US" sz="2531" spc="-50">
                <a:solidFill>
                  <a:srgbClr val="000000"/>
                </a:solidFill>
                <a:latin typeface="Garet 1"/>
              </a:rPr>
              <a:t> </a:t>
            </a:r>
            <a:r>
              <a:rPr lang="en-US" sz="2531" spc="-50">
                <a:solidFill>
                  <a:srgbClr val="000000"/>
                </a:solidFill>
                <a:latin typeface="Garet 1 Bold"/>
              </a:rPr>
              <a:t>Par exemple : </a:t>
            </a:r>
          </a:p>
          <a:p>
            <a:pPr algn="ctr">
              <a:lnSpc>
                <a:spcPts val="3366"/>
              </a:lnSpc>
            </a:pPr>
            <a:r>
              <a:rPr lang="en-US" sz="2531" spc="-50">
                <a:solidFill>
                  <a:srgbClr val="000000"/>
                </a:solidFill>
                <a:latin typeface="Garet 1"/>
              </a:rPr>
              <a:t> </a:t>
            </a:r>
            <a:r>
              <a:rPr lang="en-US" sz="2531" spc="-50">
                <a:solidFill>
                  <a:srgbClr val="000000"/>
                </a:solidFill>
                <a:latin typeface="Garet 1 Bold Italics"/>
              </a:rPr>
              <a:t>n</a:t>
            </a:r>
            <a:r>
              <a:rPr lang="en-US" sz="2531" spc="-50">
                <a:solidFill>
                  <a:srgbClr val="000000"/>
                </a:solidFill>
                <a:latin typeface="Garet 1"/>
              </a:rPr>
              <a:t>=</a:t>
            </a:r>
            <a:r>
              <a:rPr lang="en-US" sz="2531" spc="-50">
                <a:solidFill>
                  <a:srgbClr val="000000"/>
                </a:solidFill>
                <a:latin typeface="Garet 1 Bold"/>
              </a:rPr>
              <a:t>5</a:t>
            </a:r>
            <a:r>
              <a:rPr lang="en-US" sz="2531" spc="-50">
                <a:solidFill>
                  <a:srgbClr val="000000"/>
                </a:solidFill>
                <a:latin typeface="Garet 1"/>
              </a:rPr>
              <a:t> : Il faut </a:t>
            </a:r>
            <a:r>
              <a:rPr lang="en-US" sz="2531" spc="-50">
                <a:solidFill>
                  <a:srgbClr val="000000"/>
                </a:solidFill>
                <a:latin typeface="Garet 1 Bold"/>
              </a:rPr>
              <a:t>31</a:t>
            </a:r>
            <a:r>
              <a:rPr lang="en-US" sz="2531" spc="-50">
                <a:solidFill>
                  <a:srgbClr val="000000"/>
                </a:solidFill>
                <a:latin typeface="Garet 1"/>
              </a:rPr>
              <a:t> mouvements pour résoudre le problème. </a:t>
            </a:r>
          </a:p>
          <a:p>
            <a:pPr algn="ctr">
              <a:lnSpc>
                <a:spcPts val="3366"/>
              </a:lnSpc>
            </a:pPr>
            <a:r>
              <a:rPr lang="en-US" sz="2531" spc="-50">
                <a:solidFill>
                  <a:srgbClr val="000000"/>
                </a:solidFill>
                <a:latin typeface="Garet 1"/>
              </a:rPr>
              <a:t> </a:t>
            </a:r>
            <a:r>
              <a:rPr lang="en-US" sz="2531" spc="-50">
                <a:solidFill>
                  <a:srgbClr val="000000"/>
                </a:solidFill>
                <a:latin typeface="Garet 1 Bold Italics"/>
              </a:rPr>
              <a:t>n</a:t>
            </a:r>
            <a:r>
              <a:rPr lang="en-US" sz="2531" spc="-50">
                <a:solidFill>
                  <a:srgbClr val="000000"/>
                </a:solidFill>
                <a:latin typeface="Garet 1"/>
              </a:rPr>
              <a:t>=</a:t>
            </a:r>
            <a:r>
              <a:rPr lang="en-US" sz="2531" spc="-50">
                <a:solidFill>
                  <a:srgbClr val="000000"/>
                </a:solidFill>
                <a:latin typeface="Garet 1 Bold"/>
              </a:rPr>
              <a:t>8</a:t>
            </a:r>
            <a:r>
              <a:rPr lang="en-US" sz="2531" spc="-50">
                <a:solidFill>
                  <a:srgbClr val="000000"/>
                </a:solidFill>
                <a:latin typeface="Garet 1"/>
              </a:rPr>
              <a:t> : Il faut </a:t>
            </a:r>
            <a:r>
              <a:rPr lang="en-US" sz="2531" spc="-50">
                <a:solidFill>
                  <a:srgbClr val="000000"/>
                </a:solidFill>
                <a:latin typeface="Garet 1 Bold"/>
              </a:rPr>
              <a:t>255</a:t>
            </a:r>
            <a:r>
              <a:rPr lang="en-US" sz="2531" spc="-50">
                <a:solidFill>
                  <a:srgbClr val="000000"/>
                </a:solidFill>
                <a:latin typeface="Garet 1"/>
              </a:rPr>
              <a:t> mouvements pour résoudre le problème. </a:t>
            </a:r>
          </a:p>
          <a:p>
            <a:pPr algn="ctr">
              <a:lnSpc>
                <a:spcPts val="3366"/>
              </a:lnSpc>
            </a:pPr>
            <a:r>
              <a:rPr lang="en-US" sz="2531" spc="-50">
                <a:solidFill>
                  <a:srgbClr val="000000"/>
                </a:solidFill>
                <a:latin typeface="Garet 1"/>
              </a:rPr>
              <a:t> </a:t>
            </a:r>
            <a:r>
              <a:rPr lang="en-US" sz="2531" spc="-50">
                <a:solidFill>
                  <a:srgbClr val="000000"/>
                </a:solidFill>
                <a:latin typeface="Garet 1 Bold"/>
              </a:rPr>
              <a:t>D</a:t>
            </a:r>
            <a:r>
              <a:rPr lang="en-US" sz="2531" spc="-50">
                <a:solidFill>
                  <a:srgbClr val="000000"/>
                </a:solidFill>
                <a:latin typeface="Garet 1"/>
              </a:rPr>
              <a:t>e cet exemple on peut facilement se rendre compte que le </a:t>
            </a:r>
            <a:r>
              <a:rPr lang="en-US" sz="2531" spc="-50">
                <a:solidFill>
                  <a:srgbClr val="000000"/>
                </a:solidFill>
                <a:latin typeface="Garet 1 Bold"/>
              </a:rPr>
              <a:t>pire</a:t>
            </a:r>
            <a:r>
              <a:rPr lang="en-US" sz="2531" spc="-50">
                <a:solidFill>
                  <a:srgbClr val="000000"/>
                </a:solidFill>
                <a:latin typeface="Garet 1"/>
              </a:rPr>
              <a:t> cas est </a:t>
            </a:r>
            <a:r>
              <a:rPr lang="en-US" sz="2531" spc="-50">
                <a:solidFill>
                  <a:srgbClr val="000000"/>
                </a:solidFill>
                <a:latin typeface="Garet 1 Bold"/>
              </a:rPr>
              <a:t>très problématique</a:t>
            </a:r>
            <a:r>
              <a:rPr lang="en-US" sz="2531" spc="-50">
                <a:solidFill>
                  <a:srgbClr val="000000"/>
                </a:solidFill>
                <a:latin typeface="Garet 1"/>
              </a:rPr>
              <a:t> vu l’augmentation </a:t>
            </a:r>
            <a:r>
              <a:rPr lang="en-US" sz="2531" spc="-50">
                <a:solidFill>
                  <a:srgbClr val="000000"/>
                </a:solidFill>
                <a:latin typeface="Garet 1 Bold"/>
              </a:rPr>
              <a:t>directe</a:t>
            </a:r>
            <a:r>
              <a:rPr lang="en-US" sz="2531" spc="-50">
                <a:solidFill>
                  <a:srgbClr val="000000"/>
                </a:solidFill>
                <a:latin typeface="Garet 1"/>
              </a:rPr>
              <a:t> du nombre de déplacements. </a:t>
            </a:r>
          </a:p>
          <a:p>
            <a:pPr algn="ctr">
              <a:lnSpc>
                <a:spcPts val="3366"/>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93360" y="2716351"/>
            <a:ext cx="17554887" cy="7570649"/>
            <a:chOff x="0" y="0"/>
            <a:chExt cx="23406517" cy="10094199"/>
          </a:xfrm>
        </p:grpSpPr>
        <p:grpSp>
          <p:nvGrpSpPr>
            <p:cNvPr name="Group 4" id="4"/>
            <p:cNvGrpSpPr/>
            <p:nvPr/>
          </p:nvGrpSpPr>
          <p:grpSpPr>
            <a:xfrm rot="0">
              <a:off x="377841" y="313222"/>
              <a:ext cx="23028676" cy="9780977"/>
              <a:chOff x="0" y="0"/>
              <a:chExt cx="15375210" cy="6530318"/>
            </a:xfrm>
          </p:grpSpPr>
          <p:sp>
            <p:nvSpPr>
              <p:cNvPr name="Freeform 5" id="5"/>
              <p:cNvSpPr/>
              <p:nvPr/>
            </p:nvSpPr>
            <p:spPr>
              <a:xfrm flipH="false" flipV="false" rot="0">
                <a:off x="31750" y="31750"/>
                <a:ext cx="15311710" cy="6466818"/>
              </a:xfrm>
              <a:custGeom>
                <a:avLst/>
                <a:gdLst/>
                <a:ahLst/>
                <a:cxnLst/>
                <a:rect r="r" b="b" t="t" l="l"/>
                <a:pathLst>
                  <a:path h="6466818" w="15311710">
                    <a:moveTo>
                      <a:pt x="15219000" y="6466818"/>
                    </a:moveTo>
                    <a:lnTo>
                      <a:pt x="92710" y="6466818"/>
                    </a:lnTo>
                    <a:cubicBezTo>
                      <a:pt x="41910" y="6466818"/>
                      <a:pt x="0" y="6424908"/>
                      <a:pt x="0" y="6374108"/>
                    </a:cubicBezTo>
                    <a:lnTo>
                      <a:pt x="0" y="92710"/>
                    </a:lnTo>
                    <a:cubicBezTo>
                      <a:pt x="0" y="41910"/>
                      <a:pt x="41910" y="0"/>
                      <a:pt x="92710" y="0"/>
                    </a:cubicBezTo>
                    <a:lnTo>
                      <a:pt x="15217730" y="0"/>
                    </a:lnTo>
                    <a:cubicBezTo>
                      <a:pt x="15268530" y="0"/>
                      <a:pt x="15310439" y="41910"/>
                      <a:pt x="15310439" y="92710"/>
                    </a:cubicBezTo>
                    <a:lnTo>
                      <a:pt x="15310439" y="6372838"/>
                    </a:lnTo>
                    <a:cubicBezTo>
                      <a:pt x="15311710" y="6424908"/>
                      <a:pt x="15269800" y="6466818"/>
                      <a:pt x="15219000" y="6466818"/>
                    </a:cubicBezTo>
                    <a:close/>
                  </a:path>
                </a:pathLst>
              </a:custGeom>
              <a:solidFill>
                <a:srgbClr val="000000"/>
              </a:solidFill>
            </p:spPr>
          </p:sp>
          <p:sp>
            <p:nvSpPr>
              <p:cNvPr name="Freeform 6" id="6"/>
              <p:cNvSpPr/>
              <p:nvPr/>
            </p:nvSpPr>
            <p:spPr>
              <a:xfrm flipH="false" flipV="false" rot="0">
                <a:off x="0" y="0"/>
                <a:ext cx="15375210" cy="6530318"/>
              </a:xfrm>
              <a:custGeom>
                <a:avLst/>
                <a:gdLst/>
                <a:ahLst/>
                <a:cxnLst/>
                <a:rect r="r" b="b" t="t" l="l"/>
                <a:pathLst>
                  <a:path h="6530318" w="15375210">
                    <a:moveTo>
                      <a:pt x="15250750" y="59690"/>
                    </a:moveTo>
                    <a:cubicBezTo>
                      <a:pt x="15286310" y="59690"/>
                      <a:pt x="15315519" y="88900"/>
                      <a:pt x="15315519" y="124460"/>
                    </a:cubicBezTo>
                    <a:lnTo>
                      <a:pt x="15315519" y="6405858"/>
                    </a:lnTo>
                    <a:cubicBezTo>
                      <a:pt x="15315519" y="6441418"/>
                      <a:pt x="15286310" y="6470628"/>
                      <a:pt x="15250750" y="6470628"/>
                    </a:cubicBezTo>
                    <a:lnTo>
                      <a:pt x="124460" y="6470628"/>
                    </a:lnTo>
                    <a:cubicBezTo>
                      <a:pt x="88900" y="6470628"/>
                      <a:pt x="59690" y="6441418"/>
                      <a:pt x="59690" y="6405858"/>
                    </a:cubicBezTo>
                    <a:lnTo>
                      <a:pt x="59690" y="124460"/>
                    </a:lnTo>
                    <a:cubicBezTo>
                      <a:pt x="59690" y="88900"/>
                      <a:pt x="88900" y="59690"/>
                      <a:pt x="124460" y="59690"/>
                    </a:cubicBezTo>
                    <a:lnTo>
                      <a:pt x="15250750" y="59690"/>
                    </a:lnTo>
                    <a:moveTo>
                      <a:pt x="15250750" y="0"/>
                    </a:moveTo>
                    <a:lnTo>
                      <a:pt x="124460" y="0"/>
                    </a:lnTo>
                    <a:cubicBezTo>
                      <a:pt x="55880" y="0"/>
                      <a:pt x="0" y="55880"/>
                      <a:pt x="0" y="124460"/>
                    </a:cubicBezTo>
                    <a:lnTo>
                      <a:pt x="0" y="6405858"/>
                    </a:lnTo>
                    <a:cubicBezTo>
                      <a:pt x="0" y="6474438"/>
                      <a:pt x="55880" y="6530318"/>
                      <a:pt x="124460" y="6530318"/>
                    </a:cubicBezTo>
                    <a:lnTo>
                      <a:pt x="15250750" y="6530318"/>
                    </a:lnTo>
                    <a:cubicBezTo>
                      <a:pt x="15319330" y="6530318"/>
                      <a:pt x="15375210" y="6474438"/>
                      <a:pt x="15375210" y="6405858"/>
                    </a:cubicBezTo>
                    <a:lnTo>
                      <a:pt x="15375210" y="124460"/>
                    </a:lnTo>
                    <a:cubicBezTo>
                      <a:pt x="15375210" y="55880"/>
                      <a:pt x="15319330" y="0"/>
                      <a:pt x="15250750" y="0"/>
                    </a:cubicBezTo>
                    <a:close/>
                  </a:path>
                </a:pathLst>
              </a:custGeom>
              <a:solidFill>
                <a:srgbClr val="000000"/>
              </a:solidFill>
            </p:spPr>
          </p:sp>
        </p:grpSp>
        <p:grpSp>
          <p:nvGrpSpPr>
            <p:cNvPr name="Group 7" id="7"/>
            <p:cNvGrpSpPr/>
            <p:nvPr/>
          </p:nvGrpSpPr>
          <p:grpSpPr>
            <a:xfrm rot="0">
              <a:off x="0" y="0"/>
              <a:ext cx="23081728" cy="9546541"/>
              <a:chOff x="0" y="0"/>
              <a:chExt cx="15410630" cy="6373796"/>
            </a:xfrm>
          </p:grpSpPr>
          <p:sp>
            <p:nvSpPr>
              <p:cNvPr name="Freeform 8" id="8"/>
              <p:cNvSpPr/>
              <p:nvPr/>
            </p:nvSpPr>
            <p:spPr>
              <a:xfrm flipH="false" flipV="false" rot="0">
                <a:off x="31750" y="31750"/>
                <a:ext cx="15347130" cy="6310296"/>
              </a:xfrm>
              <a:custGeom>
                <a:avLst/>
                <a:gdLst/>
                <a:ahLst/>
                <a:cxnLst/>
                <a:rect r="r" b="b" t="t" l="l"/>
                <a:pathLst>
                  <a:path h="6310296" w="15347130">
                    <a:moveTo>
                      <a:pt x="15254419" y="6310296"/>
                    </a:moveTo>
                    <a:lnTo>
                      <a:pt x="92710" y="6310296"/>
                    </a:lnTo>
                    <a:cubicBezTo>
                      <a:pt x="41910" y="6310296"/>
                      <a:pt x="0" y="6268386"/>
                      <a:pt x="0" y="6217586"/>
                    </a:cubicBezTo>
                    <a:lnTo>
                      <a:pt x="0" y="92710"/>
                    </a:lnTo>
                    <a:cubicBezTo>
                      <a:pt x="0" y="41910"/>
                      <a:pt x="41910" y="0"/>
                      <a:pt x="92710" y="0"/>
                    </a:cubicBezTo>
                    <a:lnTo>
                      <a:pt x="15253150" y="0"/>
                    </a:lnTo>
                    <a:cubicBezTo>
                      <a:pt x="15303950" y="0"/>
                      <a:pt x="15345860" y="41910"/>
                      <a:pt x="15345860" y="92710"/>
                    </a:cubicBezTo>
                    <a:lnTo>
                      <a:pt x="15345860" y="6216316"/>
                    </a:lnTo>
                    <a:cubicBezTo>
                      <a:pt x="15347130" y="6268386"/>
                      <a:pt x="15305219" y="6310296"/>
                      <a:pt x="15254419" y="6310296"/>
                    </a:cubicBezTo>
                    <a:close/>
                  </a:path>
                </a:pathLst>
              </a:custGeom>
              <a:solidFill>
                <a:srgbClr val="FFFFFF"/>
              </a:solidFill>
            </p:spPr>
          </p:sp>
          <p:sp>
            <p:nvSpPr>
              <p:cNvPr name="Freeform 9" id="9"/>
              <p:cNvSpPr/>
              <p:nvPr/>
            </p:nvSpPr>
            <p:spPr>
              <a:xfrm flipH="false" flipV="false" rot="0">
                <a:off x="0" y="0"/>
                <a:ext cx="15410630" cy="6373796"/>
              </a:xfrm>
              <a:custGeom>
                <a:avLst/>
                <a:gdLst/>
                <a:ahLst/>
                <a:cxnLst/>
                <a:rect r="r" b="b" t="t" l="l"/>
                <a:pathLst>
                  <a:path h="6373796" w="15410630">
                    <a:moveTo>
                      <a:pt x="15286169" y="59690"/>
                    </a:moveTo>
                    <a:cubicBezTo>
                      <a:pt x="15321730" y="59690"/>
                      <a:pt x="15350941" y="88900"/>
                      <a:pt x="15350941" y="124460"/>
                    </a:cubicBezTo>
                    <a:lnTo>
                      <a:pt x="15350941" y="6249336"/>
                    </a:lnTo>
                    <a:cubicBezTo>
                      <a:pt x="15350941" y="6284896"/>
                      <a:pt x="15321730" y="6314106"/>
                      <a:pt x="15286169" y="6314106"/>
                    </a:cubicBezTo>
                    <a:lnTo>
                      <a:pt x="124460" y="6314106"/>
                    </a:lnTo>
                    <a:cubicBezTo>
                      <a:pt x="88900" y="6314106"/>
                      <a:pt x="59690" y="6284896"/>
                      <a:pt x="59690" y="6249336"/>
                    </a:cubicBezTo>
                    <a:lnTo>
                      <a:pt x="59690" y="124460"/>
                    </a:lnTo>
                    <a:cubicBezTo>
                      <a:pt x="59690" y="88900"/>
                      <a:pt x="88900" y="59690"/>
                      <a:pt x="124460" y="59690"/>
                    </a:cubicBezTo>
                    <a:lnTo>
                      <a:pt x="15286171" y="59690"/>
                    </a:lnTo>
                    <a:moveTo>
                      <a:pt x="15286171" y="0"/>
                    </a:moveTo>
                    <a:lnTo>
                      <a:pt x="124460" y="0"/>
                    </a:lnTo>
                    <a:cubicBezTo>
                      <a:pt x="55880" y="0"/>
                      <a:pt x="0" y="55880"/>
                      <a:pt x="0" y="124460"/>
                    </a:cubicBezTo>
                    <a:lnTo>
                      <a:pt x="0" y="6249336"/>
                    </a:lnTo>
                    <a:cubicBezTo>
                      <a:pt x="0" y="6317916"/>
                      <a:pt x="55880" y="6373796"/>
                      <a:pt x="124460" y="6373796"/>
                    </a:cubicBezTo>
                    <a:lnTo>
                      <a:pt x="15286171" y="6373796"/>
                    </a:lnTo>
                    <a:cubicBezTo>
                      <a:pt x="15354750" y="6373796"/>
                      <a:pt x="15410630" y="6317916"/>
                      <a:pt x="15410630" y="6249336"/>
                    </a:cubicBezTo>
                    <a:lnTo>
                      <a:pt x="15410630" y="124460"/>
                    </a:lnTo>
                    <a:cubicBezTo>
                      <a:pt x="15410630" y="55880"/>
                      <a:pt x="15354750" y="0"/>
                      <a:pt x="15286171" y="0"/>
                    </a:cubicBezTo>
                    <a:close/>
                  </a:path>
                </a:pathLst>
              </a:custGeom>
              <a:solidFill>
                <a:srgbClr val="000000"/>
              </a:solidFill>
            </p:spPr>
          </p:sp>
        </p:grpSp>
      </p:grpSp>
      <p:sp>
        <p:nvSpPr>
          <p:cNvPr name="Freeform 10" id="10"/>
          <p:cNvSpPr/>
          <p:nvPr/>
        </p:nvSpPr>
        <p:spPr>
          <a:xfrm flipH="false" flipV="false" rot="0">
            <a:off x="-2439233" y="7200900"/>
            <a:ext cx="4887991" cy="4114800"/>
          </a:xfrm>
          <a:custGeom>
            <a:avLst/>
            <a:gdLst/>
            <a:ahLst/>
            <a:cxnLst/>
            <a:rect r="r" b="b" t="t" l="l"/>
            <a:pathLst>
              <a:path h="4114800" w="4887991">
                <a:moveTo>
                  <a:pt x="0" y="0"/>
                </a:moveTo>
                <a:lnTo>
                  <a:pt x="4887991" y="0"/>
                </a:lnTo>
                <a:lnTo>
                  <a:pt x="488799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30118" y="199283"/>
            <a:ext cx="1559304" cy="1658834"/>
          </a:xfrm>
          <a:custGeom>
            <a:avLst/>
            <a:gdLst/>
            <a:ahLst/>
            <a:cxnLst/>
            <a:rect r="r" b="b" t="t" l="l"/>
            <a:pathLst>
              <a:path h="1658834" w="1559304">
                <a:moveTo>
                  <a:pt x="0" y="0"/>
                </a:moveTo>
                <a:lnTo>
                  <a:pt x="1559304" y="0"/>
                </a:lnTo>
                <a:lnTo>
                  <a:pt x="1559304" y="1658834"/>
                </a:lnTo>
                <a:lnTo>
                  <a:pt x="0" y="16588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053370" y="541656"/>
            <a:ext cx="642653" cy="2223012"/>
          </a:xfrm>
          <a:custGeom>
            <a:avLst/>
            <a:gdLst/>
            <a:ahLst/>
            <a:cxnLst/>
            <a:rect r="r" b="b" t="t" l="l"/>
            <a:pathLst>
              <a:path h="2223012" w="642653">
                <a:moveTo>
                  <a:pt x="0" y="0"/>
                </a:moveTo>
                <a:lnTo>
                  <a:pt x="642652" y="0"/>
                </a:lnTo>
                <a:lnTo>
                  <a:pt x="642652" y="2223012"/>
                </a:lnTo>
                <a:lnTo>
                  <a:pt x="0" y="22230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1437435">
            <a:off x="16051718" y="6173686"/>
            <a:ext cx="3104112" cy="5729066"/>
          </a:xfrm>
          <a:custGeom>
            <a:avLst/>
            <a:gdLst/>
            <a:ahLst/>
            <a:cxnLst/>
            <a:rect r="r" b="b" t="t" l="l"/>
            <a:pathLst>
              <a:path h="5729066" w="3104112">
                <a:moveTo>
                  <a:pt x="0" y="0"/>
                </a:moveTo>
                <a:lnTo>
                  <a:pt x="3104112" y="0"/>
                </a:lnTo>
                <a:lnTo>
                  <a:pt x="3104112" y="5729066"/>
                </a:lnTo>
                <a:lnTo>
                  <a:pt x="0" y="57290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7259300" y="4227492"/>
            <a:ext cx="805200" cy="794952"/>
          </a:xfrm>
          <a:custGeom>
            <a:avLst/>
            <a:gdLst/>
            <a:ahLst/>
            <a:cxnLst/>
            <a:rect r="r" b="b" t="t" l="l"/>
            <a:pathLst>
              <a:path h="794952" w="805200">
                <a:moveTo>
                  <a:pt x="0" y="0"/>
                </a:moveTo>
                <a:lnTo>
                  <a:pt x="805200" y="0"/>
                </a:lnTo>
                <a:lnTo>
                  <a:pt x="805200" y="794952"/>
                </a:lnTo>
                <a:lnTo>
                  <a:pt x="0" y="7949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273331" y="-1400619"/>
            <a:ext cx="3333381" cy="2836404"/>
          </a:xfrm>
          <a:custGeom>
            <a:avLst/>
            <a:gdLst/>
            <a:ahLst/>
            <a:cxnLst/>
            <a:rect r="r" b="b" t="t" l="l"/>
            <a:pathLst>
              <a:path h="2836404" w="3333381">
                <a:moveTo>
                  <a:pt x="0" y="0"/>
                </a:moveTo>
                <a:lnTo>
                  <a:pt x="3333381" y="0"/>
                </a:lnTo>
                <a:lnTo>
                  <a:pt x="3333381" y="2836404"/>
                </a:lnTo>
                <a:lnTo>
                  <a:pt x="0" y="283640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96663" y="1934722"/>
            <a:ext cx="688947" cy="829946"/>
          </a:xfrm>
          <a:custGeom>
            <a:avLst/>
            <a:gdLst/>
            <a:ahLst/>
            <a:cxnLst/>
            <a:rect r="r" b="b" t="t" l="l"/>
            <a:pathLst>
              <a:path h="829946" w="688947">
                <a:moveTo>
                  <a:pt x="0" y="0"/>
                </a:moveTo>
                <a:lnTo>
                  <a:pt x="688948" y="0"/>
                </a:lnTo>
                <a:lnTo>
                  <a:pt x="688948" y="829946"/>
                </a:lnTo>
                <a:lnTo>
                  <a:pt x="0" y="829946"/>
                </a:lnTo>
                <a:lnTo>
                  <a:pt x="0" y="0"/>
                </a:lnTo>
                <a:close/>
              </a:path>
            </a:pathLst>
          </a:custGeom>
          <a:blipFill>
            <a:blip r:embed="rId16">
              <a:extLst>
                <a:ext uri="{96DAC541-7B7A-43D3-8B79-37D633B846F1}">
                  <asvg:svgBlip xmlns:asvg="http://schemas.microsoft.com/office/drawing/2016/SVG/main" r:embed="rId17"/>
                </a:ext>
              </a:extLst>
            </a:blip>
            <a:stretch>
              <a:fillRect l="-113400" t="0" r="0" b="-83484"/>
            </a:stretch>
          </a:blipFill>
        </p:spPr>
      </p:sp>
      <p:sp>
        <p:nvSpPr>
          <p:cNvPr name="Freeform 17" id="17"/>
          <p:cNvSpPr/>
          <p:nvPr/>
        </p:nvSpPr>
        <p:spPr>
          <a:xfrm flipH="false" flipV="false" rot="0">
            <a:off x="17259300" y="9038219"/>
            <a:ext cx="688947" cy="829946"/>
          </a:xfrm>
          <a:custGeom>
            <a:avLst/>
            <a:gdLst/>
            <a:ahLst/>
            <a:cxnLst/>
            <a:rect r="r" b="b" t="t" l="l"/>
            <a:pathLst>
              <a:path h="829946" w="688947">
                <a:moveTo>
                  <a:pt x="0" y="0"/>
                </a:moveTo>
                <a:lnTo>
                  <a:pt x="688947" y="0"/>
                </a:lnTo>
                <a:lnTo>
                  <a:pt x="688947" y="829946"/>
                </a:lnTo>
                <a:lnTo>
                  <a:pt x="0" y="829946"/>
                </a:lnTo>
                <a:lnTo>
                  <a:pt x="0" y="0"/>
                </a:lnTo>
                <a:close/>
              </a:path>
            </a:pathLst>
          </a:custGeom>
          <a:blipFill>
            <a:blip r:embed="rId16">
              <a:extLst>
                <a:ext uri="{96DAC541-7B7A-43D3-8B79-37D633B846F1}">
                  <asvg:svgBlip xmlns:asvg="http://schemas.microsoft.com/office/drawing/2016/SVG/main" r:embed="rId17"/>
                </a:ext>
              </a:extLst>
            </a:blip>
            <a:stretch>
              <a:fillRect l="-113400" t="0" r="0" b="-83484"/>
            </a:stretch>
          </a:blipFill>
        </p:spPr>
      </p:sp>
      <p:sp>
        <p:nvSpPr>
          <p:cNvPr name="Freeform 18" id="18"/>
          <p:cNvSpPr/>
          <p:nvPr/>
        </p:nvSpPr>
        <p:spPr>
          <a:xfrm flipH="false" flipV="false" rot="0">
            <a:off x="15696022" y="-149642"/>
            <a:ext cx="3310605" cy="3605609"/>
          </a:xfrm>
          <a:custGeom>
            <a:avLst/>
            <a:gdLst/>
            <a:ahLst/>
            <a:cxnLst/>
            <a:rect r="r" b="b" t="t" l="l"/>
            <a:pathLst>
              <a:path h="3605609" w="3310605">
                <a:moveTo>
                  <a:pt x="0" y="0"/>
                </a:moveTo>
                <a:lnTo>
                  <a:pt x="3310605" y="0"/>
                </a:lnTo>
                <a:lnTo>
                  <a:pt x="3310605" y="3605609"/>
                </a:lnTo>
                <a:lnTo>
                  <a:pt x="0" y="360560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9" id="19"/>
          <p:cNvSpPr txBox="true"/>
          <p:nvPr/>
        </p:nvSpPr>
        <p:spPr>
          <a:xfrm rot="0">
            <a:off x="3292306" y="874084"/>
            <a:ext cx="11171461" cy="779079"/>
          </a:xfrm>
          <a:prstGeom prst="rect">
            <a:avLst/>
          </a:prstGeom>
        </p:spPr>
        <p:txBody>
          <a:bodyPr anchor="t" rtlCol="false" tIns="0" lIns="0" bIns="0" rIns="0">
            <a:spAutoFit/>
          </a:bodyPr>
          <a:lstStyle/>
          <a:p>
            <a:pPr algn="l">
              <a:lnSpc>
                <a:spcPts val="6045"/>
              </a:lnSpc>
            </a:pPr>
            <a:r>
              <a:rPr lang="en-US" sz="5649">
                <a:solidFill>
                  <a:srgbClr val="F47CB9"/>
                </a:solidFill>
                <a:latin typeface="Fredoka Bold"/>
              </a:rPr>
              <a:t>ALGORITHME DE RESOLUTION</a:t>
            </a:r>
          </a:p>
        </p:txBody>
      </p:sp>
      <p:sp>
        <p:nvSpPr>
          <p:cNvPr name="TextBox 20" id="20"/>
          <p:cNvSpPr txBox="true"/>
          <p:nvPr/>
        </p:nvSpPr>
        <p:spPr>
          <a:xfrm rot="0">
            <a:off x="1430118" y="3104527"/>
            <a:ext cx="6378631" cy="779079"/>
          </a:xfrm>
          <a:prstGeom prst="rect">
            <a:avLst/>
          </a:prstGeom>
        </p:spPr>
        <p:txBody>
          <a:bodyPr anchor="t" rtlCol="false" tIns="0" lIns="0" bIns="0" rIns="0">
            <a:spAutoFit/>
          </a:bodyPr>
          <a:lstStyle/>
          <a:p>
            <a:pPr algn="l">
              <a:lnSpc>
                <a:spcPts val="6045"/>
              </a:lnSpc>
            </a:pPr>
            <a:r>
              <a:rPr lang="en-US" sz="5649">
                <a:solidFill>
                  <a:srgbClr val="F47CB9"/>
                </a:solidFill>
                <a:latin typeface="Fredoka Bold"/>
              </a:rPr>
              <a:t>MOYEN CAS :</a:t>
            </a:r>
          </a:p>
        </p:txBody>
      </p:sp>
      <p:sp>
        <p:nvSpPr>
          <p:cNvPr name="TextBox 21" id="21"/>
          <p:cNvSpPr txBox="true"/>
          <p:nvPr/>
        </p:nvSpPr>
        <p:spPr>
          <a:xfrm rot="0">
            <a:off x="1430118" y="4441338"/>
            <a:ext cx="15634950" cy="3339581"/>
          </a:xfrm>
          <a:prstGeom prst="rect">
            <a:avLst/>
          </a:prstGeom>
        </p:spPr>
        <p:txBody>
          <a:bodyPr anchor="t" rtlCol="false" tIns="0" lIns="0" bIns="0" rIns="0">
            <a:spAutoFit/>
          </a:bodyPr>
          <a:lstStyle/>
          <a:p>
            <a:pPr algn="ctr">
              <a:lnSpc>
                <a:spcPts val="3366"/>
              </a:lnSpc>
            </a:pPr>
            <a:r>
              <a:rPr lang="en-US" sz="2531" spc="-50">
                <a:solidFill>
                  <a:srgbClr val="000000"/>
                </a:solidFill>
                <a:latin typeface="Garet 1"/>
              </a:rPr>
              <a:t> Pour l’algorithme itératif, le moyen cas correspond à la situation où le nombre de disque n’est ni trop petit, ni trop grand. </a:t>
            </a:r>
          </a:p>
          <a:p>
            <a:pPr algn="ctr">
              <a:lnSpc>
                <a:spcPts val="3366"/>
              </a:lnSpc>
            </a:pPr>
            <a:r>
              <a:rPr lang="en-US" sz="2531" spc="-50">
                <a:solidFill>
                  <a:srgbClr val="000000"/>
                </a:solidFill>
                <a:latin typeface="Garet 1"/>
              </a:rPr>
              <a:t> Donc ce dernier peut représenter un “entre deux” des cas extrême vu précédemment. </a:t>
            </a:r>
          </a:p>
          <a:p>
            <a:pPr algn="ctr">
              <a:lnSpc>
                <a:spcPts val="3366"/>
              </a:lnSpc>
            </a:pPr>
            <a:r>
              <a:rPr lang="en-US" sz="2531" spc="-50">
                <a:solidFill>
                  <a:srgbClr val="000000"/>
                </a:solidFill>
                <a:latin typeface="Garet 1"/>
              </a:rPr>
              <a:t> Notons que le moyen cas des deux algorithmes de résolution (itératif et récursif) est similaire, car les 2 algorithmes possèdent une complexité similaire qui est de O(2ⁿ).</a:t>
            </a:r>
          </a:p>
          <a:p>
            <a:pPr algn="ctr">
              <a:lnSpc>
                <a:spcPts val="3366"/>
              </a:lnSpc>
            </a:pPr>
            <a:r>
              <a:rPr lang="en-US" sz="2531" spc="-50">
                <a:solidFill>
                  <a:srgbClr val="000000"/>
                </a:solidFill>
                <a:latin typeface="Garet 1"/>
              </a:rPr>
              <a:t> Donc selon l’algorithme choisis le nombre de déplacements sera le même, ce qui nous permet de dire que leur moyen cas est pareil pour les 2 algorithmes de résolution.</a:t>
            </a:r>
          </a:p>
          <a:p>
            <a:pPr algn="ctr">
              <a:lnSpc>
                <a:spcPts val="3366"/>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0">
            <a:off x="4717615" y="1295680"/>
            <a:ext cx="13018865" cy="8644066"/>
            <a:chOff x="0" y="0"/>
            <a:chExt cx="17358487" cy="11525421"/>
          </a:xfrm>
        </p:grpSpPr>
        <p:grpSp>
          <p:nvGrpSpPr>
            <p:cNvPr name="Group 3" id="3"/>
            <p:cNvGrpSpPr/>
            <p:nvPr/>
          </p:nvGrpSpPr>
          <p:grpSpPr>
            <a:xfrm rot="0">
              <a:off x="179376" y="165791"/>
              <a:ext cx="17179111" cy="11359630"/>
              <a:chOff x="0" y="0"/>
              <a:chExt cx="11469719" cy="7584313"/>
            </a:xfrm>
          </p:grpSpPr>
          <p:sp>
            <p:nvSpPr>
              <p:cNvPr name="Freeform 4" id="4"/>
              <p:cNvSpPr/>
              <p:nvPr/>
            </p:nvSpPr>
            <p:spPr>
              <a:xfrm flipH="false" flipV="false" rot="0">
                <a:off x="31750" y="31750"/>
                <a:ext cx="11406219" cy="7520813"/>
              </a:xfrm>
              <a:custGeom>
                <a:avLst/>
                <a:gdLst/>
                <a:ahLst/>
                <a:cxnLst/>
                <a:rect r="r" b="b" t="t" l="l"/>
                <a:pathLst>
                  <a:path h="7520813" w="11406219">
                    <a:moveTo>
                      <a:pt x="11313509" y="7520813"/>
                    </a:moveTo>
                    <a:lnTo>
                      <a:pt x="92710" y="7520813"/>
                    </a:lnTo>
                    <a:cubicBezTo>
                      <a:pt x="41910" y="7520813"/>
                      <a:pt x="0" y="7478903"/>
                      <a:pt x="0" y="7428103"/>
                    </a:cubicBezTo>
                    <a:lnTo>
                      <a:pt x="0" y="92710"/>
                    </a:lnTo>
                    <a:cubicBezTo>
                      <a:pt x="0" y="41910"/>
                      <a:pt x="41910" y="0"/>
                      <a:pt x="92710" y="0"/>
                    </a:cubicBezTo>
                    <a:lnTo>
                      <a:pt x="11312239" y="0"/>
                    </a:lnTo>
                    <a:cubicBezTo>
                      <a:pt x="11363039" y="0"/>
                      <a:pt x="11404949" y="41910"/>
                      <a:pt x="11404949" y="92710"/>
                    </a:cubicBezTo>
                    <a:lnTo>
                      <a:pt x="11404949" y="7426833"/>
                    </a:lnTo>
                    <a:cubicBezTo>
                      <a:pt x="11406219" y="7478903"/>
                      <a:pt x="11364309" y="7520813"/>
                      <a:pt x="11313509" y="7520813"/>
                    </a:cubicBezTo>
                    <a:close/>
                  </a:path>
                </a:pathLst>
              </a:custGeom>
              <a:solidFill>
                <a:srgbClr val="000000"/>
              </a:solidFill>
            </p:spPr>
          </p:sp>
          <p:sp>
            <p:nvSpPr>
              <p:cNvPr name="Freeform 5" id="5"/>
              <p:cNvSpPr/>
              <p:nvPr/>
            </p:nvSpPr>
            <p:spPr>
              <a:xfrm flipH="false" flipV="false" rot="0">
                <a:off x="0" y="0"/>
                <a:ext cx="11469719" cy="7584314"/>
              </a:xfrm>
              <a:custGeom>
                <a:avLst/>
                <a:gdLst/>
                <a:ahLst/>
                <a:cxnLst/>
                <a:rect r="r" b="b" t="t" l="l"/>
                <a:pathLst>
                  <a:path h="7584314" w="11469719">
                    <a:moveTo>
                      <a:pt x="11345259" y="59690"/>
                    </a:moveTo>
                    <a:cubicBezTo>
                      <a:pt x="11380819" y="59690"/>
                      <a:pt x="11410029" y="88900"/>
                      <a:pt x="11410029" y="124460"/>
                    </a:cubicBezTo>
                    <a:lnTo>
                      <a:pt x="11410029" y="7459853"/>
                    </a:lnTo>
                    <a:cubicBezTo>
                      <a:pt x="11410029" y="7495414"/>
                      <a:pt x="11380819" y="7524624"/>
                      <a:pt x="11345259" y="7524624"/>
                    </a:cubicBezTo>
                    <a:lnTo>
                      <a:pt x="124460" y="7524624"/>
                    </a:lnTo>
                    <a:cubicBezTo>
                      <a:pt x="88900" y="7524624"/>
                      <a:pt x="59690" y="7495414"/>
                      <a:pt x="59690" y="7459853"/>
                    </a:cubicBezTo>
                    <a:lnTo>
                      <a:pt x="59690" y="124460"/>
                    </a:lnTo>
                    <a:cubicBezTo>
                      <a:pt x="59690" y="88900"/>
                      <a:pt x="88900" y="59690"/>
                      <a:pt x="124460" y="59690"/>
                    </a:cubicBezTo>
                    <a:lnTo>
                      <a:pt x="11345259" y="59690"/>
                    </a:lnTo>
                    <a:moveTo>
                      <a:pt x="11345259" y="0"/>
                    </a:moveTo>
                    <a:lnTo>
                      <a:pt x="124460" y="0"/>
                    </a:lnTo>
                    <a:cubicBezTo>
                      <a:pt x="55880" y="0"/>
                      <a:pt x="0" y="55880"/>
                      <a:pt x="0" y="124460"/>
                    </a:cubicBezTo>
                    <a:lnTo>
                      <a:pt x="0" y="7459853"/>
                    </a:lnTo>
                    <a:cubicBezTo>
                      <a:pt x="0" y="7528433"/>
                      <a:pt x="55880" y="7584314"/>
                      <a:pt x="124460" y="7584314"/>
                    </a:cubicBezTo>
                    <a:lnTo>
                      <a:pt x="11345259" y="7584314"/>
                    </a:lnTo>
                    <a:cubicBezTo>
                      <a:pt x="11413839" y="7584314"/>
                      <a:pt x="11469719" y="7528433"/>
                      <a:pt x="11469719" y="7459853"/>
                    </a:cubicBezTo>
                    <a:lnTo>
                      <a:pt x="11469719" y="124460"/>
                    </a:lnTo>
                    <a:cubicBezTo>
                      <a:pt x="11469719" y="55880"/>
                      <a:pt x="11413839" y="0"/>
                      <a:pt x="11345259" y="0"/>
                    </a:cubicBezTo>
                    <a:close/>
                  </a:path>
                </a:pathLst>
              </a:custGeom>
              <a:solidFill>
                <a:srgbClr val="000000"/>
              </a:solidFill>
            </p:spPr>
          </p:sp>
        </p:grpSp>
        <p:grpSp>
          <p:nvGrpSpPr>
            <p:cNvPr name="Group 6" id="6"/>
            <p:cNvGrpSpPr/>
            <p:nvPr/>
          </p:nvGrpSpPr>
          <p:grpSpPr>
            <a:xfrm rot="0">
              <a:off x="0" y="0"/>
              <a:ext cx="17123807" cy="11259761"/>
              <a:chOff x="0" y="0"/>
              <a:chExt cx="11432795" cy="7517636"/>
            </a:xfrm>
          </p:grpSpPr>
          <p:sp>
            <p:nvSpPr>
              <p:cNvPr name="Freeform 7" id="7"/>
              <p:cNvSpPr/>
              <p:nvPr/>
            </p:nvSpPr>
            <p:spPr>
              <a:xfrm flipH="false" flipV="false" rot="0">
                <a:off x="31750" y="31750"/>
                <a:ext cx="11369294" cy="7454136"/>
              </a:xfrm>
              <a:custGeom>
                <a:avLst/>
                <a:gdLst/>
                <a:ahLst/>
                <a:cxnLst/>
                <a:rect r="r" b="b" t="t" l="l"/>
                <a:pathLst>
                  <a:path h="7454136" w="11369294">
                    <a:moveTo>
                      <a:pt x="11276585" y="7454136"/>
                    </a:moveTo>
                    <a:lnTo>
                      <a:pt x="92710" y="7454136"/>
                    </a:lnTo>
                    <a:cubicBezTo>
                      <a:pt x="41910" y="7454136"/>
                      <a:pt x="0" y="7412226"/>
                      <a:pt x="0" y="7361426"/>
                    </a:cubicBezTo>
                    <a:lnTo>
                      <a:pt x="0" y="92710"/>
                    </a:lnTo>
                    <a:cubicBezTo>
                      <a:pt x="0" y="41910"/>
                      <a:pt x="41910" y="0"/>
                      <a:pt x="92710" y="0"/>
                    </a:cubicBezTo>
                    <a:lnTo>
                      <a:pt x="11275315" y="0"/>
                    </a:lnTo>
                    <a:cubicBezTo>
                      <a:pt x="11326115" y="0"/>
                      <a:pt x="11368025" y="41910"/>
                      <a:pt x="11368025" y="92710"/>
                    </a:cubicBezTo>
                    <a:lnTo>
                      <a:pt x="11368025" y="7360155"/>
                    </a:lnTo>
                    <a:cubicBezTo>
                      <a:pt x="11369294" y="7412226"/>
                      <a:pt x="11327385" y="7454136"/>
                      <a:pt x="11276585" y="7454136"/>
                    </a:cubicBezTo>
                    <a:close/>
                  </a:path>
                </a:pathLst>
              </a:custGeom>
              <a:solidFill>
                <a:srgbClr val="FFFFFF"/>
              </a:solidFill>
            </p:spPr>
          </p:sp>
          <p:sp>
            <p:nvSpPr>
              <p:cNvPr name="Freeform 8" id="8"/>
              <p:cNvSpPr/>
              <p:nvPr/>
            </p:nvSpPr>
            <p:spPr>
              <a:xfrm flipH="false" flipV="false" rot="0">
                <a:off x="0" y="0"/>
                <a:ext cx="11432795" cy="7517636"/>
              </a:xfrm>
              <a:custGeom>
                <a:avLst/>
                <a:gdLst/>
                <a:ahLst/>
                <a:cxnLst/>
                <a:rect r="r" b="b" t="t" l="l"/>
                <a:pathLst>
                  <a:path h="7517636" w="11432795">
                    <a:moveTo>
                      <a:pt x="11308335" y="59690"/>
                    </a:moveTo>
                    <a:cubicBezTo>
                      <a:pt x="11343894" y="59690"/>
                      <a:pt x="11373105" y="88900"/>
                      <a:pt x="11373105" y="124460"/>
                    </a:cubicBezTo>
                    <a:lnTo>
                      <a:pt x="11373105" y="7393176"/>
                    </a:lnTo>
                    <a:cubicBezTo>
                      <a:pt x="11373105" y="7428736"/>
                      <a:pt x="11343894" y="7457946"/>
                      <a:pt x="11308335" y="7457946"/>
                    </a:cubicBezTo>
                    <a:lnTo>
                      <a:pt x="124460" y="7457946"/>
                    </a:lnTo>
                    <a:cubicBezTo>
                      <a:pt x="88900" y="7457946"/>
                      <a:pt x="59690" y="7428736"/>
                      <a:pt x="59690" y="7393176"/>
                    </a:cubicBezTo>
                    <a:lnTo>
                      <a:pt x="59690" y="124460"/>
                    </a:lnTo>
                    <a:cubicBezTo>
                      <a:pt x="59690" y="88900"/>
                      <a:pt x="88900" y="59690"/>
                      <a:pt x="124460" y="59690"/>
                    </a:cubicBezTo>
                    <a:lnTo>
                      <a:pt x="11308335" y="59690"/>
                    </a:lnTo>
                    <a:moveTo>
                      <a:pt x="11308335" y="0"/>
                    </a:moveTo>
                    <a:lnTo>
                      <a:pt x="124460" y="0"/>
                    </a:lnTo>
                    <a:cubicBezTo>
                      <a:pt x="55880" y="0"/>
                      <a:pt x="0" y="55880"/>
                      <a:pt x="0" y="124460"/>
                    </a:cubicBezTo>
                    <a:lnTo>
                      <a:pt x="0" y="7393176"/>
                    </a:lnTo>
                    <a:cubicBezTo>
                      <a:pt x="0" y="7461755"/>
                      <a:pt x="55880" y="7517636"/>
                      <a:pt x="124460" y="7517636"/>
                    </a:cubicBezTo>
                    <a:lnTo>
                      <a:pt x="11308335" y="7517636"/>
                    </a:lnTo>
                    <a:cubicBezTo>
                      <a:pt x="11376915" y="7517636"/>
                      <a:pt x="11432795" y="7461755"/>
                      <a:pt x="11432795" y="7393176"/>
                    </a:cubicBezTo>
                    <a:lnTo>
                      <a:pt x="11432795" y="124460"/>
                    </a:lnTo>
                    <a:cubicBezTo>
                      <a:pt x="11432795" y="55880"/>
                      <a:pt x="11376915" y="0"/>
                      <a:pt x="11308335" y="0"/>
                    </a:cubicBezTo>
                    <a:close/>
                  </a:path>
                </a:pathLst>
              </a:custGeom>
              <a:solidFill>
                <a:srgbClr val="000000"/>
              </a:solidFill>
            </p:spPr>
          </p:sp>
        </p:grpSp>
      </p:grpSp>
      <p:sp>
        <p:nvSpPr>
          <p:cNvPr name="Freeform 9" id="9"/>
          <p:cNvSpPr/>
          <p:nvPr/>
        </p:nvSpPr>
        <p:spPr>
          <a:xfrm flipH="false" flipV="false" rot="0">
            <a:off x="4934489" y="9078064"/>
            <a:ext cx="2025320" cy="1723363"/>
          </a:xfrm>
          <a:custGeom>
            <a:avLst/>
            <a:gdLst/>
            <a:ahLst/>
            <a:cxnLst/>
            <a:rect r="r" b="b" t="t" l="l"/>
            <a:pathLst>
              <a:path h="1723363" w="2025320">
                <a:moveTo>
                  <a:pt x="0" y="0"/>
                </a:moveTo>
                <a:lnTo>
                  <a:pt x="2025320" y="0"/>
                </a:lnTo>
                <a:lnTo>
                  <a:pt x="2025320" y="1723363"/>
                </a:lnTo>
                <a:lnTo>
                  <a:pt x="0" y="1723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65686" y="2114108"/>
            <a:ext cx="4346140" cy="1304925"/>
            <a:chOff x="0" y="0"/>
            <a:chExt cx="6442898" cy="1934475"/>
          </a:xfrm>
        </p:grpSpPr>
        <p:sp>
          <p:nvSpPr>
            <p:cNvPr name="Freeform 11" id="11"/>
            <p:cNvSpPr/>
            <p:nvPr/>
          </p:nvSpPr>
          <p:spPr>
            <a:xfrm flipH="false" flipV="false" rot="0">
              <a:off x="0" y="0"/>
              <a:ext cx="6442898" cy="1934476"/>
            </a:xfrm>
            <a:custGeom>
              <a:avLst/>
              <a:gdLst/>
              <a:ahLst/>
              <a:cxnLst/>
              <a:rect r="r" b="b" t="t" l="l"/>
              <a:pathLst>
                <a:path h="1934476" w="6442898">
                  <a:moveTo>
                    <a:pt x="53440" y="0"/>
                  </a:moveTo>
                  <a:lnTo>
                    <a:pt x="6389458" y="0"/>
                  </a:lnTo>
                  <a:cubicBezTo>
                    <a:pt x="6403631" y="0"/>
                    <a:pt x="6417224" y="5630"/>
                    <a:pt x="6427246" y="15652"/>
                  </a:cubicBezTo>
                  <a:cubicBezTo>
                    <a:pt x="6437268" y="25674"/>
                    <a:pt x="6442898" y="39267"/>
                    <a:pt x="6442898" y="53440"/>
                  </a:cubicBezTo>
                  <a:lnTo>
                    <a:pt x="6442898" y="1881036"/>
                  </a:lnTo>
                  <a:cubicBezTo>
                    <a:pt x="6442898" y="1895209"/>
                    <a:pt x="6437268" y="1908801"/>
                    <a:pt x="6427246" y="1918823"/>
                  </a:cubicBezTo>
                  <a:cubicBezTo>
                    <a:pt x="6417224" y="1928845"/>
                    <a:pt x="6403631" y="1934476"/>
                    <a:pt x="6389458" y="1934476"/>
                  </a:cubicBezTo>
                  <a:lnTo>
                    <a:pt x="53440" y="1934476"/>
                  </a:lnTo>
                  <a:cubicBezTo>
                    <a:pt x="39267" y="1934476"/>
                    <a:pt x="25674" y="1928845"/>
                    <a:pt x="15652" y="1918823"/>
                  </a:cubicBezTo>
                  <a:cubicBezTo>
                    <a:pt x="5630" y="1908801"/>
                    <a:pt x="0" y="1895209"/>
                    <a:pt x="0" y="1881036"/>
                  </a:cubicBezTo>
                  <a:lnTo>
                    <a:pt x="0" y="53440"/>
                  </a:lnTo>
                  <a:cubicBezTo>
                    <a:pt x="0" y="39267"/>
                    <a:pt x="5630" y="25674"/>
                    <a:pt x="15652" y="15652"/>
                  </a:cubicBezTo>
                  <a:cubicBezTo>
                    <a:pt x="25674" y="5630"/>
                    <a:pt x="39267" y="0"/>
                    <a:pt x="53440" y="0"/>
                  </a:cubicBezTo>
                  <a:close/>
                </a:path>
              </a:pathLst>
            </a:custGeom>
            <a:solidFill>
              <a:srgbClr val="FFFFFF"/>
            </a:solidFill>
            <a:ln w="38100" cap="rnd">
              <a:solidFill>
                <a:srgbClr val="000000"/>
              </a:solidFill>
              <a:prstDash val="solid"/>
              <a:round/>
            </a:ln>
          </p:spPr>
        </p:sp>
        <p:sp>
          <p:nvSpPr>
            <p:cNvPr name="TextBox 12" id="12"/>
            <p:cNvSpPr txBox="true"/>
            <p:nvPr/>
          </p:nvSpPr>
          <p:spPr>
            <a:xfrm>
              <a:off x="0" y="-28575"/>
              <a:ext cx="6442898" cy="1963050"/>
            </a:xfrm>
            <a:prstGeom prst="rect">
              <a:avLst/>
            </a:prstGeom>
          </p:spPr>
          <p:txBody>
            <a:bodyPr anchor="ctr" rtlCol="false" tIns="254000" lIns="254000" bIns="254000" rIns="254000"/>
            <a:lstStyle/>
            <a:p>
              <a:pPr algn="l">
                <a:lnSpc>
                  <a:spcPts val="2100"/>
                </a:lnSpc>
              </a:pPr>
              <a:r>
                <a:rPr lang="en-US" sz="1500">
                  <a:solidFill>
                    <a:srgbClr val="000000"/>
                  </a:solidFill>
                  <a:latin typeface="Garet 1"/>
                </a:rPr>
                <a:t> </a:t>
              </a:r>
              <a:r>
                <a:rPr lang="en-US" sz="1500">
                  <a:solidFill>
                    <a:srgbClr val="000000"/>
                  </a:solidFill>
                  <a:latin typeface="Garet 1"/>
                </a:rPr>
                <a:t>La complexité théorique des algorithmes de résolution itératif </a:t>
              </a:r>
              <a:r>
                <a:rPr lang="en-US" sz="1500">
                  <a:solidFill>
                    <a:srgbClr val="000000"/>
                  </a:solidFill>
                  <a:latin typeface="Garet 1 Bold"/>
                </a:rPr>
                <a:t>O(2ⁿ)</a:t>
              </a:r>
              <a:r>
                <a:rPr lang="en-US" sz="1500">
                  <a:solidFill>
                    <a:srgbClr val="000000"/>
                  </a:solidFill>
                  <a:latin typeface="Garet 1"/>
                </a:rPr>
                <a:t>, où </a:t>
              </a:r>
              <a:r>
                <a:rPr lang="en-US" sz="1500">
                  <a:solidFill>
                    <a:srgbClr val="000000"/>
                  </a:solidFill>
                  <a:latin typeface="Garet 1 Bold Italics"/>
                </a:rPr>
                <a:t>n</a:t>
              </a:r>
              <a:r>
                <a:rPr lang="en-US" sz="1500">
                  <a:solidFill>
                    <a:srgbClr val="000000"/>
                  </a:solidFill>
                  <a:latin typeface="Garet 1"/>
                </a:rPr>
                <a:t> est le nombre de disques. </a:t>
              </a:r>
            </a:p>
          </p:txBody>
        </p:sp>
      </p:grpSp>
      <p:grpSp>
        <p:nvGrpSpPr>
          <p:cNvPr name="Group 13" id="13"/>
          <p:cNvGrpSpPr/>
          <p:nvPr/>
        </p:nvGrpSpPr>
        <p:grpSpPr>
          <a:xfrm rot="0">
            <a:off x="393126" y="4668950"/>
            <a:ext cx="3436463" cy="4514576"/>
            <a:chOff x="0" y="0"/>
            <a:chExt cx="6109267" cy="8025913"/>
          </a:xfrm>
        </p:grpSpPr>
        <p:sp>
          <p:nvSpPr>
            <p:cNvPr name="Freeform 14" id="14"/>
            <p:cNvSpPr/>
            <p:nvPr/>
          </p:nvSpPr>
          <p:spPr>
            <a:xfrm flipH="false" flipV="false" rot="0">
              <a:off x="0" y="0"/>
              <a:ext cx="6109267" cy="8025913"/>
            </a:xfrm>
            <a:custGeom>
              <a:avLst/>
              <a:gdLst/>
              <a:ahLst/>
              <a:cxnLst/>
              <a:rect r="r" b="b" t="t" l="l"/>
              <a:pathLst>
                <a:path h="8025913" w="6109267">
                  <a:moveTo>
                    <a:pt x="6109267" y="25400"/>
                  </a:moveTo>
                  <a:cubicBezTo>
                    <a:pt x="6109267" y="11372"/>
                    <a:pt x="6097901" y="0"/>
                    <a:pt x="6083867" y="0"/>
                  </a:cubicBezTo>
                  <a:lnTo>
                    <a:pt x="25400" y="0"/>
                  </a:lnTo>
                  <a:cubicBezTo>
                    <a:pt x="11372" y="0"/>
                    <a:pt x="0" y="11372"/>
                    <a:pt x="0" y="25400"/>
                  </a:cubicBezTo>
                  <a:lnTo>
                    <a:pt x="0" y="8000513"/>
                  </a:lnTo>
                  <a:cubicBezTo>
                    <a:pt x="0" y="8014547"/>
                    <a:pt x="11372" y="8025913"/>
                    <a:pt x="25400" y="8025913"/>
                  </a:cubicBezTo>
                  <a:lnTo>
                    <a:pt x="6083867" y="8025913"/>
                  </a:lnTo>
                  <a:cubicBezTo>
                    <a:pt x="6097901" y="8025913"/>
                    <a:pt x="6109267" y="8014547"/>
                    <a:pt x="6109267" y="8000513"/>
                  </a:cubicBezTo>
                  <a:lnTo>
                    <a:pt x="6109267" y="25400"/>
                  </a:lnTo>
                  <a:close/>
                </a:path>
              </a:pathLst>
            </a:custGeom>
            <a:solidFill>
              <a:srgbClr val="F6BA02"/>
            </a:solidFill>
          </p:spPr>
        </p:sp>
        <p:sp>
          <p:nvSpPr>
            <p:cNvPr name="TextBox 15" id="15"/>
            <p:cNvSpPr txBox="true"/>
            <p:nvPr/>
          </p:nvSpPr>
          <p:spPr>
            <a:xfrm>
              <a:off x="152400" y="206375"/>
              <a:ext cx="5804467" cy="7565538"/>
            </a:xfrm>
            <a:prstGeom prst="rect">
              <a:avLst/>
            </a:prstGeom>
          </p:spPr>
          <p:txBody>
            <a:bodyPr anchor="t" rtlCol="false" tIns="50800" lIns="50800" bIns="50800" rIns="50800"/>
            <a:lstStyle/>
            <a:p>
              <a:pPr algn="ctr">
                <a:lnSpc>
                  <a:spcPts val="2939"/>
                </a:lnSpc>
              </a:pPr>
              <a:r>
                <a:rPr lang="en-US" sz="2099">
                  <a:solidFill>
                    <a:srgbClr val="000000"/>
                  </a:solidFill>
                  <a:latin typeface="Garet 1"/>
                </a:rPr>
                <a:t> </a:t>
              </a:r>
              <a:r>
                <a:rPr lang="en-US" sz="2099">
                  <a:solidFill>
                    <a:srgbClr val="000000"/>
                  </a:solidFill>
                  <a:latin typeface="Garet 1 Bold"/>
                </a:rPr>
                <a:t>L</a:t>
              </a:r>
              <a:r>
                <a:rPr lang="en-US" sz="2099">
                  <a:solidFill>
                    <a:srgbClr val="000000"/>
                  </a:solidFill>
                  <a:latin typeface="Garet 1"/>
                </a:rPr>
                <a:t>e problème des Tours de Hanoï est un problème </a:t>
              </a:r>
              <a:r>
                <a:rPr lang="en-US" sz="2099">
                  <a:solidFill>
                    <a:srgbClr val="000000"/>
                  </a:solidFill>
                  <a:latin typeface="Garet 1 Bold"/>
                </a:rPr>
                <a:t>NP-complet</a:t>
              </a:r>
              <a:r>
                <a:rPr lang="en-US" sz="2099">
                  <a:solidFill>
                    <a:srgbClr val="000000"/>
                  </a:solidFill>
                  <a:latin typeface="Garet 1"/>
                </a:rPr>
                <a:t>, </a:t>
              </a:r>
            </a:p>
            <a:p>
              <a:pPr algn="ctr">
                <a:lnSpc>
                  <a:spcPts val="2939"/>
                </a:lnSpc>
              </a:pPr>
            </a:p>
            <a:p>
              <a:pPr algn="ctr">
                <a:lnSpc>
                  <a:spcPts val="2939"/>
                </a:lnSpc>
              </a:pPr>
              <a:r>
                <a:rPr lang="en-US" sz="2099">
                  <a:solidFill>
                    <a:srgbClr val="000000"/>
                  </a:solidFill>
                  <a:latin typeface="Garet 1"/>
                </a:rPr>
                <a:t>ce qui signifie qu'il est extrêmement difficile à résoudre de manière optimale lorsque la taille du problème </a:t>
              </a:r>
              <a:r>
                <a:rPr lang="en-US" sz="2099">
                  <a:solidFill>
                    <a:srgbClr val="000000"/>
                  </a:solidFill>
                  <a:latin typeface="Garet 1 Bold"/>
                </a:rPr>
                <a:t>augmente</a:t>
              </a:r>
              <a:r>
                <a:rPr lang="en-US" sz="2099">
                  <a:solidFill>
                    <a:srgbClr val="000000"/>
                  </a:solidFill>
                  <a:latin typeface="Garet 1"/>
                </a:rPr>
                <a:t>. </a:t>
              </a:r>
            </a:p>
            <a:p>
              <a:pPr algn="ctr">
                <a:lnSpc>
                  <a:spcPts val="2939"/>
                </a:lnSpc>
              </a:pPr>
            </a:p>
          </p:txBody>
        </p:sp>
      </p:grpSp>
      <p:sp>
        <p:nvSpPr>
          <p:cNvPr name="Freeform 16" id="16"/>
          <p:cNvSpPr/>
          <p:nvPr/>
        </p:nvSpPr>
        <p:spPr>
          <a:xfrm flipH="false" flipV="false" rot="0">
            <a:off x="16620261" y="0"/>
            <a:ext cx="1852627" cy="3014631"/>
          </a:xfrm>
          <a:custGeom>
            <a:avLst/>
            <a:gdLst/>
            <a:ahLst/>
            <a:cxnLst/>
            <a:rect r="r" b="b" t="t" l="l"/>
            <a:pathLst>
              <a:path h="3014631" w="1852627">
                <a:moveTo>
                  <a:pt x="0" y="0"/>
                </a:moveTo>
                <a:lnTo>
                  <a:pt x="1852628" y="0"/>
                </a:lnTo>
                <a:lnTo>
                  <a:pt x="1852628" y="3014631"/>
                </a:lnTo>
                <a:lnTo>
                  <a:pt x="0" y="30146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2812608" y="8972159"/>
            <a:ext cx="739048" cy="967587"/>
          </a:xfrm>
          <a:custGeom>
            <a:avLst/>
            <a:gdLst/>
            <a:ahLst/>
            <a:cxnLst/>
            <a:rect r="r" b="b" t="t" l="l"/>
            <a:pathLst>
              <a:path h="967587" w="739048">
                <a:moveTo>
                  <a:pt x="0" y="0"/>
                </a:moveTo>
                <a:lnTo>
                  <a:pt x="739047" y="0"/>
                </a:lnTo>
                <a:lnTo>
                  <a:pt x="739047" y="967586"/>
                </a:lnTo>
                <a:lnTo>
                  <a:pt x="0" y="967586"/>
                </a:lnTo>
                <a:lnTo>
                  <a:pt x="0" y="0"/>
                </a:lnTo>
                <a:close/>
              </a:path>
            </a:pathLst>
          </a:custGeom>
          <a:blipFill>
            <a:blip r:embed="rId6">
              <a:extLst>
                <a:ext uri="{96DAC541-7B7A-43D3-8B79-37D633B846F1}">
                  <asvg:svgBlip xmlns:asvg="http://schemas.microsoft.com/office/drawing/2016/SVG/main" r:embed="rId7"/>
                </a:ext>
              </a:extLst>
            </a:blip>
            <a:stretch>
              <a:fillRect l="-136205" t="0" r="0" b="-126548"/>
            </a:stretch>
          </a:blipFill>
        </p:spPr>
      </p:sp>
      <p:sp>
        <p:nvSpPr>
          <p:cNvPr name="TextBox 18" id="18"/>
          <p:cNvSpPr txBox="true"/>
          <p:nvPr/>
        </p:nvSpPr>
        <p:spPr>
          <a:xfrm rot="0">
            <a:off x="10258368" y="6646553"/>
            <a:ext cx="584477" cy="930062"/>
          </a:xfrm>
          <a:prstGeom prst="rect">
            <a:avLst/>
          </a:prstGeom>
        </p:spPr>
        <p:txBody>
          <a:bodyPr anchor="t" rtlCol="false" tIns="0" lIns="0" bIns="0" rIns="0">
            <a:spAutoFit/>
          </a:bodyPr>
          <a:lstStyle/>
          <a:p>
            <a:pPr algn="ctr">
              <a:lnSpc>
                <a:spcPts val="7133"/>
              </a:lnSpc>
              <a:spcBef>
                <a:spcPct val="0"/>
              </a:spcBef>
            </a:pPr>
            <a:r>
              <a:rPr lang="en-US" sz="7133" spc="-142">
                <a:solidFill>
                  <a:srgbClr val="FFFFFF"/>
                </a:solidFill>
                <a:latin typeface="Garet 1 Bold"/>
              </a:rPr>
              <a:t>P</a:t>
            </a:r>
          </a:p>
        </p:txBody>
      </p:sp>
      <p:sp>
        <p:nvSpPr>
          <p:cNvPr name="Freeform 19" id="19"/>
          <p:cNvSpPr/>
          <p:nvPr/>
        </p:nvSpPr>
        <p:spPr>
          <a:xfrm flipH="false" flipV="false" rot="0">
            <a:off x="1783960" y="4049734"/>
            <a:ext cx="654796" cy="880533"/>
          </a:xfrm>
          <a:custGeom>
            <a:avLst/>
            <a:gdLst/>
            <a:ahLst/>
            <a:cxnLst/>
            <a:rect r="r" b="b" t="t" l="l"/>
            <a:pathLst>
              <a:path h="880533" w="654796">
                <a:moveTo>
                  <a:pt x="0" y="0"/>
                </a:moveTo>
                <a:lnTo>
                  <a:pt x="654796" y="0"/>
                </a:lnTo>
                <a:lnTo>
                  <a:pt x="654796" y="880533"/>
                </a:lnTo>
                <a:lnTo>
                  <a:pt x="0" y="8805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8178335" y="3916343"/>
            <a:ext cx="5329021" cy="5337044"/>
            <a:chOff x="0" y="0"/>
            <a:chExt cx="924543" cy="925935"/>
          </a:xfrm>
        </p:grpSpPr>
        <p:sp>
          <p:nvSpPr>
            <p:cNvPr name="Freeform 21" id="21"/>
            <p:cNvSpPr/>
            <p:nvPr/>
          </p:nvSpPr>
          <p:spPr>
            <a:xfrm flipH="false" flipV="false" rot="0">
              <a:off x="0" y="0"/>
              <a:ext cx="924543" cy="925935"/>
            </a:xfrm>
            <a:custGeom>
              <a:avLst/>
              <a:gdLst/>
              <a:ahLst/>
              <a:cxnLst/>
              <a:rect r="r" b="b" t="t" l="l"/>
              <a:pathLst>
                <a:path h="925935" w="924543">
                  <a:moveTo>
                    <a:pt x="462272" y="0"/>
                  </a:moveTo>
                  <a:cubicBezTo>
                    <a:pt x="206966" y="0"/>
                    <a:pt x="0" y="207278"/>
                    <a:pt x="0" y="462968"/>
                  </a:cubicBezTo>
                  <a:cubicBezTo>
                    <a:pt x="0" y="718658"/>
                    <a:pt x="206966" y="925935"/>
                    <a:pt x="462272" y="925935"/>
                  </a:cubicBezTo>
                  <a:cubicBezTo>
                    <a:pt x="717577" y="925935"/>
                    <a:pt x="924543" y="718658"/>
                    <a:pt x="924543" y="462968"/>
                  </a:cubicBezTo>
                  <a:cubicBezTo>
                    <a:pt x="924543" y="207278"/>
                    <a:pt x="717577" y="0"/>
                    <a:pt x="462272" y="0"/>
                  </a:cubicBezTo>
                  <a:close/>
                </a:path>
              </a:pathLst>
            </a:custGeom>
            <a:solidFill>
              <a:srgbClr val="F6BA02">
                <a:alpha val="84706"/>
              </a:srgbClr>
            </a:solidFill>
          </p:spPr>
        </p:sp>
        <p:sp>
          <p:nvSpPr>
            <p:cNvPr name="TextBox 22" id="22"/>
            <p:cNvSpPr txBox="true"/>
            <p:nvPr/>
          </p:nvSpPr>
          <p:spPr>
            <a:xfrm>
              <a:off x="86676" y="96331"/>
              <a:ext cx="751192" cy="742798"/>
            </a:xfrm>
            <a:prstGeom prst="rect">
              <a:avLst/>
            </a:prstGeom>
          </p:spPr>
          <p:txBody>
            <a:bodyPr anchor="ctr" rtlCol="false" tIns="190500" lIns="190500" bIns="190500" rIns="190500"/>
            <a:lstStyle/>
            <a:p>
              <a:pPr algn="ctr">
                <a:lnSpc>
                  <a:spcPts val="2399"/>
                </a:lnSpc>
              </a:pPr>
            </a:p>
          </p:txBody>
        </p:sp>
      </p:grpSp>
      <p:grpSp>
        <p:nvGrpSpPr>
          <p:cNvPr name="Group 23" id="23"/>
          <p:cNvGrpSpPr/>
          <p:nvPr/>
        </p:nvGrpSpPr>
        <p:grpSpPr>
          <a:xfrm rot="0">
            <a:off x="9564000" y="6370113"/>
            <a:ext cx="2557690" cy="2602045"/>
            <a:chOff x="0" y="0"/>
            <a:chExt cx="798945" cy="812800"/>
          </a:xfrm>
        </p:grpSpPr>
        <p:sp>
          <p:nvSpPr>
            <p:cNvPr name="Freeform 24" id="24"/>
            <p:cNvSpPr/>
            <p:nvPr/>
          </p:nvSpPr>
          <p:spPr>
            <a:xfrm flipH="false" flipV="false" rot="0">
              <a:off x="0" y="0"/>
              <a:ext cx="798945" cy="812800"/>
            </a:xfrm>
            <a:custGeom>
              <a:avLst/>
              <a:gdLst/>
              <a:ahLst/>
              <a:cxnLst/>
              <a:rect r="r" b="b" t="t" l="l"/>
              <a:pathLst>
                <a:path h="812800" w="798945">
                  <a:moveTo>
                    <a:pt x="399472" y="0"/>
                  </a:moveTo>
                  <a:cubicBezTo>
                    <a:pt x="178850" y="0"/>
                    <a:pt x="0" y="181951"/>
                    <a:pt x="0" y="406400"/>
                  </a:cubicBezTo>
                  <a:cubicBezTo>
                    <a:pt x="0" y="630849"/>
                    <a:pt x="178850" y="812800"/>
                    <a:pt x="399472" y="812800"/>
                  </a:cubicBezTo>
                  <a:cubicBezTo>
                    <a:pt x="620095" y="812800"/>
                    <a:pt x="798945" y="630849"/>
                    <a:pt x="798945" y="406400"/>
                  </a:cubicBezTo>
                  <a:cubicBezTo>
                    <a:pt x="798945" y="181951"/>
                    <a:pt x="620095" y="0"/>
                    <a:pt x="399472" y="0"/>
                  </a:cubicBezTo>
                  <a:close/>
                </a:path>
              </a:pathLst>
            </a:custGeom>
            <a:solidFill>
              <a:srgbClr val="F47CB9">
                <a:alpha val="84706"/>
              </a:srgbClr>
            </a:solidFill>
          </p:spPr>
        </p:sp>
        <p:sp>
          <p:nvSpPr>
            <p:cNvPr name="TextBox 25" id="25"/>
            <p:cNvSpPr txBox="true"/>
            <p:nvPr/>
          </p:nvSpPr>
          <p:spPr>
            <a:xfrm>
              <a:off x="74901" y="76200"/>
              <a:ext cx="649143" cy="660400"/>
            </a:xfrm>
            <a:prstGeom prst="rect">
              <a:avLst/>
            </a:prstGeom>
          </p:spPr>
          <p:txBody>
            <a:bodyPr anchor="ctr" rtlCol="false" tIns="190500" lIns="190500" bIns="190500" rIns="190500"/>
            <a:lstStyle/>
            <a:p>
              <a:pPr algn="ctr">
                <a:lnSpc>
                  <a:spcPts val="4319"/>
                </a:lnSpc>
              </a:pPr>
            </a:p>
          </p:txBody>
        </p:sp>
      </p:grpSp>
      <p:grpSp>
        <p:nvGrpSpPr>
          <p:cNvPr name="Group 26" id="26"/>
          <p:cNvGrpSpPr/>
          <p:nvPr/>
        </p:nvGrpSpPr>
        <p:grpSpPr>
          <a:xfrm rot="0">
            <a:off x="8562565" y="1896488"/>
            <a:ext cx="4502104" cy="3045090"/>
            <a:chOff x="0" y="0"/>
            <a:chExt cx="1661427" cy="1123740"/>
          </a:xfrm>
        </p:grpSpPr>
        <p:sp>
          <p:nvSpPr>
            <p:cNvPr name="Freeform 27" id="27"/>
            <p:cNvSpPr/>
            <p:nvPr/>
          </p:nvSpPr>
          <p:spPr>
            <a:xfrm flipH="false" flipV="false" rot="0">
              <a:off x="0" y="0"/>
              <a:ext cx="1661427" cy="1123741"/>
            </a:xfrm>
            <a:custGeom>
              <a:avLst/>
              <a:gdLst/>
              <a:ahLst/>
              <a:cxnLst/>
              <a:rect r="r" b="b" t="t" l="l"/>
              <a:pathLst>
                <a:path h="1123741" w="1661427">
                  <a:moveTo>
                    <a:pt x="830714" y="0"/>
                  </a:moveTo>
                  <a:cubicBezTo>
                    <a:pt x="371923" y="0"/>
                    <a:pt x="0" y="251558"/>
                    <a:pt x="0" y="561870"/>
                  </a:cubicBezTo>
                  <a:cubicBezTo>
                    <a:pt x="0" y="872183"/>
                    <a:pt x="371923" y="1123741"/>
                    <a:pt x="830714" y="1123741"/>
                  </a:cubicBezTo>
                  <a:cubicBezTo>
                    <a:pt x="1289504" y="1123741"/>
                    <a:pt x="1661427" y="872183"/>
                    <a:pt x="1661427" y="561870"/>
                  </a:cubicBezTo>
                  <a:cubicBezTo>
                    <a:pt x="1661427" y="251558"/>
                    <a:pt x="1289504" y="0"/>
                    <a:pt x="830714" y="0"/>
                  </a:cubicBezTo>
                  <a:close/>
                </a:path>
              </a:pathLst>
            </a:custGeom>
            <a:solidFill>
              <a:srgbClr val="1256C4">
                <a:alpha val="84706"/>
              </a:srgbClr>
            </a:solidFill>
          </p:spPr>
        </p:sp>
        <p:sp>
          <p:nvSpPr>
            <p:cNvPr name="TextBox 28" id="28"/>
            <p:cNvSpPr txBox="true"/>
            <p:nvPr/>
          </p:nvSpPr>
          <p:spPr>
            <a:xfrm>
              <a:off x="155759" y="114876"/>
              <a:ext cx="1349910" cy="903514"/>
            </a:xfrm>
            <a:prstGeom prst="rect">
              <a:avLst/>
            </a:prstGeom>
          </p:spPr>
          <p:txBody>
            <a:bodyPr anchor="ctr" rtlCol="false" tIns="190500" lIns="190500" bIns="190500" rIns="190500"/>
            <a:lstStyle/>
            <a:p>
              <a:pPr algn="ctr">
                <a:lnSpc>
                  <a:spcPts val="4199"/>
                </a:lnSpc>
              </a:pPr>
            </a:p>
          </p:txBody>
        </p:sp>
      </p:grpSp>
      <p:sp>
        <p:nvSpPr>
          <p:cNvPr name="TextBox 29" id="29"/>
          <p:cNvSpPr txBox="true"/>
          <p:nvPr/>
        </p:nvSpPr>
        <p:spPr>
          <a:xfrm rot="0">
            <a:off x="690176" y="249621"/>
            <a:ext cx="11171461" cy="779079"/>
          </a:xfrm>
          <a:prstGeom prst="rect">
            <a:avLst/>
          </a:prstGeom>
        </p:spPr>
        <p:txBody>
          <a:bodyPr anchor="t" rtlCol="false" tIns="0" lIns="0" bIns="0" rIns="0">
            <a:spAutoFit/>
          </a:bodyPr>
          <a:lstStyle/>
          <a:p>
            <a:pPr algn="l">
              <a:lnSpc>
                <a:spcPts val="6045"/>
              </a:lnSpc>
            </a:pPr>
            <a:r>
              <a:rPr lang="en-US" sz="5649">
                <a:solidFill>
                  <a:srgbClr val="F47CB9"/>
                </a:solidFill>
                <a:latin typeface="Fredoka Bold"/>
              </a:rPr>
              <a:t>ANALYSE DES RESULTATS</a:t>
            </a:r>
          </a:p>
        </p:txBody>
      </p:sp>
      <p:sp>
        <p:nvSpPr>
          <p:cNvPr name="TextBox 30" id="30"/>
          <p:cNvSpPr txBox="true"/>
          <p:nvPr/>
        </p:nvSpPr>
        <p:spPr>
          <a:xfrm rot="0">
            <a:off x="10550607" y="7353743"/>
            <a:ext cx="459948" cy="739562"/>
          </a:xfrm>
          <a:prstGeom prst="rect">
            <a:avLst/>
          </a:prstGeom>
        </p:spPr>
        <p:txBody>
          <a:bodyPr anchor="t" rtlCol="false" tIns="0" lIns="0" bIns="0" rIns="0">
            <a:spAutoFit/>
          </a:bodyPr>
          <a:lstStyle/>
          <a:p>
            <a:pPr algn="ctr">
              <a:lnSpc>
                <a:spcPts val="5613"/>
              </a:lnSpc>
              <a:spcBef>
                <a:spcPct val="0"/>
              </a:spcBef>
            </a:pPr>
            <a:r>
              <a:rPr lang="en-US" sz="5613" spc="-112">
                <a:solidFill>
                  <a:srgbClr val="FFFFFF"/>
                </a:solidFill>
                <a:latin typeface="Garet 1 Bold"/>
              </a:rPr>
              <a:t>P</a:t>
            </a:r>
          </a:p>
        </p:txBody>
      </p:sp>
      <p:sp>
        <p:nvSpPr>
          <p:cNvPr name="TextBox 31" id="31"/>
          <p:cNvSpPr txBox="true"/>
          <p:nvPr/>
        </p:nvSpPr>
        <p:spPr>
          <a:xfrm rot="0">
            <a:off x="10476702" y="5684388"/>
            <a:ext cx="673830" cy="505609"/>
          </a:xfrm>
          <a:prstGeom prst="rect">
            <a:avLst/>
          </a:prstGeom>
        </p:spPr>
        <p:txBody>
          <a:bodyPr anchor="t" rtlCol="false" tIns="0" lIns="0" bIns="0" rIns="0">
            <a:spAutoFit/>
          </a:bodyPr>
          <a:lstStyle/>
          <a:p>
            <a:pPr algn="ctr">
              <a:lnSpc>
                <a:spcPts val="3804"/>
              </a:lnSpc>
              <a:spcBef>
                <a:spcPct val="0"/>
              </a:spcBef>
            </a:pPr>
            <a:r>
              <a:rPr lang="en-US" sz="3804" spc="-76">
                <a:solidFill>
                  <a:srgbClr val="FFFFFF"/>
                </a:solidFill>
                <a:latin typeface="Garet 1 Bold"/>
              </a:rPr>
              <a:t>NP</a:t>
            </a:r>
          </a:p>
        </p:txBody>
      </p:sp>
      <p:sp>
        <p:nvSpPr>
          <p:cNvPr name="TextBox 32" id="32"/>
          <p:cNvSpPr txBox="true"/>
          <p:nvPr/>
        </p:nvSpPr>
        <p:spPr>
          <a:xfrm rot="0">
            <a:off x="9144000" y="2658574"/>
            <a:ext cx="3339234" cy="483275"/>
          </a:xfrm>
          <a:prstGeom prst="rect">
            <a:avLst/>
          </a:prstGeom>
        </p:spPr>
        <p:txBody>
          <a:bodyPr anchor="t" rtlCol="false" tIns="0" lIns="0" bIns="0" rIns="0">
            <a:spAutoFit/>
          </a:bodyPr>
          <a:lstStyle/>
          <a:p>
            <a:pPr algn="ctr">
              <a:lnSpc>
                <a:spcPts val="3656"/>
              </a:lnSpc>
              <a:spcBef>
                <a:spcPct val="0"/>
              </a:spcBef>
            </a:pPr>
            <a:r>
              <a:rPr lang="en-US" sz="3656" spc="-73">
                <a:solidFill>
                  <a:srgbClr val="FFFFFF"/>
                </a:solidFill>
                <a:latin typeface="Garet 1 Bold"/>
              </a:rPr>
              <a:t>NP-DIFFICILE</a:t>
            </a:r>
          </a:p>
        </p:txBody>
      </p:sp>
      <p:sp>
        <p:nvSpPr>
          <p:cNvPr name="TextBox 33" id="33"/>
          <p:cNvSpPr txBox="true"/>
          <p:nvPr/>
        </p:nvSpPr>
        <p:spPr>
          <a:xfrm rot="0">
            <a:off x="9564000" y="4307191"/>
            <a:ext cx="2543566" cy="361759"/>
          </a:xfrm>
          <a:prstGeom prst="rect">
            <a:avLst/>
          </a:prstGeom>
        </p:spPr>
        <p:txBody>
          <a:bodyPr anchor="t" rtlCol="false" tIns="0" lIns="0" bIns="0" rIns="0">
            <a:spAutoFit/>
          </a:bodyPr>
          <a:lstStyle/>
          <a:p>
            <a:pPr algn="ctr">
              <a:lnSpc>
                <a:spcPts val="2785"/>
              </a:lnSpc>
              <a:spcBef>
                <a:spcPct val="0"/>
              </a:spcBef>
            </a:pPr>
            <a:r>
              <a:rPr lang="en-US" sz="2785" spc="-55">
                <a:solidFill>
                  <a:srgbClr val="FFFFFF"/>
                </a:solidFill>
                <a:latin typeface="Garet 1 Bold"/>
              </a:rPr>
              <a:t>NP-COMPLET</a:t>
            </a:r>
          </a:p>
        </p:txBody>
      </p:sp>
      <p:sp>
        <p:nvSpPr>
          <p:cNvPr name="TextBox 34" id="34"/>
          <p:cNvSpPr txBox="true"/>
          <p:nvPr/>
        </p:nvSpPr>
        <p:spPr>
          <a:xfrm rot="0">
            <a:off x="12545483" y="8855877"/>
            <a:ext cx="4467311" cy="636234"/>
          </a:xfrm>
          <a:prstGeom prst="rect">
            <a:avLst/>
          </a:prstGeom>
        </p:spPr>
        <p:txBody>
          <a:bodyPr anchor="t" rtlCol="false" tIns="0" lIns="0" bIns="0" rIns="0">
            <a:spAutoFit/>
          </a:bodyPr>
          <a:lstStyle/>
          <a:p>
            <a:pPr algn="ctr">
              <a:lnSpc>
                <a:spcPts val="2591"/>
              </a:lnSpc>
            </a:pPr>
            <a:r>
              <a:rPr lang="en-US" sz="1851">
                <a:solidFill>
                  <a:srgbClr val="000000"/>
                </a:solidFill>
                <a:latin typeface="Garet 1"/>
              </a:rPr>
              <a:t>Classe Des Problemes Algorithmique</a:t>
            </a:r>
          </a:p>
          <a:p>
            <a:pPr algn="ctr">
              <a:lnSpc>
                <a:spcPts val="2591"/>
              </a:lnSpc>
              <a:spcBef>
                <a:spcPct val="0"/>
              </a:spcBef>
            </a:pPr>
            <a:r>
              <a:rPr lang="en-US" sz="1851">
                <a:solidFill>
                  <a:srgbClr val="000000"/>
                </a:solidFill>
                <a:latin typeface="Garet 1"/>
              </a:rPr>
              <a:t>Cours Complexité Dr.H Moulai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20609" y="8623182"/>
            <a:ext cx="5674324" cy="1103914"/>
          </a:xfrm>
          <a:custGeom>
            <a:avLst/>
            <a:gdLst/>
            <a:ahLst/>
            <a:cxnLst/>
            <a:rect r="r" b="b" t="t" l="l"/>
            <a:pathLst>
              <a:path h="1103914" w="5674324">
                <a:moveTo>
                  <a:pt x="0" y="0"/>
                </a:moveTo>
                <a:lnTo>
                  <a:pt x="5674324" y="0"/>
                </a:lnTo>
                <a:lnTo>
                  <a:pt x="5674324" y="1103914"/>
                </a:lnTo>
                <a:lnTo>
                  <a:pt x="0" y="110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47200" y="1712594"/>
            <a:ext cx="15793600" cy="8328752"/>
            <a:chOff x="0" y="0"/>
            <a:chExt cx="21058133" cy="11105002"/>
          </a:xfrm>
        </p:grpSpPr>
        <p:grpSp>
          <p:nvGrpSpPr>
            <p:cNvPr name="Group 5" id="5"/>
            <p:cNvGrpSpPr/>
            <p:nvPr/>
          </p:nvGrpSpPr>
          <p:grpSpPr>
            <a:xfrm rot="0">
              <a:off x="339932" y="344587"/>
              <a:ext cx="20718201" cy="10760416"/>
              <a:chOff x="0" y="0"/>
              <a:chExt cx="13832610" cy="7184245"/>
            </a:xfrm>
          </p:grpSpPr>
          <p:sp>
            <p:nvSpPr>
              <p:cNvPr name="Freeform 6" id="6"/>
              <p:cNvSpPr/>
              <p:nvPr/>
            </p:nvSpPr>
            <p:spPr>
              <a:xfrm flipH="false" flipV="false" rot="0">
                <a:off x="31750" y="31750"/>
                <a:ext cx="13769110" cy="7120744"/>
              </a:xfrm>
              <a:custGeom>
                <a:avLst/>
                <a:gdLst/>
                <a:ahLst/>
                <a:cxnLst/>
                <a:rect r="r" b="b" t="t" l="l"/>
                <a:pathLst>
                  <a:path h="7120744" w="13769110">
                    <a:moveTo>
                      <a:pt x="13676399" y="7120744"/>
                    </a:moveTo>
                    <a:lnTo>
                      <a:pt x="92710" y="7120744"/>
                    </a:lnTo>
                    <a:cubicBezTo>
                      <a:pt x="41910" y="7120744"/>
                      <a:pt x="0" y="7078835"/>
                      <a:pt x="0" y="7028035"/>
                    </a:cubicBezTo>
                    <a:lnTo>
                      <a:pt x="0" y="92710"/>
                    </a:lnTo>
                    <a:cubicBezTo>
                      <a:pt x="0" y="41910"/>
                      <a:pt x="41910" y="0"/>
                      <a:pt x="92710" y="0"/>
                    </a:cubicBezTo>
                    <a:lnTo>
                      <a:pt x="13675130" y="0"/>
                    </a:lnTo>
                    <a:cubicBezTo>
                      <a:pt x="13725930" y="0"/>
                      <a:pt x="13767840" y="41910"/>
                      <a:pt x="13767840" y="92710"/>
                    </a:cubicBezTo>
                    <a:lnTo>
                      <a:pt x="13767840" y="7026765"/>
                    </a:lnTo>
                    <a:cubicBezTo>
                      <a:pt x="13769110" y="7078835"/>
                      <a:pt x="13727199" y="7120744"/>
                      <a:pt x="13676399" y="7120744"/>
                    </a:cubicBezTo>
                    <a:close/>
                  </a:path>
                </a:pathLst>
              </a:custGeom>
              <a:solidFill>
                <a:srgbClr val="000000"/>
              </a:solidFill>
            </p:spPr>
          </p:sp>
          <p:sp>
            <p:nvSpPr>
              <p:cNvPr name="Freeform 7" id="7"/>
              <p:cNvSpPr/>
              <p:nvPr/>
            </p:nvSpPr>
            <p:spPr>
              <a:xfrm flipH="false" flipV="false" rot="0">
                <a:off x="0" y="0"/>
                <a:ext cx="13832610" cy="7184245"/>
              </a:xfrm>
              <a:custGeom>
                <a:avLst/>
                <a:gdLst/>
                <a:ahLst/>
                <a:cxnLst/>
                <a:rect r="r" b="b" t="t" l="l"/>
                <a:pathLst>
                  <a:path h="7184245" w="13832610">
                    <a:moveTo>
                      <a:pt x="13708149" y="59690"/>
                    </a:moveTo>
                    <a:cubicBezTo>
                      <a:pt x="13743710" y="59690"/>
                      <a:pt x="13772919" y="88900"/>
                      <a:pt x="13772919" y="124460"/>
                    </a:cubicBezTo>
                    <a:lnTo>
                      <a:pt x="13772919" y="7059785"/>
                    </a:lnTo>
                    <a:cubicBezTo>
                      <a:pt x="13772919" y="7095345"/>
                      <a:pt x="13743710" y="7124555"/>
                      <a:pt x="13708149" y="7124555"/>
                    </a:cubicBezTo>
                    <a:lnTo>
                      <a:pt x="124460" y="7124555"/>
                    </a:lnTo>
                    <a:cubicBezTo>
                      <a:pt x="88900" y="7124555"/>
                      <a:pt x="59690" y="7095345"/>
                      <a:pt x="59690" y="7059785"/>
                    </a:cubicBezTo>
                    <a:lnTo>
                      <a:pt x="59690" y="124460"/>
                    </a:lnTo>
                    <a:cubicBezTo>
                      <a:pt x="59690" y="88900"/>
                      <a:pt x="88900" y="59690"/>
                      <a:pt x="124460" y="59690"/>
                    </a:cubicBezTo>
                    <a:lnTo>
                      <a:pt x="13708149" y="59690"/>
                    </a:lnTo>
                    <a:moveTo>
                      <a:pt x="13708149" y="0"/>
                    </a:moveTo>
                    <a:lnTo>
                      <a:pt x="124460" y="0"/>
                    </a:lnTo>
                    <a:cubicBezTo>
                      <a:pt x="55880" y="0"/>
                      <a:pt x="0" y="55880"/>
                      <a:pt x="0" y="124460"/>
                    </a:cubicBezTo>
                    <a:lnTo>
                      <a:pt x="0" y="7059785"/>
                    </a:lnTo>
                    <a:cubicBezTo>
                      <a:pt x="0" y="7128365"/>
                      <a:pt x="55880" y="7184245"/>
                      <a:pt x="124460" y="7184245"/>
                    </a:cubicBezTo>
                    <a:lnTo>
                      <a:pt x="13708149" y="7184245"/>
                    </a:lnTo>
                    <a:cubicBezTo>
                      <a:pt x="13776730" y="7184245"/>
                      <a:pt x="13832610" y="7128365"/>
                      <a:pt x="13832610" y="7059785"/>
                    </a:cubicBezTo>
                    <a:lnTo>
                      <a:pt x="13832610" y="124460"/>
                    </a:lnTo>
                    <a:cubicBezTo>
                      <a:pt x="13832610" y="55880"/>
                      <a:pt x="13776730" y="0"/>
                      <a:pt x="13708149" y="0"/>
                    </a:cubicBezTo>
                    <a:close/>
                  </a:path>
                </a:pathLst>
              </a:custGeom>
              <a:solidFill>
                <a:srgbClr val="000000"/>
              </a:solidFill>
            </p:spPr>
          </p:sp>
        </p:grpSp>
        <p:grpSp>
          <p:nvGrpSpPr>
            <p:cNvPr name="Group 8" id="8"/>
            <p:cNvGrpSpPr/>
            <p:nvPr/>
          </p:nvGrpSpPr>
          <p:grpSpPr>
            <a:xfrm rot="0">
              <a:off x="0" y="0"/>
              <a:ext cx="20765930" cy="10502504"/>
              <a:chOff x="0" y="0"/>
              <a:chExt cx="13864476" cy="7012049"/>
            </a:xfrm>
          </p:grpSpPr>
          <p:sp>
            <p:nvSpPr>
              <p:cNvPr name="Freeform 9" id="9"/>
              <p:cNvSpPr/>
              <p:nvPr/>
            </p:nvSpPr>
            <p:spPr>
              <a:xfrm flipH="false" flipV="false" rot="0">
                <a:off x="31750" y="31750"/>
                <a:ext cx="13800976" cy="6948549"/>
              </a:xfrm>
              <a:custGeom>
                <a:avLst/>
                <a:gdLst/>
                <a:ahLst/>
                <a:cxnLst/>
                <a:rect r="r" b="b" t="t" l="l"/>
                <a:pathLst>
                  <a:path h="6948549" w="13800976">
                    <a:moveTo>
                      <a:pt x="13708266" y="6948549"/>
                    </a:moveTo>
                    <a:lnTo>
                      <a:pt x="92710" y="6948549"/>
                    </a:lnTo>
                    <a:cubicBezTo>
                      <a:pt x="41910" y="6948549"/>
                      <a:pt x="0" y="6906639"/>
                      <a:pt x="0" y="6855839"/>
                    </a:cubicBezTo>
                    <a:lnTo>
                      <a:pt x="0" y="92710"/>
                    </a:lnTo>
                    <a:cubicBezTo>
                      <a:pt x="0" y="41910"/>
                      <a:pt x="41910" y="0"/>
                      <a:pt x="92710" y="0"/>
                    </a:cubicBezTo>
                    <a:lnTo>
                      <a:pt x="13706996" y="0"/>
                    </a:lnTo>
                    <a:cubicBezTo>
                      <a:pt x="13757796" y="0"/>
                      <a:pt x="13799707" y="41910"/>
                      <a:pt x="13799707" y="92710"/>
                    </a:cubicBezTo>
                    <a:lnTo>
                      <a:pt x="13799707" y="6854569"/>
                    </a:lnTo>
                    <a:cubicBezTo>
                      <a:pt x="13800976" y="6906639"/>
                      <a:pt x="13759066" y="6948549"/>
                      <a:pt x="13708266" y="6948549"/>
                    </a:cubicBezTo>
                    <a:close/>
                  </a:path>
                </a:pathLst>
              </a:custGeom>
              <a:solidFill>
                <a:srgbClr val="FFFFFF"/>
              </a:solidFill>
            </p:spPr>
          </p:sp>
          <p:sp>
            <p:nvSpPr>
              <p:cNvPr name="Freeform 10" id="10"/>
              <p:cNvSpPr/>
              <p:nvPr/>
            </p:nvSpPr>
            <p:spPr>
              <a:xfrm flipH="false" flipV="false" rot="0">
                <a:off x="0" y="0"/>
                <a:ext cx="13864476" cy="7012050"/>
              </a:xfrm>
              <a:custGeom>
                <a:avLst/>
                <a:gdLst/>
                <a:ahLst/>
                <a:cxnLst/>
                <a:rect r="r" b="b" t="t" l="l"/>
                <a:pathLst>
                  <a:path h="7012050" w="13864476">
                    <a:moveTo>
                      <a:pt x="13740016" y="59690"/>
                    </a:moveTo>
                    <a:cubicBezTo>
                      <a:pt x="13775576" y="59690"/>
                      <a:pt x="13804787" y="88900"/>
                      <a:pt x="13804787" y="124460"/>
                    </a:cubicBezTo>
                    <a:lnTo>
                      <a:pt x="13804787" y="6887589"/>
                    </a:lnTo>
                    <a:cubicBezTo>
                      <a:pt x="13804787" y="6923150"/>
                      <a:pt x="13775576" y="6952359"/>
                      <a:pt x="13740016" y="6952359"/>
                    </a:cubicBezTo>
                    <a:lnTo>
                      <a:pt x="124460" y="6952359"/>
                    </a:lnTo>
                    <a:cubicBezTo>
                      <a:pt x="88900" y="6952359"/>
                      <a:pt x="59690" y="6923150"/>
                      <a:pt x="59690" y="6887589"/>
                    </a:cubicBezTo>
                    <a:lnTo>
                      <a:pt x="59690" y="124460"/>
                    </a:lnTo>
                    <a:cubicBezTo>
                      <a:pt x="59690" y="88900"/>
                      <a:pt x="88900" y="59690"/>
                      <a:pt x="124460" y="59690"/>
                    </a:cubicBezTo>
                    <a:lnTo>
                      <a:pt x="13740017" y="59690"/>
                    </a:lnTo>
                    <a:moveTo>
                      <a:pt x="13740017" y="0"/>
                    </a:moveTo>
                    <a:lnTo>
                      <a:pt x="124460" y="0"/>
                    </a:lnTo>
                    <a:cubicBezTo>
                      <a:pt x="55880" y="0"/>
                      <a:pt x="0" y="55880"/>
                      <a:pt x="0" y="124460"/>
                    </a:cubicBezTo>
                    <a:lnTo>
                      <a:pt x="0" y="6887589"/>
                    </a:lnTo>
                    <a:cubicBezTo>
                      <a:pt x="0" y="6956169"/>
                      <a:pt x="55880" y="7012050"/>
                      <a:pt x="124460" y="7012050"/>
                    </a:cubicBezTo>
                    <a:lnTo>
                      <a:pt x="13740017" y="7012050"/>
                    </a:lnTo>
                    <a:cubicBezTo>
                      <a:pt x="13808596" y="7012050"/>
                      <a:pt x="13864476" y="6956169"/>
                      <a:pt x="13864476" y="6887589"/>
                    </a:cubicBezTo>
                    <a:lnTo>
                      <a:pt x="13864476" y="124460"/>
                    </a:lnTo>
                    <a:cubicBezTo>
                      <a:pt x="13864476" y="55880"/>
                      <a:pt x="13808596" y="0"/>
                      <a:pt x="13740017" y="0"/>
                    </a:cubicBezTo>
                    <a:close/>
                  </a:path>
                </a:pathLst>
              </a:custGeom>
              <a:solidFill>
                <a:srgbClr val="000000"/>
              </a:solidFill>
            </p:spPr>
          </p:sp>
        </p:grpSp>
      </p:grpSp>
      <p:sp>
        <p:nvSpPr>
          <p:cNvPr name="Freeform 11" id="11"/>
          <p:cNvSpPr/>
          <p:nvPr/>
        </p:nvSpPr>
        <p:spPr>
          <a:xfrm flipH="false" flipV="false" rot="0">
            <a:off x="-1576745" y="6406185"/>
            <a:ext cx="5210891" cy="4433994"/>
          </a:xfrm>
          <a:custGeom>
            <a:avLst/>
            <a:gdLst/>
            <a:ahLst/>
            <a:cxnLst/>
            <a:rect r="r" b="b" t="t" l="l"/>
            <a:pathLst>
              <a:path h="4433994" w="5210891">
                <a:moveTo>
                  <a:pt x="0" y="0"/>
                </a:moveTo>
                <a:lnTo>
                  <a:pt x="5210890" y="0"/>
                </a:lnTo>
                <a:lnTo>
                  <a:pt x="5210890" y="4433995"/>
                </a:lnTo>
                <a:lnTo>
                  <a:pt x="0" y="44339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766415" y="577689"/>
            <a:ext cx="4443750" cy="2981352"/>
          </a:xfrm>
          <a:custGeom>
            <a:avLst/>
            <a:gdLst/>
            <a:ahLst/>
            <a:cxnLst/>
            <a:rect r="r" b="b" t="t" l="l"/>
            <a:pathLst>
              <a:path h="2981352" w="4443750">
                <a:moveTo>
                  <a:pt x="0" y="0"/>
                </a:moveTo>
                <a:lnTo>
                  <a:pt x="4443750" y="0"/>
                </a:lnTo>
                <a:lnTo>
                  <a:pt x="4443750" y="2981352"/>
                </a:lnTo>
                <a:lnTo>
                  <a:pt x="0" y="29813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837404">
            <a:off x="15880813" y="43487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395733" y="4981046"/>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12">
              <a:extLst>
                <a:ext uri="{96DAC541-7B7A-43D3-8B79-37D633B846F1}">
                  <asvg:svgBlip xmlns:asvg="http://schemas.microsoft.com/office/drawing/2016/SVG/main" r:embed="rId13"/>
                </a:ext>
              </a:extLst>
            </a:blip>
            <a:stretch>
              <a:fillRect l="-113400" t="0" r="0" b="-83484"/>
            </a:stretch>
          </a:blipFill>
        </p:spPr>
      </p:sp>
      <p:sp>
        <p:nvSpPr>
          <p:cNvPr name="Freeform 15" id="15"/>
          <p:cNvSpPr/>
          <p:nvPr/>
        </p:nvSpPr>
        <p:spPr>
          <a:xfrm flipH="false" flipV="false" rot="0">
            <a:off x="-606919" y="381140"/>
            <a:ext cx="2528732" cy="4114800"/>
          </a:xfrm>
          <a:custGeom>
            <a:avLst/>
            <a:gdLst/>
            <a:ahLst/>
            <a:cxnLst/>
            <a:rect r="r" b="b" t="t" l="l"/>
            <a:pathLst>
              <a:path h="4114800" w="2528732">
                <a:moveTo>
                  <a:pt x="0" y="0"/>
                </a:moveTo>
                <a:lnTo>
                  <a:pt x="2528731" y="0"/>
                </a:lnTo>
                <a:lnTo>
                  <a:pt x="2528731"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15276700" y="2438540"/>
            <a:ext cx="705542" cy="846338"/>
          </a:xfrm>
          <a:custGeom>
            <a:avLst/>
            <a:gdLst/>
            <a:ahLst/>
            <a:cxnLst/>
            <a:rect r="r" b="b" t="t" l="l"/>
            <a:pathLst>
              <a:path h="846338" w="705542">
                <a:moveTo>
                  <a:pt x="0" y="0"/>
                </a:moveTo>
                <a:lnTo>
                  <a:pt x="705542" y="0"/>
                </a:lnTo>
                <a:lnTo>
                  <a:pt x="705542" y="846338"/>
                </a:lnTo>
                <a:lnTo>
                  <a:pt x="0" y="846338"/>
                </a:lnTo>
                <a:lnTo>
                  <a:pt x="0" y="0"/>
                </a:lnTo>
                <a:close/>
              </a:path>
            </a:pathLst>
          </a:custGeom>
          <a:blipFill>
            <a:blip r:embed="rId16">
              <a:extLst>
                <a:ext uri="{96DAC541-7B7A-43D3-8B79-37D633B846F1}">
                  <asvg:svgBlip xmlns:asvg="http://schemas.microsoft.com/office/drawing/2016/SVG/main" r:embed="rId17"/>
                </a:ext>
              </a:extLst>
            </a:blip>
            <a:stretch>
              <a:fillRect l="-127930" t="0" r="0" b="-138600"/>
            </a:stretch>
          </a:blipFill>
        </p:spPr>
      </p:sp>
      <p:sp>
        <p:nvSpPr>
          <p:cNvPr name="TextBox 17" id="17"/>
          <p:cNvSpPr txBox="true"/>
          <p:nvPr/>
        </p:nvSpPr>
        <p:spPr>
          <a:xfrm rot="0">
            <a:off x="2397726" y="2428398"/>
            <a:ext cx="13511599" cy="1211657"/>
          </a:xfrm>
          <a:prstGeom prst="rect">
            <a:avLst/>
          </a:prstGeom>
        </p:spPr>
        <p:txBody>
          <a:bodyPr anchor="t" rtlCol="false" tIns="0" lIns="0" bIns="0" rIns="0">
            <a:spAutoFit/>
          </a:bodyPr>
          <a:lstStyle/>
          <a:p>
            <a:pPr algn="ctr">
              <a:lnSpc>
                <a:spcPts val="3248"/>
              </a:lnSpc>
            </a:pPr>
            <a:r>
              <a:rPr lang="en-US" sz="2320">
                <a:solidFill>
                  <a:srgbClr val="000000"/>
                </a:solidFill>
                <a:latin typeface="Garet 1"/>
              </a:rPr>
              <a:t> </a:t>
            </a:r>
            <a:r>
              <a:rPr lang="en-US" sz="2320">
                <a:solidFill>
                  <a:srgbClr val="000000"/>
                </a:solidFill>
                <a:latin typeface="Garet 1 Bold"/>
              </a:rPr>
              <a:t>L</a:t>
            </a:r>
            <a:r>
              <a:rPr lang="en-US" sz="2320">
                <a:solidFill>
                  <a:srgbClr val="000000"/>
                </a:solidFill>
                <a:latin typeface="Garet 1"/>
              </a:rPr>
              <a:t>e projet présent a permis d'explorer en profondeur le célèbre problème des </a:t>
            </a:r>
            <a:r>
              <a:rPr lang="en-US" sz="2320">
                <a:solidFill>
                  <a:srgbClr val="000000"/>
                </a:solidFill>
                <a:latin typeface="Garet 1 Bold"/>
              </a:rPr>
              <a:t>Tours de Hanoï</a:t>
            </a:r>
            <a:r>
              <a:rPr lang="en-US" sz="2320">
                <a:solidFill>
                  <a:srgbClr val="000000"/>
                </a:solidFill>
                <a:latin typeface="Garet 1"/>
              </a:rPr>
              <a:t>, Ecrire Son Algorithme De résolution et de vérification Et Calculer Leur Complexité </a:t>
            </a:r>
          </a:p>
          <a:p>
            <a:pPr algn="ctr">
              <a:lnSpc>
                <a:spcPts val="3248"/>
              </a:lnSpc>
            </a:pPr>
          </a:p>
        </p:txBody>
      </p:sp>
      <p:sp>
        <p:nvSpPr>
          <p:cNvPr name="TextBox 18" id="18"/>
          <p:cNvSpPr txBox="true"/>
          <p:nvPr/>
        </p:nvSpPr>
        <p:spPr>
          <a:xfrm rot="0">
            <a:off x="4021987" y="201931"/>
            <a:ext cx="9798779" cy="1253488"/>
          </a:xfrm>
          <a:prstGeom prst="rect">
            <a:avLst/>
          </a:prstGeom>
        </p:spPr>
        <p:txBody>
          <a:bodyPr anchor="t" rtlCol="false" tIns="0" lIns="0" bIns="0" rIns="0">
            <a:spAutoFit/>
          </a:bodyPr>
          <a:lstStyle/>
          <a:p>
            <a:pPr algn="ctr">
              <a:lnSpc>
                <a:spcPts val="9629"/>
              </a:lnSpc>
            </a:pPr>
            <a:r>
              <a:rPr lang="en-US" sz="8999">
                <a:solidFill>
                  <a:srgbClr val="A50077"/>
                </a:solidFill>
                <a:latin typeface="Fredoka Bold"/>
              </a:rPr>
              <a:t>CONCLUSION</a:t>
            </a:r>
          </a:p>
        </p:txBody>
      </p:sp>
      <p:sp>
        <p:nvSpPr>
          <p:cNvPr name="TextBox 19" id="19"/>
          <p:cNvSpPr txBox="true"/>
          <p:nvPr/>
        </p:nvSpPr>
        <p:spPr>
          <a:xfrm rot="0">
            <a:off x="1921812" y="3721213"/>
            <a:ext cx="14335959" cy="2026973"/>
          </a:xfrm>
          <a:prstGeom prst="rect">
            <a:avLst/>
          </a:prstGeom>
        </p:spPr>
        <p:txBody>
          <a:bodyPr anchor="t" rtlCol="false" tIns="0" lIns="0" bIns="0" rIns="0">
            <a:spAutoFit/>
          </a:bodyPr>
          <a:lstStyle/>
          <a:p>
            <a:pPr algn="ctr">
              <a:lnSpc>
                <a:spcPts val="3248"/>
              </a:lnSpc>
            </a:pPr>
            <a:r>
              <a:rPr lang="en-US" sz="2320">
                <a:solidFill>
                  <a:srgbClr val="000000"/>
                </a:solidFill>
                <a:latin typeface="Garet 1"/>
              </a:rPr>
              <a:t> </a:t>
            </a:r>
            <a:r>
              <a:rPr lang="en-US" sz="2320">
                <a:solidFill>
                  <a:srgbClr val="000000"/>
                </a:solidFill>
                <a:latin typeface="Garet 1 Bold"/>
              </a:rPr>
              <a:t>L</a:t>
            </a:r>
            <a:r>
              <a:rPr lang="en-US" sz="2320">
                <a:solidFill>
                  <a:srgbClr val="000000"/>
                </a:solidFill>
                <a:latin typeface="Garet 1"/>
              </a:rPr>
              <a:t>'étude théorique a révélé c’est un problème </a:t>
            </a:r>
            <a:r>
              <a:rPr lang="en-US" sz="2320">
                <a:solidFill>
                  <a:srgbClr val="000000"/>
                </a:solidFill>
                <a:latin typeface="Garet 1 Bold"/>
              </a:rPr>
              <a:t>NP-complet</a:t>
            </a:r>
            <a:r>
              <a:rPr lang="en-US" sz="2320">
                <a:solidFill>
                  <a:srgbClr val="000000"/>
                </a:solidFill>
                <a:latin typeface="Garet 1"/>
              </a:rPr>
              <a:t>, cela signifie qu'il devient extrêmement difficile de trouver une solution </a:t>
            </a:r>
            <a:r>
              <a:rPr lang="en-US" sz="2320">
                <a:solidFill>
                  <a:srgbClr val="000000"/>
                </a:solidFill>
                <a:latin typeface="Garet 1 Bold"/>
              </a:rPr>
              <a:t>optimale</a:t>
            </a:r>
            <a:r>
              <a:rPr lang="en-US" sz="2320">
                <a:solidFill>
                  <a:srgbClr val="000000"/>
                </a:solidFill>
                <a:latin typeface="Garet 1"/>
              </a:rPr>
              <a:t> lorsque la taille du problème augmente. Nos analyses ont confirmé que les algorithmes de résolution </a:t>
            </a:r>
            <a:r>
              <a:rPr lang="en-US" sz="2320">
                <a:solidFill>
                  <a:srgbClr val="000000"/>
                </a:solidFill>
                <a:latin typeface="Garet 1 Bold"/>
              </a:rPr>
              <a:t>itératif</a:t>
            </a:r>
            <a:r>
              <a:rPr lang="en-US" sz="2320">
                <a:solidFill>
                  <a:srgbClr val="000000"/>
                </a:solidFill>
                <a:latin typeface="Garet 1"/>
              </a:rPr>
              <a:t> et </a:t>
            </a:r>
            <a:r>
              <a:rPr lang="en-US" sz="2320">
                <a:solidFill>
                  <a:srgbClr val="000000"/>
                </a:solidFill>
                <a:latin typeface="Garet 1 Bold"/>
              </a:rPr>
              <a:t>récursif</a:t>
            </a:r>
            <a:r>
              <a:rPr lang="en-US" sz="2320">
                <a:solidFill>
                  <a:srgbClr val="000000"/>
                </a:solidFill>
                <a:latin typeface="Garet 1"/>
              </a:rPr>
              <a:t> présentent une complexité </a:t>
            </a:r>
            <a:r>
              <a:rPr lang="en-US" sz="2320">
                <a:solidFill>
                  <a:srgbClr val="000000"/>
                </a:solidFill>
                <a:latin typeface="Garet 1 Bold"/>
              </a:rPr>
              <a:t>temporelle</a:t>
            </a:r>
            <a:r>
              <a:rPr lang="en-US" sz="2320">
                <a:solidFill>
                  <a:srgbClr val="000000"/>
                </a:solidFill>
                <a:latin typeface="Garet 1"/>
              </a:rPr>
              <a:t> exponentielle </a:t>
            </a:r>
            <a:r>
              <a:rPr lang="en-US" sz="2320">
                <a:solidFill>
                  <a:srgbClr val="000000"/>
                </a:solidFill>
                <a:latin typeface="Garet 1 Bold"/>
              </a:rPr>
              <a:t>O(2ⁿ)</a:t>
            </a:r>
            <a:r>
              <a:rPr lang="en-US" sz="2320">
                <a:solidFill>
                  <a:srgbClr val="000000"/>
                </a:solidFill>
                <a:latin typeface="Garet 1"/>
              </a:rPr>
              <a:t>, où </a:t>
            </a:r>
            <a:r>
              <a:rPr lang="en-US" sz="2320">
                <a:solidFill>
                  <a:srgbClr val="000000"/>
                </a:solidFill>
                <a:latin typeface="Garet 1 Bold Italics"/>
              </a:rPr>
              <a:t>n</a:t>
            </a:r>
            <a:r>
              <a:rPr lang="en-US" sz="2320">
                <a:solidFill>
                  <a:srgbClr val="000000"/>
                </a:solidFill>
                <a:latin typeface="Garet 1"/>
              </a:rPr>
              <a:t> est le nombre de disques. </a:t>
            </a:r>
          </a:p>
          <a:p>
            <a:pPr algn="ctr">
              <a:lnSpc>
                <a:spcPts val="3248"/>
              </a:lnSpc>
            </a:pPr>
          </a:p>
        </p:txBody>
      </p:sp>
      <p:sp>
        <p:nvSpPr>
          <p:cNvPr name="TextBox 20" id="20"/>
          <p:cNvSpPr txBox="true"/>
          <p:nvPr/>
        </p:nvSpPr>
        <p:spPr>
          <a:xfrm rot="0">
            <a:off x="1646283" y="5829345"/>
            <a:ext cx="14335959" cy="804000"/>
          </a:xfrm>
          <a:prstGeom prst="rect">
            <a:avLst/>
          </a:prstGeom>
        </p:spPr>
        <p:txBody>
          <a:bodyPr anchor="t" rtlCol="false" tIns="0" lIns="0" bIns="0" rIns="0">
            <a:spAutoFit/>
          </a:bodyPr>
          <a:lstStyle/>
          <a:p>
            <a:pPr algn="ctr">
              <a:lnSpc>
                <a:spcPts val="3248"/>
              </a:lnSpc>
            </a:pPr>
            <a:r>
              <a:rPr lang="en-US" sz="2320">
                <a:solidFill>
                  <a:srgbClr val="000000"/>
                </a:solidFill>
                <a:latin typeface="Garet 1"/>
              </a:rPr>
              <a:t> </a:t>
            </a:r>
            <a:r>
              <a:rPr lang="en-US" sz="2320">
                <a:solidFill>
                  <a:srgbClr val="000000"/>
                </a:solidFill>
                <a:latin typeface="Garet 1 Bold"/>
              </a:rPr>
              <a:t>N</a:t>
            </a:r>
            <a:r>
              <a:rPr lang="en-US" sz="2320">
                <a:solidFill>
                  <a:srgbClr val="000000"/>
                </a:solidFill>
                <a:latin typeface="Garet 1"/>
              </a:rPr>
              <a:t>os simulations ont confirmé ces résultats théoriques, montrant une augmentation </a:t>
            </a:r>
            <a:r>
              <a:rPr lang="en-US" sz="2320">
                <a:solidFill>
                  <a:srgbClr val="000000"/>
                </a:solidFill>
                <a:latin typeface="Garet 1 Bold"/>
              </a:rPr>
              <a:t>exponentielle</a:t>
            </a:r>
            <a:r>
              <a:rPr lang="en-US" sz="2320">
                <a:solidFill>
                  <a:srgbClr val="000000"/>
                </a:solidFill>
                <a:latin typeface="Garet 1"/>
              </a:rPr>
              <a:t> du temps d'exécution lorsque le nombre de disques augmente</a:t>
            </a:r>
          </a:p>
        </p:txBody>
      </p:sp>
      <p:sp>
        <p:nvSpPr>
          <p:cNvPr name="TextBox 21" id="21"/>
          <p:cNvSpPr txBox="true"/>
          <p:nvPr/>
        </p:nvSpPr>
        <p:spPr>
          <a:xfrm rot="0">
            <a:off x="1976021" y="6960966"/>
            <a:ext cx="14335959" cy="2434631"/>
          </a:xfrm>
          <a:prstGeom prst="rect">
            <a:avLst/>
          </a:prstGeom>
        </p:spPr>
        <p:txBody>
          <a:bodyPr anchor="t" rtlCol="false" tIns="0" lIns="0" bIns="0" rIns="0">
            <a:spAutoFit/>
          </a:bodyPr>
          <a:lstStyle/>
          <a:p>
            <a:pPr algn="ctr">
              <a:lnSpc>
                <a:spcPts val="3248"/>
              </a:lnSpc>
            </a:pPr>
            <a:r>
              <a:rPr lang="en-US" sz="2320">
                <a:solidFill>
                  <a:srgbClr val="000000"/>
                </a:solidFill>
                <a:latin typeface="Garet 1"/>
              </a:rPr>
              <a:t> </a:t>
            </a:r>
            <a:r>
              <a:rPr lang="en-US" sz="2320">
                <a:solidFill>
                  <a:srgbClr val="000000"/>
                </a:solidFill>
                <a:latin typeface="Garet 1 Bold"/>
              </a:rPr>
              <a:t>E</a:t>
            </a:r>
            <a:r>
              <a:rPr lang="en-US" sz="2320">
                <a:solidFill>
                  <a:srgbClr val="000000"/>
                </a:solidFill>
                <a:latin typeface="Garet 1"/>
              </a:rPr>
              <a:t>n conclusion, ce projet a permis de mettre en lumière les défis inhérents aux problèmes </a:t>
            </a:r>
            <a:r>
              <a:rPr lang="en-US" sz="2320">
                <a:solidFill>
                  <a:srgbClr val="000000"/>
                </a:solidFill>
                <a:latin typeface="Garet 1 Bold"/>
              </a:rPr>
              <a:t>NP-complets</a:t>
            </a:r>
            <a:r>
              <a:rPr lang="en-US" sz="2320">
                <a:solidFill>
                  <a:srgbClr val="000000"/>
                </a:solidFill>
                <a:latin typeface="Garet 1"/>
              </a:rPr>
              <a:t> comme les </a:t>
            </a:r>
            <a:r>
              <a:rPr lang="en-US" sz="2320">
                <a:solidFill>
                  <a:srgbClr val="000000"/>
                </a:solidFill>
                <a:latin typeface="Garet 1 Bold"/>
              </a:rPr>
              <a:t>Tours de Hanoï</a:t>
            </a:r>
            <a:r>
              <a:rPr lang="en-US" sz="2320">
                <a:solidFill>
                  <a:srgbClr val="000000"/>
                </a:solidFill>
                <a:latin typeface="Garet 1"/>
              </a:rPr>
              <a:t>, tout en explorant des techniques de résolution efficaces dans les limites imposées par leur </a:t>
            </a:r>
            <a:r>
              <a:rPr lang="en-US" sz="2320">
                <a:solidFill>
                  <a:srgbClr val="000000"/>
                </a:solidFill>
                <a:latin typeface="Garet 1 Bold"/>
              </a:rPr>
              <a:t>complexité</a:t>
            </a:r>
            <a:r>
              <a:rPr lang="en-US" sz="2320">
                <a:solidFill>
                  <a:srgbClr val="000000"/>
                </a:solidFill>
                <a:latin typeface="Garet 1"/>
              </a:rPr>
              <a:t>. Les résultats obtenus soulignent l'importance de la compréhension </a:t>
            </a:r>
            <a:r>
              <a:rPr lang="en-US" sz="2320">
                <a:solidFill>
                  <a:srgbClr val="000000"/>
                </a:solidFill>
                <a:latin typeface="Garet 1 Bold"/>
              </a:rPr>
              <a:t>théorique et expérimentale</a:t>
            </a:r>
            <a:r>
              <a:rPr lang="en-US" sz="2320">
                <a:solidFill>
                  <a:srgbClr val="000000"/>
                </a:solidFill>
                <a:latin typeface="Garet 1"/>
              </a:rPr>
              <a:t> des algorithmes pour aborder ces problèmes complexes de manière optimale.</a:t>
            </a:r>
          </a:p>
          <a:p>
            <a:pPr algn="ctr">
              <a:lnSpc>
                <a:spcPts val="3248"/>
              </a:lnSpc>
            </a:pPr>
          </a:p>
        </p:txBody>
      </p:sp>
      <p:sp>
        <p:nvSpPr>
          <p:cNvPr name="Freeform 22" id="22"/>
          <p:cNvSpPr/>
          <p:nvPr/>
        </p:nvSpPr>
        <p:spPr>
          <a:xfrm flipH="false" flipV="false" rot="0">
            <a:off x="1028700" y="0"/>
            <a:ext cx="2172601" cy="1773632"/>
          </a:xfrm>
          <a:custGeom>
            <a:avLst/>
            <a:gdLst/>
            <a:ahLst/>
            <a:cxnLst/>
            <a:rect r="r" b="b" t="t" l="l"/>
            <a:pathLst>
              <a:path h="1773632" w="2172601">
                <a:moveTo>
                  <a:pt x="0" y="0"/>
                </a:moveTo>
                <a:lnTo>
                  <a:pt x="2172601" y="0"/>
                </a:lnTo>
                <a:lnTo>
                  <a:pt x="2172601" y="1773632"/>
                </a:lnTo>
                <a:lnTo>
                  <a:pt x="0" y="17736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EF5"/>
        </a:solidFill>
      </p:bgPr>
    </p:bg>
    <p:spTree>
      <p:nvGrpSpPr>
        <p:cNvPr id="1" name=""/>
        <p:cNvGrpSpPr/>
        <p:nvPr/>
      </p:nvGrpSpPr>
      <p:grpSpPr>
        <a:xfrm>
          <a:off x="0" y="0"/>
          <a:ext cx="0" cy="0"/>
          <a:chOff x="0" y="0"/>
          <a:chExt cx="0" cy="0"/>
        </a:xfrm>
      </p:grpSpPr>
      <p:sp>
        <p:nvSpPr>
          <p:cNvPr name="Freeform 2" id="2"/>
          <p:cNvSpPr/>
          <p:nvPr/>
        </p:nvSpPr>
        <p:spPr>
          <a:xfrm flipH="false" flipV="false" rot="0">
            <a:off x="-9525" y="0"/>
            <a:ext cx="18297525" cy="10287000"/>
          </a:xfrm>
          <a:custGeom>
            <a:avLst/>
            <a:gdLst/>
            <a:ahLst/>
            <a:cxnLst/>
            <a:rect r="r" b="b" t="t" l="l"/>
            <a:pathLst>
              <a:path h="10287000" w="18297525">
                <a:moveTo>
                  <a:pt x="0" y="0"/>
                </a:moveTo>
                <a:lnTo>
                  <a:pt x="18297525" y="0"/>
                </a:lnTo>
                <a:lnTo>
                  <a:pt x="18297525"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42070" y="774933"/>
            <a:ext cx="16003861" cy="8737133"/>
            <a:chOff x="0" y="0"/>
            <a:chExt cx="21338481" cy="11649511"/>
          </a:xfrm>
        </p:grpSpPr>
        <p:grpSp>
          <p:nvGrpSpPr>
            <p:cNvPr name="Group 5" id="5"/>
            <p:cNvGrpSpPr/>
            <p:nvPr/>
          </p:nvGrpSpPr>
          <p:grpSpPr>
            <a:xfrm rot="0">
              <a:off x="213271" y="167576"/>
              <a:ext cx="21125210" cy="11481936"/>
              <a:chOff x="0" y="0"/>
              <a:chExt cx="14104351" cy="7665971"/>
            </a:xfrm>
          </p:grpSpPr>
          <p:sp>
            <p:nvSpPr>
              <p:cNvPr name="Freeform 6" id="6"/>
              <p:cNvSpPr/>
              <p:nvPr/>
            </p:nvSpPr>
            <p:spPr>
              <a:xfrm flipH="false" flipV="false" rot="0">
                <a:off x="31750" y="31750"/>
                <a:ext cx="14040851" cy="7602471"/>
              </a:xfrm>
              <a:custGeom>
                <a:avLst/>
                <a:gdLst/>
                <a:ahLst/>
                <a:cxnLst/>
                <a:rect r="r" b="b" t="t" l="l"/>
                <a:pathLst>
                  <a:path h="7602471" w="14040851">
                    <a:moveTo>
                      <a:pt x="13948141" y="7602471"/>
                    </a:moveTo>
                    <a:lnTo>
                      <a:pt x="92710" y="7602471"/>
                    </a:lnTo>
                    <a:cubicBezTo>
                      <a:pt x="41910" y="7602471"/>
                      <a:pt x="0" y="7560561"/>
                      <a:pt x="0" y="7509761"/>
                    </a:cubicBezTo>
                    <a:lnTo>
                      <a:pt x="0" y="92710"/>
                    </a:lnTo>
                    <a:cubicBezTo>
                      <a:pt x="0" y="41910"/>
                      <a:pt x="41910" y="0"/>
                      <a:pt x="92710" y="0"/>
                    </a:cubicBezTo>
                    <a:lnTo>
                      <a:pt x="13946871" y="0"/>
                    </a:lnTo>
                    <a:cubicBezTo>
                      <a:pt x="13997671" y="0"/>
                      <a:pt x="14039582" y="41910"/>
                      <a:pt x="14039582" y="92710"/>
                    </a:cubicBezTo>
                    <a:lnTo>
                      <a:pt x="14039582" y="7508491"/>
                    </a:lnTo>
                    <a:cubicBezTo>
                      <a:pt x="14040851" y="7560561"/>
                      <a:pt x="13998941" y="7602471"/>
                      <a:pt x="13948141" y="7602471"/>
                    </a:cubicBezTo>
                    <a:close/>
                  </a:path>
                </a:pathLst>
              </a:custGeom>
              <a:solidFill>
                <a:srgbClr val="000000"/>
              </a:solidFill>
            </p:spPr>
          </p:sp>
          <p:sp>
            <p:nvSpPr>
              <p:cNvPr name="Freeform 7" id="7"/>
              <p:cNvSpPr/>
              <p:nvPr/>
            </p:nvSpPr>
            <p:spPr>
              <a:xfrm flipH="false" flipV="false" rot="0">
                <a:off x="0" y="0"/>
                <a:ext cx="14104351" cy="7665972"/>
              </a:xfrm>
              <a:custGeom>
                <a:avLst/>
                <a:gdLst/>
                <a:ahLst/>
                <a:cxnLst/>
                <a:rect r="r" b="b" t="t" l="l"/>
                <a:pathLst>
                  <a:path h="7665972" w="14104351">
                    <a:moveTo>
                      <a:pt x="13979891" y="59690"/>
                    </a:moveTo>
                    <a:cubicBezTo>
                      <a:pt x="14015451" y="59690"/>
                      <a:pt x="14044661" y="88900"/>
                      <a:pt x="14044661" y="124460"/>
                    </a:cubicBezTo>
                    <a:lnTo>
                      <a:pt x="14044661" y="7541511"/>
                    </a:lnTo>
                    <a:cubicBezTo>
                      <a:pt x="14044661" y="7577072"/>
                      <a:pt x="14015451" y="7606281"/>
                      <a:pt x="13979891" y="7606281"/>
                    </a:cubicBezTo>
                    <a:lnTo>
                      <a:pt x="124460" y="7606281"/>
                    </a:lnTo>
                    <a:cubicBezTo>
                      <a:pt x="88900" y="7606281"/>
                      <a:pt x="59690" y="7577072"/>
                      <a:pt x="59690" y="7541511"/>
                    </a:cubicBezTo>
                    <a:lnTo>
                      <a:pt x="59690" y="124460"/>
                    </a:lnTo>
                    <a:cubicBezTo>
                      <a:pt x="59690" y="88900"/>
                      <a:pt x="88900" y="59690"/>
                      <a:pt x="124460" y="59690"/>
                    </a:cubicBezTo>
                    <a:lnTo>
                      <a:pt x="13979891" y="59690"/>
                    </a:lnTo>
                    <a:moveTo>
                      <a:pt x="13979891" y="0"/>
                    </a:moveTo>
                    <a:lnTo>
                      <a:pt x="124460" y="0"/>
                    </a:lnTo>
                    <a:cubicBezTo>
                      <a:pt x="55880" y="0"/>
                      <a:pt x="0" y="55880"/>
                      <a:pt x="0" y="124460"/>
                    </a:cubicBezTo>
                    <a:lnTo>
                      <a:pt x="0" y="7541511"/>
                    </a:lnTo>
                    <a:cubicBezTo>
                      <a:pt x="0" y="7610091"/>
                      <a:pt x="55880" y="7665972"/>
                      <a:pt x="124460" y="7665972"/>
                    </a:cubicBezTo>
                    <a:lnTo>
                      <a:pt x="13979891" y="7665972"/>
                    </a:lnTo>
                    <a:cubicBezTo>
                      <a:pt x="14048471" y="7665972"/>
                      <a:pt x="14104351" y="7610091"/>
                      <a:pt x="14104351" y="7541511"/>
                    </a:cubicBezTo>
                    <a:lnTo>
                      <a:pt x="14104351" y="124460"/>
                    </a:lnTo>
                    <a:cubicBezTo>
                      <a:pt x="14104351" y="55880"/>
                      <a:pt x="14048471" y="0"/>
                      <a:pt x="13979891" y="0"/>
                    </a:cubicBezTo>
                    <a:close/>
                  </a:path>
                </a:pathLst>
              </a:custGeom>
              <a:solidFill>
                <a:srgbClr val="000000"/>
              </a:solidFill>
            </p:spPr>
          </p:sp>
        </p:grpSp>
        <p:grpSp>
          <p:nvGrpSpPr>
            <p:cNvPr name="Group 8" id="8"/>
            <p:cNvGrpSpPr/>
            <p:nvPr/>
          </p:nvGrpSpPr>
          <p:grpSpPr>
            <a:xfrm rot="0">
              <a:off x="0" y="0"/>
              <a:ext cx="21046278" cy="11380992"/>
              <a:chOff x="0" y="0"/>
              <a:chExt cx="14051652" cy="7598576"/>
            </a:xfrm>
          </p:grpSpPr>
          <p:sp>
            <p:nvSpPr>
              <p:cNvPr name="Freeform 9" id="9"/>
              <p:cNvSpPr/>
              <p:nvPr/>
            </p:nvSpPr>
            <p:spPr>
              <a:xfrm flipH="false" flipV="false" rot="0">
                <a:off x="31750" y="31750"/>
                <a:ext cx="13988152" cy="7535076"/>
              </a:xfrm>
              <a:custGeom>
                <a:avLst/>
                <a:gdLst/>
                <a:ahLst/>
                <a:cxnLst/>
                <a:rect r="r" b="b" t="t" l="l"/>
                <a:pathLst>
                  <a:path h="7535076" w="13988152">
                    <a:moveTo>
                      <a:pt x="13895442" y="7535076"/>
                    </a:moveTo>
                    <a:lnTo>
                      <a:pt x="92710" y="7535076"/>
                    </a:lnTo>
                    <a:cubicBezTo>
                      <a:pt x="41910" y="7535076"/>
                      <a:pt x="0" y="7493165"/>
                      <a:pt x="0" y="7442365"/>
                    </a:cubicBezTo>
                    <a:lnTo>
                      <a:pt x="0" y="92710"/>
                    </a:lnTo>
                    <a:cubicBezTo>
                      <a:pt x="0" y="41910"/>
                      <a:pt x="41910" y="0"/>
                      <a:pt x="92710" y="0"/>
                    </a:cubicBezTo>
                    <a:lnTo>
                      <a:pt x="13894172" y="0"/>
                    </a:lnTo>
                    <a:cubicBezTo>
                      <a:pt x="13944972" y="0"/>
                      <a:pt x="13986883" y="41910"/>
                      <a:pt x="13986883" y="92710"/>
                    </a:cubicBezTo>
                    <a:lnTo>
                      <a:pt x="13986883" y="7441095"/>
                    </a:lnTo>
                    <a:cubicBezTo>
                      <a:pt x="13988152" y="7493165"/>
                      <a:pt x="13946242" y="7535076"/>
                      <a:pt x="13895442" y="7535076"/>
                    </a:cubicBezTo>
                    <a:close/>
                  </a:path>
                </a:pathLst>
              </a:custGeom>
              <a:solidFill>
                <a:srgbClr val="FFFFFF"/>
              </a:solidFill>
            </p:spPr>
          </p:sp>
          <p:sp>
            <p:nvSpPr>
              <p:cNvPr name="Freeform 10" id="10"/>
              <p:cNvSpPr/>
              <p:nvPr/>
            </p:nvSpPr>
            <p:spPr>
              <a:xfrm flipH="false" flipV="false" rot="0">
                <a:off x="0" y="0"/>
                <a:ext cx="14051652" cy="7598576"/>
              </a:xfrm>
              <a:custGeom>
                <a:avLst/>
                <a:gdLst/>
                <a:ahLst/>
                <a:cxnLst/>
                <a:rect r="r" b="b" t="t" l="l"/>
                <a:pathLst>
                  <a:path h="7598576" w="14051652">
                    <a:moveTo>
                      <a:pt x="13927192" y="59690"/>
                    </a:moveTo>
                    <a:cubicBezTo>
                      <a:pt x="13962752" y="59690"/>
                      <a:pt x="13991963" y="88900"/>
                      <a:pt x="13991963" y="124460"/>
                    </a:cubicBezTo>
                    <a:lnTo>
                      <a:pt x="13991963" y="7474116"/>
                    </a:lnTo>
                    <a:cubicBezTo>
                      <a:pt x="13991963" y="7509676"/>
                      <a:pt x="13962752" y="7538886"/>
                      <a:pt x="13927192" y="7538886"/>
                    </a:cubicBezTo>
                    <a:lnTo>
                      <a:pt x="124460" y="7538886"/>
                    </a:lnTo>
                    <a:cubicBezTo>
                      <a:pt x="88900" y="7538886"/>
                      <a:pt x="59690" y="7509676"/>
                      <a:pt x="59690" y="7474116"/>
                    </a:cubicBezTo>
                    <a:lnTo>
                      <a:pt x="59690" y="124460"/>
                    </a:lnTo>
                    <a:cubicBezTo>
                      <a:pt x="59690" y="88900"/>
                      <a:pt x="88900" y="59690"/>
                      <a:pt x="124460" y="59690"/>
                    </a:cubicBezTo>
                    <a:lnTo>
                      <a:pt x="13927192" y="59690"/>
                    </a:lnTo>
                    <a:moveTo>
                      <a:pt x="13927192" y="0"/>
                    </a:moveTo>
                    <a:lnTo>
                      <a:pt x="124460" y="0"/>
                    </a:lnTo>
                    <a:cubicBezTo>
                      <a:pt x="55880" y="0"/>
                      <a:pt x="0" y="55880"/>
                      <a:pt x="0" y="124460"/>
                    </a:cubicBezTo>
                    <a:lnTo>
                      <a:pt x="0" y="7474116"/>
                    </a:lnTo>
                    <a:cubicBezTo>
                      <a:pt x="0" y="7542695"/>
                      <a:pt x="55880" y="7598576"/>
                      <a:pt x="124460" y="7598576"/>
                    </a:cubicBezTo>
                    <a:lnTo>
                      <a:pt x="13927192" y="7598576"/>
                    </a:lnTo>
                    <a:cubicBezTo>
                      <a:pt x="13995772" y="7598576"/>
                      <a:pt x="14051652" y="7542695"/>
                      <a:pt x="14051652" y="7474116"/>
                    </a:cubicBezTo>
                    <a:lnTo>
                      <a:pt x="14051652" y="124460"/>
                    </a:lnTo>
                    <a:cubicBezTo>
                      <a:pt x="14051652" y="55880"/>
                      <a:pt x="13995772" y="0"/>
                      <a:pt x="13927192" y="0"/>
                    </a:cubicBezTo>
                    <a:close/>
                  </a:path>
                </a:pathLst>
              </a:custGeom>
              <a:solidFill>
                <a:srgbClr val="000000"/>
              </a:solidFill>
            </p:spPr>
          </p:sp>
        </p:grpSp>
      </p:grpSp>
      <p:grpSp>
        <p:nvGrpSpPr>
          <p:cNvPr name="Group 11" id="11"/>
          <p:cNvGrpSpPr/>
          <p:nvPr/>
        </p:nvGrpSpPr>
        <p:grpSpPr>
          <a:xfrm rot="0">
            <a:off x="5292236" y="8171923"/>
            <a:ext cx="7703528" cy="622656"/>
            <a:chOff x="0" y="0"/>
            <a:chExt cx="10271370" cy="830208"/>
          </a:xfrm>
        </p:grpSpPr>
        <p:grpSp>
          <p:nvGrpSpPr>
            <p:cNvPr name="Group 12" id="12"/>
            <p:cNvGrpSpPr/>
            <p:nvPr/>
          </p:nvGrpSpPr>
          <p:grpSpPr>
            <a:xfrm rot="0">
              <a:off x="0" y="0"/>
              <a:ext cx="10271370" cy="830208"/>
              <a:chOff x="0" y="0"/>
              <a:chExt cx="2028913" cy="163992"/>
            </a:xfrm>
          </p:grpSpPr>
          <p:sp>
            <p:nvSpPr>
              <p:cNvPr name="Freeform 13" id="13"/>
              <p:cNvSpPr/>
              <p:nvPr/>
            </p:nvSpPr>
            <p:spPr>
              <a:xfrm flipH="false" flipV="false" rot="0">
                <a:off x="0" y="0"/>
                <a:ext cx="2028913" cy="163992"/>
              </a:xfrm>
              <a:custGeom>
                <a:avLst/>
                <a:gdLst/>
                <a:ahLst/>
                <a:cxnLst/>
                <a:rect r="r" b="b" t="t" l="l"/>
                <a:pathLst>
                  <a:path h="163992" w="2028913">
                    <a:moveTo>
                      <a:pt x="30150" y="0"/>
                    </a:moveTo>
                    <a:lnTo>
                      <a:pt x="1998763" y="0"/>
                    </a:lnTo>
                    <a:cubicBezTo>
                      <a:pt x="2015414" y="0"/>
                      <a:pt x="2028913" y="13498"/>
                      <a:pt x="2028913" y="30150"/>
                    </a:cubicBezTo>
                    <a:lnTo>
                      <a:pt x="2028913" y="133842"/>
                    </a:lnTo>
                    <a:cubicBezTo>
                      <a:pt x="2028913" y="141838"/>
                      <a:pt x="2025736" y="149507"/>
                      <a:pt x="2020082" y="155161"/>
                    </a:cubicBezTo>
                    <a:cubicBezTo>
                      <a:pt x="2014428" y="160815"/>
                      <a:pt x="2006759" y="163992"/>
                      <a:pt x="1998763" y="163992"/>
                    </a:cubicBezTo>
                    <a:lnTo>
                      <a:pt x="30150" y="163992"/>
                    </a:lnTo>
                    <a:cubicBezTo>
                      <a:pt x="22153" y="163992"/>
                      <a:pt x="14485" y="160815"/>
                      <a:pt x="8831" y="155161"/>
                    </a:cubicBezTo>
                    <a:cubicBezTo>
                      <a:pt x="3176" y="149507"/>
                      <a:pt x="0" y="141838"/>
                      <a:pt x="0" y="133842"/>
                    </a:cubicBezTo>
                    <a:lnTo>
                      <a:pt x="0" y="30150"/>
                    </a:lnTo>
                    <a:cubicBezTo>
                      <a:pt x="0" y="22153"/>
                      <a:pt x="3176" y="14485"/>
                      <a:pt x="8831" y="8831"/>
                    </a:cubicBezTo>
                    <a:cubicBezTo>
                      <a:pt x="14485" y="3176"/>
                      <a:pt x="22153" y="0"/>
                      <a:pt x="30150" y="0"/>
                    </a:cubicBezTo>
                    <a:close/>
                  </a:path>
                </a:pathLst>
              </a:custGeom>
              <a:solidFill>
                <a:srgbClr val="FFF493"/>
              </a:solidFill>
              <a:ln w="38100" cap="rnd">
                <a:solidFill>
                  <a:srgbClr val="000000"/>
                </a:solidFill>
                <a:prstDash val="solid"/>
                <a:round/>
              </a:ln>
            </p:spPr>
          </p:sp>
          <p:sp>
            <p:nvSpPr>
              <p:cNvPr name="TextBox 14" id="14"/>
              <p:cNvSpPr txBox="true"/>
              <p:nvPr/>
            </p:nvSpPr>
            <p:spPr>
              <a:xfrm>
                <a:off x="0" y="-28575"/>
                <a:ext cx="2028913" cy="192567"/>
              </a:xfrm>
              <a:prstGeom prst="rect">
                <a:avLst/>
              </a:prstGeom>
            </p:spPr>
            <p:txBody>
              <a:bodyPr anchor="ctr" rtlCol="false" tIns="50800" lIns="50800" bIns="50800" rIns="50800"/>
              <a:lstStyle/>
              <a:p>
                <a:pPr algn="ctr" marL="0" indent="0" lvl="0">
                  <a:lnSpc>
                    <a:spcPts val="3006"/>
                  </a:lnSpc>
                  <a:spcBef>
                    <a:spcPct val="0"/>
                  </a:spcBef>
                </a:pPr>
              </a:p>
            </p:txBody>
          </p:sp>
        </p:grpSp>
        <p:sp>
          <p:nvSpPr>
            <p:cNvPr name="Freeform 15" id="15"/>
            <p:cNvSpPr/>
            <p:nvPr/>
          </p:nvSpPr>
          <p:spPr>
            <a:xfrm flipH="false" flipV="false" rot="0">
              <a:off x="674558" y="215122"/>
              <a:ext cx="399964" cy="399964"/>
            </a:xfrm>
            <a:custGeom>
              <a:avLst/>
              <a:gdLst/>
              <a:ahLst/>
              <a:cxnLst/>
              <a:rect r="r" b="b" t="t" l="l"/>
              <a:pathLst>
                <a:path h="399964" w="399964">
                  <a:moveTo>
                    <a:pt x="0" y="0"/>
                  </a:moveTo>
                  <a:lnTo>
                    <a:pt x="399964" y="0"/>
                  </a:lnTo>
                  <a:lnTo>
                    <a:pt x="399964" y="399964"/>
                  </a:lnTo>
                  <a:lnTo>
                    <a:pt x="0" y="3999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242646" y="277098"/>
              <a:ext cx="8473183" cy="266488"/>
            </a:xfrm>
            <a:prstGeom prst="rect">
              <a:avLst/>
            </a:prstGeom>
          </p:spPr>
          <p:txBody>
            <a:bodyPr anchor="t" rtlCol="false" tIns="0" lIns="0" bIns="0" rIns="0">
              <a:spAutoFit/>
            </a:bodyPr>
            <a:lstStyle/>
            <a:p>
              <a:pPr algn="ctr" marL="0" indent="0" lvl="0">
                <a:lnSpc>
                  <a:spcPts val="1722"/>
                </a:lnSpc>
                <a:spcBef>
                  <a:spcPct val="0"/>
                </a:spcBef>
              </a:pPr>
              <a:r>
                <a:rPr lang="en-US" sz="1325">
                  <a:solidFill>
                    <a:srgbClr val="000000"/>
                  </a:solidFill>
                  <a:latin typeface="Garet 1"/>
                </a:rPr>
                <a:t>Cette présentation est optimisée pour une utilisation sur tableau blanc</a:t>
              </a:r>
            </a:p>
          </p:txBody>
        </p:sp>
      </p:grpSp>
      <p:grpSp>
        <p:nvGrpSpPr>
          <p:cNvPr name="Group 17" id="17"/>
          <p:cNvGrpSpPr/>
          <p:nvPr/>
        </p:nvGrpSpPr>
        <p:grpSpPr>
          <a:xfrm rot="0">
            <a:off x="804859" y="1287284"/>
            <a:ext cx="1828800" cy="1828800"/>
            <a:chOff x="0" y="0"/>
            <a:chExt cx="3251200" cy="3251200"/>
          </a:xfrm>
        </p:grpSpPr>
        <p:sp>
          <p:nvSpPr>
            <p:cNvPr name="Freeform 18" id="18"/>
            <p:cNvSpPr/>
            <p:nvPr/>
          </p:nvSpPr>
          <p:spPr>
            <a:xfrm flipH="false" flipV="false" rot="0">
              <a:off x="0" y="0"/>
              <a:ext cx="3251200" cy="3251200"/>
            </a:xfrm>
            <a:custGeom>
              <a:avLst/>
              <a:gdLst/>
              <a:ahLst/>
              <a:cxnLst/>
              <a:rect r="r" b="b" t="t" l="l"/>
              <a:pathLst>
                <a:path h="3251200" w="3251200">
                  <a:moveTo>
                    <a:pt x="3251200" y="25400"/>
                  </a:moveTo>
                  <a:cubicBezTo>
                    <a:pt x="3251200" y="11372"/>
                    <a:pt x="3239833" y="0"/>
                    <a:pt x="3225800" y="0"/>
                  </a:cubicBezTo>
                  <a:lnTo>
                    <a:pt x="25400" y="0"/>
                  </a:lnTo>
                  <a:cubicBezTo>
                    <a:pt x="11372" y="0"/>
                    <a:pt x="0" y="11372"/>
                    <a:pt x="0" y="25400"/>
                  </a:cubicBezTo>
                  <a:lnTo>
                    <a:pt x="0" y="3225800"/>
                  </a:lnTo>
                  <a:cubicBezTo>
                    <a:pt x="0" y="3239833"/>
                    <a:pt x="11372" y="3251200"/>
                    <a:pt x="25400" y="3251200"/>
                  </a:cubicBezTo>
                  <a:lnTo>
                    <a:pt x="3225800" y="3251200"/>
                  </a:lnTo>
                  <a:cubicBezTo>
                    <a:pt x="3239833" y="3251200"/>
                    <a:pt x="3251200" y="3239833"/>
                    <a:pt x="3251200" y="3225800"/>
                  </a:cubicBezTo>
                  <a:lnTo>
                    <a:pt x="3251200" y="25400"/>
                  </a:lnTo>
                  <a:close/>
                </a:path>
              </a:pathLst>
            </a:custGeom>
            <a:solidFill>
              <a:srgbClr val="F6BA02"/>
            </a:solidFill>
          </p:spPr>
        </p:sp>
        <p:sp>
          <p:nvSpPr>
            <p:cNvPr name="TextBox 19" id="19"/>
            <p:cNvSpPr txBox="true"/>
            <p:nvPr/>
          </p:nvSpPr>
          <p:spPr>
            <a:xfrm>
              <a:off x="152400" y="225425"/>
              <a:ext cx="2946400" cy="2771775"/>
            </a:xfrm>
            <a:prstGeom prst="rect">
              <a:avLst/>
            </a:prstGeom>
          </p:spPr>
          <p:txBody>
            <a:bodyPr anchor="t" rtlCol="false" tIns="50800" lIns="50800" bIns="50800" rIns="50800"/>
            <a:lstStyle/>
            <a:p>
              <a:pPr algn="ctr">
                <a:lnSpc>
                  <a:spcPts val="2799"/>
                </a:lnSpc>
              </a:pPr>
              <a:r>
                <a:rPr lang="en-US" sz="1999">
                  <a:solidFill>
                    <a:srgbClr val="FFFFFF"/>
                  </a:solidFill>
                  <a:latin typeface="Garet 1"/>
                </a:rPr>
                <a:t>D’accord Mais je veux jouer Moi</a:t>
              </a:r>
            </a:p>
          </p:txBody>
        </p:sp>
      </p:grpSp>
      <p:grpSp>
        <p:nvGrpSpPr>
          <p:cNvPr name="Group 20" id="20"/>
          <p:cNvGrpSpPr/>
          <p:nvPr/>
        </p:nvGrpSpPr>
        <p:grpSpPr>
          <a:xfrm rot="0">
            <a:off x="312710" y="4085071"/>
            <a:ext cx="4187451" cy="1828800"/>
            <a:chOff x="0" y="0"/>
            <a:chExt cx="7444358" cy="3251200"/>
          </a:xfrm>
        </p:grpSpPr>
        <p:sp>
          <p:nvSpPr>
            <p:cNvPr name="Freeform 21" id="21"/>
            <p:cNvSpPr/>
            <p:nvPr/>
          </p:nvSpPr>
          <p:spPr>
            <a:xfrm flipH="false" flipV="false" rot="0">
              <a:off x="0" y="0"/>
              <a:ext cx="7444358" cy="3251200"/>
            </a:xfrm>
            <a:custGeom>
              <a:avLst/>
              <a:gdLst/>
              <a:ahLst/>
              <a:cxnLst/>
              <a:rect r="r" b="b" t="t" l="l"/>
              <a:pathLst>
                <a:path h="3251200" w="7444358">
                  <a:moveTo>
                    <a:pt x="7444358" y="25400"/>
                  </a:moveTo>
                  <a:cubicBezTo>
                    <a:pt x="7444358" y="11372"/>
                    <a:pt x="7432991" y="0"/>
                    <a:pt x="7418958" y="0"/>
                  </a:cubicBezTo>
                  <a:lnTo>
                    <a:pt x="25400" y="0"/>
                  </a:lnTo>
                  <a:cubicBezTo>
                    <a:pt x="11372" y="0"/>
                    <a:pt x="0" y="11372"/>
                    <a:pt x="0" y="25400"/>
                  </a:cubicBezTo>
                  <a:lnTo>
                    <a:pt x="0" y="3225800"/>
                  </a:lnTo>
                  <a:cubicBezTo>
                    <a:pt x="0" y="3239833"/>
                    <a:pt x="11372" y="3251200"/>
                    <a:pt x="25400" y="3251200"/>
                  </a:cubicBezTo>
                  <a:lnTo>
                    <a:pt x="7418958" y="3251200"/>
                  </a:lnTo>
                  <a:cubicBezTo>
                    <a:pt x="7432991" y="3251200"/>
                    <a:pt x="7444358" y="3239833"/>
                    <a:pt x="7444358" y="3225800"/>
                  </a:cubicBezTo>
                  <a:lnTo>
                    <a:pt x="7444358" y="25400"/>
                  </a:lnTo>
                  <a:close/>
                </a:path>
              </a:pathLst>
            </a:custGeom>
            <a:solidFill>
              <a:srgbClr val="F47CB9"/>
            </a:solidFill>
          </p:spPr>
        </p:sp>
        <p:sp>
          <p:nvSpPr>
            <p:cNvPr name="TextBox 22" id="22"/>
            <p:cNvSpPr txBox="true"/>
            <p:nvPr/>
          </p:nvSpPr>
          <p:spPr>
            <a:xfrm>
              <a:off x="152400" y="215900"/>
              <a:ext cx="7139558" cy="2781300"/>
            </a:xfrm>
            <a:prstGeom prst="rect">
              <a:avLst/>
            </a:prstGeom>
          </p:spPr>
          <p:txBody>
            <a:bodyPr anchor="t" rtlCol="false" tIns="50800" lIns="50800" bIns="50800" rIns="50800"/>
            <a:lstStyle/>
            <a:p>
              <a:pPr algn="ctr">
                <a:lnSpc>
                  <a:spcPts val="2519"/>
                </a:lnSpc>
              </a:pPr>
              <a:r>
                <a:rPr lang="en-US" sz="1799">
                  <a:solidFill>
                    <a:srgbClr val="FFFFFF"/>
                  </a:solidFill>
                  <a:latin typeface="Garet 1"/>
                </a:rPr>
                <a:t>Tu peux Aller Dans notre site web pour jouer a la tour de hanoi </a:t>
              </a:r>
            </a:p>
          </p:txBody>
        </p:sp>
      </p:grpSp>
      <p:sp>
        <p:nvSpPr>
          <p:cNvPr name="Freeform 23" id="23"/>
          <p:cNvSpPr/>
          <p:nvPr/>
        </p:nvSpPr>
        <p:spPr>
          <a:xfrm flipH="false" flipV="false" rot="0">
            <a:off x="14625637" y="1028700"/>
            <a:ext cx="4310730" cy="2892108"/>
          </a:xfrm>
          <a:custGeom>
            <a:avLst/>
            <a:gdLst/>
            <a:ahLst/>
            <a:cxnLst/>
            <a:rect r="r" b="b" t="t" l="l"/>
            <a:pathLst>
              <a:path h="2892108" w="4310730">
                <a:moveTo>
                  <a:pt x="0" y="0"/>
                </a:moveTo>
                <a:lnTo>
                  <a:pt x="4310730" y="0"/>
                </a:lnTo>
                <a:lnTo>
                  <a:pt x="4310730" y="2892108"/>
                </a:lnTo>
                <a:lnTo>
                  <a:pt x="0" y="28921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122296" y="6172200"/>
            <a:ext cx="2528732" cy="4114800"/>
          </a:xfrm>
          <a:custGeom>
            <a:avLst/>
            <a:gdLst/>
            <a:ahLst/>
            <a:cxnLst/>
            <a:rect r="r" b="b" t="t" l="l"/>
            <a:pathLst>
              <a:path h="4114800" w="2528732">
                <a:moveTo>
                  <a:pt x="0" y="0"/>
                </a:moveTo>
                <a:lnTo>
                  <a:pt x="2528731" y="0"/>
                </a:lnTo>
                <a:lnTo>
                  <a:pt x="252873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8466073" y="1287284"/>
            <a:ext cx="1355853" cy="1318875"/>
          </a:xfrm>
          <a:custGeom>
            <a:avLst/>
            <a:gdLst/>
            <a:ahLst/>
            <a:cxnLst/>
            <a:rect r="r" b="b" t="t" l="l"/>
            <a:pathLst>
              <a:path h="1318875" w="1355853">
                <a:moveTo>
                  <a:pt x="0" y="0"/>
                </a:moveTo>
                <a:lnTo>
                  <a:pt x="1355854" y="0"/>
                </a:lnTo>
                <a:lnTo>
                  <a:pt x="1355854" y="1318875"/>
                </a:lnTo>
                <a:lnTo>
                  <a:pt x="0" y="13188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719259" y="6625908"/>
            <a:ext cx="939398" cy="927442"/>
          </a:xfrm>
          <a:custGeom>
            <a:avLst/>
            <a:gdLst/>
            <a:ahLst/>
            <a:cxnLst/>
            <a:rect r="r" b="b" t="t" l="l"/>
            <a:pathLst>
              <a:path h="927442" w="939398">
                <a:moveTo>
                  <a:pt x="0" y="0"/>
                </a:moveTo>
                <a:lnTo>
                  <a:pt x="939399" y="0"/>
                </a:lnTo>
                <a:lnTo>
                  <a:pt x="939399" y="927442"/>
                </a:lnTo>
                <a:lnTo>
                  <a:pt x="0" y="9274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true" flipV="false" rot="-500745">
            <a:off x="2918535" y="1961607"/>
            <a:ext cx="1953921" cy="1794055"/>
          </a:xfrm>
          <a:custGeom>
            <a:avLst/>
            <a:gdLst/>
            <a:ahLst/>
            <a:cxnLst/>
            <a:rect r="r" b="b" t="t" l="l"/>
            <a:pathLst>
              <a:path h="1794055" w="1953921">
                <a:moveTo>
                  <a:pt x="1953921" y="0"/>
                </a:moveTo>
                <a:lnTo>
                  <a:pt x="0" y="0"/>
                </a:lnTo>
                <a:lnTo>
                  <a:pt x="0" y="1794055"/>
                </a:lnTo>
                <a:lnTo>
                  <a:pt x="1953921" y="1794055"/>
                </a:lnTo>
                <a:lnTo>
                  <a:pt x="1953921"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8" id="28"/>
          <p:cNvSpPr/>
          <p:nvPr/>
        </p:nvSpPr>
        <p:spPr>
          <a:xfrm flipH="false" flipV="false" rot="0">
            <a:off x="12091739" y="3690859"/>
            <a:ext cx="642653" cy="2223012"/>
          </a:xfrm>
          <a:custGeom>
            <a:avLst/>
            <a:gdLst/>
            <a:ahLst/>
            <a:cxnLst/>
            <a:rect r="r" b="b" t="t" l="l"/>
            <a:pathLst>
              <a:path h="2223012" w="642653">
                <a:moveTo>
                  <a:pt x="0" y="0"/>
                </a:moveTo>
                <a:lnTo>
                  <a:pt x="642653" y="0"/>
                </a:lnTo>
                <a:lnTo>
                  <a:pt x="642653" y="2223012"/>
                </a:lnTo>
                <a:lnTo>
                  <a:pt x="0" y="22230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9" id="29"/>
          <p:cNvSpPr/>
          <p:nvPr/>
        </p:nvSpPr>
        <p:spPr>
          <a:xfrm flipH="false" flipV="false" rot="0">
            <a:off x="17259300" y="8794579"/>
            <a:ext cx="797721" cy="927442"/>
          </a:xfrm>
          <a:custGeom>
            <a:avLst/>
            <a:gdLst/>
            <a:ahLst/>
            <a:cxnLst/>
            <a:rect r="r" b="b" t="t" l="l"/>
            <a:pathLst>
              <a:path h="927442" w="797721">
                <a:moveTo>
                  <a:pt x="0" y="0"/>
                </a:moveTo>
                <a:lnTo>
                  <a:pt x="797721" y="0"/>
                </a:lnTo>
                <a:lnTo>
                  <a:pt x="797721" y="927442"/>
                </a:lnTo>
                <a:lnTo>
                  <a:pt x="0" y="927442"/>
                </a:lnTo>
                <a:lnTo>
                  <a:pt x="0" y="0"/>
                </a:lnTo>
                <a:close/>
              </a:path>
            </a:pathLst>
          </a:custGeom>
          <a:blipFill>
            <a:blip r:embed="rId20">
              <a:extLst>
                <a:ext uri="{96DAC541-7B7A-43D3-8B79-37D633B846F1}">
                  <asvg:svgBlip xmlns:asvg="http://schemas.microsoft.com/office/drawing/2016/SVG/main" r:embed="rId21"/>
                </a:ext>
              </a:extLst>
            </a:blip>
            <a:stretch>
              <a:fillRect l="-127189" t="0" r="0" b="-145380"/>
            </a:stretch>
          </a:blipFill>
        </p:spPr>
      </p:sp>
      <p:sp>
        <p:nvSpPr>
          <p:cNvPr name="Freeform 30" id="30"/>
          <p:cNvSpPr/>
          <p:nvPr/>
        </p:nvSpPr>
        <p:spPr>
          <a:xfrm flipH="false" flipV="false" rot="0">
            <a:off x="1534162" y="588434"/>
            <a:ext cx="654796" cy="880533"/>
          </a:xfrm>
          <a:custGeom>
            <a:avLst/>
            <a:gdLst/>
            <a:ahLst/>
            <a:cxnLst/>
            <a:rect r="r" b="b" t="t" l="l"/>
            <a:pathLst>
              <a:path h="880533" w="654796">
                <a:moveTo>
                  <a:pt x="0" y="0"/>
                </a:moveTo>
                <a:lnTo>
                  <a:pt x="654796" y="0"/>
                </a:lnTo>
                <a:lnTo>
                  <a:pt x="654796" y="880532"/>
                </a:lnTo>
                <a:lnTo>
                  <a:pt x="0" y="88053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31" id="31"/>
          <p:cNvSpPr txBox="true"/>
          <p:nvPr/>
        </p:nvSpPr>
        <p:spPr>
          <a:xfrm rot="0">
            <a:off x="3558741" y="4073208"/>
            <a:ext cx="11160993" cy="1717543"/>
          </a:xfrm>
          <a:prstGeom prst="rect">
            <a:avLst/>
          </a:prstGeom>
        </p:spPr>
        <p:txBody>
          <a:bodyPr anchor="t" rtlCol="false" tIns="0" lIns="0" bIns="0" rIns="0">
            <a:spAutoFit/>
          </a:bodyPr>
          <a:lstStyle/>
          <a:p>
            <a:pPr algn="ctr">
              <a:lnSpc>
                <a:spcPts val="13160"/>
              </a:lnSpc>
            </a:pPr>
            <a:r>
              <a:rPr lang="en-US" sz="12299">
                <a:solidFill>
                  <a:srgbClr val="F6BA02"/>
                </a:solidFill>
                <a:latin typeface="Fredoka Bold"/>
              </a:rPr>
              <a:t>MERCI</a:t>
            </a:r>
          </a:p>
        </p:txBody>
      </p:sp>
      <p:sp>
        <p:nvSpPr>
          <p:cNvPr name="Freeform 32" id="32"/>
          <p:cNvSpPr/>
          <p:nvPr/>
        </p:nvSpPr>
        <p:spPr>
          <a:xfrm flipH="false" flipV="false" rot="0">
            <a:off x="15125700" y="5652691"/>
            <a:ext cx="3310605" cy="3605609"/>
          </a:xfrm>
          <a:custGeom>
            <a:avLst/>
            <a:gdLst/>
            <a:ahLst/>
            <a:cxnLst/>
            <a:rect r="r" b="b" t="t" l="l"/>
            <a:pathLst>
              <a:path h="3605609" w="3310605">
                <a:moveTo>
                  <a:pt x="0" y="0"/>
                </a:moveTo>
                <a:lnTo>
                  <a:pt x="3310605" y="0"/>
                </a:lnTo>
                <a:lnTo>
                  <a:pt x="3310605" y="3605609"/>
                </a:lnTo>
                <a:lnTo>
                  <a:pt x="0" y="360560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7525" cy="10287000"/>
          </a:xfrm>
          <a:custGeom>
            <a:avLst/>
            <a:gdLst/>
            <a:ahLst/>
            <a:cxnLst/>
            <a:rect r="r" b="b" t="t" l="l"/>
            <a:pathLst>
              <a:path h="10287000" w="18297525">
                <a:moveTo>
                  <a:pt x="0" y="0"/>
                </a:moveTo>
                <a:lnTo>
                  <a:pt x="18297525" y="0"/>
                </a:lnTo>
                <a:lnTo>
                  <a:pt x="18297525"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76110">
            <a:off x="-480415" y="-1833852"/>
            <a:ext cx="2572828" cy="4748508"/>
          </a:xfrm>
          <a:custGeom>
            <a:avLst/>
            <a:gdLst/>
            <a:ahLst/>
            <a:cxnLst/>
            <a:rect r="r" b="b" t="t" l="l"/>
            <a:pathLst>
              <a:path h="4748508" w="2572828">
                <a:moveTo>
                  <a:pt x="0" y="0"/>
                </a:moveTo>
                <a:lnTo>
                  <a:pt x="2572828" y="0"/>
                </a:lnTo>
                <a:lnTo>
                  <a:pt x="2572828" y="4748507"/>
                </a:lnTo>
                <a:lnTo>
                  <a:pt x="0" y="474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856398" y="-1636056"/>
            <a:ext cx="4835769" cy="4114800"/>
          </a:xfrm>
          <a:custGeom>
            <a:avLst/>
            <a:gdLst/>
            <a:ahLst/>
            <a:cxnLst/>
            <a:rect r="r" b="b" t="t" l="l"/>
            <a:pathLst>
              <a:path h="4114800" w="4835769">
                <a:moveTo>
                  <a:pt x="0" y="0"/>
                </a:moveTo>
                <a:lnTo>
                  <a:pt x="4835769" y="0"/>
                </a:lnTo>
                <a:lnTo>
                  <a:pt x="483576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23075">
            <a:off x="14608386" y="7060746"/>
            <a:ext cx="1788836" cy="2154938"/>
          </a:xfrm>
          <a:custGeom>
            <a:avLst/>
            <a:gdLst/>
            <a:ahLst/>
            <a:cxnLst/>
            <a:rect r="r" b="b" t="t" l="l"/>
            <a:pathLst>
              <a:path h="2154938" w="1788836">
                <a:moveTo>
                  <a:pt x="0" y="0"/>
                </a:moveTo>
                <a:lnTo>
                  <a:pt x="1788837" y="0"/>
                </a:lnTo>
                <a:lnTo>
                  <a:pt x="1788837" y="2154938"/>
                </a:lnTo>
                <a:lnTo>
                  <a:pt x="0" y="2154938"/>
                </a:lnTo>
                <a:lnTo>
                  <a:pt x="0" y="0"/>
                </a:lnTo>
                <a:close/>
              </a:path>
            </a:pathLst>
          </a:custGeom>
          <a:blipFill>
            <a:blip r:embed="rId8">
              <a:extLst>
                <a:ext uri="{96DAC541-7B7A-43D3-8B79-37D633B846F1}">
                  <asvg:svgBlip xmlns:asvg="http://schemas.microsoft.com/office/drawing/2016/SVG/main" r:embed="rId9"/>
                </a:ext>
              </a:extLst>
            </a:blip>
            <a:stretch>
              <a:fillRect l="-113400" t="0" r="0" b="-83484"/>
            </a:stretch>
          </a:blipFill>
        </p:spPr>
      </p:sp>
      <p:sp>
        <p:nvSpPr>
          <p:cNvPr name="Freeform 6" id="6"/>
          <p:cNvSpPr/>
          <p:nvPr/>
        </p:nvSpPr>
        <p:spPr>
          <a:xfrm flipH="false" flipV="false" rot="979749">
            <a:off x="15960040" y="7137804"/>
            <a:ext cx="663328" cy="795700"/>
          </a:xfrm>
          <a:custGeom>
            <a:avLst/>
            <a:gdLst/>
            <a:ahLst/>
            <a:cxnLst/>
            <a:rect r="r" b="b" t="t" l="l"/>
            <a:pathLst>
              <a:path h="795700" w="663328">
                <a:moveTo>
                  <a:pt x="0" y="0"/>
                </a:moveTo>
                <a:lnTo>
                  <a:pt x="663328" y="0"/>
                </a:lnTo>
                <a:lnTo>
                  <a:pt x="663328" y="795700"/>
                </a:lnTo>
                <a:lnTo>
                  <a:pt x="0" y="795700"/>
                </a:lnTo>
                <a:lnTo>
                  <a:pt x="0" y="0"/>
                </a:lnTo>
                <a:close/>
              </a:path>
            </a:pathLst>
          </a:custGeom>
          <a:blipFill>
            <a:blip r:embed="rId10">
              <a:extLst>
                <a:ext uri="{96DAC541-7B7A-43D3-8B79-37D633B846F1}">
                  <asvg:svgBlip xmlns:asvg="http://schemas.microsoft.com/office/drawing/2016/SVG/main" r:embed="rId11"/>
                </a:ext>
              </a:extLst>
            </a:blip>
            <a:stretch>
              <a:fillRect l="-127930" t="0" r="0" b="-138600"/>
            </a:stretch>
          </a:blipFill>
        </p:spPr>
      </p:sp>
      <p:sp>
        <p:nvSpPr>
          <p:cNvPr name="Freeform 7" id="7"/>
          <p:cNvSpPr/>
          <p:nvPr/>
        </p:nvSpPr>
        <p:spPr>
          <a:xfrm flipH="false" flipV="false" rot="0">
            <a:off x="12121248" y="5397599"/>
            <a:ext cx="4117975" cy="838569"/>
          </a:xfrm>
          <a:custGeom>
            <a:avLst/>
            <a:gdLst/>
            <a:ahLst/>
            <a:cxnLst/>
            <a:rect r="r" b="b" t="t" l="l"/>
            <a:pathLst>
              <a:path h="838569" w="4117975">
                <a:moveTo>
                  <a:pt x="0" y="0"/>
                </a:moveTo>
                <a:lnTo>
                  <a:pt x="4117975" y="0"/>
                </a:lnTo>
                <a:lnTo>
                  <a:pt x="4117975" y="838569"/>
                </a:lnTo>
                <a:lnTo>
                  <a:pt x="0" y="83856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984790" y="1028700"/>
            <a:ext cx="8776168" cy="8617314"/>
            <a:chOff x="0" y="0"/>
            <a:chExt cx="11701558" cy="11489751"/>
          </a:xfrm>
        </p:grpSpPr>
        <p:grpSp>
          <p:nvGrpSpPr>
            <p:cNvPr name="Group 9" id="9"/>
            <p:cNvGrpSpPr/>
            <p:nvPr/>
          </p:nvGrpSpPr>
          <p:grpSpPr>
            <a:xfrm rot="0">
              <a:off x="361311" y="165278"/>
              <a:ext cx="11340247" cy="11324474"/>
              <a:chOff x="0" y="0"/>
              <a:chExt cx="7571372" cy="7560841"/>
            </a:xfrm>
          </p:grpSpPr>
          <p:sp>
            <p:nvSpPr>
              <p:cNvPr name="Freeform 10" id="10"/>
              <p:cNvSpPr/>
              <p:nvPr/>
            </p:nvSpPr>
            <p:spPr>
              <a:xfrm flipH="false" flipV="false" rot="0">
                <a:off x="31750" y="31750"/>
                <a:ext cx="7507872" cy="7497342"/>
              </a:xfrm>
              <a:custGeom>
                <a:avLst/>
                <a:gdLst/>
                <a:ahLst/>
                <a:cxnLst/>
                <a:rect r="r" b="b" t="t" l="l"/>
                <a:pathLst>
                  <a:path h="7497342" w="7507872">
                    <a:moveTo>
                      <a:pt x="7415162" y="7497342"/>
                    </a:moveTo>
                    <a:lnTo>
                      <a:pt x="92710" y="7497342"/>
                    </a:lnTo>
                    <a:cubicBezTo>
                      <a:pt x="41910" y="7497342"/>
                      <a:pt x="0" y="7455431"/>
                      <a:pt x="0" y="7404631"/>
                    </a:cubicBezTo>
                    <a:lnTo>
                      <a:pt x="0" y="92710"/>
                    </a:lnTo>
                    <a:cubicBezTo>
                      <a:pt x="0" y="41910"/>
                      <a:pt x="41910" y="0"/>
                      <a:pt x="92710" y="0"/>
                    </a:cubicBezTo>
                    <a:lnTo>
                      <a:pt x="7413892" y="0"/>
                    </a:lnTo>
                    <a:cubicBezTo>
                      <a:pt x="7464692" y="0"/>
                      <a:pt x="7506602" y="41910"/>
                      <a:pt x="7506602" y="92710"/>
                    </a:cubicBezTo>
                    <a:lnTo>
                      <a:pt x="7506602" y="7403361"/>
                    </a:lnTo>
                    <a:cubicBezTo>
                      <a:pt x="7507872" y="7455431"/>
                      <a:pt x="7465962" y="7497342"/>
                      <a:pt x="7415162" y="7497342"/>
                    </a:cubicBezTo>
                    <a:close/>
                  </a:path>
                </a:pathLst>
              </a:custGeom>
              <a:solidFill>
                <a:srgbClr val="000000"/>
              </a:solidFill>
            </p:spPr>
          </p:sp>
          <p:sp>
            <p:nvSpPr>
              <p:cNvPr name="Freeform 11" id="11"/>
              <p:cNvSpPr/>
              <p:nvPr/>
            </p:nvSpPr>
            <p:spPr>
              <a:xfrm flipH="false" flipV="false" rot="0">
                <a:off x="0" y="0"/>
                <a:ext cx="7571372" cy="7560842"/>
              </a:xfrm>
              <a:custGeom>
                <a:avLst/>
                <a:gdLst/>
                <a:ahLst/>
                <a:cxnLst/>
                <a:rect r="r" b="b" t="t" l="l"/>
                <a:pathLst>
                  <a:path h="7560842" w="7571372">
                    <a:moveTo>
                      <a:pt x="7446912" y="59690"/>
                    </a:moveTo>
                    <a:cubicBezTo>
                      <a:pt x="7482472" y="59690"/>
                      <a:pt x="7511682" y="88900"/>
                      <a:pt x="7511682" y="124460"/>
                    </a:cubicBezTo>
                    <a:lnTo>
                      <a:pt x="7511682" y="7436382"/>
                    </a:lnTo>
                    <a:cubicBezTo>
                      <a:pt x="7511682" y="7471942"/>
                      <a:pt x="7482472" y="7501151"/>
                      <a:pt x="7446912" y="7501151"/>
                    </a:cubicBezTo>
                    <a:lnTo>
                      <a:pt x="124460" y="7501151"/>
                    </a:lnTo>
                    <a:cubicBezTo>
                      <a:pt x="88900" y="7501151"/>
                      <a:pt x="59690" y="7471942"/>
                      <a:pt x="59690" y="7436382"/>
                    </a:cubicBezTo>
                    <a:lnTo>
                      <a:pt x="59690" y="124460"/>
                    </a:lnTo>
                    <a:cubicBezTo>
                      <a:pt x="59690" y="88900"/>
                      <a:pt x="88900" y="59690"/>
                      <a:pt x="124460" y="59690"/>
                    </a:cubicBezTo>
                    <a:lnTo>
                      <a:pt x="7446912" y="59690"/>
                    </a:lnTo>
                    <a:moveTo>
                      <a:pt x="7446912" y="0"/>
                    </a:moveTo>
                    <a:lnTo>
                      <a:pt x="124460" y="0"/>
                    </a:lnTo>
                    <a:cubicBezTo>
                      <a:pt x="55880" y="0"/>
                      <a:pt x="0" y="55880"/>
                      <a:pt x="0" y="124460"/>
                    </a:cubicBezTo>
                    <a:lnTo>
                      <a:pt x="0" y="7436382"/>
                    </a:lnTo>
                    <a:cubicBezTo>
                      <a:pt x="0" y="7504961"/>
                      <a:pt x="55880" y="7560842"/>
                      <a:pt x="124460" y="7560842"/>
                    </a:cubicBezTo>
                    <a:lnTo>
                      <a:pt x="7446912" y="7560842"/>
                    </a:lnTo>
                    <a:cubicBezTo>
                      <a:pt x="7515492" y="7560842"/>
                      <a:pt x="7571372" y="7504961"/>
                      <a:pt x="7571372" y="7436382"/>
                    </a:cubicBezTo>
                    <a:lnTo>
                      <a:pt x="7571372" y="124460"/>
                    </a:lnTo>
                    <a:cubicBezTo>
                      <a:pt x="7571372" y="55880"/>
                      <a:pt x="7515492" y="0"/>
                      <a:pt x="7446912" y="0"/>
                    </a:cubicBezTo>
                    <a:close/>
                  </a:path>
                </a:pathLst>
              </a:custGeom>
              <a:solidFill>
                <a:srgbClr val="000000"/>
              </a:solidFill>
            </p:spPr>
          </p:sp>
        </p:grpSp>
        <p:grpSp>
          <p:nvGrpSpPr>
            <p:cNvPr name="Group 12" id="12"/>
            <p:cNvGrpSpPr/>
            <p:nvPr/>
          </p:nvGrpSpPr>
          <p:grpSpPr>
            <a:xfrm rot="0">
              <a:off x="0" y="0"/>
              <a:ext cx="11390978" cy="11224914"/>
              <a:chOff x="0" y="0"/>
              <a:chExt cx="7605243" cy="7494370"/>
            </a:xfrm>
          </p:grpSpPr>
          <p:sp>
            <p:nvSpPr>
              <p:cNvPr name="Freeform 13" id="13"/>
              <p:cNvSpPr/>
              <p:nvPr/>
            </p:nvSpPr>
            <p:spPr>
              <a:xfrm flipH="false" flipV="false" rot="0">
                <a:off x="31750" y="31750"/>
                <a:ext cx="7541743" cy="7430870"/>
              </a:xfrm>
              <a:custGeom>
                <a:avLst/>
                <a:gdLst/>
                <a:ahLst/>
                <a:cxnLst/>
                <a:rect r="r" b="b" t="t" l="l"/>
                <a:pathLst>
                  <a:path h="7430870" w="7541743">
                    <a:moveTo>
                      <a:pt x="7449033" y="7430870"/>
                    </a:moveTo>
                    <a:lnTo>
                      <a:pt x="92710" y="7430870"/>
                    </a:lnTo>
                    <a:cubicBezTo>
                      <a:pt x="41910" y="7430870"/>
                      <a:pt x="0" y="7388960"/>
                      <a:pt x="0" y="7338160"/>
                    </a:cubicBezTo>
                    <a:lnTo>
                      <a:pt x="0" y="92710"/>
                    </a:lnTo>
                    <a:cubicBezTo>
                      <a:pt x="0" y="41910"/>
                      <a:pt x="41910" y="0"/>
                      <a:pt x="92710" y="0"/>
                    </a:cubicBezTo>
                    <a:lnTo>
                      <a:pt x="7447763" y="0"/>
                    </a:lnTo>
                    <a:cubicBezTo>
                      <a:pt x="7498563" y="0"/>
                      <a:pt x="7540473" y="41910"/>
                      <a:pt x="7540473" y="92710"/>
                    </a:cubicBezTo>
                    <a:lnTo>
                      <a:pt x="7540473" y="7336890"/>
                    </a:lnTo>
                    <a:cubicBezTo>
                      <a:pt x="7541743" y="7388960"/>
                      <a:pt x="7499833" y="7430870"/>
                      <a:pt x="7449033" y="7430870"/>
                    </a:cubicBezTo>
                    <a:close/>
                  </a:path>
                </a:pathLst>
              </a:custGeom>
              <a:solidFill>
                <a:srgbClr val="FFFFFF"/>
              </a:solidFill>
            </p:spPr>
          </p:sp>
          <p:sp>
            <p:nvSpPr>
              <p:cNvPr name="Freeform 14" id="14"/>
              <p:cNvSpPr/>
              <p:nvPr/>
            </p:nvSpPr>
            <p:spPr>
              <a:xfrm flipH="false" flipV="false" rot="0">
                <a:off x="0" y="0"/>
                <a:ext cx="7605243" cy="7494370"/>
              </a:xfrm>
              <a:custGeom>
                <a:avLst/>
                <a:gdLst/>
                <a:ahLst/>
                <a:cxnLst/>
                <a:rect r="r" b="b" t="t" l="l"/>
                <a:pathLst>
                  <a:path h="7494370" w="7605243">
                    <a:moveTo>
                      <a:pt x="7480783" y="59690"/>
                    </a:moveTo>
                    <a:cubicBezTo>
                      <a:pt x="7516343" y="59690"/>
                      <a:pt x="7545553" y="88900"/>
                      <a:pt x="7545553" y="124460"/>
                    </a:cubicBezTo>
                    <a:lnTo>
                      <a:pt x="7545553" y="7369910"/>
                    </a:lnTo>
                    <a:cubicBezTo>
                      <a:pt x="7545553" y="7405470"/>
                      <a:pt x="7516343" y="7434680"/>
                      <a:pt x="7480783" y="7434680"/>
                    </a:cubicBezTo>
                    <a:lnTo>
                      <a:pt x="124460" y="7434680"/>
                    </a:lnTo>
                    <a:cubicBezTo>
                      <a:pt x="88900" y="7434680"/>
                      <a:pt x="59690" y="7405470"/>
                      <a:pt x="59690" y="7369910"/>
                    </a:cubicBezTo>
                    <a:lnTo>
                      <a:pt x="59690" y="124460"/>
                    </a:lnTo>
                    <a:cubicBezTo>
                      <a:pt x="59690" y="88900"/>
                      <a:pt x="88900" y="59690"/>
                      <a:pt x="124460" y="59690"/>
                    </a:cubicBezTo>
                    <a:lnTo>
                      <a:pt x="7480783" y="59690"/>
                    </a:lnTo>
                    <a:moveTo>
                      <a:pt x="7480783" y="0"/>
                    </a:moveTo>
                    <a:lnTo>
                      <a:pt x="124460" y="0"/>
                    </a:lnTo>
                    <a:cubicBezTo>
                      <a:pt x="55880" y="0"/>
                      <a:pt x="0" y="55880"/>
                      <a:pt x="0" y="124460"/>
                    </a:cubicBezTo>
                    <a:lnTo>
                      <a:pt x="0" y="7369910"/>
                    </a:lnTo>
                    <a:cubicBezTo>
                      <a:pt x="0" y="7438490"/>
                      <a:pt x="55880" y="7494370"/>
                      <a:pt x="124460" y="7494370"/>
                    </a:cubicBezTo>
                    <a:lnTo>
                      <a:pt x="7480783" y="7494370"/>
                    </a:lnTo>
                    <a:cubicBezTo>
                      <a:pt x="7549363" y="7494370"/>
                      <a:pt x="7605243" y="7438490"/>
                      <a:pt x="7605243" y="7369910"/>
                    </a:cubicBezTo>
                    <a:lnTo>
                      <a:pt x="7605243" y="124460"/>
                    </a:lnTo>
                    <a:cubicBezTo>
                      <a:pt x="7605243" y="55880"/>
                      <a:pt x="7549363" y="0"/>
                      <a:pt x="7480783" y="0"/>
                    </a:cubicBezTo>
                    <a:close/>
                  </a:path>
                </a:pathLst>
              </a:custGeom>
              <a:solidFill>
                <a:srgbClr val="000000"/>
              </a:solidFill>
            </p:spPr>
          </p:sp>
        </p:grpSp>
      </p:grpSp>
      <p:sp>
        <p:nvSpPr>
          <p:cNvPr name="TextBox 15" id="15"/>
          <p:cNvSpPr txBox="true"/>
          <p:nvPr/>
        </p:nvSpPr>
        <p:spPr>
          <a:xfrm rot="0">
            <a:off x="10670828" y="3117031"/>
            <a:ext cx="6588472" cy="2280568"/>
          </a:xfrm>
          <a:prstGeom prst="rect">
            <a:avLst/>
          </a:prstGeom>
        </p:spPr>
        <p:txBody>
          <a:bodyPr anchor="t" rtlCol="false" tIns="0" lIns="0" bIns="0" rIns="0">
            <a:spAutoFit/>
          </a:bodyPr>
          <a:lstStyle/>
          <a:p>
            <a:pPr algn="ctr">
              <a:lnSpc>
                <a:spcPts val="8907"/>
              </a:lnSpc>
            </a:pPr>
            <a:r>
              <a:rPr lang="en-US" sz="8324">
                <a:solidFill>
                  <a:srgbClr val="1CA379"/>
                </a:solidFill>
                <a:latin typeface="Fredoka Bold"/>
              </a:rPr>
              <a:t>VUE</a:t>
            </a:r>
          </a:p>
          <a:p>
            <a:pPr algn="ctr">
              <a:lnSpc>
                <a:spcPts val="8907"/>
              </a:lnSpc>
            </a:pPr>
            <a:r>
              <a:rPr lang="en-US" sz="8324">
                <a:solidFill>
                  <a:srgbClr val="1CA379"/>
                </a:solidFill>
                <a:latin typeface="Fredoka Bold"/>
              </a:rPr>
              <a:t>D'ENSEMBLE</a:t>
            </a:r>
          </a:p>
        </p:txBody>
      </p:sp>
      <p:sp>
        <p:nvSpPr>
          <p:cNvPr name="Freeform 16" id="16"/>
          <p:cNvSpPr/>
          <p:nvPr/>
        </p:nvSpPr>
        <p:spPr>
          <a:xfrm flipH="false" flipV="false" rot="0">
            <a:off x="10989743" y="1331169"/>
            <a:ext cx="1721557" cy="1699646"/>
          </a:xfrm>
          <a:custGeom>
            <a:avLst/>
            <a:gdLst/>
            <a:ahLst/>
            <a:cxnLst/>
            <a:rect r="r" b="b" t="t" l="l"/>
            <a:pathLst>
              <a:path h="1699646" w="1721557">
                <a:moveTo>
                  <a:pt x="0" y="0"/>
                </a:moveTo>
                <a:lnTo>
                  <a:pt x="1721557" y="0"/>
                </a:lnTo>
                <a:lnTo>
                  <a:pt x="1721557" y="1699647"/>
                </a:lnTo>
                <a:lnTo>
                  <a:pt x="0" y="169964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aphicFrame>
        <p:nvGraphicFramePr>
          <p:cNvPr name="Table 17" id="17"/>
          <p:cNvGraphicFramePr>
            <a:graphicFrameLocks noGrp="true"/>
          </p:cNvGraphicFramePr>
          <p:nvPr/>
        </p:nvGraphicFramePr>
        <p:xfrm>
          <a:off x="1181597" y="1459325"/>
          <a:ext cx="8210881" cy="7573070"/>
        </p:xfrm>
        <a:graphic>
          <a:graphicData uri="http://schemas.openxmlformats.org/drawingml/2006/table">
            <a:tbl>
              <a:tblPr/>
              <a:tblGrid>
                <a:gridCol w="1582989"/>
                <a:gridCol w="6627892"/>
              </a:tblGrid>
              <a:tr h="1978146">
                <a:tc>
                  <a:txBody>
                    <a:bodyPr anchor="t" rtlCol="false"/>
                    <a:lstStyle/>
                    <a:p>
                      <a:pPr algn="ctr">
                        <a:lnSpc>
                          <a:spcPts val="3499"/>
                        </a:lnSpc>
                        <a:defRPr/>
                      </a:pPr>
                      <a:r>
                        <a:rPr lang="en-US" sz="2499">
                          <a:solidFill>
                            <a:srgbClr val="000000"/>
                          </a:solidFill>
                          <a:latin typeface="Garet 1"/>
                        </a:rPr>
                        <a:t>25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Bold"/>
                        </a:rPr>
                        <a:t>Étude Expérimentale du problème</a:t>
                      </a:r>
                      <a:endParaRPr lang="en-US" sz="1100"/>
                    </a:p>
                    <a:p>
                      <a:pPr algn="l">
                        <a:lnSpc>
                          <a:spcPts val="3499"/>
                        </a:lnSpc>
                      </a:pPr>
                      <a:r>
                        <a:rPr lang="en-US" sz="2499">
                          <a:solidFill>
                            <a:srgbClr val="000000"/>
                          </a:solidFill>
                          <a:latin typeface="Garet 1"/>
                        </a:rPr>
                        <a:t>Simulation de la complexité théorique des algorithmes de résolutions</a:t>
                      </a:r>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56342">
                <a:tc>
                  <a:txBody>
                    <a:bodyPr anchor="t" rtlCol="false"/>
                    <a:lstStyle/>
                    <a:p>
                      <a:pPr algn="ctr">
                        <a:lnSpc>
                          <a:spcPts val="3499"/>
                        </a:lnSpc>
                        <a:defRPr/>
                      </a:pPr>
                      <a:r>
                        <a:rPr lang="en-US" sz="2499">
                          <a:solidFill>
                            <a:srgbClr val="000000"/>
                          </a:solidFill>
                          <a:latin typeface="Garet 1"/>
                        </a:rPr>
                        <a:t>28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Simulation de la complexité théorique de l’algorithme de vérification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07570">
                <a:tc>
                  <a:txBody>
                    <a:bodyPr anchor="t" rtlCol="false"/>
                    <a:lstStyle/>
                    <a:p>
                      <a:pPr algn="ctr">
                        <a:lnSpc>
                          <a:spcPts val="3499"/>
                        </a:lnSpc>
                        <a:defRPr/>
                      </a:pPr>
                      <a:r>
                        <a:rPr lang="en-US" sz="2499">
                          <a:solidFill>
                            <a:srgbClr val="000000"/>
                          </a:solidFill>
                          <a:latin typeface="Garet 1"/>
                        </a:rPr>
                        <a:t>31</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Étude du meilleur, moyen et pire cas pour chaque algorithme</a:t>
                      </a:r>
                      <a:r>
                        <a:rPr lang="en-US" sz="2499">
                          <a:solidFill>
                            <a:srgbClr val="000000"/>
                          </a:solidFill>
                          <a:latin typeface="Garet 1"/>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16830">
                <a:tc>
                  <a:txBody>
                    <a:bodyPr anchor="t" rtlCol="false"/>
                    <a:lstStyle/>
                    <a:p>
                      <a:pPr algn="ctr">
                        <a:lnSpc>
                          <a:spcPts val="3499"/>
                        </a:lnSpc>
                        <a:defRPr/>
                      </a:pPr>
                      <a:r>
                        <a:rPr lang="en-US" sz="2499">
                          <a:solidFill>
                            <a:srgbClr val="000000"/>
                          </a:solidFill>
                          <a:latin typeface="Garet 1"/>
                        </a:rPr>
                        <a:t>34</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Analyse des résultats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14181">
                <a:tc>
                  <a:txBody>
                    <a:bodyPr anchor="t" rtlCol="false"/>
                    <a:lstStyle/>
                    <a:p>
                      <a:pPr algn="ctr">
                        <a:lnSpc>
                          <a:spcPts val="3499"/>
                        </a:lnSpc>
                        <a:defRPr/>
                      </a:pPr>
                      <a:r>
                        <a:rPr lang="en-US" sz="2499">
                          <a:solidFill>
                            <a:srgbClr val="000000"/>
                          </a:solidFill>
                          <a:latin typeface="Garet 1"/>
                        </a:rPr>
                        <a:t>35</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Garet 1"/>
                        </a:rPr>
                        <a:t>Conclusion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18" id="18"/>
          <p:cNvSpPr/>
          <p:nvPr/>
        </p:nvSpPr>
        <p:spPr>
          <a:xfrm flipH="false" flipV="false" rot="0">
            <a:off x="2108798" y="922759"/>
            <a:ext cx="594731" cy="1258233"/>
          </a:xfrm>
          <a:custGeom>
            <a:avLst/>
            <a:gdLst/>
            <a:ahLst/>
            <a:cxnLst/>
            <a:rect r="r" b="b" t="t" l="l"/>
            <a:pathLst>
              <a:path h="1258233" w="594731">
                <a:moveTo>
                  <a:pt x="0" y="0"/>
                </a:moveTo>
                <a:lnTo>
                  <a:pt x="594731" y="0"/>
                </a:lnTo>
                <a:lnTo>
                  <a:pt x="594731" y="1258233"/>
                </a:lnTo>
                <a:lnTo>
                  <a:pt x="0" y="1258233"/>
                </a:lnTo>
                <a:lnTo>
                  <a:pt x="0" y="0"/>
                </a:lnTo>
                <a:close/>
              </a:path>
            </a:pathLst>
          </a:custGeom>
          <a:blipFill>
            <a:blip r:embed="rId16">
              <a:extLst>
                <a:ext uri="{96DAC541-7B7A-43D3-8B79-37D633B846F1}">
                  <asvg:svgBlip xmlns:asvg="http://schemas.microsoft.com/office/drawing/2016/SVG/main" r:embed="rId17"/>
                </a:ext>
              </a:extLst>
            </a:blip>
            <a:stretch>
              <a:fillRect l="-91013" t="0" r="0" b="-66636"/>
            </a:stretch>
          </a:blipFill>
        </p:spPr>
      </p:sp>
      <p:sp>
        <p:nvSpPr>
          <p:cNvPr name="Freeform 19" id="19"/>
          <p:cNvSpPr/>
          <p:nvPr/>
        </p:nvSpPr>
        <p:spPr>
          <a:xfrm flipH="false" flipV="false" rot="-1138805">
            <a:off x="8285303" y="7987103"/>
            <a:ext cx="2394323" cy="2307257"/>
          </a:xfrm>
          <a:custGeom>
            <a:avLst/>
            <a:gdLst/>
            <a:ahLst/>
            <a:cxnLst/>
            <a:rect r="r" b="b" t="t" l="l"/>
            <a:pathLst>
              <a:path h="2307257" w="2394323">
                <a:moveTo>
                  <a:pt x="0" y="0"/>
                </a:moveTo>
                <a:lnTo>
                  <a:pt x="2394322" y="0"/>
                </a:lnTo>
                <a:lnTo>
                  <a:pt x="2394322" y="2307257"/>
                </a:lnTo>
                <a:lnTo>
                  <a:pt x="0" y="230725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20609" y="8623182"/>
            <a:ext cx="5674324" cy="1103914"/>
          </a:xfrm>
          <a:custGeom>
            <a:avLst/>
            <a:gdLst/>
            <a:ahLst/>
            <a:cxnLst/>
            <a:rect r="r" b="b" t="t" l="l"/>
            <a:pathLst>
              <a:path h="1103914" w="5674324">
                <a:moveTo>
                  <a:pt x="0" y="0"/>
                </a:moveTo>
                <a:lnTo>
                  <a:pt x="5674324" y="0"/>
                </a:lnTo>
                <a:lnTo>
                  <a:pt x="5674324" y="1103914"/>
                </a:lnTo>
                <a:lnTo>
                  <a:pt x="0" y="110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47200" y="4111564"/>
            <a:ext cx="15793600" cy="4092519"/>
            <a:chOff x="0" y="0"/>
            <a:chExt cx="21058133" cy="5456691"/>
          </a:xfrm>
        </p:grpSpPr>
        <p:grpSp>
          <p:nvGrpSpPr>
            <p:cNvPr name="Group 5" id="5"/>
            <p:cNvGrpSpPr/>
            <p:nvPr/>
          </p:nvGrpSpPr>
          <p:grpSpPr>
            <a:xfrm rot="0">
              <a:off x="339932" y="169320"/>
              <a:ext cx="20718201" cy="5287371"/>
              <a:chOff x="0" y="0"/>
              <a:chExt cx="13832610" cy="3530139"/>
            </a:xfrm>
          </p:grpSpPr>
          <p:sp>
            <p:nvSpPr>
              <p:cNvPr name="Freeform 6" id="6"/>
              <p:cNvSpPr/>
              <p:nvPr/>
            </p:nvSpPr>
            <p:spPr>
              <a:xfrm flipH="false" flipV="false" rot="0">
                <a:off x="31750" y="31750"/>
                <a:ext cx="13769110" cy="3466640"/>
              </a:xfrm>
              <a:custGeom>
                <a:avLst/>
                <a:gdLst/>
                <a:ahLst/>
                <a:cxnLst/>
                <a:rect r="r" b="b" t="t" l="l"/>
                <a:pathLst>
                  <a:path h="3466640" w="13769110">
                    <a:moveTo>
                      <a:pt x="13676399" y="3466640"/>
                    </a:moveTo>
                    <a:lnTo>
                      <a:pt x="92710" y="3466640"/>
                    </a:lnTo>
                    <a:cubicBezTo>
                      <a:pt x="41910" y="3466640"/>
                      <a:pt x="0" y="3424729"/>
                      <a:pt x="0" y="3373929"/>
                    </a:cubicBezTo>
                    <a:lnTo>
                      <a:pt x="0" y="92710"/>
                    </a:lnTo>
                    <a:cubicBezTo>
                      <a:pt x="0" y="41910"/>
                      <a:pt x="41910" y="0"/>
                      <a:pt x="92710" y="0"/>
                    </a:cubicBezTo>
                    <a:lnTo>
                      <a:pt x="13675130" y="0"/>
                    </a:lnTo>
                    <a:cubicBezTo>
                      <a:pt x="13725930" y="0"/>
                      <a:pt x="13767840" y="41910"/>
                      <a:pt x="13767840" y="92710"/>
                    </a:cubicBezTo>
                    <a:lnTo>
                      <a:pt x="13767840" y="3372660"/>
                    </a:lnTo>
                    <a:cubicBezTo>
                      <a:pt x="13769110" y="3424729"/>
                      <a:pt x="13727199" y="3466640"/>
                      <a:pt x="13676399" y="3466640"/>
                    </a:cubicBezTo>
                    <a:close/>
                  </a:path>
                </a:pathLst>
              </a:custGeom>
              <a:solidFill>
                <a:srgbClr val="000000"/>
              </a:solidFill>
            </p:spPr>
          </p:sp>
          <p:sp>
            <p:nvSpPr>
              <p:cNvPr name="Freeform 7" id="7"/>
              <p:cNvSpPr/>
              <p:nvPr/>
            </p:nvSpPr>
            <p:spPr>
              <a:xfrm flipH="false" flipV="false" rot="0">
                <a:off x="0" y="0"/>
                <a:ext cx="13832610" cy="3530140"/>
              </a:xfrm>
              <a:custGeom>
                <a:avLst/>
                <a:gdLst/>
                <a:ahLst/>
                <a:cxnLst/>
                <a:rect r="r" b="b" t="t" l="l"/>
                <a:pathLst>
                  <a:path h="3530140" w="13832610">
                    <a:moveTo>
                      <a:pt x="13708149" y="59690"/>
                    </a:moveTo>
                    <a:cubicBezTo>
                      <a:pt x="13743710" y="59690"/>
                      <a:pt x="13772919" y="88900"/>
                      <a:pt x="13772919" y="124460"/>
                    </a:cubicBezTo>
                    <a:lnTo>
                      <a:pt x="13772919" y="3405680"/>
                    </a:lnTo>
                    <a:cubicBezTo>
                      <a:pt x="13772919" y="3441240"/>
                      <a:pt x="13743710" y="3470449"/>
                      <a:pt x="13708149" y="3470449"/>
                    </a:cubicBezTo>
                    <a:lnTo>
                      <a:pt x="124460" y="3470449"/>
                    </a:lnTo>
                    <a:cubicBezTo>
                      <a:pt x="88900" y="3470449"/>
                      <a:pt x="59690" y="3441240"/>
                      <a:pt x="59690" y="3405680"/>
                    </a:cubicBezTo>
                    <a:lnTo>
                      <a:pt x="59690" y="124460"/>
                    </a:lnTo>
                    <a:cubicBezTo>
                      <a:pt x="59690" y="88900"/>
                      <a:pt x="88900" y="59690"/>
                      <a:pt x="124460" y="59690"/>
                    </a:cubicBezTo>
                    <a:lnTo>
                      <a:pt x="13708149" y="59690"/>
                    </a:lnTo>
                    <a:moveTo>
                      <a:pt x="13708149" y="0"/>
                    </a:moveTo>
                    <a:lnTo>
                      <a:pt x="124460" y="0"/>
                    </a:lnTo>
                    <a:cubicBezTo>
                      <a:pt x="55880" y="0"/>
                      <a:pt x="0" y="55880"/>
                      <a:pt x="0" y="124460"/>
                    </a:cubicBezTo>
                    <a:lnTo>
                      <a:pt x="0" y="3405680"/>
                    </a:lnTo>
                    <a:cubicBezTo>
                      <a:pt x="0" y="3474260"/>
                      <a:pt x="55880" y="3530140"/>
                      <a:pt x="124460" y="3530140"/>
                    </a:cubicBezTo>
                    <a:lnTo>
                      <a:pt x="13708149" y="3530140"/>
                    </a:lnTo>
                    <a:cubicBezTo>
                      <a:pt x="13776730" y="3530140"/>
                      <a:pt x="13832610" y="3474260"/>
                      <a:pt x="13832610" y="3405680"/>
                    </a:cubicBezTo>
                    <a:lnTo>
                      <a:pt x="13832610" y="124460"/>
                    </a:lnTo>
                    <a:cubicBezTo>
                      <a:pt x="13832610" y="55880"/>
                      <a:pt x="13776730" y="0"/>
                      <a:pt x="13708149" y="0"/>
                    </a:cubicBezTo>
                    <a:close/>
                  </a:path>
                </a:pathLst>
              </a:custGeom>
              <a:solidFill>
                <a:srgbClr val="000000"/>
              </a:solidFill>
            </p:spPr>
          </p:sp>
        </p:grpSp>
        <p:grpSp>
          <p:nvGrpSpPr>
            <p:cNvPr name="Group 8" id="8"/>
            <p:cNvGrpSpPr/>
            <p:nvPr/>
          </p:nvGrpSpPr>
          <p:grpSpPr>
            <a:xfrm rot="0">
              <a:off x="0" y="0"/>
              <a:ext cx="20765930" cy="5160640"/>
              <a:chOff x="0" y="0"/>
              <a:chExt cx="13864476" cy="3445527"/>
            </a:xfrm>
          </p:grpSpPr>
          <p:sp>
            <p:nvSpPr>
              <p:cNvPr name="Freeform 9" id="9"/>
              <p:cNvSpPr/>
              <p:nvPr/>
            </p:nvSpPr>
            <p:spPr>
              <a:xfrm flipH="false" flipV="false" rot="0">
                <a:off x="31750" y="31750"/>
                <a:ext cx="13800976" cy="3382027"/>
              </a:xfrm>
              <a:custGeom>
                <a:avLst/>
                <a:gdLst/>
                <a:ahLst/>
                <a:cxnLst/>
                <a:rect r="r" b="b" t="t" l="l"/>
                <a:pathLst>
                  <a:path h="3382027" w="13800976">
                    <a:moveTo>
                      <a:pt x="13708266" y="3382027"/>
                    </a:moveTo>
                    <a:lnTo>
                      <a:pt x="92710" y="3382027"/>
                    </a:lnTo>
                    <a:cubicBezTo>
                      <a:pt x="41910" y="3382027"/>
                      <a:pt x="0" y="3340117"/>
                      <a:pt x="0" y="3289317"/>
                    </a:cubicBezTo>
                    <a:lnTo>
                      <a:pt x="0" y="92710"/>
                    </a:lnTo>
                    <a:cubicBezTo>
                      <a:pt x="0" y="41910"/>
                      <a:pt x="41910" y="0"/>
                      <a:pt x="92710" y="0"/>
                    </a:cubicBezTo>
                    <a:lnTo>
                      <a:pt x="13706996" y="0"/>
                    </a:lnTo>
                    <a:cubicBezTo>
                      <a:pt x="13757796" y="0"/>
                      <a:pt x="13799707" y="41910"/>
                      <a:pt x="13799707" y="92710"/>
                    </a:cubicBezTo>
                    <a:lnTo>
                      <a:pt x="13799707" y="3288047"/>
                    </a:lnTo>
                    <a:cubicBezTo>
                      <a:pt x="13800976" y="3340117"/>
                      <a:pt x="13759066" y="3382027"/>
                      <a:pt x="13708266" y="3382027"/>
                    </a:cubicBezTo>
                    <a:close/>
                  </a:path>
                </a:pathLst>
              </a:custGeom>
              <a:solidFill>
                <a:srgbClr val="FFFFFF"/>
              </a:solidFill>
            </p:spPr>
          </p:sp>
          <p:sp>
            <p:nvSpPr>
              <p:cNvPr name="Freeform 10" id="10"/>
              <p:cNvSpPr/>
              <p:nvPr/>
            </p:nvSpPr>
            <p:spPr>
              <a:xfrm flipH="false" flipV="false" rot="0">
                <a:off x="0" y="0"/>
                <a:ext cx="13864476" cy="3445527"/>
              </a:xfrm>
              <a:custGeom>
                <a:avLst/>
                <a:gdLst/>
                <a:ahLst/>
                <a:cxnLst/>
                <a:rect r="r" b="b" t="t" l="l"/>
                <a:pathLst>
                  <a:path h="3445527" w="13864476">
                    <a:moveTo>
                      <a:pt x="13740016" y="59690"/>
                    </a:moveTo>
                    <a:cubicBezTo>
                      <a:pt x="13775576" y="59690"/>
                      <a:pt x="13804787" y="88900"/>
                      <a:pt x="13804787" y="124460"/>
                    </a:cubicBezTo>
                    <a:lnTo>
                      <a:pt x="13804787" y="3321067"/>
                    </a:lnTo>
                    <a:cubicBezTo>
                      <a:pt x="13804787" y="3356627"/>
                      <a:pt x="13775576" y="3385837"/>
                      <a:pt x="13740016" y="3385837"/>
                    </a:cubicBezTo>
                    <a:lnTo>
                      <a:pt x="124460" y="3385837"/>
                    </a:lnTo>
                    <a:cubicBezTo>
                      <a:pt x="88900" y="3385837"/>
                      <a:pt x="59690" y="3356627"/>
                      <a:pt x="59690" y="3321067"/>
                    </a:cubicBezTo>
                    <a:lnTo>
                      <a:pt x="59690" y="124460"/>
                    </a:lnTo>
                    <a:cubicBezTo>
                      <a:pt x="59690" y="88900"/>
                      <a:pt x="88900" y="59690"/>
                      <a:pt x="124460" y="59690"/>
                    </a:cubicBezTo>
                    <a:lnTo>
                      <a:pt x="13740017" y="59690"/>
                    </a:lnTo>
                    <a:moveTo>
                      <a:pt x="13740017" y="0"/>
                    </a:moveTo>
                    <a:lnTo>
                      <a:pt x="124460" y="0"/>
                    </a:lnTo>
                    <a:cubicBezTo>
                      <a:pt x="55880" y="0"/>
                      <a:pt x="0" y="55880"/>
                      <a:pt x="0" y="124460"/>
                    </a:cubicBezTo>
                    <a:lnTo>
                      <a:pt x="0" y="3321067"/>
                    </a:lnTo>
                    <a:cubicBezTo>
                      <a:pt x="0" y="3389647"/>
                      <a:pt x="55880" y="3445527"/>
                      <a:pt x="124460" y="3445527"/>
                    </a:cubicBezTo>
                    <a:lnTo>
                      <a:pt x="13740017" y="3445527"/>
                    </a:lnTo>
                    <a:cubicBezTo>
                      <a:pt x="13808596" y="3445527"/>
                      <a:pt x="13864476" y="3389647"/>
                      <a:pt x="13864476" y="3321067"/>
                    </a:cubicBezTo>
                    <a:lnTo>
                      <a:pt x="13864476" y="124460"/>
                    </a:lnTo>
                    <a:cubicBezTo>
                      <a:pt x="13864476" y="55880"/>
                      <a:pt x="13808596" y="0"/>
                      <a:pt x="13740017" y="0"/>
                    </a:cubicBezTo>
                    <a:close/>
                  </a:path>
                </a:pathLst>
              </a:custGeom>
              <a:solidFill>
                <a:srgbClr val="000000"/>
              </a:solidFill>
            </p:spPr>
          </p:sp>
        </p:grpSp>
      </p:grpSp>
      <p:sp>
        <p:nvSpPr>
          <p:cNvPr name="Freeform 11" id="11"/>
          <p:cNvSpPr/>
          <p:nvPr/>
        </p:nvSpPr>
        <p:spPr>
          <a:xfrm flipH="false" flipV="false" rot="0">
            <a:off x="8413853" y="577689"/>
            <a:ext cx="1460294" cy="1447019"/>
          </a:xfrm>
          <a:custGeom>
            <a:avLst/>
            <a:gdLst/>
            <a:ahLst/>
            <a:cxnLst/>
            <a:rect r="r" b="b" t="t" l="l"/>
            <a:pathLst>
              <a:path h="1447019" w="1460294">
                <a:moveTo>
                  <a:pt x="0" y="0"/>
                </a:moveTo>
                <a:lnTo>
                  <a:pt x="1460294" y="0"/>
                </a:lnTo>
                <a:lnTo>
                  <a:pt x="1460294" y="1447018"/>
                </a:lnTo>
                <a:lnTo>
                  <a:pt x="0" y="14470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76745" y="6406185"/>
            <a:ext cx="5210891" cy="4433994"/>
          </a:xfrm>
          <a:custGeom>
            <a:avLst/>
            <a:gdLst/>
            <a:ahLst/>
            <a:cxnLst/>
            <a:rect r="r" b="b" t="t" l="l"/>
            <a:pathLst>
              <a:path h="4433994" w="5210891">
                <a:moveTo>
                  <a:pt x="0" y="0"/>
                </a:moveTo>
                <a:lnTo>
                  <a:pt x="5210890" y="0"/>
                </a:lnTo>
                <a:lnTo>
                  <a:pt x="5210890" y="4433995"/>
                </a:lnTo>
                <a:lnTo>
                  <a:pt x="0" y="44339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4766415" y="577689"/>
            <a:ext cx="4443750" cy="2981352"/>
          </a:xfrm>
          <a:custGeom>
            <a:avLst/>
            <a:gdLst/>
            <a:ahLst/>
            <a:cxnLst/>
            <a:rect r="r" b="b" t="t" l="l"/>
            <a:pathLst>
              <a:path h="2981352" w="4443750">
                <a:moveTo>
                  <a:pt x="0" y="0"/>
                </a:moveTo>
                <a:lnTo>
                  <a:pt x="4443750" y="0"/>
                </a:lnTo>
                <a:lnTo>
                  <a:pt x="4443750" y="2981352"/>
                </a:lnTo>
                <a:lnTo>
                  <a:pt x="0" y="29813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837404">
            <a:off x="15201900" y="470634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395733" y="4981046"/>
            <a:ext cx="976855" cy="1176777"/>
          </a:xfrm>
          <a:custGeom>
            <a:avLst/>
            <a:gdLst/>
            <a:ahLst/>
            <a:cxnLst/>
            <a:rect r="r" b="b" t="t" l="l"/>
            <a:pathLst>
              <a:path h="1176777" w="976855">
                <a:moveTo>
                  <a:pt x="0" y="0"/>
                </a:moveTo>
                <a:lnTo>
                  <a:pt x="976855" y="0"/>
                </a:lnTo>
                <a:lnTo>
                  <a:pt x="976855" y="1176777"/>
                </a:lnTo>
                <a:lnTo>
                  <a:pt x="0" y="1176777"/>
                </a:lnTo>
                <a:lnTo>
                  <a:pt x="0" y="0"/>
                </a:lnTo>
                <a:close/>
              </a:path>
            </a:pathLst>
          </a:custGeom>
          <a:blipFill>
            <a:blip r:embed="rId14">
              <a:extLst>
                <a:ext uri="{96DAC541-7B7A-43D3-8B79-37D633B846F1}">
                  <asvg:svgBlip xmlns:asvg="http://schemas.microsoft.com/office/drawing/2016/SVG/main" r:embed="rId15"/>
                </a:ext>
              </a:extLst>
            </a:blip>
            <a:stretch>
              <a:fillRect l="-113400" t="0" r="0" b="-83484"/>
            </a:stretch>
          </a:blipFill>
        </p:spPr>
      </p:sp>
      <p:sp>
        <p:nvSpPr>
          <p:cNvPr name="Freeform 16" id="16"/>
          <p:cNvSpPr/>
          <p:nvPr/>
        </p:nvSpPr>
        <p:spPr>
          <a:xfrm flipH="false" flipV="false" rot="0">
            <a:off x="-606919" y="381140"/>
            <a:ext cx="2528732" cy="4114800"/>
          </a:xfrm>
          <a:custGeom>
            <a:avLst/>
            <a:gdLst/>
            <a:ahLst/>
            <a:cxnLst/>
            <a:rect r="r" b="b" t="t" l="l"/>
            <a:pathLst>
              <a:path h="4114800" w="2528732">
                <a:moveTo>
                  <a:pt x="0" y="0"/>
                </a:moveTo>
                <a:lnTo>
                  <a:pt x="2528731" y="0"/>
                </a:lnTo>
                <a:lnTo>
                  <a:pt x="2528731"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15276700" y="2438540"/>
            <a:ext cx="705542" cy="846338"/>
          </a:xfrm>
          <a:custGeom>
            <a:avLst/>
            <a:gdLst/>
            <a:ahLst/>
            <a:cxnLst/>
            <a:rect r="r" b="b" t="t" l="l"/>
            <a:pathLst>
              <a:path h="846338" w="705542">
                <a:moveTo>
                  <a:pt x="0" y="0"/>
                </a:moveTo>
                <a:lnTo>
                  <a:pt x="705542" y="0"/>
                </a:lnTo>
                <a:lnTo>
                  <a:pt x="705542" y="846338"/>
                </a:lnTo>
                <a:lnTo>
                  <a:pt x="0" y="846338"/>
                </a:lnTo>
                <a:lnTo>
                  <a:pt x="0" y="0"/>
                </a:lnTo>
                <a:close/>
              </a:path>
            </a:pathLst>
          </a:custGeom>
          <a:blipFill>
            <a:blip r:embed="rId18">
              <a:extLst>
                <a:ext uri="{96DAC541-7B7A-43D3-8B79-37D633B846F1}">
                  <asvg:svgBlip xmlns:asvg="http://schemas.microsoft.com/office/drawing/2016/SVG/main" r:embed="rId19"/>
                </a:ext>
              </a:extLst>
            </a:blip>
            <a:stretch>
              <a:fillRect l="-127930" t="0" r="0" b="-138600"/>
            </a:stretch>
          </a:blipFill>
        </p:spPr>
      </p:sp>
      <p:sp>
        <p:nvSpPr>
          <p:cNvPr name="TextBox 18" id="18"/>
          <p:cNvSpPr txBox="true"/>
          <p:nvPr/>
        </p:nvSpPr>
        <p:spPr>
          <a:xfrm rot="0">
            <a:off x="2923777" y="4457840"/>
            <a:ext cx="12246349" cy="3031013"/>
          </a:xfrm>
          <a:prstGeom prst="rect">
            <a:avLst/>
          </a:prstGeom>
        </p:spPr>
        <p:txBody>
          <a:bodyPr anchor="t" rtlCol="false" tIns="0" lIns="0" bIns="0" rIns="0">
            <a:spAutoFit/>
          </a:bodyPr>
          <a:lstStyle/>
          <a:p>
            <a:pPr algn="ctr">
              <a:lnSpc>
                <a:spcPts val="3036"/>
              </a:lnSpc>
            </a:pPr>
          </a:p>
          <a:p>
            <a:pPr algn="ctr">
              <a:lnSpc>
                <a:spcPts val="3036"/>
              </a:lnSpc>
            </a:pPr>
            <a:r>
              <a:rPr lang="en-US" sz="2168">
                <a:solidFill>
                  <a:srgbClr val="A50077"/>
                </a:solidFill>
                <a:latin typeface="Garet 1 Bold"/>
              </a:rPr>
              <a:t>C</a:t>
            </a:r>
            <a:r>
              <a:rPr lang="en-US" sz="2168">
                <a:solidFill>
                  <a:srgbClr val="000000"/>
                </a:solidFill>
                <a:latin typeface="Garet 1"/>
              </a:rPr>
              <a:t>e projet se concentre sur l'étude approfondie du problème classique des "</a:t>
            </a:r>
            <a:r>
              <a:rPr lang="en-US" sz="2168" u="sng">
                <a:solidFill>
                  <a:srgbClr val="A50077"/>
                </a:solidFill>
                <a:latin typeface="Garet 1 Bold"/>
              </a:rPr>
              <a:t>Tours de Hanoï</a:t>
            </a:r>
            <a:r>
              <a:rPr lang="en-US" sz="2168">
                <a:solidFill>
                  <a:srgbClr val="000000"/>
                </a:solidFill>
                <a:latin typeface="Garet 1"/>
              </a:rPr>
              <a:t>", une énigme emblématique dans le domaine de l'informatique.</a:t>
            </a:r>
          </a:p>
          <a:p>
            <a:pPr algn="ctr">
              <a:lnSpc>
                <a:spcPts val="3036"/>
              </a:lnSpc>
            </a:pPr>
          </a:p>
          <a:p>
            <a:pPr algn="ctr">
              <a:lnSpc>
                <a:spcPts val="3036"/>
              </a:lnSpc>
            </a:pPr>
            <a:r>
              <a:rPr lang="en-US" sz="2168">
                <a:solidFill>
                  <a:srgbClr val="000000"/>
                </a:solidFill>
                <a:latin typeface="Garet 1"/>
              </a:rPr>
              <a:t> </a:t>
            </a:r>
            <a:r>
              <a:rPr lang="en-US" sz="2168">
                <a:solidFill>
                  <a:srgbClr val="A50077"/>
                </a:solidFill>
                <a:latin typeface="Garet 1 Bold"/>
              </a:rPr>
              <a:t>L</a:t>
            </a:r>
            <a:r>
              <a:rPr lang="en-US" sz="2168">
                <a:solidFill>
                  <a:srgbClr val="000000"/>
                </a:solidFill>
                <a:latin typeface="Garet 1"/>
              </a:rPr>
              <a:t>'objectif principal est de développer, simuler et analyser une méthode de résolution exacte de ce problème </a:t>
            </a:r>
            <a:r>
              <a:rPr lang="en-US" sz="2168" u="sng">
                <a:solidFill>
                  <a:srgbClr val="A50077"/>
                </a:solidFill>
                <a:latin typeface="Garet 1 Bold"/>
              </a:rPr>
              <a:t>NP-complet</a:t>
            </a:r>
            <a:r>
              <a:rPr lang="en-US" sz="2168">
                <a:solidFill>
                  <a:srgbClr val="000000"/>
                </a:solidFill>
                <a:latin typeface="Garet 1"/>
              </a:rPr>
              <a:t>. Dans cette introduction, nous abordons brièvement le contexte du problème, sa définition formelle, ainsi que les objectifs et la structure du projet.</a:t>
            </a:r>
          </a:p>
        </p:txBody>
      </p:sp>
      <p:sp>
        <p:nvSpPr>
          <p:cNvPr name="TextBox 19" id="19"/>
          <p:cNvSpPr txBox="true"/>
          <p:nvPr/>
        </p:nvSpPr>
        <p:spPr>
          <a:xfrm rot="0">
            <a:off x="4244611" y="2424699"/>
            <a:ext cx="9798779" cy="1253488"/>
          </a:xfrm>
          <a:prstGeom prst="rect">
            <a:avLst/>
          </a:prstGeom>
        </p:spPr>
        <p:txBody>
          <a:bodyPr anchor="t" rtlCol="false" tIns="0" lIns="0" bIns="0" rIns="0">
            <a:spAutoFit/>
          </a:bodyPr>
          <a:lstStyle/>
          <a:p>
            <a:pPr algn="ctr">
              <a:lnSpc>
                <a:spcPts val="9629"/>
              </a:lnSpc>
            </a:pPr>
            <a:r>
              <a:rPr lang="en-US" sz="8999">
                <a:solidFill>
                  <a:srgbClr val="A50077"/>
                </a:solidFill>
                <a:latin typeface="Fredoka Bold"/>
              </a:rPr>
              <a:t>INTRODUCTION</a:t>
            </a:r>
          </a:p>
        </p:txBody>
      </p:sp>
      <p:grpSp>
        <p:nvGrpSpPr>
          <p:cNvPr name="Group 20" id="20"/>
          <p:cNvGrpSpPr/>
          <p:nvPr/>
        </p:nvGrpSpPr>
        <p:grpSpPr>
          <a:xfrm rot="0">
            <a:off x="7233404" y="8864521"/>
            <a:ext cx="3821191" cy="784225"/>
            <a:chOff x="0" y="0"/>
            <a:chExt cx="2882762" cy="591631"/>
          </a:xfrm>
        </p:grpSpPr>
        <p:sp>
          <p:nvSpPr>
            <p:cNvPr name="Freeform 21" id="21"/>
            <p:cNvSpPr/>
            <p:nvPr/>
          </p:nvSpPr>
          <p:spPr>
            <a:xfrm flipH="false" flipV="false" rot="0">
              <a:off x="0" y="0"/>
              <a:ext cx="2882762" cy="591631"/>
            </a:xfrm>
            <a:custGeom>
              <a:avLst/>
              <a:gdLst/>
              <a:ahLst/>
              <a:cxnLst/>
              <a:rect r="r" b="b" t="t" l="l"/>
              <a:pathLst>
                <a:path h="591631" w="2882762">
                  <a:moveTo>
                    <a:pt x="81042" y="0"/>
                  </a:moveTo>
                  <a:lnTo>
                    <a:pt x="2801720" y="0"/>
                  </a:lnTo>
                  <a:cubicBezTo>
                    <a:pt x="2846478" y="0"/>
                    <a:pt x="2882762" y="36284"/>
                    <a:pt x="2882762" y="81042"/>
                  </a:cubicBezTo>
                  <a:lnTo>
                    <a:pt x="2882762" y="510589"/>
                  </a:lnTo>
                  <a:cubicBezTo>
                    <a:pt x="2882762" y="532082"/>
                    <a:pt x="2874224" y="552696"/>
                    <a:pt x="2859025" y="567894"/>
                  </a:cubicBezTo>
                  <a:cubicBezTo>
                    <a:pt x="2843827" y="583092"/>
                    <a:pt x="2823214" y="591631"/>
                    <a:pt x="2801720" y="591631"/>
                  </a:cubicBezTo>
                  <a:lnTo>
                    <a:pt x="81042" y="591631"/>
                  </a:lnTo>
                  <a:cubicBezTo>
                    <a:pt x="59548" y="591631"/>
                    <a:pt x="38935" y="583092"/>
                    <a:pt x="23737" y="567894"/>
                  </a:cubicBezTo>
                  <a:cubicBezTo>
                    <a:pt x="8538" y="552696"/>
                    <a:pt x="0" y="532082"/>
                    <a:pt x="0" y="510589"/>
                  </a:cubicBezTo>
                  <a:lnTo>
                    <a:pt x="0" y="81042"/>
                  </a:lnTo>
                  <a:cubicBezTo>
                    <a:pt x="0" y="59548"/>
                    <a:pt x="8538" y="38935"/>
                    <a:pt x="23737" y="23737"/>
                  </a:cubicBezTo>
                  <a:cubicBezTo>
                    <a:pt x="38935" y="8538"/>
                    <a:pt x="59548" y="0"/>
                    <a:pt x="81042" y="0"/>
                  </a:cubicBezTo>
                  <a:close/>
                </a:path>
              </a:pathLst>
            </a:custGeom>
            <a:solidFill>
              <a:srgbClr val="F6BA02"/>
            </a:solidFill>
            <a:ln w="38100" cap="rnd">
              <a:solidFill>
                <a:srgbClr val="000000"/>
              </a:solidFill>
              <a:prstDash val="solid"/>
              <a:round/>
            </a:ln>
          </p:spPr>
        </p:sp>
        <p:sp>
          <p:nvSpPr>
            <p:cNvPr name="TextBox 22" id="22"/>
            <p:cNvSpPr txBox="true"/>
            <p:nvPr/>
          </p:nvSpPr>
          <p:spPr>
            <a:xfrm>
              <a:off x="0" y="-19050"/>
              <a:ext cx="2882762" cy="610681"/>
            </a:xfrm>
            <a:prstGeom prst="rect">
              <a:avLst/>
            </a:prstGeom>
          </p:spPr>
          <p:txBody>
            <a:bodyPr anchor="ctr" rtlCol="false" tIns="254000" lIns="254000" bIns="254000" rIns="254000"/>
            <a:lstStyle/>
            <a:p>
              <a:pPr algn="ctr">
                <a:lnSpc>
                  <a:spcPts val="2239"/>
                </a:lnSpc>
              </a:pPr>
              <a:r>
                <a:rPr lang="en-US" sz="1599">
                  <a:solidFill>
                    <a:srgbClr val="000000"/>
                  </a:solidFill>
                  <a:latin typeface="Garet 1"/>
                </a:rPr>
                <a:t>Retourner à la vue d'ensemble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6" y="0"/>
                </a:lnTo>
                <a:lnTo>
                  <a:pt x="182975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296" y="-85494"/>
            <a:ext cx="18601661" cy="10457987"/>
          </a:xfrm>
          <a:custGeom>
            <a:avLst/>
            <a:gdLst/>
            <a:ahLst/>
            <a:cxnLst/>
            <a:rect r="r" b="b" t="t" l="l"/>
            <a:pathLst>
              <a:path h="10457987" w="18601661">
                <a:moveTo>
                  <a:pt x="0" y="0"/>
                </a:moveTo>
                <a:lnTo>
                  <a:pt x="18601661" y="0"/>
                </a:lnTo>
                <a:lnTo>
                  <a:pt x="18601661" y="10457988"/>
                </a:lnTo>
                <a:lnTo>
                  <a:pt x="0" y="10457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40599">
            <a:off x="13910186" y="-2077404"/>
            <a:ext cx="5682485" cy="4835278"/>
          </a:xfrm>
          <a:custGeom>
            <a:avLst/>
            <a:gdLst/>
            <a:ahLst/>
            <a:cxnLst/>
            <a:rect r="r" b="b" t="t" l="l"/>
            <a:pathLst>
              <a:path h="4835278" w="5682485">
                <a:moveTo>
                  <a:pt x="0" y="0"/>
                </a:moveTo>
                <a:lnTo>
                  <a:pt x="5682485" y="0"/>
                </a:lnTo>
                <a:lnTo>
                  <a:pt x="5682485" y="4835278"/>
                </a:lnTo>
                <a:lnTo>
                  <a:pt x="0" y="48352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806069" y="537475"/>
            <a:ext cx="12076861" cy="9212050"/>
            <a:chOff x="0" y="0"/>
            <a:chExt cx="16102481" cy="12282733"/>
          </a:xfrm>
        </p:grpSpPr>
        <p:grpSp>
          <p:nvGrpSpPr>
            <p:cNvPr name="Group 6" id="6"/>
            <p:cNvGrpSpPr/>
            <p:nvPr/>
          </p:nvGrpSpPr>
          <p:grpSpPr>
            <a:xfrm rot="0">
              <a:off x="284869" y="250170"/>
              <a:ext cx="15817612" cy="12032563"/>
              <a:chOff x="0" y="0"/>
              <a:chExt cx="10560707" cy="8033601"/>
            </a:xfrm>
          </p:grpSpPr>
          <p:sp>
            <p:nvSpPr>
              <p:cNvPr name="Freeform 7" id="7"/>
              <p:cNvSpPr/>
              <p:nvPr/>
            </p:nvSpPr>
            <p:spPr>
              <a:xfrm flipH="false" flipV="false" rot="0">
                <a:off x="31750" y="31750"/>
                <a:ext cx="10497207" cy="7970100"/>
              </a:xfrm>
              <a:custGeom>
                <a:avLst/>
                <a:gdLst/>
                <a:ahLst/>
                <a:cxnLst/>
                <a:rect r="r" b="b" t="t" l="l"/>
                <a:pathLst>
                  <a:path h="7970100" w="10497207">
                    <a:moveTo>
                      <a:pt x="10404497" y="7970100"/>
                    </a:moveTo>
                    <a:lnTo>
                      <a:pt x="92710" y="7970100"/>
                    </a:lnTo>
                    <a:cubicBezTo>
                      <a:pt x="41910" y="7970100"/>
                      <a:pt x="0" y="7928190"/>
                      <a:pt x="0" y="7877390"/>
                    </a:cubicBezTo>
                    <a:lnTo>
                      <a:pt x="0" y="92710"/>
                    </a:lnTo>
                    <a:cubicBezTo>
                      <a:pt x="0" y="41910"/>
                      <a:pt x="41910" y="0"/>
                      <a:pt x="92710" y="0"/>
                    </a:cubicBezTo>
                    <a:lnTo>
                      <a:pt x="10403227" y="0"/>
                    </a:lnTo>
                    <a:cubicBezTo>
                      <a:pt x="10454027" y="0"/>
                      <a:pt x="10495938" y="41910"/>
                      <a:pt x="10495938" y="92710"/>
                    </a:cubicBezTo>
                    <a:lnTo>
                      <a:pt x="10495938" y="7876121"/>
                    </a:lnTo>
                    <a:cubicBezTo>
                      <a:pt x="10497207" y="7928190"/>
                      <a:pt x="10455297" y="7970100"/>
                      <a:pt x="10404497" y="7970100"/>
                    </a:cubicBezTo>
                    <a:close/>
                  </a:path>
                </a:pathLst>
              </a:custGeom>
              <a:solidFill>
                <a:srgbClr val="000000"/>
              </a:solidFill>
            </p:spPr>
          </p:sp>
          <p:sp>
            <p:nvSpPr>
              <p:cNvPr name="Freeform 8" id="8"/>
              <p:cNvSpPr/>
              <p:nvPr/>
            </p:nvSpPr>
            <p:spPr>
              <a:xfrm flipH="false" flipV="false" rot="0">
                <a:off x="0" y="0"/>
                <a:ext cx="10560707" cy="8033601"/>
              </a:xfrm>
              <a:custGeom>
                <a:avLst/>
                <a:gdLst/>
                <a:ahLst/>
                <a:cxnLst/>
                <a:rect r="r" b="b" t="t" l="l"/>
                <a:pathLst>
                  <a:path h="8033601" w="10560707">
                    <a:moveTo>
                      <a:pt x="10436247" y="59690"/>
                    </a:moveTo>
                    <a:cubicBezTo>
                      <a:pt x="10471807" y="59690"/>
                      <a:pt x="10501017" y="88900"/>
                      <a:pt x="10501017" y="124460"/>
                    </a:cubicBezTo>
                    <a:lnTo>
                      <a:pt x="10501017" y="7909140"/>
                    </a:lnTo>
                    <a:cubicBezTo>
                      <a:pt x="10501017" y="7944701"/>
                      <a:pt x="10471807" y="7973911"/>
                      <a:pt x="10436247" y="7973911"/>
                    </a:cubicBezTo>
                    <a:lnTo>
                      <a:pt x="124460" y="7973911"/>
                    </a:lnTo>
                    <a:cubicBezTo>
                      <a:pt x="88900" y="7973911"/>
                      <a:pt x="59690" y="7944701"/>
                      <a:pt x="59690" y="7909140"/>
                    </a:cubicBezTo>
                    <a:lnTo>
                      <a:pt x="59690" y="124460"/>
                    </a:lnTo>
                    <a:cubicBezTo>
                      <a:pt x="59690" y="88900"/>
                      <a:pt x="88900" y="59690"/>
                      <a:pt x="124460" y="59690"/>
                    </a:cubicBezTo>
                    <a:lnTo>
                      <a:pt x="10436247" y="59690"/>
                    </a:lnTo>
                    <a:moveTo>
                      <a:pt x="10436247" y="0"/>
                    </a:moveTo>
                    <a:lnTo>
                      <a:pt x="124460" y="0"/>
                    </a:lnTo>
                    <a:cubicBezTo>
                      <a:pt x="55880" y="0"/>
                      <a:pt x="0" y="55880"/>
                      <a:pt x="0" y="124460"/>
                    </a:cubicBezTo>
                    <a:lnTo>
                      <a:pt x="0" y="7909140"/>
                    </a:lnTo>
                    <a:cubicBezTo>
                      <a:pt x="0" y="7977721"/>
                      <a:pt x="55880" y="8033601"/>
                      <a:pt x="124460" y="8033601"/>
                    </a:cubicBezTo>
                    <a:lnTo>
                      <a:pt x="10436247" y="8033601"/>
                    </a:lnTo>
                    <a:cubicBezTo>
                      <a:pt x="10504827" y="8033601"/>
                      <a:pt x="10560707" y="7977721"/>
                      <a:pt x="10560707" y="7909140"/>
                    </a:cubicBezTo>
                    <a:lnTo>
                      <a:pt x="10560707" y="124460"/>
                    </a:lnTo>
                    <a:cubicBezTo>
                      <a:pt x="10560707" y="55880"/>
                      <a:pt x="10504827" y="0"/>
                      <a:pt x="10436247" y="0"/>
                    </a:cubicBezTo>
                    <a:close/>
                  </a:path>
                </a:pathLst>
              </a:custGeom>
              <a:solidFill>
                <a:srgbClr val="000000"/>
              </a:solidFill>
            </p:spPr>
          </p:sp>
        </p:grpSp>
        <p:grpSp>
          <p:nvGrpSpPr>
            <p:cNvPr name="Group 9" id="9"/>
            <p:cNvGrpSpPr/>
            <p:nvPr/>
          </p:nvGrpSpPr>
          <p:grpSpPr>
            <a:xfrm rot="0">
              <a:off x="0" y="0"/>
              <a:ext cx="15700153" cy="11849025"/>
              <a:chOff x="0" y="0"/>
              <a:chExt cx="10482285" cy="7911061"/>
            </a:xfrm>
          </p:grpSpPr>
          <p:sp>
            <p:nvSpPr>
              <p:cNvPr name="Freeform 10" id="10"/>
              <p:cNvSpPr/>
              <p:nvPr/>
            </p:nvSpPr>
            <p:spPr>
              <a:xfrm flipH="false" flipV="false" rot="0">
                <a:off x="31750" y="31750"/>
                <a:ext cx="10418785" cy="7847561"/>
              </a:xfrm>
              <a:custGeom>
                <a:avLst/>
                <a:gdLst/>
                <a:ahLst/>
                <a:cxnLst/>
                <a:rect r="r" b="b" t="t" l="l"/>
                <a:pathLst>
                  <a:path h="7847561" w="10418785">
                    <a:moveTo>
                      <a:pt x="10326075" y="7847561"/>
                    </a:moveTo>
                    <a:lnTo>
                      <a:pt x="92710" y="7847561"/>
                    </a:lnTo>
                    <a:cubicBezTo>
                      <a:pt x="41910" y="7847561"/>
                      <a:pt x="0" y="7805651"/>
                      <a:pt x="0" y="7754851"/>
                    </a:cubicBezTo>
                    <a:lnTo>
                      <a:pt x="0" y="92710"/>
                    </a:lnTo>
                    <a:cubicBezTo>
                      <a:pt x="0" y="41910"/>
                      <a:pt x="41910" y="0"/>
                      <a:pt x="92710" y="0"/>
                    </a:cubicBezTo>
                    <a:lnTo>
                      <a:pt x="10324805" y="0"/>
                    </a:lnTo>
                    <a:cubicBezTo>
                      <a:pt x="10375605" y="0"/>
                      <a:pt x="10417515" y="41910"/>
                      <a:pt x="10417515" y="92710"/>
                    </a:cubicBezTo>
                    <a:lnTo>
                      <a:pt x="10417515" y="7753581"/>
                    </a:lnTo>
                    <a:cubicBezTo>
                      <a:pt x="10418785" y="7805651"/>
                      <a:pt x="10376875" y="7847561"/>
                      <a:pt x="10326075" y="7847561"/>
                    </a:cubicBezTo>
                    <a:close/>
                  </a:path>
                </a:pathLst>
              </a:custGeom>
              <a:solidFill>
                <a:srgbClr val="FFFFFF"/>
              </a:solidFill>
            </p:spPr>
          </p:sp>
          <p:sp>
            <p:nvSpPr>
              <p:cNvPr name="Freeform 11" id="11"/>
              <p:cNvSpPr/>
              <p:nvPr/>
            </p:nvSpPr>
            <p:spPr>
              <a:xfrm flipH="false" flipV="false" rot="0">
                <a:off x="0" y="0"/>
                <a:ext cx="10482285" cy="7911061"/>
              </a:xfrm>
              <a:custGeom>
                <a:avLst/>
                <a:gdLst/>
                <a:ahLst/>
                <a:cxnLst/>
                <a:rect r="r" b="b" t="t" l="l"/>
                <a:pathLst>
                  <a:path h="7911061" w="10482285">
                    <a:moveTo>
                      <a:pt x="10357825" y="59690"/>
                    </a:moveTo>
                    <a:cubicBezTo>
                      <a:pt x="10393385" y="59690"/>
                      <a:pt x="10422595" y="88900"/>
                      <a:pt x="10422595" y="124460"/>
                    </a:cubicBezTo>
                    <a:lnTo>
                      <a:pt x="10422595" y="7786601"/>
                    </a:lnTo>
                    <a:cubicBezTo>
                      <a:pt x="10422595" y="7822161"/>
                      <a:pt x="10393385" y="7851370"/>
                      <a:pt x="10357825" y="7851370"/>
                    </a:cubicBezTo>
                    <a:lnTo>
                      <a:pt x="124460" y="7851370"/>
                    </a:lnTo>
                    <a:cubicBezTo>
                      <a:pt x="88900" y="7851370"/>
                      <a:pt x="59690" y="7822161"/>
                      <a:pt x="59690" y="7786601"/>
                    </a:cubicBezTo>
                    <a:lnTo>
                      <a:pt x="59690" y="124460"/>
                    </a:lnTo>
                    <a:cubicBezTo>
                      <a:pt x="59690" y="88900"/>
                      <a:pt x="88900" y="59690"/>
                      <a:pt x="124460" y="59690"/>
                    </a:cubicBezTo>
                    <a:lnTo>
                      <a:pt x="10357825" y="59690"/>
                    </a:lnTo>
                    <a:moveTo>
                      <a:pt x="10357825" y="0"/>
                    </a:moveTo>
                    <a:lnTo>
                      <a:pt x="124460" y="0"/>
                    </a:lnTo>
                    <a:cubicBezTo>
                      <a:pt x="55880" y="0"/>
                      <a:pt x="0" y="55880"/>
                      <a:pt x="0" y="124460"/>
                    </a:cubicBezTo>
                    <a:lnTo>
                      <a:pt x="0" y="7786601"/>
                    </a:lnTo>
                    <a:cubicBezTo>
                      <a:pt x="0" y="7855181"/>
                      <a:pt x="55880" y="7911061"/>
                      <a:pt x="124460" y="7911061"/>
                    </a:cubicBezTo>
                    <a:lnTo>
                      <a:pt x="10357825" y="7911061"/>
                    </a:lnTo>
                    <a:cubicBezTo>
                      <a:pt x="10426405" y="7911061"/>
                      <a:pt x="10482285" y="7855181"/>
                      <a:pt x="10482285" y="7786601"/>
                    </a:cubicBezTo>
                    <a:lnTo>
                      <a:pt x="10482285" y="124460"/>
                    </a:lnTo>
                    <a:cubicBezTo>
                      <a:pt x="10482285" y="55880"/>
                      <a:pt x="10426405" y="0"/>
                      <a:pt x="10357825" y="0"/>
                    </a:cubicBezTo>
                    <a:close/>
                  </a:path>
                </a:pathLst>
              </a:custGeom>
              <a:solidFill>
                <a:srgbClr val="000000"/>
              </a:solidFill>
            </p:spPr>
          </p:sp>
        </p:grpSp>
      </p:grpSp>
      <p:sp>
        <p:nvSpPr>
          <p:cNvPr name="Freeform 12" id="12"/>
          <p:cNvSpPr/>
          <p:nvPr/>
        </p:nvSpPr>
        <p:spPr>
          <a:xfrm flipH="false" flipV="false" rot="-3804184">
            <a:off x="-117542" y="6090959"/>
            <a:ext cx="3181505" cy="5871906"/>
          </a:xfrm>
          <a:custGeom>
            <a:avLst/>
            <a:gdLst/>
            <a:ahLst/>
            <a:cxnLst/>
            <a:rect r="r" b="b" t="t" l="l"/>
            <a:pathLst>
              <a:path h="5871906" w="3181505">
                <a:moveTo>
                  <a:pt x="0" y="0"/>
                </a:moveTo>
                <a:lnTo>
                  <a:pt x="3181505" y="0"/>
                </a:lnTo>
                <a:lnTo>
                  <a:pt x="3181505" y="5871906"/>
                </a:lnTo>
                <a:lnTo>
                  <a:pt x="0" y="58719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702491">
            <a:off x="17441862" y="2890104"/>
            <a:ext cx="682419" cy="838657"/>
          </a:xfrm>
          <a:custGeom>
            <a:avLst/>
            <a:gdLst/>
            <a:ahLst/>
            <a:cxnLst/>
            <a:rect r="r" b="b" t="t" l="l"/>
            <a:pathLst>
              <a:path h="838657" w="682419">
                <a:moveTo>
                  <a:pt x="0" y="0"/>
                </a:moveTo>
                <a:lnTo>
                  <a:pt x="682419" y="0"/>
                </a:lnTo>
                <a:lnTo>
                  <a:pt x="682419" y="838658"/>
                </a:lnTo>
                <a:lnTo>
                  <a:pt x="0" y="838658"/>
                </a:lnTo>
                <a:lnTo>
                  <a:pt x="0" y="0"/>
                </a:lnTo>
                <a:close/>
              </a:path>
            </a:pathLst>
          </a:custGeom>
          <a:blipFill>
            <a:blip r:embed="rId10">
              <a:extLst>
                <a:ext uri="{96DAC541-7B7A-43D3-8B79-37D633B846F1}">
                  <asvg:svgBlip xmlns:asvg="http://schemas.microsoft.com/office/drawing/2016/SVG/main" r:embed="rId11"/>
                </a:ext>
              </a:extLst>
            </a:blip>
            <a:stretch>
              <a:fillRect l="-128724" t="0" r="0" b="-133705"/>
            </a:stretch>
          </a:blipFill>
        </p:spPr>
      </p:sp>
      <p:sp>
        <p:nvSpPr>
          <p:cNvPr name="Freeform 14" id="14"/>
          <p:cNvSpPr/>
          <p:nvPr/>
        </p:nvSpPr>
        <p:spPr>
          <a:xfrm flipH="false" flipV="false" rot="-101236">
            <a:off x="11451784" y="1038565"/>
            <a:ext cx="682419" cy="838657"/>
          </a:xfrm>
          <a:custGeom>
            <a:avLst/>
            <a:gdLst/>
            <a:ahLst/>
            <a:cxnLst/>
            <a:rect r="r" b="b" t="t" l="l"/>
            <a:pathLst>
              <a:path h="838657" w="682419">
                <a:moveTo>
                  <a:pt x="0" y="0"/>
                </a:moveTo>
                <a:lnTo>
                  <a:pt x="682419" y="0"/>
                </a:lnTo>
                <a:lnTo>
                  <a:pt x="682419" y="838657"/>
                </a:lnTo>
                <a:lnTo>
                  <a:pt x="0" y="838657"/>
                </a:lnTo>
                <a:lnTo>
                  <a:pt x="0" y="0"/>
                </a:lnTo>
                <a:close/>
              </a:path>
            </a:pathLst>
          </a:custGeom>
          <a:blipFill>
            <a:blip r:embed="rId10">
              <a:extLst>
                <a:ext uri="{96DAC541-7B7A-43D3-8B79-37D633B846F1}">
                  <asvg:svgBlip xmlns:asvg="http://schemas.microsoft.com/office/drawing/2016/SVG/main" r:embed="rId11"/>
                </a:ext>
              </a:extLst>
            </a:blip>
            <a:stretch>
              <a:fillRect l="-128724" t="0" r="0" b="-133705"/>
            </a:stretch>
          </a:blipFill>
        </p:spPr>
      </p:sp>
      <p:sp>
        <p:nvSpPr>
          <p:cNvPr name="Freeform 15" id="15"/>
          <p:cNvSpPr/>
          <p:nvPr/>
        </p:nvSpPr>
        <p:spPr>
          <a:xfrm flipH="false" flipV="false" rot="0">
            <a:off x="540273" y="5701648"/>
            <a:ext cx="976855" cy="1176777"/>
          </a:xfrm>
          <a:custGeom>
            <a:avLst/>
            <a:gdLst/>
            <a:ahLst/>
            <a:cxnLst/>
            <a:rect r="r" b="b" t="t" l="l"/>
            <a:pathLst>
              <a:path h="1176777" w="976855">
                <a:moveTo>
                  <a:pt x="0" y="0"/>
                </a:moveTo>
                <a:lnTo>
                  <a:pt x="976854" y="0"/>
                </a:lnTo>
                <a:lnTo>
                  <a:pt x="976854" y="1176778"/>
                </a:lnTo>
                <a:lnTo>
                  <a:pt x="0" y="1176778"/>
                </a:lnTo>
                <a:lnTo>
                  <a:pt x="0" y="0"/>
                </a:lnTo>
                <a:close/>
              </a:path>
            </a:pathLst>
          </a:custGeom>
          <a:blipFill>
            <a:blip r:embed="rId12">
              <a:extLst>
                <a:ext uri="{96DAC541-7B7A-43D3-8B79-37D633B846F1}">
                  <asvg:svgBlip xmlns:asvg="http://schemas.microsoft.com/office/drawing/2016/SVG/main" r:embed="rId13"/>
                </a:ext>
              </a:extLst>
            </a:blip>
            <a:stretch>
              <a:fillRect l="-113400" t="0" r="0" b="-83484"/>
            </a:stretch>
          </a:blipFill>
        </p:spPr>
      </p:sp>
      <p:grpSp>
        <p:nvGrpSpPr>
          <p:cNvPr name="Group 16" id="16"/>
          <p:cNvGrpSpPr>
            <a:grpSpLocks noChangeAspect="true"/>
          </p:cNvGrpSpPr>
          <p:nvPr/>
        </p:nvGrpSpPr>
        <p:grpSpPr>
          <a:xfrm rot="0">
            <a:off x="13467738" y="658516"/>
            <a:ext cx="3791562" cy="4404696"/>
            <a:chOff x="0" y="0"/>
            <a:chExt cx="5466080" cy="6350000"/>
          </a:xfrm>
        </p:grpSpPr>
        <p:sp>
          <p:nvSpPr>
            <p:cNvPr name="Freeform 17" id="17"/>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18" id="18"/>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14"/>
              <a:stretch>
                <a:fillRect l="0" t="0" r="0" b="-29006"/>
              </a:stretch>
            </a:blipFill>
          </p:spPr>
        </p:sp>
        <p:sp>
          <p:nvSpPr>
            <p:cNvPr name="Freeform 19" id="19"/>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20" id="20"/>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grpSp>
        <p:nvGrpSpPr>
          <p:cNvPr name="Group 21" id="21"/>
          <p:cNvGrpSpPr>
            <a:grpSpLocks noChangeAspect="true"/>
          </p:cNvGrpSpPr>
          <p:nvPr/>
        </p:nvGrpSpPr>
        <p:grpSpPr>
          <a:xfrm rot="0">
            <a:off x="13467738" y="5344829"/>
            <a:ext cx="3791562" cy="4404696"/>
            <a:chOff x="0" y="0"/>
            <a:chExt cx="5466080" cy="6350000"/>
          </a:xfrm>
        </p:grpSpPr>
        <p:sp>
          <p:nvSpPr>
            <p:cNvPr name="Freeform 22" id="22"/>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FFF"/>
            </a:solidFill>
          </p:spPr>
        </p:sp>
        <p:sp>
          <p:nvSpPr>
            <p:cNvPr name="Freeform 23" id="23"/>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15"/>
              <a:stretch>
                <a:fillRect l="-21907" t="0" r="-21907" b="0"/>
              </a:stretch>
            </a:blipFill>
          </p:spPr>
        </p:sp>
        <p:sp>
          <p:nvSpPr>
            <p:cNvPr name="Freeform 24" id="24"/>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000000"/>
            </a:solidFill>
          </p:spPr>
        </p:sp>
        <p:sp>
          <p:nvSpPr>
            <p:cNvPr name="Freeform 25" id="25"/>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000000"/>
            </a:solidFill>
          </p:spPr>
        </p:sp>
      </p:grpSp>
      <p:sp>
        <p:nvSpPr>
          <p:cNvPr name="Freeform 26" id="26"/>
          <p:cNvSpPr/>
          <p:nvPr/>
        </p:nvSpPr>
        <p:spPr>
          <a:xfrm flipH="false" flipV="false" rot="0">
            <a:off x="15221834" y="148167"/>
            <a:ext cx="654796" cy="880533"/>
          </a:xfrm>
          <a:custGeom>
            <a:avLst/>
            <a:gdLst/>
            <a:ahLst/>
            <a:cxnLst/>
            <a:rect r="r" b="b" t="t" l="l"/>
            <a:pathLst>
              <a:path h="880533" w="654796">
                <a:moveTo>
                  <a:pt x="0" y="0"/>
                </a:moveTo>
                <a:lnTo>
                  <a:pt x="654796" y="0"/>
                </a:lnTo>
                <a:lnTo>
                  <a:pt x="654796" y="880533"/>
                </a:lnTo>
                <a:lnTo>
                  <a:pt x="0" y="88053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5221834" y="4904563"/>
            <a:ext cx="654796" cy="880533"/>
          </a:xfrm>
          <a:custGeom>
            <a:avLst/>
            <a:gdLst/>
            <a:ahLst/>
            <a:cxnLst/>
            <a:rect r="r" b="b" t="t" l="l"/>
            <a:pathLst>
              <a:path h="880533" w="654796">
                <a:moveTo>
                  <a:pt x="0" y="0"/>
                </a:moveTo>
                <a:lnTo>
                  <a:pt x="654796" y="0"/>
                </a:lnTo>
                <a:lnTo>
                  <a:pt x="654796" y="880533"/>
                </a:lnTo>
                <a:lnTo>
                  <a:pt x="0" y="88053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8" id="28"/>
          <p:cNvSpPr/>
          <p:nvPr/>
        </p:nvSpPr>
        <p:spPr>
          <a:xfrm flipH="false" flipV="false" rot="0">
            <a:off x="538752" y="319786"/>
            <a:ext cx="1868917" cy="1946788"/>
          </a:xfrm>
          <a:custGeom>
            <a:avLst/>
            <a:gdLst/>
            <a:ahLst/>
            <a:cxnLst/>
            <a:rect r="r" b="b" t="t" l="l"/>
            <a:pathLst>
              <a:path h="1946788" w="1868917">
                <a:moveTo>
                  <a:pt x="0" y="0"/>
                </a:moveTo>
                <a:lnTo>
                  <a:pt x="1868917" y="0"/>
                </a:lnTo>
                <a:lnTo>
                  <a:pt x="1868917" y="1946788"/>
                </a:lnTo>
                <a:lnTo>
                  <a:pt x="0" y="194678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9" id="29"/>
          <p:cNvSpPr txBox="true"/>
          <p:nvPr/>
        </p:nvSpPr>
        <p:spPr>
          <a:xfrm rot="0">
            <a:off x="2694915" y="1680234"/>
            <a:ext cx="8639896" cy="1976245"/>
          </a:xfrm>
          <a:prstGeom prst="rect">
            <a:avLst/>
          </a:prstGeom>
        </p:spPr>
        <p:txBody>
          <a:bodyPr anchor="t" rtlCol="false" tIns="0" lIns="0" bIns="0" rIns="0">
            <a:spAutoFit/>
          </a:bodyPr>
          <a:lstStyle/>
          <a:p>
            <a:pPr algn="ctr">
              <a:lnSpc>
                <a:spcPts val="7703"/>
              </a:lnSpc>
            </a:pPr>
            <a:r>
              <a:rPr lang="en-US" sz="7199">
                <a:solidFill>
                  <a:srgbClr val="F47CB9"/>
                </a:solidFill>
                <a:latin typeface="Fredoka Bold"/>
              </a:rPr>
              <a:t>TOUR  DE HANOÏ,</a:t>
            </a:r>
          </a:p>
          <a:p>
            <a:pPr algn="ctr">
              <a:lnSpc>
                <a:spcPts val="7703"/>
              </a:lnSpc>
            </a:pPr>
            <a:r>
              <a:rPr lang="en-US" sz="7199">
                <a:solidFill>
                  <a:srgbClr val="F47CB9"/>
                </a:solidFill>
                <a:latin typeface="Fredoka Bold"/>
              </a:rPr>
              <a:t>UN PROBLèME ?</a:t>
            </a:r>
          </a:p>
        </p:txBody>
      </p:sp>
      <p:sp>
        <p:nvSpPr>
          <p:cNvPr name="TextBox 30" id="30"/>
          <p:cNvSpPr txBox="true"/>
          <p:nvPr/>
        </p:nvSpPr>
        <p:spPr>
          <a:xfrm rot="0">
            <a:off x="2694915" y="4287692"/>
            <a:ext cx="8639896" cy="3887470"/>
          </a:xfrm>
          <a:prstGeom prst="rect">
            <a:avLst/>
          </a:prstGeom>
        </p:spPr>
        <p:txBody>
          <a:bodyPr anchor="t" rtlCol="false" tIns="0" lIns="0" bIns="0" rIns="0">
            <a:spAutoFit/>
          </a:bodyPr>
          <a:lstStyle/>
          <a:p>
            <a:pPr algn="ctr">
              <a:lnSpc>
                <a:spcPts val="3079"/>
              </a:lnSpc>
            </a:pPr>
            <a:r>
              <a:rPr lang="en-US" sz="2199">
                <a:solidFill>
                  <a:srgbClr val="F47CB9"/>
                </a:solidFill>
                <a:latin typeface="Garet 1 Bold"/>
              </a:rPr>
              <a:t>L</a:t>
            </a:r>
            <a:r>
              <a:rPr lang="en-US" sz="2199">
                <a:solidFill>
                  <a:srgbClr val="000000"/>
                </a:solidFill>
                <a:latin typeface="Garet 1"/>
              </a:rPr>
              <a:t>e Problème des </a:t>
            </a:r>
            <a:r>
              <a:rPr lang="en-US" sz="2199" u="sng">
                <a:solidFill>
                  <a:srgbClr val="F47CB9"/>
                </a:solidFill>
                <a:latin typeface="Garet 1 Bold"/>
              </a:rPr>
              <a:t>Tours de Hanoï</a:t>
            </a:r>
            <a:r>
              <a:rPr lang="en-US" sz="2199">
                <a:solidFill>
                  <a:srgbClr val="000000"/>
                </a:solidFill>
                <a:latin typeface="Garet 1"/>
              </a:rPr>
              <a:t>, popularisé par </a:t>
            </a:r>
            <a:r>
              <a:rPr lang="en-US" sz="2199" u="sng">
                <a:solidFill>
                  <a:srgbClr val="F47CB9"/>
                </a:solidFill>
                <a:latin typeface="Garet 1 Bold"/>
              </a:rPr>
              <a:t>Édouard Lucas</a:t>
            </a:r>
            <a:r>
              <a:rPr lang="en-US" sz="2199">
                <a:solidFill>
                  <a:srgbClr val="000000"/>
                </a:solidFill>
                <a:latin typeface="Garet 1"/>
              </a:rPr>
              <a:t> au XIXe siècle et peut-être inspiré des énigmes de l'Inde ancienne, apparaît dans son livre "Récréations Mathématiques" (</a:t>
            </a:r>
            <a:r>
              <a:rPr lang="en-US" sz="2199">
                <a:solidFill>
                  <a:srgbClr val="F47CB9"/>
                </a:solidFill>
                <a:latin typeface="Garet 1 Bold"/>
              </a:rPr>
              <a:t>1883</a:t>
            </a:r>
            <a:r>
              <a:rPr lang="en-US" sz="2199">
                <a:solidFill>
                  <a:srgbClr val="000000"/>
                </a:solidFill>
                <a:latin typeface="Garet 1"/>
              </a:rPr>
              <a:t>). Associé à une légende de moines déplaçant des disques d'or, ce casse-tête est un classique en mathématiques et informatique, illustrant la </a:t>
            </a:r>
            <a:r>
              <a:rPr lang="en-US" sz="2199" u="sng">
                <a:solidFill>
                  <a:srgbClr val="F47CB9"/>
                </a:solidFill>
                <a:latin typeface="Garet 1 Bold"/>
              </a:rPr>
              <a:t>récursivité et la complexité algorithmique</a:t>
            </a:r>
            <a:r>
              <a:rPr lang="en-US" sz="2199">
                <a:solidFill>
                  <a:srgbClr val="000000"/>
                </a:solidFill>
                <a:latin typeface="Garet 1"/>
              </a:rPr>
              <a:t>. Bien que simple en apparence, sa résolution demande une compréhension approfondie des fonctions </a:t>
            </a:r>
            <a:r>
              <a:rPr lang="en-US" sz="2199" u="sng">
                <a:solidFill>
                  <a:srgbClr val="F47CB9"/>
                </a:solidFill>
                <a:latin typeface="Garet 1 Bold"/>
              </a:rPr>
              <a:t>récursives et des stratégies algorithmiques</a:t>
            </a:r>
            <a:r>
              <a:rPr lang="en-US" sz="2199">
                <a:solidFill>
                  <a:srgbClr val="000000"/>
                </a:solidFill>
                <a:latin typeface="Garet 1"/>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5672" y="-112686"/>
            <a:ext cx="18698395" cy="10512372"/>
          </a:xfrm>
          <a:custGeom>
            <a:avLst/>
            <a:gdLst/>
            <a:ahLst/>
            <a:cxnLst/>
            <a:rect r="r" b="b" t="t" l="l"/>
            <a:pathLst>
              <a:path h="10512372" w="18698395">
                <a:moveTo>
                  <a:pt x="0" y="0"/>
                </a:moveTo>
                <a:lnTo>
                  <a:pt x="18698394" y="0"/>
                </a:lnTo>
                <a:lnTo>
                  <a:pt x="18698394" y="10512372"/>
                </a:lnTo>
                <a:lnTo>
                  <a:pt x="0" y="105123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05855" y="596960"/>
            <a:ext cx="14295339" cy="1253488"/>
          </a:xfrm>
          <a:prstGeom prst="rect">
            <a:avLst/>
          </a:prstGeom>
        </p:spPr>
        <p:txBody>
          <a:bodyPr anchor="t" rtlCol="false" tIns="0" lIns="0" bIns="0" rIns="0">
            <a:spAutoFit/>
          </a:bodyPr>
          <a:lstStyle/>
          <a:p>
            <a:pPr algn="ctr">
              <a:lnSpc>
                <a:spcPts val="9629"/>
              </a:lnSpc>
            </a:pPr>
            <a:r>
              <a:rPr lang="en-US" sz="8999">
                <a:solidFill>
                  <a:srgbClr val="1256C4"/>
                </a:solidFill>
                <a:latin typeface="Fredoka Bold"/>
              </a:rPr>
              <a:t>DÉFINITION FORMELLE </a:t>
            </a:r>
          </a:p>
        </p:txBody>
      </p:sp>
      <p:sp>
        <p:nvSpPr>
          <p:cNvPr name="Freeform 4" id="4"/>
          <p:cNvSpPr/>
          <p:nvPr/>
        </p:nvSpPr>
        <p:spPr>
          <a:xfrm flipH="false" flipV="true" rot="2490793">
            <a:off x="7125389" y="2289181"/>
            <a:ext cx="3070856" cy="3671675"/>
          </a:xfrm>
          <a:custGeom>
            <a:avLst/>
            <a:gdLst/>
            <a:ahLst/>
            <a:cxnLst/>
            <a:rect r="r" b="b" t="t" l="l"/>
            <a:pathLst>
              <a:path h="3671675" w="3070856">
                <a:moveTo>
                  <a:pt x="0" y="3671675"/>
                </a:moveTo>
                <a:lnTo>
                  <a:pt x="3070856" y="3671675"/>
                </a:lnTo>
                <a:lnTo>
                  <a:pt x="3070856" y="0"/>
                </a:lnTo>
                <a:lnTo>
                  <a:pt x="0" y="0"/>
                </a:lnTo>
                <a:lnTo>
                  <a:pt x="0" y="36716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030646" y="2206817"/>
            <a:ext cx="4464390" cy="3301383"/>
            <a:chOff x="0" y="0"/>
            <a:chExt cx="5952520" cy="4401845"/>
          </a:xfrm>
        </p:grpSpPr>
        <p:grpSp>
          <p:nvGrpSpPr>
            <p:cNvPr name="Group 6" id="6"/>
            <p:cNvGrpSpPr/>
            <p:nvPr/>
          </p:nvGrpSpPr>
          <p:grpSpPr>
            <a:xfrm rot="0">
              <a:off x="96089" y="888459"/>
              <a:ext cx="5856431" cy="3513386"/>
              <a:chOff x="0" y="0"/>
              <a:chExt cx="4736276" cy="2841383"/>
            </a:xfrm>
          </p:grpSpPr>
          <p:sp>
            <p:nvSpPr>
              <p:cNvPr name="Freeform 7" id="7"/>
              <p:cNvSpPr/>
              <p:nvPr/>
            </p:nvSpPr>
            <p:spPr>
              <a:xfrm flipH="false" flipV="false" rot="0">
                <a:off x="31750" y="31750"/>
                <a:ext cx="4672776" cy="2777883"/>
              </a:xfrm>
              <a:custGeom>
                <a:avLst/>
                <a:gdLst/>
                <a:ahLst/>
                <a:cxnLst/>
                <a:rect r="r" b="b" t="t" l="l"/>
                <a:pathLst>
                  <a:path h="2777883" w="4672776">
                    <a:moveTo>
                      <a:pt x="4580066" y="2777883"/>
                    </a:moveTo>
                    <a:lnTo>
                      <a:pt x="92710" y="2777883"/>
                    </a:lnTo>
                    <a:cubicBezTo>
                      <a:pt x="41910" y="2777883"/>
                      <a:pt x="0" y="2735973"/>
                      <a:pt x="0" y="2685173"/>
                    </a:cubicBezTo>
                    <a:lnTo>
                      <a:pt x="0" y="92710"/>
                    </a:lnTo>
                    <a:cubicBezTo>
                      <a:pt x="0" y="41910"/>
                      <a:pt x="41910" y="0"/>
                      <a:pt x="92710" y="0"/>
                    </a:cubicBezTo>
                    <a:lnTo>
                      <a:pt x="4578796" y="0"/>
                    </a:lnTo>
                    <a:cubicBezTo>
                      <a:pt x="4629596" y="0"/>
                      <a:pt x="4671506" y="41910"/>
                      <a:pt x="4671506" y="92710"/>
                    </a:cubicBezTo>
                    <a:lnTo>
                      <a:pt x="4671506" y="2683903"/>
                    </a:lnTo>
                    <a:cubicBezTo>
                      <a:pt x="4672776" y="2735973"/>
                      <a:pt x="4630866" y="2777883"/>
                      <a:pt x="4580066" y="2777883"/>
                    </a:cubicBezTo>
                    <a:close/>
                  </a:path>
                </a:pathLst>
              </a:custGeom>
              <a:solidFill>
                <a:srgbClr val="000000"/>
              </a:solidFill>
            </p:spPr>
          </p:sp>
          <p:sp>
            <p:nvSpPr>
              <p:cNvPr name="Freeform 8" id="8"/>
              <p:cNvSpPr/>
              <p:nvPr/>
            </p:nvSpPr>
            <p:spPr>
              <a:xfrm flipH="false" flipV="false" rot="0">
                <a:off x="0" y="0"/>
                <a:ext cx="4736276" cy="2841383"/>
              </a:xfrm>
              <a:custGeom>
                <a:avLst/>
                <a:gdLst/>
                <a:ahLst/>
                <a:cxnLst/>
                <a:rect r="r" b="b" t="t" l="l"/>
                <a:pathLst>
                  <a:path h="2841383" w="4736276">
                    <a:moveTo>
                      <a:pt x="4611816" y="59690"/>
                    </a:moveTo>
                    <a:cubicBezTo>
                      <a:pt x="4647376" y="59690"/>
                      <a:pt x="4676586" y="88900"/>
                      <a:pt x="4676586" y="124460"/>
                    </a:cubicBezTo>
                    <a:lnTo>
                      <a:pt x="4676586" y="2716923"/>
                    </a:lnTo>
                    <a:cubicBezTo>
                      <a:pt x="4676586" y="2752483"/>
                      <a:pt x="4647376" y="2781693"/>
                      <a:pt x="4611816" y="2781693"/>
                    </a:cubicBezTo>
                    <a:lnTo>
                      <a:pt x="124460" y="2781693"/>
                    </a:lnTo>
                    <a:cubicBezTo>
                      <a:pt x="88900" y="2781693"/>
                      <a:pt x="59690" y="2752483"/>
                      <a:pt x="59690" y="2716923"/>
                    </a:cubicBezTo>
                    <a:lnTo>
                      <a:pt x="59690" y="124460"/>
                    </a:lnTo>
                    <a:cubicBezTo>
                      <a:pt x="59690" y="88900"/>
                      <a:pt x="88900" y="59690"/>
                      <a:pt x="124460" y="59690"/>
                    </a:cubicBezTo>
                    <a:lnTo>
                      <a:pt x="4611816" y="59690"/>
                    </a:lnTo>
                    <a:moveTo>
                      <a:pt x="4611816" y="0"/>
                    </a:moveTo>
                    <a:lnTo>
                      <a:pt x="124460" y="0"/>
                    </a:lnTo>
                    <a:cubicBezTo>
                      <a:pt x="55880" y="0"/>
                      <a:pt x="0" y="55880"/>
                      <a:pt x="0" y="124460"/>
                    </a:cubicBezTo>
                    <a:lnTo>
                      <a:pt x="0" y="2716923"/>
                    </a:lnTo>
                    <a:cubicBezTo>
                      <a:pt x="0" y="2785503"/>
                      <a:pt x="55880" y="2841383"/>
                      <a:pt x="124460" y="2841383"/>
                    </a:cubicBezTo>
                    <a:lnTo>
                      <a:pt x="4611816" y="2841383"/>
                    </a:lnTo>
                    <a:cubicBezTo>
                      <a:pt x="4680396" y="2841383"/>
                      <a:pt x="4736276" y="2785503"/>
                      <a:pt x="4736276" y="2716923"/>
                    </a:cubicBezTo>
                    <a:lnTo>
                      <a:pt x="4736276" y="124460"/>
                    </a:lnTo>
                    <a:cubicBezTo>
                      <a:pt x="4736276" y="55880"/>
                      <a:pt x="4680396" y="0"/>
                      <a:pt x="4611816" y="0"/>
                    </a:cubicBezTo>
                    <a:close/>
                  </a:path>
                </a:pathLst>
              </a:custGeom>
              <a:solidFill>
                <a:srgbClr val="000000"/>
              </a:solidFill>
            </p:spPr>
          </p:sp>
        </p:grpSp>
        <p:grpSp>
          <p:nvGrpSpPr>
            <p:cNvPr name="Group 9" id="9"/>
            <p:cNvGrpSpPr/>
            <p:nvPr/>
          </p:nvGrpSpPr>
          <p:grpSpPr>
            <a:xfrm rot="0">
              <a:off x="0" y="775948"/>
              <a:ext cx="5869923" cy="3429175"/>
              <a:chOff x="0" y="0"/>
              <a:chExt cx="4747187" cy="2773279"/>
            </a:xfrm>
          </p:grpSpPr>
          <p:sp>
            <p:nvSpPr>
              <p:cNvPr name="Freeform 10" id="10"/>
              <p:cNvSpPr/>
              <p:nvPr/>
            </p:nvSpPr>
            <p:spPr>
              <a:xfrm flipH="false" flipV="false" rot="0">
                <a:off x="31750" y="31750"/>
                <a:ext cx="4683687" cy="2709779"/>
              </a:xfrm>
              <a:custGeom>
                <a:avLst/>
                <a:gdLst/>
                <a:ahLst/>
                <a:cxnLst/>
                <a:rect r="r" b="b" t="t" l="l"/>
                <a:pathLst>
                  <a:path h="2709779" w="4683687">
                    <a:moveTo>
                      <a:pt x="4590977" y="2709779"/>
                    </a:moveTo>
                    <a:lnTo>
                      <a:pt x="92710" y="2709779"/>
                    </a:lnTo>
                    <a:cubicBezTo>
                      <a:pt x="41910" y="2709779"/>
                      <a:pt x="0" y="2667869"/>
                      <a:pt x="0" y="2617069"/>
                    </a:cubicBezTo>
                    <a:lnTo>
                      <a:pt x="0" y="92710"/>
                    </a:lnTo>
                    <a:cubicBezTo>
                      <a:pt x="0" y="41910"/>
                      <a:pt x="41910" y="0"/>
                      <a:pt x="92710" y="0"/>
                    </a:cubicBezTo>
                    <a:lnTo>
                      <a:pt x="4589707" y="0"/>
                    </a:lnTo>
                    <a:cubicBezTo>
                      <a:pt x="4640507" y="0"/>
                      <a:pt x="4682417" y="41910"/>
                      <a:pt x="4682417" y="92710"/>
                    </a:cubicBezTo>
                    <a:lnTo>
                      <a:pt x="4682417" y="2615799"/>
                    </a:lnTo>
                    <a:cubicBezTo>
                      <a:pt x="4683687" y="2667869"/>
                      <a:pt x="4641777" y="2709779"/>
                      <a:pt x="4590977" y="2709779"/>
                    </a:cubicBezTo>
                    <a:close/>
                  </a:path>
                </a:pathLst>
              </a:custGeom>
              <a:solidFill>
                <a:srgbClr val="FFFFFF"/>
              </a:solidFill>
            </p:spPr>
          </p:sp>
          <p:sp>
            <p:nvSpPr>
              <p:cNvPr name="Freeform 11" id="11"/>
              <p:cNvSpPr/>
              <p:nvPr/>
            </p:nvSpPr>
            <p:spPr>
              <a:xfrm flipH="false" flipV="false" rot="0">
                <a:off x="0" y="0"/>
                <a:ext cx="4747187" cy="2773280"/>
              </a:xfrm>
              <a:custGeom>
                <a:avLst/>
                <a:gdLst/>
                <a:ahLst/>
                <a:cxnLst/>
                <a:rect r="r" b="b" t="t" l="l"/>
                <a:pathLst>
                  <a:path h="2773280" w="4747187">
                    <a:moveTo>
                      <a:pt x="4622727" y="59690"/>
                    </a:moveTo>
                    <a:cubicBezTo>
                      <a:pt x="4658287" y="59690"/>
                      <a:pt x="4687497" y="88900"/>
                      <a:pt x="4687497" y="124460"/>
                    </a:cubicBezTo>
                    <a:lnTo>
                      <a:pt x="4687497" y="2648819"/>
                    </a:lnTo>
                    <a:cubicBezTo>
                      <a:pt x="4687497" y="2684380"/>
                      <a:pt x="4658287" y="2713589"/>
                      <a:pt x="4622727" y="2713589"/>
                    </a:cubicBezTo>
                    <a:lnTo>
                      <a:pt x="124460" y="2713589"/>
                    </a:lnTo>
                    <a:cubicBezTo>
                      <a:pt x="88900" y="2713589"/>
                      <a:pt x="59690" y="2684380"/>
                      <a:pt x="59690" y="2648819"/>
                    </a:cubicBezTo>
                    <a:lnTo>
                      <a:pt x="59690" y="124460"/>
                    </a:lnTo>
                    <a:cubicBezTo>
                      <a:pt x="59690" y="88900"/>
                      <a:pt x="88900" y="59690"/>
                      <a:pt x="124460" y="59690"/>
                    </a:cubicBezTo>
                    <a:lnTo>
                      <a:pt x="4622727" y="59690"/>
                    </a:lnTo>
                    <a:moveTo>
                      <a:pt x="4622727" y="0"/>
                    </a:moveTo>
                    <a:lnTo>
                      <a:pt x="124460" y="0"/>
                    </a:lnTo>
                    <a:cubicBezTo>
                      <a:pt x="55880" y="0"/>
                      <a:pt x="0" y="55880"/>
                      <a:pt x="0" y="124460"/>
                    </a:cubicBezTo>
                    <a:lnTo>
                      <a:pt x="0" y="2648819"/>
                    </a:lnTo>
                    <a:cubicBezTo>
                      <a:pt x="0" y="2717399"/>
                      <a:pt x="55880" y="2773280"/>
                      <a:pt x="124460" y="2773280"/>
                    </a:cubicBezTo>
                    <a:lnTo>
                      <a:pt x="4622727" y="2773280"/>
                    </a:lnTo>
                    <a:cubicBezTo>
                      <a:pt x="4691307" y="2773280"/>
                      <a:pt x="4747187" y="2717399"/>
                      <a:pt x="4747187" y="2648819"/>
                    </a:cubicBezTo>
                    <a:lnTo>
                      <a:pt x="4747187" y="124460"/>
                    </a:lnTo>
                    <a:cubicBezTo>
                      <a:pt x="4747187" y="55880"/>
                      <a:pt x="4691307" y="0"/>
                      <a:pt x="4622727" y="0"/>
                    </a:cubicBezTo>
                    <a:close/>
                  </a:path>
                </a:pathLst>
              </a:custGeom>
              <a:solidFill>
                <a:srgbClr val="000000"/>
              </a:solidFill>
            </p:spPr>
          </p:sp>
        </p:grpSp>
        <p:sp>
          <p:nvSpPr>
            <p:cNvPr name="TextBox 12" id="12"/>
            <p:cNvSpPr txBox="true"/>
            <p:nvPr/>
          </p:nvSpPr>
          <p:spPr>
            <a:xfrm rot="0">
              <a:off x="507392" y="1187051"/>
              <a:ext cx="2155691" cy="507576"/>
            </a:xfrm>
            <a:prstGeom prst="rect">
              <a:avLst/>
            </a:prstGeom>
          </p:spPr>
          <p:txBody>
            <a:bodyPr anchor="t" rtlCol="false" tIns="0" lIns="0" bIns="0" rIns="0">
              <a:spAutoFit/>
            </a:bodyPr>
            <a:lstStyle/>
            <a:p>
              <a:pPr algn="ctr">
                <a:lnSpc>
                  <a:spcPts val="2799"/>
                </a:lnSpc>
                <a:spcBef>
                  <a:spcPct val="0"/>
                </a:spcBef>
              </a:pPr>
              <a:r>
                <a:rPr lang="en-US" sz="2799" spc="-55">
                  <a:solidFill>
                    <a:srgbClr val="1256C4"/>
                  </a:solidFill>
                  <a:latin typeface="Garet 1 Bold"/>
                </a:rPr>
                <a:t>D</a:t>
              </a:r>
              <a:r>
                <a:rPr lang="en-US" sz="2799" spc="-55">
                  <a:solidFill>
                    <a:srgbClr val="000000"/>
                  </a:solidFill>
                  <a:latin typeface="Garet 1 Bold"/>
                </a:rPr>
                <a:t>onnées</a:t>
              </a:r>
            </a:p>
          </p:txBody>
        </p:sp>
        <p:sp>
          <p:nvSpPr>
            <p:cNvPr name="TextBox 13" id="13"/>
            <p:cNvSpPr txBox="true"/>
            <p:nvPr/>
          </p:nvSpPr>
          <p:spPr>
            <a:xfrm rot="0">
              <a:off x="302513" y="1800905"/>
              <a:ext cx="5347494" cy="2054226"/>
            </a:xfrm>
            <a:prstGeom prst="rect">
              <a:avLst/>
            </a:prstGeom>
          </p:spPr>
          <p:txBody>
            <a:bodyPr anchor="t" rtlCol="false" tIns="0" lIns="0" bIns="0" rIns="0">
              <a:spAutoFit/>
            </a:bodyPr>
            <a:lstStyle/>
            <a:p>
              <a:pPr algn="l" marL="474976" indent="-237488" lvl="1">
                <a:lnSpc>
                  <a:spcPts val="4377"/>
                </a:lnSpc>
                <a:buFont typeface="Arial"/>
                <a:buChar char="•"/>
              </a:pPr>
              <a:r>
                <a:rPr lang="en-US" sz="2199" spc="-43">
                  <a:solidFill>
                    <a:srgbClr val="1256C4"/>
                  </a:solidFill>
                  <a:latin typeface="Garet 1 Bold"/>
                </a:rPr>
                <a:t>T</a:t>
              </a:r>
              <a:r>
                <a:rPr lang="en-US" sz="2199" spc="-43">
                  <a:solidFill>
                    <a:srgbClr val="000000"/>
                  </a:solidFill>
                  <a:latin typeface="Garet 1 Bold"/>
                </a:rPr>
                <a:t>rois piliers : </a:t>
              </a:r>
              <a:r>
                <a:rPr lang="en-US" sz="2199" spc="-43">
                  <a:solidFill>
                    <a:srgbClr val="1256C4"/>
                  </a:solidFill>
                  <a:latin typeface="Garet 1 Bold"/>
                </a:rPr>
                <a:t>A</a:t>
              </a:r>
              <a:r>
                <a:rPr lang="en-US" sz="2199" spc="-43">
                  <a:solidFill>
                    <a:srgbClr val="000000"/>
                  </a:solidFill>
                  <a:latin typeface="Garet 1 Bold"/>
                </a:rPr>
                <a:t>, </a:t>
              </a:r>
              <a:r>
                <a:rPr lang="en-US" sz="2199" spc="-43">
                  <a:solidFill>
                    <a:srgbClr val="1256C4"/>
                  </a:solidFill>
                  <a:latin typeface="Garet 1 Bold"/>
                </a:rPr>
                <a:t>B</a:t>
              </a:r>
              <a:r>
                <a:rPr lang="en-US" sz="2199" spc="-43">
                  <a:solidFill>
                    <a:srgbClr val="000000"/>
                  </a:solidFill>
                  <a:latin typeface="Garet 1 Bold"/>
                </a:rPr>
                <a:t>, </a:t>
              </a:r>
              <a:r>
                <a:rPr lang="en-US" sz="2199" spc="-43">
                  <a:solidFill>
                    <a:srgbClr val="1256C4"/>
                  </a:solidFill>
                  <a:latin typeface="Garet 1 Bold"/>
                </a:rPr>
                <a:t>C</a:t>
              </a:r>
            </a:p>
            <a:p>
              <a:pPr algn="l" marL="474976" indent="-237488" lvl="1">
                <a:lnSpc>
                  <a:spcPts val="2551"/>
                </a:lnSpc>
                <a:buFont typeface="Arial"/>
                <a:buChar char="•"/>
              </a:pPr>
              <a:r>
                <a:rPr lang="en-US" sz="2199" spc="-43">
                  <a:solidFill>
                    <a:srgbClr val="1256C4"/>
                  </a:solidFill>
                  <a:latin typeface="Garet 1 Bold"/>
                </a:rPr>
                <a:t>D</a:t>
              </a:r>
              <a:r>
                <a:rPr lang="en-US" sz="2199" spc="-43">
                  <a:solidFill>
                    <a:srgbClr val="000000"/>
                  </a:solidFill>
                  <a:latin typeface="Garet 1 Bold"/>
                </a:rPr>
                <a:t>es disques de tailles </a:t>
              </a:r>
              <a:r>
                <a:rPr lang="en-US" sz="2199" spc="-43" u="sng">
                  <a:solidFill>
                    <a:srgbClr val="1256C4"/>
                  </a:solidFill>
                  <a:latin typeface="Garet 1 Bold"/>
                </a:rPr>
                <a:t>différentes</a:t>
              </a:r>
              <a:r>
                <a:rPr lang="en-US" sz="2199" spc="-43">
                  <a:solidFill>
                    <a:srgbClr val="000000"/>
                  </a:solidFill>
                  <a:latin typeface="Garet 1 Bold"/>
                </a:rPr>
                <a:t> empilés sur le pilier </a:t>
              </a:r>
              <a:r>
                <a:rPr lang="en-US" sz="2199" spc="-43">
                  <a:solidFill>
                    <a:srgbClr val="1256C4"/>
                  </a:solidFill>
                  <a:latin typeface="Garet 1 Bold"/>
                </a:rPr>
                <a:t>A</a:t>
              </a:r>
            </a:p>
          </p:txBody>
        </p:sp>
        <p:sp>
          <p:nvSpPr>
            <p:cNvPr name="Freeform 14" id="14"/>
            <p:cNvSpPr/>
            <p:nvPr/>
          </p:nvSpPr>
          <p:spPr>
            <a:xfrm flipH="false" flipV="false" rot="0">
              <a:off x="2663083" y="0"/>
              <a:ext cx="953986" cy="1282866"/>
            </a:xfrm>
            <a:custGeom>
              <a:avLst/>
              <a:gdLst/>
              <a:ahLst/>
              <a:cxnLst/>
              <a:rect r="r" b="b" t="t" l="l"/>
              <a:pathLst>
                <a:path h="1282866" w="953986">
                  <a:moveTo>
                    <a:pt x="0" y="0"/>
                  </a:moveTo>
                  <a:lnTo>
                    <a:pt x="953986" y="0"/>
                  </a:lnTo>
                  <a:lnTo>
                    <a:pt x="953986" y="1282866"/>
                  </a:lnTo>
                  <a:lnTo>
                    <a:pt x="0" y="12828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5" id="15"/>
          <p:cNvSpPr/>
          <p:nvPr/>
        </p:nvSpPr>
        <p:spPr>
          <a:xfrm flipH="false" flipV="true" rot="3606032">
            <a:off x="10888787" y="5446064"/>
            <a:ext cx="2108292" cy="1935795"/>
          </a:xfrm>
          <a:custGeom>
            <a:avLst/>
            <a:gdLst/>
            <a:ahLst/>
            <a:cxnLst/>
            <a:rect r="r" b="b" t="t" l="l"/>
            <a:pathLst>
              <a:path h="1935795" w="2108292">
                <a:moveTo>
                  <a:pt x="0" y="1935795"/>
                </a:moveTo>
                <a:lnTo>
                  <a:pt x="2108292" y="1935795"/>
                </a:lnTo>
                <a:lnTo>
                  <a:pt x="2108292" y="0"/>
                </a:lnTo>
                <a:lnTo>
                  <a:pt x="0" y="0"/>
                </a:lnTo>
                <a:lnTo>
                  <a:pt x="0" y="1935795"/>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10792964" y="2206817"/>
            <a:ext cx="4464390" cy="3301383"/>
            <a:chOff x="0" y="0"/>
            <a:chExt cx="5952520" cy="4401845"/>
          </a:xfrm>
        </p:grpSpPr>
        <p:grpSp>
          <p:nvGrpSpPr>
            <p:cNvPr name="Group 17" id="17"/>
            <p:cNvGrpSpPr/>
            <p:nvPr/>
          </p:nvGrpSpPr>
          <p:grpSpPr>
            <a:xfrm rot="0">
              <a:off x="96089" y="888459"/>
              <a:ext cx="5856431" cy="3513386"/>
              <a:chOff x="0" y="0"/>
              <a:chExt cx="4736276" cy="2841383"/>
            </a:xfrm>
          </p:grpSpPr>
          <p:sp>
            <p:nvSpPr>
              <p:cNvPr name="Freeform 18" id="18"/>
              <p:cNvSpPr/>
              <p:nvPr/>
            </p:nvSpPr>
            <p:spPr>
              <a:xfrm flipH="false" flipV="false" rot="0">
                <a:off x="31750" y="31750"/>
                <a:ext cx="4672776" cy="2777883"/>
              </a:xfrm>
              <a:custGeom>
                <a:avLst/>
                <a:gdLst/>
                <a:ahLst/>
                <a:cxnLst/>
                <a:rect r="r" b="b" t="t" l="l"/>
                <a:pathLst>
                  <a:path h="2777883" w="4672776">
                    <a:moveTo>
                      <a:pt x="4580066" y="2777883"/>
                    </a:moveTo>
                    <a:lnTo>
                      <a:pt x="92710" y="2777883"/>
                    </a:lnTo>
                    <a:cubicBezTo>
                      <a:pt x="41910" y="2777883"/>
                      <a:pt x="0" y="2735973"/>
                      <a:pt x="0" y="2685173"/>
                    </a:cubicBezTo>
                    <a:lnTo>
                      <a:pt x="0" y="92710"/>
                    </a:lnTo>
                    <a:cubicBezTo>
                      <a:pt x="0" y="41910"/>
                      <a:pt x="41910" y="0"/>
                      <a:pt x="92710" y="0"/>
                    </a:cubicBezTo>
                    <a:lnTo>
                      <a:pt x="4578796" y="0"/>
                    </a:lnTo>
                    <a:cubicBezTo>
                      <a:pt x="4629596" y="0"/>
                      <a:pt x="4671506" y="41910"/>
                      <a:pt x="4671506" y="92710"/>
                    </a:cubicBezTo>
                    <a:lnTo>
                      <a:pt x="4671506" y="2683903"/>
                    </a:lnTo>
                    <a:cubicBezTo>
                      <a:pt x="4672776" y="2735973"/>
                      <a:pt x="4630866" y="2777883"/>
                      <a:pt x="4580066" y="2777883"/>
                    </a:cubicBezTo>
                    <a:close/>
                  </a:path>
                </a:pathLst>
              </a:custGeom>
              <a:solidFill>
                <a:srgbClr val="000000"/>
              </a:solidFill>
            </p:spPr>
          </p:sp>
          <p:sp>
            <p:nvSpPr>
              <p:cNvPr name="Freeform 19" id="19"/>
              <p:cNvSpPr/>
              <p:nvPr/>
            </p:nvSpPr>
            <p:spPr>
              <a:xfrm flipH="false" flipV="false" rot="0">
                <a:off x="0" y="0"/>
                <a:ext cx="4736276" cy="2841383"/>
              </a:xfrm>
              <a:custGeom>
                <a:avLst/>
                <a:gdLst/>
                <a:ahLst/>
                <a:cxnLst/>
                <a:rect r="r" b="b" t="t" l="l"/>
                <a:pathLst>
                  <a:path h="2841383" w="4736276">
                    <a:moveTo>
                      <a:pt x="4611816" y="59690"/>
                    </a:moveTo>
                    <a:cubicBezTo>
                      <a:pt x="4647376" y="59690"/>
                      <a:pt x="4676586" y="88900"/>
                      <a:pt x="4676586" y="124460"/>
                    </a:cubicBezTo>
                    <a:lnTo>
                      <a:pt x="4676586" y="2716923"/>
                    </a:lnTo>
                    <a:cubicBezTo>
                      <a:pt x="4676586" y="2752483"/>
                      <a:pt x="4647376" y="2781693"/>
                      <a:pt x="4611816" y="2781693"/>
                    </a:cubicBezTo>
                    <a:lnTo>
                      <a:pt x="124460" y="2781693"/>
                    </a:lnTo>
                    <a:cubicBezTo>
                      <a:pt x="88900" y="2781693"/>
                      <a:pt x="59690" y="2752483"/>
                      <a:pt x="59690" y="2716923"/>
                    </a:cubicBezTo>
                    <a:lnTo>
                      <a:pt x="59690" y="124460"/>
                    </a:lnTo>
                    <a:cubicBezTo>
                      <a:pt x="59690" y="88900"/>
                      <a:pt x="88900" y="59690"/>
                      <a:pt x="124460" y="59690"/>
                    </a:cubicBezTo>
                    <a:lnTo>
                      <a:pt x="4611816" y="59690"/>
                    </a:lnTo>
                    <a:moveTo>
                      <a:pt x="4611816" y="0"/>
                    </a:moveTo>
                    <a:lnTo>
                      <a:pt x="124460" y="0"/>
                    </a:lnTo>
                    <a:cubicBezTo>
                      <a:pt x="55880" y="0"/>
                      <a:pt x="0" y="55880"/>
                      <a:pt x="0" y="124460"/>
                    </a:cubicBezTo>
                    <a:lnTo>
                      <a:pt x="0" y="2716923"/>
                    </a:lnTo>
                    <a:cubicBezTo>
                      <a:pt x="0" y="2785503"/>
                      <a:pt x="55880" y="2841383"/>
                      <a:pt x="124460" y="2841383"/>
                    </a:cubicBezTo>
                    <a:lnTo>
                      <a:pt x="4611816" y="2841383"/>
                    </a:lnTo>
                    <a:cubicBezTo>
                      <a:pt x="4680396" y="2841383"/>
                      <a:pt x="4736276" y="2785503"/>
                      <a:pt x="4736276" y="2716923"/>
                    </a:cubicBezTo>
                    <a:lnTo>
                      <a:pt x="4736276" y="124460"/>
                    </a:lnTo>
                    <a:cubicBezTo>
                      <a:pt x="4736276" y="55880"/>
                      <a:pt x="4680396" y="0"/>
                      <a:pt x="4611816" y="0"/>
                    </a:cubicBezTo>
                    <a:close/>
                  </a:path>
                </a:pathLst>
              </a:custGeom>
              <a:solidFill>
                <a:srgbClr val="000000"/>
              </a:solidFill>
            </p:spPr>
          </p:sp>
        </p:grpSp>
        <p:grpSp>
          <p:nvGrpSpPr>
            <p:cNvPr name="Group 20" id="20"/>
            <p:cNvGrpSpPr/>
            <p:nvPr/>
          </p:nvGrpSpPr>
          <p:grpSpPr>
            <a:xfrm rot="0">
              <a:off x="0" y="775948"/>
              <a:ext cx="5869923" cy="3429175"/>
              <a:chOff x="0" y="0"/>
              <a:chExt cx="4747187" cy="2773279"/>
            </a:xfrm>
          </p:grpSpPr>
          <p:sp>
            <p:nvSpPr>
              <p:cNvPr name="Freeform 21" id="21"/>
              <p:cNvSpPr/>
              <p:nvPr/>
            </p:nvSpPr>
            <p:spPr>
              <a:xfrm flipH="false" flipV="false" rot="0">
                <a:off x="31750" y="31750"/>
                <a:ext cx="4683687" cy="2709779"/>
              </a:xfrm>
              <a:custGeom>
                <a:avLst/>
                <a:gdLst/>
                <a:ahLst/>
                <a:cxnLst/>
                <a:rect r="r" b="b" t="t" l="l"/>
                <a:pathLst>
                  <a:path h="2709779" w="4683687">
                    <a:moveTo>
                      <a:pt x="4590977" y="2709779"/>
                    </a:moveTo>
                    <a:lnTo>
                      <a:pt x="92710" y="2709779"/>
                    </a:lnTo>
                    <a:cubicBezTo>
                      <a:pt x="41910" y="2709779"/>
                      <a:pt x="0" y="2667869"/>
                      <a:pt x="0" y="2617069"/>
                    </a:cubicBezTo>
                    <a:lnTo>
                      <a:pt x="0" y="92710"/>
                    </a:lnTo>
                    <a:cubicBezTo>
                      <a:pt x="0" y="41910"/>
                      <a:pt x="41910" y="0"/>
                      <a:pt x="92710" y="0"/>
                    </a:cubicBezTo>
                    <a:lnTo>
                      <a:pt x="4589707" y="0"/>
                    </a:lnTo>
                    <a:cubicBezTo>
                      <a:pt x="4640507" y="0"/>
                      <a:pt x="4682417" y="41910"/>
                      <a:pt x="4682417" y="92710"/>
                    </a:cubicBezTo>
                    <a:lnTo>
                      <a:pt x="4682417" y="2615799"/>
                    </a:lnTo>
                    <a:cubicBezTo>
                      <a:pt x="4683687" y="2667869"/>
                      <a:pt x="4641777" y="2709779"/>
                      <a:pt x="4590977" y="2709779"/>
                    </a:cubicBezTo>
                    <a:close/>
                  </a:path>
                </a:pathLst>
              </a:custGeom>
              <a:solidFill>
                <a:srgbClr val="FFFFFF"/>
              </a:solidFill>
            </p:spPr>
          </p:sp>
          <p:sp>
            <p:nvSpPr>
              <p:cNvPr name="Freeform 22" id="22"/>
              <p:cNvSpPr/>
              <p:nvPr/>
            </p:nvSpPr>
            <p:spPr>
              <a:xfrm flipH="false" flipV="false" rot="0">
                <a:off x="0" y="0"/>
                <a:ext cx="4747187" cy="2773280"/>
              </a:xfrm>
              <a:custGeom>
                <a:avLst/>
                <a:gdLst/>
                <a:ahLst/>
                <a:cxnLst/>
                <a:rect r="r" b="b" t="t" l="l"/>
                <a:pathLst>
                  <a:path h="2773280" w="4747187">
                    <a:moveTo>
                      <a:pt x="4622727" y="59690"/>
                    </a:moveTo>
                    <a:cubicBezTo>
                      <a:pt x="4658287" y="59690"/>
                      <a:pt x="4687497" y="88900"/>
                      <a:pt x="4687497" y="124460"/>
                    </a:cubicBezTo>
                    <a:lnTo>
                      <a:pt x="4687497" y="2648819"/>
                    </a:lnTo>
                    <a:cubicBezTo>
                      <a:pt x="4687497" y="2684380"/>
                      <a:pt x="4658287" y="2713589"/>
                      <a:pt x="4622727" y="2713589"/>
                    </a:cubicBezTo>
                    <a:lnTo>
                      <a:pt x="124460" y="2713589"/>
                    </a:lnTo>
                    <a:cubicBezTo>
                      <a:pt x="88900" y="2713589"/>
                      <a:pt x="59690" y="2684380"/>
                      <a:pt x="59690" y="2648819"/>
                    </a:cubicBezTo>
                    <a:lnTo>
                      <a:pt x="59690" y="124460"/>
                    </a:lnTo>
                    <a:cubicBezTo>
                      <a:pt x="59690" y="88900"/>
                      <a:pt x="88900" y="59690"/>
                      <a:pt x="124460" y="59690"/>
                    </a:cubicBezTo>
                    <a:lnTo>
                      <a:pt x="4622727" y="59690"/>
                    </a:lnTo>
                    <a:moveTo>
                      <a:pt x="4622727" y="0"/>
                    </a:moveTo>
                    <a:lnTo>
                      <a:pt x="124460" y="0"/>
                    </a:lnTo>
                    <a:cubicBezTo>
                      <a:pt x="55880" y="0"/>
                      <a:pt x="0" y="55880"/>
                      <a:pt x="0" y="124460"/>
                    </a:cubicBezTo>
                    <a:lnTo>
                      <a:pt x="0" y="2648819"/>
                    </a:lnTo>
                    <a:cubicBezTo>
                      <a:pt x="0" y="2717399"/>
                      <a:pt x="55880" y="2773280"/>
                      <a:pt x="124460" y="2773280"/>
                    </a:cubicBezTo>
                    <a:lnTo>
                      <a:pt x="4622727" y="2773280"/>
                    </a:lnTo>
                    <a:cubicBezTo>
                      <a:pt x="4691307" y="2773280"/>
                      <a:pt x="4747187" y="2717399"/>
                      <a:pt x="4747187" y="2648819"/>
                    </a:cubicBezTo>
                    <a:lnTo>
                      <a:pt x="4747187" y="124460"/>
                    </a:lnTo>
                    <a:cubicBezTo>
                      <a:pt x="4747187" y="55880"/>
                      <a:pt x="4691307" y="0"/>
                      <a:pt x="4622727" y="0"/>
                    </a:cubicBezTo>
                    <a:close/>
                  </a:path>
                </a:pathLst>
              </a:custGeom>
              <a:solidFill>
                <a:srgbClr val="000000"/>
              </a:solidFill>
            </p:spPr>
          </p:sp>
        </p:grpSp>
        <p:sp>
          <p:nvSpPr>
            <p:cNvPr name="TextBox 23" id="23"/>
            <p:cNvSpPr txBox="true"/>
            <p:nvPr/>
          </p:nvSpPr>
          <p:spPr>
            <a:xfrm rot="0">
              <a:off x="650080" y="1187051"/>
              <a:ext cx="2155691" cy="507576"/>
            </a:xfrm>
            <a:prstGeom prst="rect">
              <a:avLst/>
            </a:prstGeom>
          </p:spPr>
          <p:txBody>
            <a:bodyPr anchor="t" rtlCol="false" tIns="0" lIns="0" bIns="0" rIns="0">
              <a:spAutoFit/>
            </a:bodyPr>
            <a:lstStyle/>
            <a:p>
              <a:pPr algn="l">
                <a:lnSpc>
                  <a:spcPts val="2799"/>
                </a:lnSpc>
                <a:spcBef>
                  <a:spcPct val="0"/>
                </a:spcBef>
              </a:pPr>
              <a:r>
                <a:rPr lang="en-US" sz="2799" spc="-55">
                  <a:solidFill>
                    <a:srgbClr val="FF743E"/>
                  </a:solidFill>
                  <a:latin typeface="Garet 1 Bold"/>
                </a:rPr>
                <a:t>B</a:t>
              </a:r>
              <a:r>
                <a:rPr lang="en-US" sz="2799" spc="-55">
                  <a:solidFill>
                    <a:srgbClr val="000000"/>
                  </a:solidFill>
                  <a:latin typeface="Garet 1 Bold"/>
                </a:rPr>
                <a:t>ut</a:t>
              </a:r>
            </a:p>
          </p:txBody>
        </p:sp>
        <p:sp>
          <p:nvSpPr>
            <p:cNvPr name="TextBox 24" id="24"/>
            <p:cNvSpPr txBox="true"/>
            <p:nvPr/>
          </p:nvSpPr>
          <p:spPr>
            <a:xfrm rot="0">
              <a:off x="302513" y="1972355"/>
              <a:ext cx="5347494" cy="1732576"/>
            </a:xfrm>
            <a:prstGeom prst="rect">
              <a:avLst/>
            </a:prstGeom>
          </p:spPr>
          <p:txBody>
            <a:bodyPr anchor="t" rtlCol="false" tIns="0" lIns="0" bIns="0" rIns="0">
              <a:spAutoFit/>
            </a:bodyPr>
            <a:lstStyle/>
            <a:p>
              <a:pPr algn="l" marL="474976" indent="-237488" lvl="1">
                <a:lnSpc>
                  <a:spcPts val="2551"/>
                </a:lnSpc>
                <a:buFont typeface="Arial"/>
                <a:buChar char="•"/>
              </a:pPr>
              <a:r>
                <a:rPr lang="en-US" sz="2199" spc="-43">
                  <a:solidFill>
                    <a:srgbClr val="FF743E"/>
                  </a:solidFill>
                  <a:latin typeface="Garet 1 Bold"/>
                </a:rPr>
                <a:t>D</a:t>
              </a:r>
              <a:r>
                <a:rPr lang="en-US" sz="2199" spc="-43">
                  <a:solidFill>
                    <a:srgbClr val="000000"/>
                  </a:solidFill>
                  <a:latin typeface="Garet 1 Bold"/>
                </a:rPr>
                <a:t>éplacer </a:t>
              </a:r>
              <a:r>
                <a:rPr lang="en-US" sz="2199" spc="-43" u="sng">
                  <a:solidFill>
                    <a:srgbClr val="FF743E"/>
                  </a:solidFill>
                  <a:latin typeface="Garet 1 Bold"/>
                </a:rPr>
                <a:t>tous</a:t>
              </a:r>
              <a:r>
                <a:rPr lang="en-US" sz="2199" spc="-43">
                  <a:solidFill>
                    <a:srgbClr val="000000"/>
                  </a:solidFill>
                  <a:latin typeface="Garet 1 Bold"/>
                </a:rPr>
                <a:t> les disques du pilier </a:t>
              </a:r>
              <a:r>
                <a:rPr lang="en-US" sz="2199" spc="-43">
                  <a:solidFill>
                    <a:srgbClr val="FF743E"/>
                  </a:solidFill>
                  <a:latin typeface="Garet 1 Bold"/>
                </a:rPr>
                <a:t>A</a:t>
              </a:r>
              <a:r>
                <a:rPr lang="en-US" sz="2199" spc="-43">
                  <a:solidFill>
                    <a:srgbClr val="000000"/>
                  </a:solidFill>
                  <a:latin typeface="Garet 1 Bold"/>
                </a:rPr>
                <a:t> au pilier </a:t>
              </a:r>
              <a:r>
                <a:rPr lang="en-US" sz="2199" spc="-43">
                  <a:solidFill>
                    <a:srgbClr val="FF743E"/>
                  </a:solidFill>
                  <a:latin typeface="Garet 1 Bold"/>
                </a:rPr>
                <a:t>C</a:t>
              </a:r>
              <a:r>
                <a:rPr lang="en-US" sz="2199" spc="-43">
                  <a:solidFill>
                    <a:srgbClr val="000000"/>
                  </a:solidFill>
                  <a:latin typeface="Garet 1 Bold"/>
                </a:rPr>
                <a:t> en utilisant le pilier </a:t>
              </a:r>
              <a:r>
                <a:rPr lang="en-US" sz="2199" spc="-43">
                  <a:solidFill>
                    <a:srgbClr val="FF743E"/>
                  </a:solidFill>
                  <a:latin typeface="Garet 1 Bold"/>
                </a:rPr>
                <a:t>B </a:t>
              </a:r>
              <a:r>
                <a:rPr lang="en-US" sz="2199" spc="-43">
                  <a:solidFill>
                    <a:srgbClr val="000000"/>
                  </a:solidFill>
                  <a:latin typeface="Garet 1 Bold"/>
                </a:rPr>
                <a:t>comme </a:t>
              </a:r>
              <a:r>
                <a:rPr lang="en-US" sz="2199" spc="-43" u="sng">
                  <a:solidFill>
                    <a:srgbClr val="FF743E"/>
                  </a:solidFill>
                  <a:latin typeface="Garet 1 Bold"/>
                </a:rPr>
                <a:t>auxiliaire</a:t>
              </a:r>
            </a:p>
          </p:txBody>
        </p:sp>
        <p:sp>
          <p:nvSpPr>
            <p:cNvPr name="Freeform 25" id="25"/>
            <p:cNvSpPr/>
            <p:nvPr/>
          </p:nvSpPr>
          <p:spPr>
            <a:xfrm flipH="false" flipV="false" rot="0">
              <a:off x="2805772" y="0"/>
              <a:ext cx="953986" cy="1282866"/>
            </a:xfrm>
            <a:custGeom>
              <a:avLst/>
              <a:gdLst/>
              <a:ahLst/>
              <a:cxnLst/>
              <a:rect r="r" b="b" t="t" l="l"/>
              <a:pathLst>
                <a:path h="1282866" w="953986">
                  <a:moveTo>
                    <a:pt x="0" y="0"/>
                  </a:moveTo>
                  <a:lnTo>
                    <a:pt x="953986" y="0"/>
                  </a:lnTo>
                  <a:lnTo>
                    <a:pt x="953986" y="1282866"/>
                  </a:lnTo>
                  <a:lnTo>
                    <a:pt x="0" y="12828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Freeform 26" id="26"/>
          <p:cNvSpPr/>
          <p:nvPr/>
        </p:nvSpPr>
        <p:spPr>
          <a:xfrm flipH="false" flipV="false" rot="3382984">
            <a:off x="-1823987" y="7287227"/>
            <a:ext cx="4443750" cy="2981352"/>
          </a:xfrm>
          <a:custGeom>
            <a:avLst/>
            <a:gdLst/>
            <a:ahLst/>
            <a:cxnLst/>
            <a:rect r="r" b="b" t="t" l="l"/>
            <a:pathLst>
              <a:path h="2981352" w="4443750">
                <a:moveTo>
                  <a:pt x="0" y="0"/>
                </a:moveTo>
                <a:lnTo>
                  <a:pt x="4443749" y="0"/>
                </a:lnTo>
                <a:lnTo>
                  <a:pt x="4443749" y="2981352"/>
                </a:lnTo>
                <a:lnTo>
                  <a:pt x="0" y="29813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true" rot="5883225">
            <a:off x="4647852" y="5738227"/>
            <a:ext cx="2904713" cy="2809650"/>
          </a:xfrm>
          <a:custGeom>
            <a:avLst/>
            <a:gdLst/>
            <a:ahLst/>
            <a:cxnLst/>
            <a:rect r="r" b="b" t="t" l="l"/>
            <a:pathLst>
              <a:path h="2809650" w="2904713">
                <a:moveTo>
                  <a:pt x="0" y="2809650"/>
                </a:moveTo>
                <a:lnTo>
                  <a:pt x="2904713" y="2809650"/>
                </a:lnTo>
                <a:lnTo>
                  <a:pt x="2904713" y="0"/>
                </a:lnTo>
                <a:lnTo>
                  <a:pt x="0" y="0"/>
                </a:lnTo>
                <a:lnTo>
                  <a:pt x="0" y="280965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28" id="28"/>
          <p:cNvGrpSpPr/>
          <p:nvPr/>
        </p:nvGrpSpPr>
        <p:grpSpPr>
          <a:xfrm rot="0">
            <a:off x="6911805" y="6161879"/>
            <a:ext cx="4464390" cy="3296800"/>
            <a:chOff x="0" y="0"/>
            <a:chExt cx="5952520" cy="4395734"/>
          </a:xfrm>
        </p:grpSpPr>
        <p:grpSp>
          <p:nvGrpSpPr>
            <p:cNvPr name="Group 29" id="29"/>
            <p:cNvGrpSpPr/>
            <p:nvPr/>
          </p:nvGrpSpPr>
          <p:grpSpPr>
            <a:xfrm rot="0">
              <a:off x="96089" y="882348"/>
              <a:ext cx="5856431" cy="3513386"/>
              <a:chOff x="0" y="0"/>
              <a:chExt cx="4736276" cy="2841383"/>
            </a:xfrm>
          </p:grpSpPr>
          <p:sp>
            <p:nvSpPr>
              <p:cNvPr name="Freeform 30" id="30"/>
              <p:cNvSpPr/>
              <p:nvPr/>
            </p:nvSpPr>
            <p:spPr>
              <a:xfrm flipH="false" flipV="false" rot="0">
                <a:off x="31750" y="31750"/>
                <a:ext cx="4672776" cy="2777883"/>
              </a:xfrm>
              <a:custGeom>
                <a:avLst/>
                <a:gdLst/>
                <a:ahLst/>
                <a:cxnLst/>
                <a:rect r="r" b="b" t="t" l="l"/>
                <a:pathLst>
                  <a:path h="2777883" w="4672776">
                    <a:moveTo>
                      <a:pt x="4580066" y="2777883"/>
                    </a:moveTo>
                    <a:lnTo>
                      <a:pt x="92710" y="2777883"/>
                    </a:lnTo>
                    <a:cubicBezTo>
                      <a:pt x="41910" y="2777883"/>
                      <a:pt x="0" y="2735973"/>
                      <a:pt x="0" y="2685173"/>
                    </a:cubicBezTo>
                    <a:lnTo>
                      <a:pt x="0" y="92710"/>
                    </a:lnTo>
                    <a:cubicBezTo>
                      <a:pt x="0" y="41910"/>
                      <a:pt x="41910" y="0"/>
                      <a:pt x="92710" y="0"/>
                    </a:cubicBezTo>
                    <a:lnTo>
                      <a:pt x="4578796" y="0"/>
                    </a:lnTo>
                    <a:cubicBezTo>
                      <a:pt x="4629596" y="0"/>
                      <a:pt x="4671506" y="41910"/>
                      <a:pt x="4671506" y="92710"/>
                    </a:cubicBezTo>
                    <a:lnTo>
                      <a:pt x="4671506" y="2683903"/>
                    </a:lnTo>
                    <a:cubicBezTo>
                      <a:pt x="4672776" y="2735973"/>
                      <a:pt x="4630866" y="2777883"/>
                      <a:pt x="4580066" y="2777883"/>
                    </a:cubicBezTo>
                    <a:close/>
                  </a:path>
                </a:pathLst>
              </a:custGeom>
              <a:solidFill>
                <a:srgbClr val="000000"/>
              </a:solidFill>
            </p:spPr>
          </p:sp>
          <p:sp>
            <p:nvSpPr>
              <p:cNvPr name="Freeform 31" id="31"/>
              <p:cNvSpPr/>
              <p:nvPr/>
            </p:nvSpPr>
            <p:spPr>
              <a:xfrm flipH="false" flipV="false" rot="0">
                <a:off x="0" y="0"/>
                <a:ext cx="4736276" cy="2841383"/>
              </a:xfrm>
              <a:custGeom>
                <a:avLst/>
                <a:gdLst/>
                <a:ahLst/>
                <a:cxnLst/>
                <a:rect r="r" b="b" t="t" l="l"/>
                <a:pathLst>
                  <a:path h="2841383" w="4736276">
                    <a:moveTo>
                      <a:pt x="4611816" y="59690"/>
                    </a:moveTo>
                    <a:cubicBezTo>
                      <a:pt x="4647376" y="59690"/>
                      <a:pt x="4676586" y="88900"/>
                      <a:pt x="4676586" y="124460"/>
                    </a:cubicBezTo>
                    <a:lnTo>
                      <a:pt x="4676586" y="2716923"/>
                    </a:lnTo>
                    <a:cubicBezTo>
                      <a:pt x="4676586" y="2752483"/>
                      <a:pt x="4647376" y="2781693"/>
                      <a:pt x="4611816" y="2781693"/>
                    </a:cubicBezTo>
                    <a:lnTo>
                      <a:pt x="124460" y="2781693"/>
                    </a:lnTo>
                    <a:cubicBezTo>
                      <a:pt x="88900" y="2781693"/>
                      <a:pt x="59690" y="2752483"/>
                      <a:pt x="59690" y="2716923"/>
                    </a:cubicBezTo>
                    <a:lnTo>
                      <a:pt x="59690" y="124460"/>
                    </a:lnTo>
                    <a:cubicBezTo>
                      <a:pt x="59690" y="88900"/>
                      <a:pt x="88900" y="59690"/>
                      <a:pt x="124460" y="59690"/>
                    </a:cubicBezTo>
                    <a:lnTo>
                      <a:pt x="4611816" y="59690"/>
                    </a:lnTo>
                    <a:moveTo>
                      <a:pt x="4611816" y="0"/>
                    </a:moveTo>
                    <a:lnTo>
                      <a:pt x="124460" y="0"/>
                    </a:lnTo>
                    <a:cubicBezTo>
                      <a:pt x="55880" y="0"/>
                      <a:pt x="0" y="55880"/>
                      <a:pt x="0" y="124460"/>
                    </a:cubicBezTo>
                    <a:lnTo>
                      <a:pt x="0" y="2716923"/>
                    </a:lnTo>
                    <a:cubicBezTo>
                      <a:pt x="0" y="2785503"/>
                      <a:pt x="55880" y="2841383"/>
                      <a:pt x="124460" y="2841383"/>
                    </a:cubicBezTo>
                    <a:lnTo>
                      <a:pt x="4611816" y="2841383"/>
                    </a:lnTo>
                    <a:cubicBezTo>
                      <a:pt x="4680396" y="2841383"/>
                      <a:pt x="4736276" y="2785503"/>
                      <a:pt x="4736276" y="2716923"/>
                    </a:cubicBezTo>
                    <a:lnTo>
                      <a:pt x="4736276" y="124460"/>
                    </a:lnTo>
                    <a:cubicBezTo>
                      <a:pt x="4736276" y="55880"/>
                      <a:pt x="4680396" y="0"/>
                      <a:pt x="4611816" y="0"/>
                    </a:cubicBezTo>
                    <a:close/>
                  </a:path>
                </a:pathLst>
              </a:custGeom>
              <a:solidFill>
                <a:srgbClr val="000000"/>
              </a:solidFill>
            </p:spPr>
          </p:sp>
        </p:grpSp>
        <p:grpSp>
          <p:nvGrpSpPr>
            <p:cNvPr name="Group 32" id="32"/>
            <p:cNvGrpSpPr/>
            <p:nvPr/>
          </p:nvGrpSpPr>
          <p:grpSpPr>
            <a:xfrm rot="0">
              <a:off x="0" y="769837"/>
              <a:ext cx="5869923" cy="3429175"/>
              <a:chOff x="0" y="0"/>
              <a:chExt cx="4747187" cy="2773279"/>
            </a:xfrm>
          </p:grpSpPr>
          <p:sp>
            <p:nvSpPr>
              <p:cNvPr name="Freeform 33" id="33"/>
              <p:cNvSpPr/>
              <p:nvPr/>
            </p:nvSpPr>
            <p:spPr>
              <a:xfrm flipH="false" flipV="false" rot="0">
                <a:off x="31750" y="31750"/>
                <a:ext cx="4683687" cy="2709779"/>
              </a:xfrm>
              <a:custGeom>
                <a:avLst/>
                <a:gdLst/>
                <a:ahLst/>
                <a:cxnLst/>
                <a:rect r="r" b="b" t="t" l="l"/>
                <a:pathLst>
                  <a:path h="2709779" w="4683687">
                    <a:moveTo>
                      <a:pt x="4590977" y="2709779"/>
                    </a:moveTo>
                    <a:lnTo>
                      <a:pt x="92710" y="2709779"/>
                    </a:lnTo>
                    <a:cubicBezTo>
                      <a:pt x="41910" y="2709779"/>
                      <a:pt x="0" y="2667869"/>
                      <a:pt x="0" y="2617069"/>
                    </a:cubicBezTo>
                    <a:lnTo>
                      <a:pt x="0" y="92710"/>
                    </a:lnTo>
                    <a:cubicBezTo>
                      <a:pt x="0" y="41910"/>
                      <a:pt x="41910" y="0"/>
                      <a:pt x="92710" y="0"/>
                    </a:cubicBezTo>
                    <a:lnTo>
                      <a:pt x="4589707" y="0"/>
                    </a:lnTo>
                    <a:cubicBezTo>
                      <a:pt x="4640507" y="0"/>
                      <a:pt x="4682417" y="41910"/>
                      <a:pt x="4682417" y="92710"/>
                    </a:cubicBezTo>
                    <a:lnTo>
                      <a:pt x="4682417" y="2615799"/>
                    </a:lnTo>
                    <a:cubicBezTo>
                      <a:pt x="4683687" y="2667869"/>
                      <a:pt x="4641777" y="2709779"/>
                      <a:pt x="4590977" y="2709779"/>
                    </a:cubicBezTo>
                    <a:close/>
                  </a:path>
                </a:pathLst>
              </a:custGeom>
              <a:solidFill>
                <a:srgbClr val="FFFFFF"/>
              </a:solidFill>
            </p:spPr>
          </p:sp>
          <p:sp>
            <p:nvSpPr>
              <p:cNvPr name="Freeform 34" id="34"/>
              <p:cNvSpPr/>
              <p:nvPr/>
            </p:nvSpPr>
            <p:spPr>
              <a:xfrm flipH="false" flipV="false" rot="0">
                <a:off x="0" y="0"/>
                <a:ext cx="4747187" cy="2773280"/>
              </a:xfrm>
              <a:custGeom>
                <a:avLst/>
                <a:gdLst/>
                <a:ahLst/>
                <a:cxnLst/>
                <a:rect r="r" b="b" t="t" l="l"/>
                <a:pathLst>
                  <a:path h="2773280" w="4747187">
                    <a:moveTo>
                      <a:pt x="4622727" y="59690"/>
                    </a:moveTo>
                    <a:cubicBezTo>
                      <a:pt x="4658287" y="59690"/>
                      <a:pt x="4687497" y="88900"/>
                      <a:pt x="4687497" y="124460"/>
                    </a:cubicBezTo>
                    <a:lnTo>
                      <a:pt x="4687497" y="2648819"/>
                    </a:lnTo>
                    <a:cubicBezTo>
                      <a:pt x="4687497" y="2684380"/>
                      <a:pt x="4658287" y="2713589"/>
                      <a:pt x="4622727" y="2713589"/>
                    </a:cubicBezTo>
                    <a:lnTo>
                      <a:pt x="124460" y="2713589"/>
                    </a:lnTo>
                    <a:cubicBezTo>
                      <a:pt x="88900" y="2713589"/>
                      <a:pt x="59690" y="2684380"/>
                      <a:pt x="59690" y="2648819"/>
                    </a:cubicBezTo>
                    <a:lnTo>
                      <a:pt x="59690" y="124460"/>
                    </a:lnTo>
                    <a:cubicBezTo>
                      <a:pt x="59690" y="88900"/>
                      <a:pt x="88900" y="59690"/>
                      <a:pt x="124460" y="59690"/>
                    </a:cubicBezTo>
                    <a:lnTo>
                      <a:pt x="4622727" y="59690"/>
                    </a:lnTo>
                    <a:moveTo>
                      <a:pt x="4622727" y="0"/>
                    </a:moveTo>
                    <a:lnTo>
                      <a:pt x="124460" y="0"/>
                    </a:lnTo>
                    <a:cubicBezTo>
                      <a:pt x="55880" y="0"/>
                      <a:pt x="0" y="55880"/>
                      <a:pt x="0" y="124460"/>
                    </a:cubicBezTo>
                    <a:lnTo>
                      <a:pt x="0" y="2648819"/>
                    </a:lnTo>
                    <a:cubicBezTo>
                      <a:pt x="0" y="2717399"/>
                      <a:pt x="55880" y="2773280"/>
                      <a:pt x="124460" y="2773280"/>
                    </a:cubicBezTo>
                    <a:lnTo>
                      <a:pt x="4622727" y="2773280"/>
                    </a:lnTo>
                    <a:cubicBezTo>
                      <a:pt x="4691307" y="2773280"/>
                      <a:pt x="4747187" y="2717399"/>
                      <a:pt x="4747187" y="2648819"/>
                    </a:cubicBezTo>
                    <a:lnTo>
                      <a:pt x="4747187" y="124460"/>
                    </a:lnTo>
                    <a:cubicBezTo>
                      <a:pt x="4747187" y="55880"/>
                      <a:pt x="4691307" y="0"/>
                      <a:pt x="4622727" y="0"/>
                    </a:cubicBezTo>
                    <a:close/>
                  </a:path>
                </a:pathLst>
              </a:custGeom>
              <a:solidFill>
                <a:srgbClr val="000000"/>
              </a:solidFill>
            </p:spPr>
          </p:sp>
        </p:grpSp>
        <p:sp>
          <p:nvSpPr>
            <p:cNvPr name="TextBox 35" id="35"/>
            <p:cNvSpPr txBox="true"/>
            <p:nvPr/>
          </p:nvSpPr>
          <p:spPr>
            <a:xfrm rot="0">
              <a:off x="650080" y="1113967"/>
              <a:ext cx="2155691" cy="507576"/>
            </a:xfrm>
            <a:prstGeom prst="rect">
              <a:avLst/>
            </a:prstGeom>
          </p:spPr>
          <p:txBody>
            <a:bodyPr anchor="t" rtlCol="false" tIns="0" lIns="0" bIns="0" rIns="0">
              <a:spAutoFit/>
            </a:bodyPr>
            <a:lstStyle/>
            <a:p>
              <a:pPr algn="l">
                <a:lnSpc>
                  <a:spcPts val="2799"/>
                </a:lnSpc>
                <a:spcBef>
                  <a:spcPct val="0"/>
                </a:spcBef>
              </a:pPr>
              <a:r>
                <a:rPr lang="en-US" sz="2799" spc="-55">
                  <a:solidFill>
                    <a:srgbClr val="F985E4"/>
                  </a:solidFill>
                  <a:latin typeface="Garet 1 Bold"/>
                </a:rPr>
                <a:t>R</a:t>
              </a:r>
              <a:r>
                <a:rPr lang="en-US" sz="2799" spc="-55">
                  <a:solidFill>
                    <a:srgbClr val="000000"/>
                  </a:solidFill>
                  <a:latin typeface="Garet 1 Bold"/>
                </a:rPr>
                <a:t>ègles</a:t>
              </a:r>
            </a:p>
          </p:txBody>
        </p:sp>
        <p:sp>
          <p:nvSpPr>
            <p:cNvPr name="TextBox 36" id="36"/>
            <p:cNvSpPr txBox="true"/>
            <p:nvPr/>
          </p:nvSpPr>
          <p:spPr>
            <a:xfrm rot="0">
              <a:off x="302513" y="1809033"/>
              <a:ext cx="5347494" cy="2164376"/>
            </a:xfrm>
            <a:prstGeom prst="rect">
              <a:avLst/>
            </a:prstGeom>
          </p:spPr>
          <p:txBody>
            <a:bodyPr anchor="t" rtlCol="false" tIns="0" lIns="0" bIns="0" rIns="0">
              <a:spAutoFit/>
            </a:bodyPr>
            <a:lstStyle/>
            <a:p>
              <a:pPr algn="l" marL="474976" indent="-237488" lvl="1">
                <a:lnSpc>
                  <a:spcPts val="2551"/>
                </a:lnSpc>
                <a:buFont typeface="Arial"/>
                <a:buChar char="•"/>
              </a:pPr>
              <a:r>
                <a:rPr lang="en-US" sz="2199" spc="-43">
                  <a:solidFill>
                    <a:srgbClr val="F985E4"/>
                  </a:solidFill>
                  <a:latin typeface="Garet 1 Bold"/>
                </a:rPr>
                <a:t>D</a:t>
              </a:r>
              <a:r>
                <a:rPr lang="en-US" sz="2199" spc="-43">
                  <a:solidFill>
                    <a:srgbClr val="000000"/>
                  </a:solidFill>
                  <a:latin typeface="Garet 1 Bold"/>
                </a:rPr>
                <a:t>éplacer </a:t>
              </a:r>
              <a:r>
                <a:rPr lang="en-US" sz="2199" spc="-43" u="sng">
                  <a:solidFill>
                    <a:srgbClr val="F985E4"/>
                  </a:solidFill>
                  <a:latin typeface="Garet 1 Bold"/>
                </a:rPr>
                <a:t>un</a:t>
              </a:r>
              <a:r>
                <a:rPr lang="en-US" sz="2199" spc="-43">
                  <a:solidFill>
                    <a:srgbClr val="000000"/>
                  </a:solidFill>
                  <a:latin typeface="Garet 1 Bold"/>
                </a:rPr>
                <a:t> disque à la fois</a:t>
              </a:r>
            </a:p>
            <a:p>
              <a:pPr algn="l" marL="474976" indent="-237488" lvl="1">
                <a:lnSpc>
                  <a:spcPts val="2551"/>
                </a:lnSpc>
                <a:buFont typeface="Arial"/>
                <a:buChar char="•"/>
              </a:pPr>
              <a:r>
                <a:rPr lang="en-US" sz="2199" spc="-43">
                  <a:solidFill>
                    <a:srgbClr val="F985E4"/>
                  </a:solidFill>
                  <a:latin typeface="Garet 1 Bold"/>
                </a:rPr>
                <a:t>A</a:t>
              </a:r>
              <a:r>
                <a:rPr lang="en-US" sz="2199" spc="-43">
                  <a:solidFill>
                    <a:srgbClr val="000000"/>
                  </a:solidFill>
                  <a:latin typeface="Garet 1 Bold"/>
                </a:rPr>
                <a:t>ucun disque plus </a:t>
              </a:r>
              <a:r>
                <a:rPr lang="en-US" sz="2199" spc="-43" u="sng">
                  <a:solidFill>
                    <a:srgbClr val="F985E4"/>
                  </a:solidFill>
                  <a:latin typeface="Garet 1 Bold"/>
                </a:rPr>
                <a:t>grand</a:t>
              </a:r>
              <a:r>
                <a:rPr lang="en-US" sz="2199" spc="-43">
                  <a:solidFill>
                    <a:srgbClr val="000000"/>
                  </a:solidFill>
                  <a:latin typeface="Garet 1 Bold"/>
                </a:rPr>
                <a:t> ne peut être placé sur un disque </a:t>
              </a:r>
              <a:r>
                <a:rPr lang="en-US" sz="2199" spc="-43" u="sng">
                  <a:solidFill>
                    <a:srgbClr val="F985E4"/>
                  </a:solidFill>
                  <a:latin typeface="Garet 1 Bold"/>
                </a:rPr>
                <a:t>plus petit</a:t>
              </a:r>
            </a:p>
          </p:txBody>
        </p:sp>
        <p:sp>
          <p:nvSpPr>
            <p:cNvPr name="Freeform 37" id="37"/>
            <p:cNvSpPr/>
            <p:nvPr/>
          </p:nvSpPr>
          <p:spPr>
            <a:xfrm flipH="false" flipV="false" rot="0">
              <a:off x="2805772" y="0"/>
              <a:ext cx="953986" cy="1282866"/>
            </a:xfrm>
            <a:custGeom>
              <a:avLst/>
              <a:gdLst/>
              <a:ahLst/>
              <a:cxnLst/>
              <a:rect r="r" b="b" t="t" l="l"/>
              <a:pathLst>
                <a:path h="1282866" w="953986">
                  <a:moveTo>
                    <a:pt x="0" y="0"/>
                  </a:moveTo>
                  <a:lnTo>
                    <a:pt x="953986" y="0"/>
                  </a:lnTo>
                  <a:lnTo>
                    <a:pt x="953986" y="1282866"/>
                  </a:lnTo>
                  <a:lnTo>
                    <a:pt x="0" y="128286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sp>
        <p:nvSpPr>
          <p:cNvPr name="Freeform 38" id="38"/>
          <p:cNvSpPr/>
          <p:nvPr/>
        </p:nvSpPr>
        <p:spPr>
          <a:xfrm flipH="false" flipV="false" rot="0">
            <a:off x="15699132" y="2537746"/>
            <a:ext cx="1721557" cy="1699646"/>
          </a:xfrm>
          <a:custGeom>
            <a:avLst/>
            <a:gdLst/>
            <a:ahLst/>
            <a:cxnLst/>
            <a:rect r="r" b="b" t="t" l="l"/>
            <a:pathLst>
              <a:path h="1699646" w="1721557">
                <a:moveTo>
                  <a:pt x="0" y="0"/>
                </a:moveTo>
                <a:lnTo>
                  <a:pt x="1721557" y="0"/>
                </a:lnTo>
                <a:lnTo>
                  <a:pt x="1721557" y="1699646"/>
                </a:lnTo>
                <a:lnTo>
                  <a:pt x="0" y="169964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9" id="39"/>
          <p:cNvSpPr/>
          <p:nvPr/>
        </p:nvSpPr>
        <p:spPr>
          <a:xfrm flipH="false" flipV="false" rot="0">
            <a:off x="14592276" y="7353096"/>
            <a:ext cx="1562820" cy="1648400"/>
          </a:xfrm>
          <a:custGeom>
            <a:avLst/>
            <a:gdLst/>
            <a:ahLst/>
            <a:cxnLst/>
            <a:rect r="r" b="b" t="t" l="l"/>
            <a:pathLst>
              <a:path h="1648400" w="1562820">
                <a:moveTo>
                  <a:pt x="0" y="0"/>
                </a:moveTo>
                <a:lnTo>
                  <a:pt x="1562820" y="0"/>
                </a:lnTo>
                <a:lnTo>
                  <a:pt x="1562820" y="1648400"/>
                </a:lnTo>
                <a:lnTo>
                  <a:pt x="0" y="1648400"/>
                </a:lnTo>
                <a:lnTo>
                  <a:pt x="0" y="0"/>
                </a:lnTo>
                <a:close/>
              </a:path>
            </a:pathLst>
          </a:custGeom>
          <a:blipFill>
            <a:blip r:embed="rId20">
              <a:extLst>
                <a:ext uri="{96DAC541-7B7A-43D3-8B79-37D633B846F1}">
                  <asvg:svgBlip xmlns:asvg="http://schemas.microsoft.com/office/drawing/2016/SVG/main" r:embed="rId21"/>
                </a:ext>
              </a:extLst>
            </a:blip>
            <a:stretch>
              <a:fillRect l="0" t="-43071" r="-92842" b="-35437"/>
            </a:stretch>
          </a:blipFill>
        </p:spPr>
      </p:sp>
      <p:sp>
        <p:nvSpPr>
          <p:cNvPr name="Freeform 40" id="40"/>
          <p:cNvSpPr/>
          <p:nvPr/>
        </p:nvSpPr>
        <p:spPr>
          <a:xfrm flipH="false" flipV="false" rot="0">
            <a:off x="15825439" y="7143052"/>
            <a:ext cx="980550" cy="1034245"/>
          </a:xfrm>
          <a:custGeom>
            <a:avLst/>
            <a:gdLst/>
            <a:ahLst/>
            <a:cxnLst/>
            <a:rect r="r" b="b" t="t" l="l"/>
            <a:pathLst>
              <a:path h="1034245" w="980550">
                <a:moveTo>
                  <a:pt x="0" y="0"/>
                </a:moveTo>
                <a:lnTo>
                  <a:pt x="980550" y="0"/>
                </a:lnTo>
                <a:lnTo>
                  <a:pt x="980550" y="1034244"/>
                </a:lnTo>
                <a:lnTo>
                  <a:pt x="0" y="1034244"/>
                </a:lnTo>
                <a:lnTo>
                  <a:pt x="0" y="0"/>
                </a:lnTo>
                <a:close/>
              </a:path>
            </a:pathLst>
          </a:custGeom>
          <a:blipFill>
            <a:blip r:embed="rId22">
              <a:extLst>
                <a:ext uri="{96DAC541-7B7A-43D3-8B79-37D633B846F1}">
                  <asvg:svgBlip xmlns:asvg="http://schemas.microsoft.com/office/drawing/2016/SVG/main" r:embed="rId23"/>
                </a:ext>
              </a:extLst>
            </a:blip>
            <a:stretch>
              <a:fillRect l="0" t="-43071" r="-92842" b="-35437"/>
            </a:stretch>
          </a:blipFill>
        </p:spPr>
      </p:sp>
      <p:sp>
        <p:nvSpPr>
          <p:cNvPr name="Freeform 41" id="41"/>
          <p:cNvSpPr/>
          <p:nvPr/>
        </p:nvSpPr>
        <p:spPr>
          <a:xfrm flipH="false" flipV="false" rot="0">
            <a:off x="16085167" y="8441301"/>
            <a:ext cx="1607259" cy="1633997"/>
          </a:xfrm>
          <a:custGeom>
            <a:avLst/>
            <a:gdLst/>
            <a:ahLst/>
            <a:cxnLst/>
            <a:rect r="r" b="b" t="t" l="l"/>
            <a:pathLst>
              <a:path h="1633997" w="1607259">
                <a:moveTo>
                  <a:pt x="0" y="0"/>
                </a:moveTo>
                <a:lnTo>
                  <a:pt x="1607259" y="0"/>
                </a:lnTo>
                <a:lnTo>
                  <a:pt x="1607259" y="1633998"/>
                </a:lnTo>
                <a:lnTo>
                  <a:pt x="0" y="163399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4339" y="0"/>
            <a:ext cx="18626627" cy="10472023"/>
          </a:xfrm>
          <a:custGeom>
            <a:avLst/>
            <a:gdLst/>
            <a:ahLst/>
            <a:cxnLst/>
            <a:rect r="r" b="b" t="t" l="l"/>
            <a:pathLst>
              <a:path h="10472023" w="18626627">
                <a:moveTo>
                  <a:pt x="0" y="0"/>
                </a:moveTo>
                <a:lnTo>
                  <a:pt x="18626627" y="0"/>
                </a:lnTo>
                <a:lnTo>
                  <a:pt x="18626627" y="10472023"/>
                </a:lnTo>
                <a:lnTo>
                  <a:pt x="0" y="10472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87044" y="774933"/>
            <a:ext cx="16003861" cy="8737133"/>
            <a:chOff x="0" y="0"/>
            <a:chExt cx="21338481" cy="11649511"/>
          </a:xfrm>
        </p:grpSpPr>
        <p:grpSp>
          <p:nvGrpSpPr>
            <p:cNvPr name="Group 4" id="4"/>
            <p:cNvGrpSpPr/>
            <p:nvPr/>
          </p:nvGrpSpPr>
          <p:grpSpPr>
            <a:xfrm rot="0">
              <a:off x="213271" y="167576"/>
              <a:ext cx="21125210" cy="11481936"/>
              <a:chOff x="0" y="0"/>
              <a:chExt cx="14104351" cy="7665971"/>
            </a:xfrm>
          </p:grpSpPr>
          <p:sp>
            <p:nvSpPr>
              <p:cNvPr name="Freeform 5" id="5"/>
              <p:cNvSpPr/>
              <p:nvPr/>
            </p:nvSpPr>
            <p:spPr>
              <a:xfrm flipH="false" flipV="false" rot="0">
                <a:off x="31750" y="31750"/>
                <a:ext cx="14040851" cy="7602471"/>
              </a:xfrm>
              <a:custGeom>
                <a:avLst/>
                <a:gdLst/>
                <a:ahLst/>
                <a:cxnLst/>
                <a:rect r="r" b="b" t="t" l="l"/>
                <a:pathLst>
                  <a:path h="7602471" w="14040851">
                    <a:moveTo>
                      <a:pt x="13948141" y="7602471"/>
                    </a:moveTo>
                    <a:lnTo>
                      <a:pt x="92710" y="7602471"/>
                    </a:lnTo>
                    <a:cubicBezTo>
                      <a:pt x="41910" y="7602471"/>
                      <a:pt x="0" y="7560561"/>
                      <a:pt x="0" y="7509761"/>
                    </a:cubicBezTo>
                    <a:lnTo>
                      <a:pt x="0" y="92710"/>
                    </a:lnTo>
                    <a:cubicBezTo>
                      <a:pt x="0" y="41910"/>
                      <a:pt x="41910" y="0"/>
                      <a:pt x="92710" y="0"/>
                    </a:cubicBezTo>
                    <a:lnTo>
                      <a:pt x="13946871" y="0"/>
                    </a:lnTo>
                    <a:cubicBezTo>
                      <a:pt x="13997671" y="0"/>
                      <a:pt x="14039582" y="41910"/>
                      <a:pt x="14039582" y="92710"/>
                    </a:cubicBezTo>
                    <a:lnTo>
                      <a:pt x="14039582" y="7508491"/>
                    </a:lnTo>
                    <a:cubicBezTo>
                      <a:pt x="14040851" y="7560561"/>
                      <a:pt x="13998941" y="7602471"/>
                      <a:pt x="13948141" y="7602471"/>
                    </a:cubicBezTo>
                    <a:close/>
                  </a:path>
                </a:pathLst>
              </a:custGeom>
              <a:solidFill>
                <a:srgbClr val="000000"/>
              </a:solidFill>
            </p:spPr>
          </p:sp>
          <p:sp>
            <p:nvSpPr>
              <p:cNvPr name="Freeform 6" id="6"/>
              <p:cNvSpPr/>
              <p:nvPr/>
            </p:nvSpPr>
            <p:spPr>
              <a:xfrm flipH="false" flipV="false" rot="0">
                <a:off x="0" y="0"/>
                <a:ext cx="14104351" cy="7665972"/>
              </a:xfrm>
              <a:custGeom>
                <a:avLst/>
                <a:gdLst/>
                <a:ahLst/>
                <a:cxnLst/>
                <a:rect r="r" b="b" t="t" l="l"/>
                <a:pathLst>
                  <a:path h="7665972" w="14104351">
                    <a:moveTo>
                      <a:pt x="13979891" y="59690"/>
                    </a:moveTo>
                    <a:cubicBezTo>
                      <a:pt x="14015451" y="59690"/>
                      <a:pt x="14044661" y="88900"/>
                      <a:pt x="14044661" y="124460"/>
                    </a:cubicBezTo>
                    <a:lnTo>
                      <a:pt x="14044661" y="7541511"/>
                    </a:lnTo>
                    <a:cubicBezTo>
                      <a:pt x="14044661" y="7577072"/>
                      <a:pt x="14015451" y="7606281"/>
                      <a:pt x="13979891" y="7606281"/>
                    </a:cubicBezTo>
                    <a:lnTo>
                      <a:pt x="124460" y="7606281"/>
                    </a:lnTo>
                    <a:cubicBezTo>
                      <a:pt x="88900" y="7606281"/>
                      <a:pt x="59690" y="7577072"/>
                      <a:pt x="59690" y="7541511"/>
                    </a:cubicBezTo>
                    <a:lnTo>
                      <a:pt x="59690" y="124460"/>
                    </a:lnTo>
                    <a:cubicBezTo>
                      <a:pt x="59690" y="88900"/>
                      <a:pt x="88900" y="59690"/>
                      <a:pt x="124460" y="59690"/>
                    </a:cubicBezTo>
                    <a:lnTo>
                      <a:pt x="13979891" y="59690"/>
                    </a:lnTo>
                    <a:moveTo>
                      <a:pt x="13979891" y="0"/>
                    </a:moveTo>
                    <a:lnTo>
                      <a:pt x="124460" y="0"/>
                    </a:lnTo>
                    <a:cubicBezTo>
                      <a:pt x="55880" y="0"/>
                      <a:pt x="0" y="55880"/>
                      <a:pt x="0" y="124460"/>
                    </a:cubicBezTo>
                    <a:lnTo>
                      <a:pt x="0" y="7541511"/>
                    </a:lnTo>
                    <a:cubicBezTo>
                      <a:pt x="0" y="7610091"/>
                      <a:pt x="55880" y="7665972"/>
                      <a:pt x="124460" y="7665972"/>
                    </a:cubicBezTo>
                    <a:lnTo>
                      <a:pt x="13979891" y="7665972"/>
                    </a:lnTo>
                    <a:cubicBezTo>
                      <a:pt x="14048471" y="7665972"/>
                      <a:pt x="14104351" y="7610091"/>
                      <a:pt x="14104351" y="7541511"/>
                    </a:cubicBezTo>
                    <a:lnTo>
                      <a:pt x="14104351" y="124460"/>
                    </a:lnTo>
                    <a:cubicBezTo>
                      <a:pt x="14104351" y="55880"/>
                      <a:pt x="14048471" y="0"/>
                      <a:pt x="13979891" y="0"/>
                    </a:cubicBezTo>
                    <a:close/>
                  </a:path>
                </a:pathLst>
              </a:custGeom>
              <a:solidFill>
                <a:srgbClr val="000000"/>
              </a:solidFill>
            </p:spPr>
          </p:sp>
        </p:grpSp>
        <p:grpSp>
          <p:nvGrpSpPr>
            <p:cNvPr name="Group 7" id="7"/>
            <p:cNvGrpSpPr/>
            <p:nvPr/>
          </p:nvGrpSpPr>
          <p:grpSpPr>
            <a:xfrm rot="0">
              <a:off x="0" y="0"/>
              <a:ext cx="21046278" cy="11380992"/>
              <a:chOff x="0" y="0"/>
              <a:chExt cx="14051652" cy="7598576"/>
            </a:xfrm>
          </p:grpSpPr>
          <p:sp>
            <p:nvSpPr>
              <p:cNvPr name="Freeform 8" id="8"/>
              <p:cNvSpPr/>
              <p:nvPr/>
            </p:nvSpPr>
            <p:spPr>
              <a:xfrm flipH="false" flipV="false" rot="0">
                <a:off x="31750" y="31750"/>
                <a:ext cx="13988152" cy="7535076"/>
              </a:xfrm>
              <a:custGeom>
                <a:avLst/>
                <a:gdLst/>
                <a:ahLst/>
                <a:cxnLst/>
                <a:rect r="r" b="b" t="t" l="l"/>
                <a:pathLst>
                  <a:path h="7535076" w="13988152">
                    <a:moveTo>
                      <a:pt x="13895442" y="7535076"/>
                    </a:moveTo>
                    <a:lnTo>
                      <a:pt x="92710" y="7535076"/>
                    </a:lnTo>
                    <a:cubicBezTo>
                      <a:pt x="41910" y="7535076"/>
                      <a:pt x="0" y="7493165"/>
                      <a:pt x="0" y="7442365"/>
                    </a:cubicBezTo>
                    <a:lnTo>
                      <a:pt x="0" y="92710"/>
                    </a:lnTo>
                    <a:cubicBezTo>
                      <a:pt x="0" y="41910"/>
                      <a:pt x="41910" y="0"/>
                      <a:pt x="92710" y="0"/>
                    </a:cubicBezTo>
                    <a:lnTo>
                      <a:pt x="13894172" y="0"/>
                    </a:lnTo>
                    <a:cubicBezTo>
                      <a:pt x="13944972" y="0"/>
                      <a:pt x="13986883" y="41910"/>
                      <a:pt x="13986883" y="92710"/>
                    </a:cubicBezTo>
                    <a:lnTo>
                      <a:pt x="13986883" y="7441095"/>
                    </a:lnTo>
                    <a:cubicBezTo>
                      <a:pt x="13988152" y="7493165"/>
                      <a:pt x="13946242" y="7535076"/>
                      <a:pt x="13895442" y="7535076"/>
                    </a:cubicBezTo>
                    <a:close/>
                  </a:path>
                </a:pathLst>
              </a:custGeom>
              <a:solidFill>
                <a:srgbClr val="FFFFFF"/>
              </a:solidFill>
            </p:spPr>
          </p:sp>
          <p:sp>
            <p:nvSpPr>
              <p:cNvPr name="Freeform 9" id="9"/>
              <p:cNvSpPr/>
              <p:nvPr/>
            </p:nvSpPr>
            <p:spPr>
              <a:xfrm flipH="false" flipV="false" rot="0">
                <a:off x="0" y="0"/>
                <a:ext cx="14051652" cy="7598576"/>
              </a:xfrm>
              <a:custGeom>
                <a:avLst/>
                <a:gdLst/>
                <a:ahLst/>
                <a:cxnLst/>
                <a:rect r="r" b="b" t="t" l="l"/>
                <a:pathLst>
                  <a:path h="7598576" w="14051652">
                    <a:moveTo>
                      <a:pt x="13927192" y="59690"/>
                    </a:moveTo>
                    <a:cubicBezTo>
                      <a:pt x="13962752" y="59690"/>
                      <a:pt x="13991963" y="88900"/>
                      <a:pt x="13991963" y="124460"/>
                    </a:cubicBezTo>
                    <a:lnTo>
                      <a:pt x="13991963" y="7474116"/>
                    </a:lnTo>
                    <a:cubicBezTo>
                      <a:pt x="13991963" y="7509676"/>
                      <a:pt x="13962752" y="7538886"/>
                      <a:pt x="13927192" y="7538886"/>
                    </a:cubicBezTo>
                    <a:lnTo>
                      <a:pt x="124460" y="7538886"/>
                    </a:lnTo>
                    <a:cubicBezTo>
                      <a:pt x="88900" y="7538886"/>
                      <a:pt x="59690" y="7509676"/>
                      <a:pt x="59690" y="7474116"/>
                    </a:cubicBezTo>
                    <a:lnTo>
                      <a:pt x="59690" y="124460"/>
                    </a:lnTo>
                    <a:cubicBezTo>
                      <a:pt x="59690" y="88900"/>
                      <a:pt x="88900" y="59690"/>
                      <a:pt x="124460" y="59690"/>
                    </a:cubicBezTo>
                    <a:lnTo>
                      <a:pt x="13927192" y="59690"/>
                    </a:lnTo>
                    <a:moveTo>
                      <a:pt x="13927192" y="0"/>
                    </a:moveTo>
                    <a:lnTo>
                      <a:pt x="124460" y="0"/>
                    </a:lnTo>
                    <a:cubicBezTo>
                      <a:pt x="55880" y="0"/>
                      <a:pt x="0" y="55880"/>
                      <a:pt x="0" y="124460"/>
                    </a:cubicBezTo>
                    <a:lnTo>
                      <a:pt x="0" y="7474116"/>
                    </a:lnTo>
                    <a:cubicBezTo>
                      <a:pt x="0" y="7542695"/>
                      <a:pt x="55880" y="7598576"/>
                      <a:pt x="124460" y="7598576"/>
                    </a:cubicBezTo>
                    <a:lnTo>
                      <a:pt x="13927192" y="7598576"/>
                    </a:lnTo>
                    <a:cubicBezTo>
                      <a:pt x="13995772" y="7598576"/>
                      <a:pt x="14051652" y="7542695"/>
                      <a:pt x="14051652" y="7474116"/>
                    </a:cubicBezTo>
                    <a:lnTo>
                      <a:pt x="14051652" y="124460"/>
                    </a:lnTo>
                    <a:cubicBezTo>
                      <a:pt x="14051652" y="55880"/>
                      <a:pt x="13995772" y="0"/>
                      <a:pt x="13927192" y="0"/>
                    </a:cubicBezTo>
                    <a:close/>
                  </a:path>
                </a:pathLst>
              </a:custGeom>
              <a:solidFill>
                <a:srgbClr val="000000"/>
              </a:solidFill>
            </p:spPr>
          </p:sp>
        </p:grpSp>
      </p:grpSp>
      <p:sp>
        <p:nvSpPr>
          <p:cNvPr name="Freeform 10" id="10"/>
          <p:cNvSpPr/>
          <p:nvPr/>
        </p:nvSpPr>
        <p:spPr>
          <a:xfrm flipH="false" flipV="false" rot="0">
            <a:off x="13834905" y="-593819"/>
            <a:ext cx="4895410" cy="4165549"/>
          </a:xfrm>
          <a:custGeom>
            <a:avLst/>
            <a:gdLst/>
            <a:ahLst/>
            <a:cxnLst/>
            <a:rect r="r" b="b" t="t" l="l"/>
            <a:pathLst>
              <a:path h="4165549" w="4895410">
                <a:moveTo>
                  <a:pt x="0" y="0"/>
                </a:moveTo>
                <a:lnTo>
                  <a:pt x="4895410" y="0"/>
                </a:lnTo>
                <a:lnTo>
                  <a:pt x="4895410" y="4165550"/>
                </a:lnTo>
                <a:lnTo>
                  <a:pt x="0" y="4165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383191" y="3571731"/>
            <a:ext cx="773292" cy="763450"/>
          </a:xfrm>
          <a:custGeom>
            <a:avLst/>
            <a:gdLst/>
            <a:ahLst/>
            <a:cxnLst/>
            <a:rect r="r" b="b" t="t" l="l"/>
            <a:pathLst>
              <a:path h="763450" w="773292">
                <a:moveTo>
                  <a:pt x="0" y="0"/>
                </a:moveTo>
                <a:lnTo>
                  <a:pt x="773292" y="0"/>
                </a:lnTo>
                <a:lnTo>
                  <a:pt x="773292" y="763449"/>
                </a:lnTo>
                <a:lnTo>
                  <a:pt x="0" y="7634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569717">
            <a:off x="-502319" y="-1477681"/>
            <a:ext cx="2754753" cy="5084276"/>
          </a:xfrm>
          <a:custGeom>
            <a:avLst/>
            <a:gdLst/>
            <a:ahLst/>
            <a:cxnLst/>
            <a:rect r="r" b="b" t="t" l="l"/>
            <a:pathLst>
              <a:path h="5084276" w="2754753">
                <a:moveTo>
                  <a:pt x="0" y="0"/>
                </a:moveTo>
                <a:lnTo>
                  <a:pt x="2754753" y="0"/>
                </a:lnTo>
                <a:lnTo>
                  <a:pt x="2754753" y="5084276"/>
                </a:lnTo>
                <a:lnTo>
                  <a:pt x="0" y="5084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51703" y="3767009"/>
            <a:ext cx="723355" cy="871396"/>
          </a:xfrm>
          <a:custGeom>
            <a:avLst/>
            <a:gdLst/>
            <a:ahLst/>
            <a:cxnLst/>
            <a:rect r="r" b="b" t="t" l="l"/>
            <a:pathLst>
              <a:path h="871396" w="723355">
                <a:moveTo>
                  <a:pt x="0" y="0"/>
                </a:moveTo>
                <a:lnTo>
                  <a:pt x="723355" y="0"/>
                </a:lnTo>
                <a:lnTo>
                  <a:pt x="723355" y="871396"/>
                </a:lnTo>
                <a:lnTo>
                  <a:pt x="0" y="871396"/>
                </a:lnTo>
                <a:lnTo>
                  <a:pt x="0" y="0"/>
                </a:lnTo>
                <a:close/>
              </a:path>
            </a:pathLst>
          </a:custGeom>
          <a:blipFill>
            <a:blip r:embed="rId10">
              <a:extLst>
                <a:ext uri="{96DAC541-7B7A-43D3-8B79-37D633B846F1}">
                  <asvg:svgBlip xmlns:asvg="http://schemas.microsoft.com/office/drawing/2016/SVG/main" r:embed="rId11"/>
                </a:ext>
              </a:extLst>
            </a:blip>
            <a:stretch>
              <a:fillRect l="-113400" t="0" r="0" b="-83484"/>
            </a:stretch>
          </a:blipFill>
        </p:spPr>
      </p:sp>
      <p:sp>
        <p:nvSpPr>
          <p:cNvPr name="Freeform 14" id="14"/>
          <p:cNvSpPr/>
          <p:nvPr/>
        </p:nvSpPr>
        <p:spPr>
          <a:xfrm flipH="false" flipV="false" rot="0">
            <a:off x="3017826" y="389864"/>
            <a:ext cx="705542" cy="846338"/>
          </a:xfrm>
          <a:custGeom>
            <a:avLst/>
            <a:gdLst/>
            <a:ahLst/>
            <a:cxnLst/>
            <a:rect r="r" b="b" t="t" l="l"/>
            <a:pathLst>
              <a:path h="846338" w="705542">
                <a:moveTo>
                  <a:pt x="0" y="0"/>
                </a:moveTo>
                <a:lnTo>
                  <a:pt x="705543" y="0"/>
                </a:lnTo>
                <a:lnTo>
                  <a:pt x="705543" y="846338"/>
                </a:lnTo>
                <a:lnTo>
                  <a:pt x="0" y="846338"/>
                </a:lnTo>
                <a:lnTo>
                  <a:pt x="0" y="0"/>
                </a:lnTo>
                <a:close/>
              </a:path>
            </a:pathLst>
          </a:custGeom>
          <a:blipFill>
            <a:blip r:embed="rId12">
              <a:extLst>
                <a:ext uri="{96DAC541-7B7A-43D3-8B79-37D633B846F1}">
                  <asvg:svgBlip xmlns:asvg="http://schemas.microsoft.com/office/drawing/2016/SVG/main" r:embed="rId13"/>
                </a:ext>
              </a:extLst>
            </a:blip>
            <a:stretch>
              <a:fillRect l="-127930" t="0" r="0" b="-138600"/>
            </a:stretch>
          </a:blipFill>
        </p:spPr>
      </p:sp>
      <p:sp>
        <p:nvSpPr>
          <p:cNvPr name="Freeform 15" id="15"/>
          <p:cNvSpPr/>
          <p:nvPr/>
        </p:nvSpPr>
        <p:spPr>
          <a:xfrm flipH="false" flipV="false" rot="0">
            <a:off x="16286320" y="4638405"/>
            <a:ext cx="4887991" cy="4114800"/>
          </a:xfrm>
          <a:custGeom>
            <a:avLst/>
            <a:gdLst/>
            <a:ahLst/>
            <a:cxnLst/>
            <a:rect r="r" b="b" t="t" l="l"/>
            <a:pathLst>
              <a:path h="4114800" w="4887991">
                <a:moveTo>
                  <a:pt x="0" y="0"/>
                </a:moveTo>
                <a:lnTo>
                  <a:pt x="4887991" y="0"/>
                </a:lnTo>
                <a:lnTo>
                  <a:pt x="4887991"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8100000">
            <a:off x="15226228" y="2427231"/>
            <a:ext cx="1047944" cy="1504881"/>
          </a:xfrm>
          <a:custGeom>
            <a:avLst/>
            <a:gdLst/>
            <a:ahLst/>
            <a:cxnLst/>
            <a:rect r="r" b="b" t="t" l="l"/>
            <a:pathLst>
              <a:path h="1504881" w="1047944">
                <a:moveTo>
                  <a:pt x="0" y="0"/>
                </a:moveTo>
                <a:lnTo>
                  <a:pt x="1047944" y="0"/>
                </a:lnTo>
                <a:lnTo>
                  <a:pt x="1047944" y="1504880"/>
                </a:lnTo>
                <a:lnTo>
                  <a:pt x="0" y="150488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324339" y="6027909"/>
            <a:ext cx="2617405" cy="4259091"/>
          </a:xfrm>
          <a:custGeom>
            <a:avLst/>
            <a:gdLst/>
            <a:ahLst/>
            <a:cxnLst/>
            <a:rect r="r" b="b" t="t" l="l"/>
            <a:pathLst>
              <a:path h="4259091" w="2617405">
                <a:moveTo>
                  <a:pt x="0" y="0"/>
                </a:moveTo>
                <a:lnTo>
                  <a:pt x="2617405" y="0"/>
                </a:lnTo>
                <a:lnTo>
                  <a:pt x="2617405" y="4259091"/>
                </a:lnTo>
                <a:lnTo>
                  <a:pt x="0" y="425909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0">
            <a:off x="1194281" y="3079939"/>
            <a:ext cx="2443451" cy="3924727"/>
            <a:chOff x="0" y="0"/>
            <a:chExt cx="643543" cy="1033673"/>
          </a:xfrm>
        </p:grpSpPr>
        <p:sp>
          <p:nvSpPr>
            <p:cNvPr name="Freeform 19" id="19"/>
            <p:cNvSpPr/>
            <p:nvPr/>
          </p:nvSpPr>
          <p:spPr>
            <a:xfrm flipH="false" flipV="false" rot="0">
              <a:off x="0" y="0"/>
              <a:ext cx="643543" cy="1033673"/>
            </a:xfrm>
            <a:custGeom>
              <a:avLst/>
              <a:gdLst/>
              <a:ahLst/>
              <a:cxnLst/>
              <a:rect r="r" b="b" t="t" l="l"/>
              <a:pathLst>
                <a:path h="1033673" w="643543">
                  <a:moveTo>
                    <a:pt x="161590" y="0"/>
                  </a:moveTo>
                  <a:lnTo>
                    <a:pt x="481952" y="0"/>
                  </a:lnTo>
                  <a:cubicBezTo>
                    <a:pt x="571196" y="0"/>
                    <a:pt x="643543" y="72346"/>
                    <a:pt x="643543" y="161590"/>
                  </a:cubicBezTo>
                  <a:lnTo>
                    <a:pt x="643543" y="872083"/>
                  </a:lnTo>
                  <a:cubicBezTo>
                    <a:pt x="643543" y="961326"/>
                    <a:pt x="571196" y="1033673"/>
                    <a:pt x="481952" y="1033673"/>
                  </a:cubicBezTo>
                  <a:lnTo>
                    <a:pt x="161590" y="1033673"/>
                  </a:lnTo>
                  <a:cubicBezTo>
                    <a:pt x="72346" y="1033673"/>
                    <a:pt x="0" y="961326"/>
                    <a:pt x="0" y="872083"/>
                  </a:cubicBezTo>
                  <a:lnTo>
                    <a:pt x="0" y="161590"/>
                  </a:lnTo>
                  <a:cubicBezTo>
                    <a:pt x="0" y="72346"/>
                    <a:pt x="72346" y="0"/>
                    <a:pt x="161590" y="0"/>
                  </a:cubicBezTo>
                  <a:close/>
                </a:path>
              </a:pathLst>
            </a:custGeom>
            <a:solidFill>
              <a:srgbClr val="C3D7DA"/>
            </a:solidFill>
          </p:spPr>
        </p:sp>
        <p:sp>
          <p:nvSpPr>
            <p:cNvPr name="TextBox 20" id="20"/>
            <p:cNvSpPr txBox="true"/>
            <p:nvPr/>
          </p:nvSpPr>
          <p:spPr>
            <a:xfrm>
              <a:off x="0" y="47625"/>
              <a:ext cx="643543" cy="986048"/>
            </a:xfrm>
            <a:prstGeom prst="rect">
              <a:avLst/>
            </a:prstGeom>
          </p:spPr>
          <p:txBody>
            <a:bodyPr anchor="ctr" rtlCol="false" tIns="50800" lIns="50800" bIns="50800" rIns="50800"/>
            <a:lstStyle/>
            <a:p>
              <a:pPr algn="ctr">
                <a:lnSpc>
                  <a:spcPts val="1599"/>
                </a:lnSpc>
              </a:pPr>
            </a:p>
          </p:txBody>
        </p:sp>
      </p:grpSp>
      <p:grpSp>
        <p:nvGrpSpPr>
          <p:cNvPr name="Group 21" id="21"/>
          <p:cNvGrpSpPr/>
          <p:nvPr/>
        </p:nvGrpSpPr>
        <p:grpSpPr>
          <a:xfrm rot="0">
            <a:off x="4021779" y="3121074"/>
            <a:ext cx="2417951" cy="3924727"/>
            <a:chOff x="0" y="0"/>
            <a:chExt cx="636827" cy="1033673"/>
          </a:xfrm>
        </p:grpSpPr>
        <p:sp>
          <p:nvSpPr>
            <p:cNvPr name="Freeform 22" id="22"/>
            <p:cNvSpPr/>
            <p:nvPr/>
          </p:nvSpPr>
          <p:spPr>
            <a:xfrm flipH="false" flipV="false" rot="0">
              <a:off x="0" y="0"/>
              <a:ext cx="636827" cy="1033673"/>
            </a:xfrm>
            <a:custGeom>
              <a:avLst/>
              <a:gdLst/>
              <a:ahLst/>
              <a:cxnLst/>
              <a:rect r="r" b="b" t="t" l="l"/>
              <a:pathLst>
                <a:path h="1033673" w="636827">
                  <a:moveTo>
                    <a:pt x="163294" y="0"/>
                  </a:moveTo>
                  <a:lnTo>
                    <a:pt x="473532" y="0"/>
                  </a:lnTo>
                  <a:cubicBezTo>
                    <a:pt x="516841" y="0"/>
                    <a:pt x="558375" y="17204"/>
                    <a:pt x="588999" y="47828"/>
                  </a:cubicBezTo>
                  <a:cubicBezTo>
                    <a:pt x="619623" y="78451"/>
                    <a:pt x="636827" y="119986"/>
                    <a:pt x="636827" y="163294"/>
                  </a:cubicBezTo>
                  <a:lnTo>
                    <a:pt x="636827" y="870379"/>
                  </a:lnTo>
                  <a:cubicBezTo>
                    <a:pt x="636827" y="960564"/>
                    <a:pt x="563717" y="1033673"/>
                    <a:pt x="473532" y="1033673"/>
                  </a:cubicBezTo>
                  <a:lnTo>
                    <a:pt x="163294" y="1033673"/>
                  </a:lnTo>
                  <a:cubicBezTo>
                    <a:pt x="73109" y="1033673"/>
                    <a:pt x="0" y="960564"/>
                    <a:pt x="0" y="870379"/>
                  </a:cubicBezTo>
                  <a:lnTo>
                    <a:pt x="0" y="163294"/>
                  </a:lnTo>
                  <a:cubicBezTo>
                    <a:pt x="0" y="73109"/>
                    <a:pt x="73109" y="0"/>
                    <a:pt x="163294" y="0"/>
                  </a:cubicBezTo>
                  <a:close/>
                </a:path>
              </a:pathLst>
            </a:custGeom>
            <a:solidFill>
              <a:srgbClr val="C3D7DA"/>
            </a:solidFill>
          </p:spPr>
        </p:sp>
        <p:sp>
          <p:nvSpPr>
            <p:cNvPr name="TextBox 23" id="23"/>
            <p:cNvSpPr txBox="true"/>
            <p:nvPr/>
          </p:nvSpPr>
          <p:spPr>
            <a:xfrm>
              <a:off x="0" y="47625"/>
              <a:ext cx="636827" cy="986048"/>
            </a:xfrm>
            <a:prstGeom prst="rect">
              <a:avLst/>
            </a:prstGeom>
          </p:spPr>
          <p:txBody>
            <a:bodyPr anchor="ctr" rtlCol="false" tIns="50800" lIns="50800" bIns="50800" rIns="50800"/>
            <a:lstStyle/>
            <a:p>
              <a:pPr algn="ctr">
                <a:lnSpc>
                  <a:spcPts val="1599"/>
                </a:lnSpc>
              </a:pPr>
            </a:p>
          </p:txBody>
        </p:sp>
      </p:grpSp>
      <p:grpSp>
        <p:nvGrpSpPr>
          <p:cNvPr name="Group 24" id="24"/>
          <p:cNvGrpSpPr/>
          <p:nvPr/>
        </p:nvGrpSpPr>
        <p:grpSpPr>
          <a:xfrm rot="0">
            <a:off x="6823778" y="3100506"/>
            <a:ext cx="2451225" cy="3924727"/>
            <a:chOff x="0" y="0"/>
            <a:chExt cx="645590" cy="1033673"/>
          </a:xfrm>
        </p:grpSpPr>
        <p:sp>
          <p:nvSpPr>
            <p:cNvPr name="Freeform 25" id="25"/>
            <p:cNvSpPr/>
            <p:nvPr/>
          </p:nvSpPr>
          <p:spPr>
            <a:xfrm flipH="false" flipV="false" rot="0">
              <a:off x="0" y="0"/>
              <a:ext cx="645590" cy="1033673"/>
            </a:xfrm>
            <a:custGeom>
              <a:avLst/>
              <a:gdLst/>
              <a:ahLst/>
              <a:cxnLst/>
              <a:rect r="r" b="b" t="t" l="l"/>
              <a:pathLst>
                <a:path h="1033673" w="645590">
                  <a:moveTo>
                    <a:pt x="161078" y="0"/>
                  </a:moveTo>
                  <a:lnTo>
                    <a:pt x="484512" y="0"/>
                  </a:lnTo>
                  <a:cubicBezTo>
                    <a:pt x="573473" y="0"/>
                    <a:pt x="645590" y="72117"/>
                    <a:pt x="645590" y="161078"/>
                  </a:cubicBezTo>
                  <a:lnTo>
                    <a:pt x="645590" y="872595"/>
                  </a:lnTo>
                  <a:cubicBezTo>
                    <a:pt x="645590" y="961556"/>
                    <a:pt x="573473" y="1033673"/>
                    <a:pt x="484512" y="1033673"/>
                  </a:cubicBezTo>
                  <a:lnTo>
                    <a:pt x="161078" y="1033673"/>
                  </a:lnTo>
                  <a:cubicBezTo>
                    <a:pt x="72117" y="1033673"/>
                    <a:pt x="0" y="961556"/>
                    <a:pt x="0" y="872595"/>
                  </a:cubicBezTo>
                  <a:lnTo>
                    <a:pt x="0" y="161078"/>
                  </a:lnTo>
                  <a:cubicBezTo>
                    <a:pt x="0" y="72117"/>
                    <a:pt x="72117" y="0"/>
                    <a:pt x="161078" y="0"/>
                  </a:cubicBezTo>
                  <a:close/>
                </a:path>
              </a:pathLst>
            </a:custGeom>
            <a:solidFill>
              <a:srgbClr val="C3D7DA"/>
            </a:solidFill>
          </p:spPr>
        </p:sp>
        <p:sp>
          <p:nvSpPr>
            <p:cNvPr name="TextBox 26" id="26"/>
            <p:cNvSpPr txBox="true"/>
            <p:nvPr/>
          </p:nvSpPr>
          <p:spPr>
            <a:xfrm>
              <a:off x="0" y="47625"/>
              <a:ext cx="645590" cy="986048"/>
            </a:xfrm>
            <a:prstGeom prst="rect">
              <a:avLst/>
            </a:prstGeom>
          </p:spPr>
          <p:txBody>
            <a:bodyPr anchor="ctr" rtlCol="false" tIns="50800" lIns="50800" bIns="50800" rIns="50800"/>
            <a:lstStyle/>
            <a:p>
              <a:pPr algn="ctr">
                <a:lnSpc>
                  <a:spcPts val="1599"/>
                </a:lnSpc>
              </a:pPr>
            </a:p>
          </p:txBody>
        </p:sp>
      </p:grpSp>
      <p:grpSp>
        <p:nvGrpSpPr>
          <p:cNvPr name="Group 27" id="27"/>
          <p:cNvGrpSpPr/>
          <p:nvPr/>
        </p:nvGrpSpPr>
        <p:grpSpPr>
          <a:xfrm rot="0">
            <a:off x="1194281" y="4314613"/>
            <a:ext cx="2443451" cy="2710621"/>
            <a:chOff x="0" y="0"/>
            <a:chExt cx="643543" cy="713908"/>
          </a:xfrm>
        </p:grpSpPr>
        <p:sp>
          <p:nvSpPr>
            <p:cNvPr name="Freeform 28" id="28"/>
            <p:cNvSpPr/>
            <p:nvPr/>
          </p:nvSpPr>
          <p:spPr>
            <a:xfrm flipH="false" flipV="false" rot="0">
              <a:off x="0" y="0"/>
              <a:ext cx="643543" cy="713908"/>
            </a:xfrm>
            <a:custGeom>
              <a:avLst/>
              <a:gdLst/>
              <a:ahLst/>
              <a:cxnLst/>
              <a:rect r="r" b="b" t="t" l="l"/>
              <a:pathLst>
                <a:path h="713908" w="643543">
                  <a:moveTo>
                    <a:pt x="0" y="0"/>
                  </a:moveTo>
                  <a:lnTo>
                    <a:pt x="643543" y="0"/>
                  </a:lnTo>
                  <a:lnTo>
                    <a:pt x="643543" y="713908"/>
                  </a:lnTo>
                  <a:lnTo>
                    <a:pt x="0" y="713908"/>
                  </a:lnTo>
                  <a:close/>
                </a:path>
              </a:pathLst>
            </a:custGeom>
            <a:solidFill>
              <a:srgbClr val="C3D7DA"/>
            </a:solidFill>
          </p:spPr>
        </p:sp>
        <p:sp>
          <p:nvSpPr>
            <p:cNvPr name="TextBox 29" id="29"/>
            <p:cNvSpPr txBox="true"/>
            <p:nvPr/>
          </p:nvSpPr>
          <p:spPr>
            <a:xfrm>
              <a:off x="0" y="47625"/>
              <a:ext cx="643543" cy="666283"/>
            </a:xfrm>
            <a:prstGeom prst="rect">
              <a:avLst/>
            </a:prstGeom>
          </p:spPr>
          <p:txBody>
            <a:bodyPr anchor="ctr" rtlCol="false" tIns="50800" lIns="50800" bIns="50800" rIns="50800"/>
            <a:lstStyle/>
            <a:p>
              <a:pPr algn="ctr">
                <a:lnSpc>
                  <a:spcPts val="1599"/>
                </a:lnSpc>
              </a:pPr>
            </a:p>
          </p:txBody>
        </p:sp>
      </p:grpSp>
      <p:grpSp>
        <p:nvGrpSpPr>
          <p:cNvPr name="Group 30" id="30"/>
          <p:cNvGrpSpPr/>
          <p:nvPr/>
        </p:nvGrpSpPr>
        <p:grpSpPr>
          <a:xfrm rot="0">
            <a:off x="2091651" y="3598640"/>
            <a:ext cx="591285" cy="3426593"/>
            <a:chOff x="0" y="0"/>
            <a:chExt cx="155729" cy="902477"/>
          </a:xfrm>
        </p:grpSpPr>
        <p:sp>
          <p:nvSpPr>
            <p:cNvPr name="Freeform 31" id="31"/>
            <p:cNvSpPr/>
            <p:nvPr/>
          </p:nvSpPr>
          <p:spPr>
            <a:xfrm flipH="false" flipV="false" rot="0">
              <a:off x="0" y="0"/>
              <a:ext cx="155729" cy="902477"/>
            </a:xfrm>
            <a:custGeom>
              <a:avLst/>
              <a:gdLst/>
              <a:ahLst/>
              <a:cxnLst/>
              <a:rect r="r" b="b" t="t" l="l"/>
              <a:pathLst>
                <a:path h="902477" w="155729">
                  <a:moveTo>
                    <a:pt x="77865" y="0"/>
                  </a:moveTo>
                  <a:lnTo>
                    <a:pt x="77865" y="0"/>
                  </a:lnTo>
                  <a:cubicBezTo>
                    <a:pt x="98516" y="0"/>
                    <a:pt x="118321" y="8204"/>
                    <a:pt x="132923" y="22806"/>
                  </a:cubicBezTo>
                  <a:cubicBezTo>
                    <a:pt x="147526" y="37408"/>
                    <a:pt x="155729" y="57214"/>
                    <a:pt x="155729" y="77865"/>
                  </a:cubicBezTo>
                  <a:lnTo>
                    <a:pt x="155729" y="824613"/>
                  </a:lnTo>
                  <a:cubicBezTo>
                    <a:pt x="155729" y="867616"/>
                    <a:pt x="120868" y="902477"/>
                    <a:pt x="77865" y="902477"/>
                  </a:cubicBezTo>
                  <a:lnTo>
                    <a:pt x="77865" y="902477"/>
                  </a:lnTo>
                  <a:cubicBezTo>
                    <a:pt x="57214" y="902477"/>
                    <a:pt x="37408" y="894274"/>
                    <a:pt x="22806" y="879671"/>
                  </a:cubicBezTo>
                  <a:cubicBezTo>
                    <a:pt x="8204" y="865069"/>
                    <a:pt x="0" y="845264"/>
                    <a:pt x="0" y="824613"/>
                  </a:cubicBezTo>
                  <a:lnTo>
                    <a:pt x="0" y="77865"/>
                  </a:lnTo>
                  <a:cubicBezTo>
                    <a:pt x="0" y="34861"/>
                    <a:pt x="34861" y="0"/>
                    <a:pt x="77865" y="0"/>
                  </a:cubicBezTo>
                  <a:close/>
                </a:path>
              </a:pathLst>
            </a:custGeom>
            <a:solidFill>
              <a:srgbClr val="460000"/>
            </a:solidFill>
          </p:spPr>
        </p:sp>
        <p:sp>
          <p:nvSpPr>
            <p:cNvPr name="TextBox 32" id="32"/>
            <p:cNvSpPr txBox="true"/>
            <p:nvPr/>
          </p:nvSpPr>
          <p:spPr>
            <a:xfrm>
              <a:off x="0" y="47625"/>
              <a:ext cx="155729" cy="854852"/>
            </a:xfrm>
            <a:prstGeom prst="rect">
              <a:avLst/>
            </a:prstGeom>
          </p:spPr>
          <p:txBody>
            <a:bodyPr anchor="ctr" rtlCol="false" tIns="50800" lIns="50800" bIns="50800" rIns="50800"/>
            <a:lstStyle/>
            <a:p>
              <a:pPr algn="ctr">
                <a:lnSpc>
                  <a:spcPts val="1599"/>
                </a:lnSpc>
              </a:pPr>
            </a:p>
          </p:txBody>
        </p:sp>
      </p:grpSp>
      <p:grpSp>
        <p:nvGrpSpPr>
          <p:cNvPr name="Group 33" id="33"/>
          <p:cNvGrpSpPr/>
          <p:nvPr/>
        </p:nvGrpSpPr>
        <p:grpSpPr>
          <a:xfrm rot="0">
            <a:off x="4021779" y="4518182"/>
            <a:ext cx="2417951" cy="2527619"/>
            <a:chOff x="0" y="0"/>
            <a:chExt cx="636827" cy="665710"/>
          </a:xfrm>
        </p:grpSpPr>
        <p:sp>
          <p:nvSpPr>
            <p:cNvPr name="Freeform 34" id="34"/>
            <p:cNvSpPr/>
            <p:nvPr/>
          </p:nvSpPr>
          <p:spPr>
            <a:xfrm flipH="false" flipV="false" rot="0">
              <a:off x="0" y="0"/>
              <a:ext cx="636827" cy="665710"/>
            </a:xfrm>
            <a:custGeom>
              <a:avLst/>
              <a:gdLst/>
              <a:ahLst/>
              <a:cxnLst/>
              <a:rect r="r" b="b" t="t" l="l"/>
              <a:pathLst>
                <a:path h="665710" w="636827">
                  <a:moveTo>
                    <a:pt x="0" y="0"/>
                  </a:moveTo>
                  <a:lnTo>
                    <a:pt x="636827" y="0"/>
                  </a:lnTo>
                  <a:lnTo>
                    <a:pt x="636827" y="665710"/>
                  </a:lnTo>
                  <a:lnTo>
                    <a:pt x="0" y="665710"/>
                  </a:lnTo>
                  <a:close/>
                </a:path>
              </a:pathLst>
            </a:custGeom>
            <a:solidFill>
              <a:srgbClr val="C3D7DA"/>
            </a:solidFill>
          </p:spPr>
        </p:sp>
        <p:sp>
          <p:nvSpPr>
            <p:cNvPr name="TextBox 35" id="35"/>
            <p:cNvSpPr txBox="true"/>
            <p:nvPr/>
          </p:nvSpPr>
          <p:spPr>
            <a:xfrm>
              <a:off x="0" y="47625"/>
              <a:ext cx="636827" cy="618085"/>
            </a:xfrm>
            <a:prstGeom prst="rect">
              <a:avLst/>
            </a:prstGeom>
          </p:spPr>
          <p:txBody>
            <a:bodyPr anchor="ctr" rtlCol="false" tIns="50800" lIns="50800" bIns="50800" rIns="50800"/>
            <a:lstStyle/>
            <a:p>
              <a:pPr algn="ctr">
                <a:lnSpc>
                  <a:spcPts val="1599"/>
                </a:lnSpc>
              </a:pPr>
            </a:p>
          </p:txBody>
        </p:sp>
      </p:grpSp>
      <p:grpSp>
        <p:nvGrpSpPr>
          <p:cNvPr name="Group 36" id="36"/>
          <p:cNvGrpSpPr/>
          <p:nvPr/>
        </p:nvGrpSpPr>
        <p:grpSpPr>
          <a:xfrm rot="0">
            <a:off x="4876463" y="3506293"/>
            <a:ext cx="591285" cy="2521616"/>
            <a:chOff x="0" y="0"/>
            <a:chExt cx="155729" cy="664129"/>
          </a:xfrm>
        </p:grpSpPr>
        <p:sp>
          <p:nvSpPr>
            <p:cNvPr name="Freeform 37" id="37"/>
            <p:cNvSpPr/>
            <p:nvPr/>
          </p:nvSpPr>
          <p:spPr>
            <a:xfrm flipH="false" flipV="false" rot="0">
              <a:off x="0" y="0"/>
              <a:ext cx="155729" cy="664129"/>
            </a:xfrm>
            <a:custGeom>
              <a:avLst/>
              <a:gdLst/>
              <a:ahLst/>
              <a:cxnLst/>
              <a:rect r="r" b="b" t="t" l="l"/>
              <a:pathLst>
                <a:path h="664129" w="155729">
                  <a:moveTo>
                    <a:pt x="77865" y="0"/>
                  </a:moveTo>
                  <a:lnTo>
                    <a:pt x="77865" y="0"/>
                  </a:lnTo>
                  <a:cubicBezTo>
                    <a:pt x="98516" y="0"/>
                    <a:pt x="118321" y="8204"/>
                    <a:pt x="132923" y="22806"/>
                  </a:cubicBezTo>
                  <a:cubicBezTo>
                    <a:pt x="147526" y="37408"/>
                    <a:pt x="155729" y="57214"/>
                    <a:pt x="155729" y="77865"/>
                  </a:cubicBezTo>
                  <a:lnTo>
                    <a:pt x="155729" y="586265"/>
                  </a:lnTo>
                  <a:cubicBezTo>
                    <a:pt x="155729" y="629268"/>
                    <a:pt x="120868" y="664129"/>
                    <a:pt x="77865" y="664129"/>
                  </a:cubicBezTo>
                  <a:lnTo>
                    <a:pt x="77865" y="664129"/>
                  </a:lnTo>
                  <a:cubicBezTo>
                    <a:pt x="34861" y="664129"/>
                    <a:pt x="0" y="629268"/>
                    <a:pt x="0" y="586265"/>
                  </a:cubicBezTo>
                  <a:lnTo>
                    <a:pt x="0" y="77865"/>
                  </a:lnTo>
                  <a:cubicBezTo>
                    <a:pt x="0" y="34861"/>
                    <a:pt x="34861" y="0"/>
                    <a:pt x="77865" y="0"/>
                  </a:cubicBezTo>
                  <a:close/>
                </a:path>
              </a:pathLst>
            </a:custGeom>
            <a:solidFill>
              <a:srgbClr val="460000"/>
            </a:solidFill>
          </p:spPr>
        </p:sp>
        <p:sp>
          <p:nvSpPr>
            <p:cNvPr name="TextBox 38" id="38"/>
            <p:cNvSpPr txBox="true"/>
            <p:nvPr/>
          </p:nvSpPr>
          <p:spPr>
            <a:xfrm>
              <a:off x="0" y="47625"/>
              <a:ext cx="155729" cy="616504"/>
            </a:xfrm>
            <a:prstGeom prst="rect">
              <a:avLst/>
            </a:prstGeom>
          </p:spPr>
          <p:txBody>
            <a:bodyPr anchor="ctr" rtlCol="false" tIns="50800" lIns="50800" bIns="50800" rIns="50800"/>
            <a:lstStyle/>
            <a:p>
              <a:pPr algn="ctr">
                <a:lnSpc>
                  <a:spcPts val="1599"/>
                </a:lnSpc>
              </a:pPr>
            </a:p>
          </p:txBody>
        </p:sp>
      </p:grpSp>
      <p:grpSp>
        <p:nvGrpSpPr>
          <p:cNvPr name="Group 39" id="39"/>
          <p:cNvGrpSpPr/>
          <p:nvPr/>
        </p:nvGrpSpPr>
        <p:grpSpPr>
          <a:xfrm rot="0">
            <a:off x="6823778" y="4518182"/>
            <a:ext cx="2451225" cy="2527619"/>
            <a:chOff x="0" y="0"/>
            <a:chExt cx="645590" cy="665710"/>
          </a:xfrm>
        </p:grpSpPr>
        <p:sp>
          <p:nvSpPr>
            <p:cNvPr name="Freeform 40" id="40"/>
            <p:cNvSpPr/>
            <p:nvPr/>
          </p:nvSpPr>
          <p:spPr>
            <a:xfrm flipH="false" flipV="false" rot="0">
              <a:off x="0" y="0"/>
              <a:ext cx="645590" cy="665710"/>
            </a:xfrm>
            <a:custGeom>
              <a:avLst/>
              <a:gdLst/>
              <a:ahLst/>
              <a:cxnLst/>
              <a:rect r="r" b="b" t="t" l="l"/>
              <a:pathLst>
                <a:path h="665710" w="645590">
                  <a:moveTo>
                    <a:pt x="0" y="0"/>
                  </a:moveTo>
                  <a:lnTo>
                    <a:pt x="645590" y="0"/>
                  </a:lnTo>
                  <a:lnTo>
                    <a:pt x="645590" y="665710"/>
                  </a:lnTo>
                  <a:lnTo>
                    <a:pt x="0" y="665710"/>
                  </a:lnTo>
                  <a:close/>
                </a:path>
              </a:pathLst>
            </a:custGeom>
            <a:solidFill>
              <a:srgbClr val="C3D7DA"/>
            </a:solidFill>
          </p:spPr>
        </p:sp>
        <p:sp>
          <p:nvSpPr>
            <p:cNvPr name="TextBox 41" id="41"/>
            <p:cNvSpPr txBox="true"/>
            <p:nvPr/>
          </p:nvSpPr>
          <p:spPr>
            <a:xfrm>
              <a:off x="0" y="47625"/>
              <a:ext cx="645590" cy="618085"/>
            </a:xfrm>
            <a:prstGeom prst="rect">
              <a:avLst/>
            </a:prstGeom>
          </p:spPr>
          <p:txBody>
            <a:bodyPr anchor="ctr" rtlCol="false" tIns="50800" lIns="50800" bIns="50800" rIns="50800"/>
            <a:lstStyle/>
            <a:p>
              <a:pPr algn="ctr">
                <a:lnSpc>
                  <a:spcPts val="1599"/>
                </a:lnSpc>
              </a:pPr>
            </a:p>
          </p:txBody>
        </p:sp>
      </p:grpSp>
      <p:grpSp>
        <p:nvGrpSpPr>
          <p:cNvPr name="Group 42" id="42"/>
          <p:cNvGrpSpPr/>
          <p:nvPr/>
        </p:nvGrpSpPr>
        <p:grpSpPr>
          <a:xfrm rot="0">
            <a:off x="7753748" y="3619208"/>
            <a:ext cx="591285" cy="3426593"/>
            <a:chOff x="0" y="0"/>
            <a:chExt cx="155729" cy="902477"/>
          </a:xfrm>
        </p:grpSpPr>
        <p:sp>
          <p:nvSpPr>
            <p:cNvPr name="Freeform 43" id="43"/>
            <p:cNvSpPr/>
            <p:nvPr/>
          </p:nvSpPr>
          <p:spPr>
            <a:xfrm flipH="false" flipV="false" rot="0">
              <a:off x="0" y="0"/>
              <a:ext cx="155729" cy="902477"/>
            </a:xfrm>
            <a:custGeom>
              <a:avLst/>
              <a:gdLst/>
              <a:ahLst/>
              <a:cxnLst/>
              <a:rect r="r" b="b" t="t" l="l"/>
              <a:pathLst>
                <a:path h="902477" w="155729">
                  <a:moveTo>
                    <a:pt x="77865" y="0"/>
                  </a:moveTo>
                  <a:lnTo>
                    <a:pt x="77865" y="0"/>
                  </a:lnTo>
                  <a:cubicBezTo>
                    <a:pt x="98516" y="0"/>
                    <a:pt x="118321" y="8204"/>
                    <a:pt x="132923" y="22806"/>
                  </a:cubicBezTo>
                  <a:cubicBezTo>
                    <a:pt x="147526" y="37408"/>
                    <a:pt x="155729" y="57214"/>
                    <a:pt x="155729" y="77865"/>
                  </a:cubicBezTo>
                  <a:lnTo>
                    <a:pt x="155729" y="824613"/>
                  </a:lnTo>
                  <a:cubicBezTo>
                    <a:pt x="155729" y="867616"/>
                    <a:pt x="120868" y="902477"/>
                    <a:pt x="77865" y="902477"/>
                  </a:cubicBezTo>
                  <a:lnTo>
                    <a:pt x="77865" y="902477"/>
                  </a:lnTo>
                  <a:cubicBezTo>
                    <a:pt x="57214" y="902477"/>
                    <a:pt x="37408" y="894274"/>
                    <a:pt x="22806" y="879671"/>
                  </a:cubicBezTo>
                  <a:cubicBezTo>
                    <a:pt x="8204" y="865069"/>
                    <a:pt x="0" y="845264"/>
                    <a:pt x="0" y="824613"/>
                  </a:cubicBezTo>
                  <a:lnTo>
                    <a:pt x="0" y="77865"/>
                  </a:lnTo>
                  <a:cubicBezTo>
                    <a:pt x="0" y="34861"/>
                    <a:pt x="34861" y="0"/>
                    <a:pt x="77865" y="0"/>
                  </a:cubicBezTo>
                  <a:close/>
                </a:path>
              </a:pathLst>
            </a:custGeom>
            <a:solidFill>
              <a:srgbClr val="460000"/>
            </a:solidFill>
          </p:spPr>
        </p:sp>
        <p:sp>
          <p:nvSpPr>
            <p:cNvPr name="TextBox 44" id="44"/>
            <p:cNvSpPr txBox="true"/>
            <p:nvPr/>
          </p:nvSpPr>
          <p:spPr>
            <a:xfrm>
              <a:off x="0" y="47625"/>
              <a:ext cx="155729" cy="854852"/>
            </a:xfrm>
            <a:prstGeom prst="rect">
              <a:avLst/>
            </a:prstGeom>
          </p:spPr>
          <p:txBody>
            <a:bodyPr anchor="ctr" rtlCol="false" tIns="50800" lIns="50800" bIns="50800" rIns="50800"/>
            <a:lstStyle/>
            <a:p>
              <a:pPr algn="ctr">
                <a:lnSpc>
                  <a:spcPts val="1599"/>
                </a:lnSpc>
              </a:pPr>
            </a:p>
          </p:txBody>
        </p:sp>
      </p:grpSp>
      <p:grpSp>
        <p:nvGrpSpPr>
          <p:cNvPr name="Group 45" id="45"/>
          <p:cNvGrpSpPr/>
          <p:nvPr/>
        </p:nvGrpSpPr>
        <p:grpSpPr>
          <a:xfrm rot="0">
            <a:off x="4876463" y="5492467"/>
            <a:ext cx="591285" cy="1543050"/>
            <a:chOff x="0" y="0"/>
            <a:chExt cx="155729" cy="406400"/>
          </a:xfrm>
        </p:grpSpPr>
        <p:sp>
          <p:nvSpPr>
            <p:cNvPr name="Freeform 46" id="46"/>
            <p:cNvSpPr/>
            <p:nvPr/>
          </p:nvSpPr>
          <p:spPr>
            <a:xfrm flipH="false" flipV="false" rot="0">
              <a:off x="0" y="0"/>
              <a:ext cx="155729" cy="406400"/>
            </a:xfrm>
            <a:custGeom>
              <a:avLst/>
              <a:gdLst/>
              <a:ahLst/>
              <a:cxnLst/>
              <a:rect r="r" b="b" t="t" l="l"/>
              <a:pathLst>
                <a:path h="406400" w="155729">
                  <a:moveTo>
                    <a:pt x="0" y="0"/>
                  </a:moveTo>
                  <a:lnTo>
                    <a:pt x="155729" y="0"/>
                  </a:lnTo>
                  <a:lnTo>
                    <a:pt x="155729" y="406400"/>
                  </a:lnTo>
                  <a:lnTo>
                    <a:pt x="0" y="406400"/>
                  </a:lnTo>
                  <a:close/>
                </a:path>
              </a:pathLst>
            </a:custGeom>
            <a:solidFill>
              <a:srgbClr val="460000"/>
            </a:solidFill>
          </p:spPr>
        </p:sp>
        <p:sp>
          <p:nvSpPr>
            <p:cNvPr name="TextBox 47" id="47"/>
            <p:cNvSpPr txBox="true"/>
            <p:nvPr/>
          </p:nvSpPr>
          <p:spPr>
            <a:xfrm>
              <a:off x="0" y="47625"/>
              <a:ext cx="155729" cy="358775"/>
            </a:xfrm>
            <a:prstGeom prst="rect">
              <a:avLst/>
            </a:prstGeom>
          </p:spPr>
          <p:txBody>
            <a:bodyPr anchor="ctr" rtlCol="false" tIns="50800" lIns="50800" bIns="50800" rIns="50800"/>
            <a:lstStyle/>
            <a:p>
              <a:pPr algn="ctr">
                <a:lnSpc>
                  <a:spcPts val="1599"/>
                </a:lnSpc>
              </a:pPr>
            </a:p>
          </p:txBody>
        </p:sp>
      </p:grpSp>
      <p:grpSp>
        <p:nvGrpSpPr>
          <p:cNvPr name="Group 48" id="48"/>
          <p:cNvGrpSpPr/>
          <p:nvPr/>
        </p:nvGrpSpPr>
        <p:grpSpPr>
          <a:xfrm rot="0">
            <a:off x="2091651" y="5461616"/>
            <a:ext cx="591285" cy="1543050"/>
            <a:chOff x="0" y="0"/>
            <a:chExt cx="155729" cy="406400"/>
          </a:xfrm>
        </p:grpSpPr>
        <p:sp>
          <p:nvSpPr>
            <p:cNvPr name="Freeform 49" id="49"/>
            <p:cNvSpPr/>
            <p:nvPr/>
          </p:nvSpPr>
          <p:spPr>
            <a:xfrm flipH="false" flipV="false" rot="0">
              <a:off x="0" y="0"/>
              <a:ext cx="155729" cy="406400"/>
            </a:xfrm>
            <a:custGeom>
              <a:avLst/>
              <a:gdLst/>
              <a:ahLst/>
              <a:cxnLst/>
              <a:rect r="r" b="b" t="t" l="l"/>
              <a:pathLst>
                <a:path h="406400" w="155729">
                  <a:moveTo>
                    <a:pt x="0" y="0"/>
                  </a:moveTo>
                  <a:lnTo>
                    <a:pt x="155729" y="0"/>
                  </a:lnTo>
                  <a:lnTo>
                    <a:pt x="155729" y="406400"/>
                  </a:lnTo>
                  <a:lnTo>
                    <a:pt x="0" y="406400"/>
                  </a:lnTo>
                  <a:close/>
                </a:path>
              </a:pathLst>
            </a:custGeom>
            <a:solidFill>
              <a:srgbClr val="460000"/>
            </a:solidFill>
          </p:spPr>
        </p:sp>
        <p:sp>
          <p:nvSpPr>
            <p:cNvPr name="TextBox 50" id="50"/>
            <p:cNvSpPr txBox="true"/>
            <p:nvPr/>
          </p:nvSpPr>
          <p:spPr>
            <a:xfrm>
              <a:off x="0" y="47625"/>
              <a:ext cx="155729" cy="358775"/>
            </a:xfrm>
            <a:prstGeom prst="rect">
              <a:avLst/>
            </a:prstGeom>
          </p:spPr>
          <p:txBody>
            <a:bodyPr anchor="ctr" rtlCol="false" tIns="50800" lIns="50800" bIns="50800" rIns="50800"/>
            <a:lstStyle/>
            <a:p>
              <a:pPr algn="ctr">
                <a:lnSpc>
                  <a:spcPts val="1599"/>
                </a:lnSpc>
              </a:pPr>
            </a:p>
          </p:txBody>
        </p:sp>
      </p:grpSp>
      <p:grpSp>
        <p:nvGrpSpPr>
          <p:cNvPr name="Group 51" id="51"/>
          <p:cNvGrpSpPr/>
          <p:nvPr/>
        </p:nvGrpSpPr>
        <p:grpSpPr>
          <a:xfrm rot="0">
            <a:off x="7753748" y="5482183"/>
            <a:ext cx="591285" cy="1563618"/>
            <a:chOff x="0" y="0"/>
            <a:chExt cx="155729" cy="411817"/>
          </a:xfrm>
        </p:grpSpPr>
        <p:sp>
          <p:nvSpPr>
            <p:cNvPr name="Freeform 52" id="52"/>
            <p:cNvSpPr/>
            <p:nvPr/>
          </p:nvSpPr>
          <p:spPr>
            <a:xfrm flipH="false" flipV="false" rot="0">
              <a:off x="0" y="0"/>
              <a:ext cx="155729" cy="411817"/>
            </a:xfrm>
            <a:custGeom>
              <a:avLst/>
              <a:gdLst/>
              <a:ahLst/>
              <a:cxnLst/>
              <a:rect r="r" b="b" t="t" l="l"/>
              <a:pathLst>
                <a:path h="411817" w="155729">
                  <a:moveTo>
                    <a:pt x="0" y="0"/>
                  </a:moveTo>
                  <a:lnTo>
                    <a:pt x="155729" y="0"/>
                  </a:lnTo>
                  <a:lnTo>
                    <a:pt x="155729" y="411817"/>
                  </a:lnTo>
                  <a:lnTo>
                    <a:pt x="0" y="411817"/>
                  </a:lnTo>
                  <a:close/>
                </a:path>
              </a:pathLst>
            </a:custGeom>
            <a:solidFill>
              <a:srgbClr val="460000"/>
            </a:solidFill>
          </p:spPr>
        </p:sp>
        <p:sp>
          <p:nvSpPr>
            <p:cNvPr name="TextBox 53" id="53"/>
            <p:cNvSpPr txBox="true"/>
            <p:nvPr/>
          </p:nvSpPr>
          <p:spPr>
            <a:xfrm>
              <a:off x="0" y="47625"/>
              <a:ext cx="155729" cy="364192"/>
            </a:xfrm>
            <a:prstGeom prst="rect">
              <a:avLst/>
            </a:prstGeom>
          </p:spPr>
          <p:txBody>
            <a:bodyPr anchor="ctr" rtlCol="false" tIns="50800" lIns="50800" bIns="50800" rIns="50800"/>
            <a:lstStyle/>
            <a:p>
              <a:pPr algn="ctr">
                <a:lnSpc>
                  <a:spcPts val="1599"/>
                </a:lnSpc>
              </a:pPr>
            </a:p>
          </p:txBody>
        </p:sp>
      </p:grpSp>
      <p:grpSp>
        <p:nvGrpSpPr>
          <p:cNvPr name="Group 54" id="54"/>
          <p:cNvGrpSpPr/>
          <p:nvPr/>
        </p:nvGrpSpPr>
        <p:grpSpPr>
          <a:xfrm rot="0">
            <a:off x="1232352" y="6577208"/>
            <a:ext cx="2309884" cy="468593"/>
            <a:chOff x="0" y="0"/>
            <a:chExt cx="608364" cy="123416"/>
          </a:xfrm>
        </p:grpSpPr>
        <p:sp>
          <p:nvSpPr>
            <p:cNvPr name="Freeform 55" id="55"/>
            <p:cNvSpPr/>
            <p:nvPr/>
          </p:nvSpPr>
          <p:spPr>
            <a:xfrm flipH="false" flipV="false" rot="0">
              <a:off x="0" y="0"/>
              <a:ext cx="608364" cy="123416"/>
            </a:xfrm>
            <a:custGeom>
              <a:avLst/>
              <a:gdLst/>
              <a:ahLst/>
              <a:cxnLst/>
              <a:rect r="r" b="b" t="t" l="l"/>
              <a:pathLst>
                <a:path h="123416" w="608364">
                  <a:moveTo>
                    <a:pt x="61708" y="0"/>
                  </a:moveTo>
                  <a:lnTo>
                    <a:pt x="546657" y="0"/>
                  </a:lnTo>
                  <a:cubicBezTo>
                    <a:pt x="563023" y="0"/>
                    <a:pt x="578718" y="6501"/>
                    <a:pt x="590291" y="18074"/>
                  </a:cubicBezTo>
                  <a:cubicBezTo>
                    <a:pt x="601863" y="29646"/>
                    <a:pt x="608364" y="45342"/>
                    <a:pt x="608364" y="61708"/>
                  </a:cubicBezTo>
                  <a:lnTo>
                    <a:pt x="608364" y="61708"/>
                  </a:lnTo>
                  <a:cubicBezTo>
                    <a:pt x="608364" y="78074"/>
                    <a:pt x="601863" y="93769"/>
                    <a:pt x="590291" y="105342"/>
                  </a:cubicBezTo>
                  <a:cubicBezTo>
                    <a:pt x="578718" y="116914"/>
                    <a:pt x="563023" y="123416"/>
                    <a:pt x="546657" y="123416"/>
                  </a:cubicBezTo>
                  <a:lnTo>
                    <a:pt x="61708" y="123416"/>
                  </a:lnTo>
                  <a:cubicBezTo>
                    <a:pt x="45342" y="123416"/>
                    <a:pt x="29646" y="116914"/>
                    <a:pt x="18074" y="105342"/>
                  </a:cubicBezTo>
                  <a:cubicBezTo>
                    <a:pt x="6501" y="93769"/>
                    <a:pt x="0" y="78074"/>
                    <a:pt x="0" y="61708"/>
                  </a:cubicBezTo>
                  <a:lnTo>
                    <a:pt x="0" y="61708"/>
                  </a:lnTo>
                  <a:cubicBezTo>
                    <a:pt x="0" y="45342"/>
                    <a:pt x="6501" y="29646"/>
                    <a:pt x="18074" y="18074"/>
                  </a:cubicBezTo>
                  <a:cubicBezTo>
                    <a:pt x="29646" y="6501"/>
                    <a:pt x="45342" y="0"/>
                    <a:pt x="61708" y="0"/>
                  </a:cubicBezTo>
                  <a:close/>
                </a:path>
              </a:pathLst>
            </a:custGeom>
            <a:solidFill>
              <a:srgbClr val="0A006A"/>
            </a:solidFill>
          </p:spPr>
        </p:sp>
        <p:sp>
          <p:nvSpPr>
            <p:cNvPr name="TextBox 56" id="56"/>
            <p:cNvSpPr txBox="true"/>
            <p:nvPr/>
          </p:nvSpPr>
          <p:spPr>
            <a:xfrm>
              <a:off x="0" y="47625"/>
              <a:ext cx="608364" cy="75791"/>
            </a:xfrm>
            <a:prstGeom prst="rect">
              <a:avLst/>
            </a:prstGeom>
          </p:spPr>
          <p:txBody>
            <a:bodyPr anchor="ctr" rtlCol="false" tIns="50800" lIns="50800" bIns="50800" rIns="50800"/>
            <a:lstStyle/>
            <a:p>
              <a:pPr algn="ctr">
                <a:lnSpc>
                  <a:spcPts val="1599"/>
                </a:lnSpc>
              </a:pPr>
            </a:p>
          </p:txBody>
        </p:sp>
      </p:grpSp>
      <p:grpSp>
        <p:nvGrpSpPr>
          <p:cNvPr name="Group 57" id="57"/>
          <p:cNvGrpSpPr/>
          <p:nvPr/>
        </p:nvGrpSpPr>
        <p:grpSpPr>
          <a:xfrm rot="0">
            <a:off x="1456305" y="6140824"/>
            <a:ext cx="1861976" cy="468593"/>
            <a:chOff x="0" y="0"/>
            <a:chExt cx="490397" cy="123416"/>
          </a:xfrm>
        </p:grpSpPr>
        <p:sp>
          <p:nvSpPr>
            <p:cNvPr name="Freeform 58" id="58"/>
            <p:cNvSpPr/>
            <p:nvPr/>
          </p:nvSpPr>
          <p:spPr>
            <a:xfrm flipH="false" flipV="false" rot="0">
              <a:off x="0" y="0"/>
              <a:ext cx="490397" cy="123416"/>
            </a:xfrm>
            <a:custGeom>
              <a:avLst/>
              <a:gdLst/>
              <a:ahLst/>
              <a:cxnLst/>
              <a:rect r="r" b="b" t="t" l="l"/>
              <a:pathLst>
                <a:path h="123416" w="490397">
                  <a:moveTo>
                    <a:pt x="61708" y="0"/>
                  </a:moveTo>
                  <a:lnTo>
                    <a:pt x="428689" y="0"/>
                  </a:lnTo>
                  <a:cubicBezTo>
                    <a:pt x="462770" y="0"/>
                    <a:pt x="490397" y="27628"/>
                    <a:pt x="490397" y="61708"/>
                  </a:cubicBezTo>
                  <a:lnTo>
                    <a:pt x="490397" y="61708"/>
                  </a:lnTo>
                  <a:cubicBezTo>
                    <a:pt x="490397" y="78074"/>
                    <a:pt x="483896" y="93769"/>
                    <a:pt x="472323" y="105342"/>
                  </a:cubicBezTo>
                  <a:cubicBezTo>
                    <a:pt x="460751" y="116914"/>
                    <a:pt x="445055" y="123416"/>
                    <a:pt x="428689" y="123416"/>
                  </a:cubicBezTo>
                  <a:lnTo>
                    <a:pt x="61708" y="123416"/>
                  </a:lnTo>
                  <a:cubicBezTo>
                    <a:pt x="45342" y="123416"/>
                    <a:pt x="29646" y="116914"/>
                    <a:pt x="18074" y="105342"/>
                  </a:cubicBezTo>
                  <a:cubicBezTo>
                    <a:pt x="6501" y="93769"/>
                    <a:pt x="0" y="78074"/>
                    <a:pt x="0" y="61708"/>
                  </a:cubicBezTo>
                  <a:lnTo>
                    <a:pt x="0" y="61708"/>
                  </a:lnTo>
                  <a:cubicBezTo>
                    <a:pt x="0" y="45342"/>
                    <a:pt x="6501" y="29646"/>
                    <a:pt x="18074" y="18074"/>
                  </a:cubicBezTo>
                  <a:cubicBezTo>
                    <a:pt x="29646" y="6501"/>
                    <a:pt x="45342" y="0"/>
                    <a:pt x="61708" y="0"/>
                  </a:cubicBezTo>
                  <a:close/>
                </a:path>
              </a:pathLst>
            </a:custGeom>
            <a:solidFill>
              <a:srgbClr val="3D023D"/>
            </a:solidFill>
          </p:spPr>
        </p:sp>
        <p:sp>
          <p:nvSpPr>
            <p:cNvPr name="TextBox 59" id="59"/>
            <p:cNvSpPr txBox="true"/>
            <p:nvPr/>
          </p:nvSpPr>
          <p:spPr>
            <a:xfrm>
              <a:off x="0" y="47625"/>
              <a:ext cx="490397" cy="75791"/>
            </a:xfrm>
            <a:prstGeom prst="rect">
              <a:avLst/>
            </a:prstGeom>
          </p:spPr>
          <p:txBody>
            <a:bodyPr anchor="ctr" rtlCol="false" tIns="50800" lIns="50800" bIns="50800" rIns="50800"/>
            <a:lstStyle/>
            <a:p>
              <a:pPr algn="ctr">
                <a:lnSpc>
                  <a:spcPts val="1599"/>
                </a:lnSpc>
              </a:pPr>
            </a:p>
          </p:txBody>
        </p:sp>
      </p:grpSp>
      <p:grpSp>
        <p:nvGrpSpPr>
          <p:cNvPr name="Group 60" id="60"/>
          <p:cNvGrpSpPr/>
          <p:nvPr/>
        </p:nvGrpSpPr>
        <p:grpSpPr>
          <a:xfrm rot="0">
            <a:off x="1694963" y="5731028"/>
            <a:ext cx="1384660" cy="427691"/>
            <a:chOff x="0" y="0"/>
            <a:chExt cx="364684" cy="112643"/>
          </a:xfrm>
        </p:grpSpPr>
        <p:sp>
          <p:nvSpPr>
            <p:cNvPr name="Freeform 61" id="61"/>
            <p:cNvSpPr/>
            <p:nvPr/>
          </p:nvSpPr>
          <p:spPr>
            <a:xfrm flipH="false" flipV="false" rot="0">
              <a:off x="0" y="0"/>
              <a:ext cx="364684" cy="112643"/>
            </a:xfrm>
            <a:custGeom>
              <a:avLst/>
              <a:gdLst/>
              <a:ahLst/>
              <a:cxnLst/>
              <a:rect r="r" b="b" t="t" l="l"/>
              <a:pathLst>
                <a:path h="112643" w="364684">
                  <a:moveTo>
                    <a:pt x="56321" y="0"/>
                  </a:moveTo>
                  <a:lnTo>
                    <a:pt x="308363" y="0"/>
                  </a:lnTo>
                  <a:cubicBezTo>
                    <a:pt x="339468" y="0"/>
                    <a:pt x="364684" y="25216"/>
                    <a:pt x="364684" y="56321"/>
                  </a:cubicBezTo>
                  <a:lnTo>
                    <a:pt x="364684" y="56321"/>
                  </a:lnTo>
                  <a:cubicBezTo>
                    <a:pt x="364684" y="87427"/>
                    <a:pt x="339468" y="112643"/>
                    <a:pt x="308363" y="112643"/>
                  </a:cubicBezTo>
                  <a:lnTo>
                    <a:pt x="56321" y="112643"/>
                  </a:lnTo>
                  <a:cubicBezTo>
                    <a:pt x="25216" y="112643"/>
                    <a:pt x="0" y="87427"/>
                    <a:pt x="0" y="56321"/>
                  </a:cubicBezTo>
                  <a:lnTo>
                    <a:pt x="0" y="56321"/>
                  </a:lnTo>
                  <a:cubicBezTo>
                    <a:pt x="0" y="25216"/>
                    <a:pt x="25216" y="0"/>
                    <a:pt x="56321" y="0"/>
                  </a:cubicBezTo>
                  <a:close/>
                </a:path>
              </a:pathLst>
            </a:custGeom>
            <a:solidFill>
              <a:srgbClr val="A50077"/>
            </a:solidFill>
          </p:spPr>
        </p:sp>
        <p:sp>
          <p:nvSpPr>
            <p:cNvPr name="TextBox 62" id="62"/>
            <p:cNvSpPr txBox="true"/>
            <p:nvPr/>
          </p:nvSpPr>
          <p:spPr>
            <a:xfrm>
              <a:off x="0" y="47625"/>
              <a:ext cx="364684" cy="65018"/>
            </a:xfrm>
            <a:prstGeom prst="rect">
              <a:avLst/>
            </a:prstGeom>
          </p:spPr>
          <p:txBody>
            <a:bodyPr anchor="ctr" rtlCol="false" tIns="50800" lIns="50800" bIns="50800" rIns="50800"/>
            <a:lstStyle/>
            <a:p>
              <a:pPr algn="ctr">
                <a:lnSpc>
                  <a:spcPts val="1599"/>
                </a:lnSpc>
              </a:pPr>
            </a:p>
          </p:txBody>
        </p:sp>
      </p:grpSp>
      <p:sp>
        <p:nvSpPr>
          <p:cNvPr name="TextBox 63" id="63"/>
          <p:cNvSpPr txBox="true"/>
          <p:nvPr/>
        </p:nvSpPr>
        <p:spPr>
          <a:xfrm rot="0">
            <a:off x="3949609" y="1005926"/>
            <a:ext cx="3482595" cy="503022"/>
          </a:xfrm>
          <a:prstGeom prst="rect">
            <a:avLst/>
          </a:prstGeom>
        </p:spPr>
        <p:txBody>
          <a:bodyPr anchor="t" rtlCol="false" tIns="0" lIns="0" bIns="0" rIns="0">
            <a:spAutoFit/>
          </a:bodyPr>
          <a:lstStyle/>
          <a:p>
            <a:pPr algn="ctr">
              <a:lnSpc>
                <a:spcPts val="3809"/>
              </a:lnSpc>
            </a:pPr>
            <a:r>
              <a:rPr lang="en-US" sz="3560">
                <a:solidFill>
                  <a:srgbClr val="F47CB9"/>
                </a:solidFill>
                <a:latin typeface="Fredoka Bold"/>
              </a:rPr>
              <a:t>TROIS TOURS  </a:t>
            </a:r>
          </a:p>
        </p:txBody>
      </p:sp>
      <p:sp>
        <p:nvSpPr>
          <p:cNvPr name="Freeform 64" id="64"/>
          <p:cNvSpPr/>
          <p:nvPr/>
        </p:nvSpPr>
        <p:spPr>
          <a:xfrm flipH="false" flipV="false" rot="-6139655">
            <a:off x="4724273" y="2072486"/>
            <a:ext cx="895666" cy="866353"/>
          </a:xfrm>
          <a:custGeom>
            <a:avLst/>
            <a:gdLst/>
            <a:ahLst/>
            <a:cxnLst/>
            <a:rect r="r" b="b" t="t" l="l"/>
            <a:pathLst>
              <a:path h="866353" w="895666">
                <a:moveTo>
                  <a:pt x="0" y="0"/>
                </a:moveTo>
                <a:lnTo>
                  <a:pt x="895665" y="0"/>
                </a:lnTo>
                <a:lnTo>
                  <a:pt x="895665" y="866353"/>
                </a:lnTo>
                <a:lnTo>
                  <a:pt x="0" y="86635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65" id="65"/>
          <p:cNvSpPr txBox="true"/>
          <p:nvPr/>
        </p:nvSpPr>
        <p:spPr>
          <a:xfrm rot="0">
            <a:off x="9477040" y="6204566"/>
            <a:ext cx="6866187" cy="2444971"/>
          </a:xfrm>
          <a:prstGeom prst="rect">
            <a:avLst/>
          </a:prstGeom>
        </p:spPr>
        <p:txBody>
          <a:bodyPr anchor="t" rtlCol="false" tIns="0" lIns="0" bIns="0" rIns="0">
            <a:spAutoFit/>
          </a:bodyPr>
          <a:lstStyle/>
          <a:p>
            <a:pPr algn="l">
              <a:lnSpc>
                <a:spcPts val="2787"/>
              </a:lnSpc>
            </a:pPr>
            <a:r>
              <a:rPr lang="en-US" sz="1991">
                <a:solidFill>
                  <a:srgbClr val="1CA379"/>
                </a:solidFill>
                <a:latin typeface="Garet 1 Bold"/>
              </a:rPr>
              <a:t>E</a:t>
            </a:r>
            <a:r>
              <a:rPr lang="en-US" sz="1991">
                <a:solidFill>
                  <a:srgbClr val="000000"/>
                </a:solidFill>
                <a:latin typeface="Garet 1"/>
              </a:rPr>
              <a:t>n Algorithmique Plusieurs </a:t>
            </a:r>
            <a:r>
              <a:rPr lang="en-US" sz="1991" u="sng">
                <a:solidFill>
                  <a:srgbClr val="1CA379"/>
                </a:solidFill>
                <a:latin typeface="Garet 1 Bold"/>
              </a:rPr>
              <a:t>Structure de données</a:t>
            </a:r>
            <a:r>
              <a:rPr lang="en-US" sz="1991">
                <a:solidFill>
                  <a:srgbClr val="000000"/>
                </a:solidFill>
                <a:latin typeface="Garet 1"/>
              </a:rPr>
              <a:t> peuvent être utilisé pour résoudre ce problème, mais l’approche la plus </a:t>
            </a:r>
            <a:r>
              <a:rPr lang="en-US" sz="1991" u="sng">
                <a:solidFill>
                  <a:srgbClr val="1CA379"/>
                </a:solidFill>
                <a:latin typeface="Garet 1 Bold"/>
              </a:rPr>
              <a:t>optimale</a:t>
            </a:r>
            <a:r>
              <a:rPr lang="en-US" sz="1991">
                <a:solidFill>
                  <a:srgbClr val="000000"/>
                </a:solidFill>
                <a:latin typeface="Garet 1"/>
              </a:rPr>
              <a:t> et </a:t>
            </a:r>
            <a:r>
              <a:rPr lang="en-US" sz="1991" u="sng">
                <a:solidFill>
                  <a:srgbClr val="1CA379"/>
                </a:solidFill>
                <a:latin typeface="Garet 1 Bold"/>
              </a:rPr>
              <a:t>logique</a:t>
            </a:r>
            <a:r>
              <a:rPr lang="en-US" sz="1991">
                <a:solidFill>
                  <a:srgbClr val="000000"/>
                </a:solidFill>
                <a:latin typeface="Garet 1"/>
              </a:rPr>
              <a:t> en soit reste les </a:t>
            </a:r>
            <a:r>
              <a:rPr lang="en-US" sz="1991" u="sng">
                <a:solidFill>
                  <a:srgbClr val="1CA379"/>
                </a:solidFill>
                <a:latin typeface="Garet 1 Bold"/>
              </a:rPr>
              <a:t>piles</a:t>
            </a:r>
            <a:r>
              <a:rPr lang="en-US" sz="1991">
                <a:solidFill>
                  <a:srgbClr val="000000"/>
                </a:solidFill>
                <a:latin typeface="Garet 1"/>
              </a:rPr>
              <a:t> car la nature de la gestion de données </a:t>
            </a:r>
            <a:r>
              <a:rPr lang="en-US" sz="1991" u="sng">
                <a:solidFill>
                  <a:srgbClr val="1CA379"/>
                </a:solidFill>
                <a:latin typeface="Garet 1 Bold"/>
              </a:rPr>
              <a:t>LIFO</a:t>
            </a:r>
            <a:r>
              <a:rPr lang="en-US" sz="1991">
                <a:solidFill>
                  <a:srgbClr val="000000"/>
                </a:solidFill>
                <a:latin typeface="Garet 1"/>
              </a:rPr>
              <a:t> est étroitement liée au problème qui impose que les disque doivent être du plus </a:t>
            </a:r>
            <a:r>
              <a:rPr lang="en-US" sz="1991" u="sng">
                <a:solidFill>
                  <a:srgbClr val="1CA379"/>
                </a:solidFill>
                <a:latin typeface="Garet 1 Bold"/>
              </a:rPr>
              <a:t>grand au plus petit</a:t>
            </a:r>
            <a:r>
              <a:rPr lang="en-US" sz="1991">
                <a:solidFill>
                  <a:srgbClr val="000000"/>
                </a:solidFill>
                <a:latin typeface="Garet 1"/>
              </a:rPr>
              <a:t> donc du premier entré dans la tour au dernier.  </a:t>
            </a:r>
          </a:p>
        </p:txBody>
      </p:sp>
      <p:sp>
        <p:nvSpPr>
          <p:cNvPr name="TextBox 66" id="66"/>
          <p:cNvSpPr txBox="true"/>
          <p:nvPr/>
        </p:nvSpPr>
        <p:spPr>
          <a:xfrm rot="0">
            <a:off x="9477040" y="1549735"/>
            <a:ext cx="6866187" cy="4173104"/>
          </a:xfrm>
          <a:prstGeom prst="rect">
            <a:avLst/>
          </a:prstGeom>
        </p:spPr>
        <p:txBody>
          <a:bodyPr anchor="t" rtlCol="false" tIns="0" lIns="0" bIns="0" rIns="0">
            <a:spAutoFit/>
          </a:bodyPr>
          <a:lstStyle/>
          <a:p>
            <a:pPr algn="l">
              <a:lnSpc>
                <a:spcPts val="8221"/>
              </a:lnSpc>
            </a:pPr>
            <a:r>
              <a:rPr lang="en-US" sz="7684">
                <a:solidFill>
                  <a:srgbClr val="1CA379"/>
                </a:solidFill>
                <a:latin typeface="Fredoka Bold"/>
              </a:rPr>
              <a:t>ET CE PROBLÈME COMMENT LE RÉSOUDRE ?</a:t>
            </a:r>
          </a:p>
        </p:txBody>
      </p:sp>
      <p:sp>
        <p:nvSpPr>
          <p:cNvPr name="TextBox 67" id="67"/>
          <p:cNvSpPr txBox="true"/>
          <p:nvPr/>
        </p:nvSpPr>
        <p:spPr>
          <a:xfrm rot="0">
            <a:off x="2137544" y="7255351"/>
            <a:ext cx="556926" cy="804827"/>
          </a:xfrm>
          <a:prstGeom prst="rect">
            <a:avLst/>
          </a:prstGeom>
        </p:spPr>
        <p:txBody>
          <a:bodyPr anchor="t" rtlCol="false" tIns="0" lIns="0" bIns="0" rIns="0">
            <a:spAutoFit/>
          </a:bodyPr>
          <a:lstStyle/>
          <a:p>
            <a:pPr algn="ctr">
              <a:lnSpc>
                <a:spcPts val="6173"/>
              </a:lnSpc>
              <a:spcBef>
                <a:spcPct val="0"/>
              </a:spcBef>
            </a:pPr>
            <a:r>
              <a:rPr lang="en-US" sz="6173" spc="-123">
                <a:solidFill>
                  <a:srgbClr val="1256C4"/>
                </a:solidFill>
                <a:latin typeface="Garet 1 Bold"/>
              </a:rPr>
              <a:t>A</a:t>
            </a:r>
          </a:p>
        </p:txBody>
      </p:sp>
      <p:sp>
        <p:nvSpPr>
          <p:cNvPr name="TextBox 68" id="68"/>
          <p:cNvSpPr txBox="true"/>
          <p:nvPr/>
        </p:nvSpPr>
        <p:spPr>
          <a:xfrm rot="0">
            <a:off x="4909722" y="7255351"/>
            <a:ext cx="524766" cy="804827"/>
          </a:xfrm>
          <a:prstGeom prst="rect">
            <a:avLst/>
          </a:prstGeom>
        </p:spPr>
        <p:txBody>
          <a:bodyPr anchor="t" rtlCol="false" tIns="0" lIns="0" bIns="0" rIns="0">
            <a:spAutoFit/>
          </a:bodyPr>
          <a:lstStyle/>
          <a:p>
            <a:pPr algn="ctr">
              <a:lnSpc>
                <a:spcPts val="6173"/>
              </a:lnSpc>
              <a:spcBef>
                <a:spcPct val="0"/>
              </a:spcBef>
            </a:pPr>
            <a:r>
              <a:rPr lang="en-US" sz="6173" spc="-123">
                <a:solidFill>
                  <a:srgbClr val="F6BA02"/>
                </a:solidFill>
                <a:latin typeface="Garet 1 Bold"/>
              </a:rPr>
              <a:t>B</a:t>
            </a:r>
          </a:p>
        </p:txBody>
      </p:sp>
      <p:sp>
        <p:nvSpPr>
          <p:cNvPr name="TextBox 69" id="69"/>
          <p:cNvSpPr txBox="true"/>
          <p:nvPr/>
        </p:nvSpPr>
        <p:spPr>
          <a:xfrm rot="0">
            <a:off x="7688396" y="7255351"/>
            <a:ext cx="721989" cy="804827"/>
          </a:xfrm>
          <a:prstGeom prst="rect">
            <a:avLst/>
          </a:prstGeom>
        </p:spPr>
        <p:txBody>
          <a:bodyPr anchor="t" rtlCol="false" tIns="0" lIns="0" bIns="0" rIns="0">
            <a:spAutoFit/>
          </a:bodyPr>
          <a:lstStyle/>
          <a:p>
            <a:pPr algn="ctr">
              <a:lnSpc>
                <a:spcPts val="6173"/>
              </a:lnSpc>
              <a:spcBef>
                <a:spcPct val="0"/>
              </a:spcBef>
            </a:pPr>
            <a:r>
              <a:rPr lang="en-US" sz="6173" spc="-123">
                <a:solidFill>
                  <a:srgbClr val="F15A24"/>
                </a:solidFill>
                <a:latin typeface="Garet 1 Bold"/>
              </a:rPr>
              <a:t>C</a:t>
            </a:r>
          </a:p>
        </p:txBody>
      </p:sp>
      <p:sp>
        <p:nvSpPr>
          <p:cNvPr name="TextBox 70" id="70"/>
          <p:cNvSpPr txBox="true"/>
          <p:nvPr/>
        </p:nvSpPr>
        <p:spPr>
          <a:xfrm rot="0">
            <a:off x="4254303" y="1492585"/>
            <a:ext cx="2873208" cy="503022"/>
          </a:xfrm>
          <a:prstGeom prst="rect">
            <a:avLst/>
          </a:prstGeom>
        </p:spPr>
        <p:txBody>
          <a:bodyPr anchor="t" rtlCol="false" tIns="0" lIns="0" bIns="0" rIns="0">
            <a:spAutoFit/>
          </a:bodyPr>
          <a:lstStyle/>
          <a:p>
            <a:pPr algn="ctr">
              <a:lnSpc>
                <a:spcPts val="3809"/>
              </a:lnSpc>
            </a:pPr>
            <a:r>
              <a:rPr lang="en-US" sz="3560">
                <a:solidFill>
                  <a:srgbClr val="F47CB9"/>
                </a:solidFill>
                <a:latin typeface="Fredoka Bold"/>
              </a:rPr>
              <a:t>TROIS PILES</a:t>
            </a:r>
          </a:p>
        </p:txBody>
      </p:sp>
      <p:sp>
        <p:nvSpPr>
          <p:cNvPr name="Freeform 71" id="71"/>
          <p:cNvSpPr/>
          <p:nvPr/>
        </p:nvSpPr>
        <p:spPr>
          <a:xfrm flipH="false" flipV="false" rot="257906">
            <a:off x="6275241" y="8788592"/>
            <a:ext cx="4500763" cy="916519"/>
          </a:xfrm>
          <a:custGeom>
            <a:avLst/>
            <a:gdLst/>
            <a:ahLst/>
            <a:cxnLst/>
            <a:rect r="r" b="b" t="t" l="l"/>
            <a:pathLst>
              <a:path h="916519" w="4500763">
                <a:moveTo>
                  <a:pt x="0" y="0"/>
                </a:moveTo>
                <a:lnTo>
                  <a:pt x="4500763" y="0"/>
                </a:lnTo>
                <a:lnTo>
                  <a:pt x="4500763" y="916519"/>
                </a:lnTo>
                <a:lnTo>
                  <a:pt x="0" y="91651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72" id="72"/>
          <p:cNvSpPr/>
          <p:nvPr/>
        </p:nvSpPr>
        <p:spPr>
          <a:xfrm flipH="false" flipV="false" rot="0">
            <a:off x="8410385" y="95475"/>
            <a:ext cx="1313245" cy="1413473"/>
          </a:xfrm>
          <a:custGeom>
            <a:avLst/>
            <a:gdLst/>
            <a:ahLst/>
            <a:cxnLst/>
            <a:rect r="r" b="b" t="t" l="l"/>
            <a:pathLst>
              <a:path h="1413473" w="1313245">
                <a:moveTo>
                  <a:pt x="0" y="0"/>
                </a:moveTo>
                <a:lnTo>
                  <a:pt x="1313245" y="0"/>
                </a:lnTo>
                <a:lnTo>
                  <a:pt x="1313245" y="1413472"/>
                </a:lnTo>
                <a:lnTo>
                  <a:pt x="0" y="141347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sp>
        <p:nvSpPr>
          <p:cNvPr name="Freeform 2" id="2"/>
          <p:cNvSpPr/>
          <p:nvPr/>
        </p:nvSpPr>
        <p:spPr>
          <a:xfrm flipH="false" flipV="false" rot="0">
            <a:off x="-122296" y="-85494"/>
            <a:ext cx="18601661" cy="10457987"/>
          </a:xfrm>
          <a:custGeom>
            <a:avLst/>
            <a:gdLst/>
            <a:ahLst/>
            <a:cxnLst/>
            <a:rect r="r" b="b" t="t" l="l"/>
            <a:pathLst>
              <a:path h="10457987" w="18601661">
                <a:moveTo>
                  <a:pt x="0" y="0"/>
                </a:moveTo>
                <a:lnTo>
                  <a:pt x="18601661" y="0"/>
                </a:lnTo>
                <a:lnTo>
                  <a:pt x="18601661" y="10457988"/>
                </a:lnTo>
                <a:lnTo>
                  <a:pt x="0" y="104579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9598460" cy="8737133"/>
            <a:chOff x="0" y="0"/>
            <a:chExt cx="12797947" cy="11649511"/>
          </a:xfrm>
        </p:grpSpPr>
        <p:grpSp>
          <p:nvGrpSpPr>
            <p:cNvPr name="Group 4" id="4"/>
            <p:cNvGrpSpPr/>
            <p:nvPr/>
          </p:nvGrpSpPr>
          <p:grpSpPr>
            <a:xfrm rot="0">
              <a:off x="127911" y="167576"/>
              <a:ext cx="12670036" cy="11481936"/>
              <a:chOff x="0" y="0"/>
              <a:chExt cx="8459212" cy="7665971"/>
            </a:xfrm>
          </p:grpSpPr>
          <p:sp>
            <p:nvSpPr>
              <p:cNvPr name="Freeform 5" id="5"/>
              <p:cNvSpPr/>
              <p:nvPr/>
            </p:nvSpPr>
            <p:spPr>
              <a:xfrm flipH="false" flipV="false" rot="0">
                <a:off x="31750" y="31750"/>
                <a:ext cx="8395712" cy="7602471"/>
              </a:xfrm>
              <a:custGeom>
                <a:avLst/>
                <a:gdLst/>
                <a:ahLst/>
                <a:cxnLst/>
                <a:rect r="r" b="b" t="t" l="l"/>
                <a:pathLst>
                  <a:path h="7602471" w="8395712">
                    <a:moveTo>
                      <a:pt x="8303002" y="7602471"/>
                    </a:moveTo>
                    <a:lnTo>
                      <a:pt x="92710" y="7602471"/>
                    </a:lnTo>
                    <a:cubicBezTo>
                      <a:pt x="41910" y="7602471"/>
                      <a:pt x="0" y="7560561"/>
                      <a:pt x="0" y="7509761"/>
                    </a:cubicBezTo>
                    <a:lnTo>
                      <a:pt x="0" y="92710"/>
                    </a:lnTo>
                    <a:cubicBezTo>
                      <a:pt x="0" y="41910"/>
                      <a:pt x="41910" y="0"/>
                      <a:pt x="92710" y="0"/>
                    </a:cubicBezTo>
                    <a:lnTo>
                      <a:pt x="8301732" y="0"/>
                    </a:lnTo>
                    <a:cubicBezTo>
                      <a:pt x="8352532" y="0"/>
                      <a:pt x="8394442" y="41910"/>
                      <a:pt x="8394442" y="92710"/>
                    </a:cubicBezTo>
                    <a:lnTo>
                      <a:pt x="8394442" y="7508491"/>
                    </a:lnTo>
                    <a:cubicBezTo>
                      <a:pt x="8395712" y="7560561"/>
                      <a:pt x="8353802" y="7602471"/>
                      <a:pt x="8303002" y="7602471"/>
                    </a:cubicBezTo>
                    <a:close/>
                  </a:path>
                </a:pathLst>
              </a:custGeom>
              <a:solidFill>
                <a:srgbClr val="000000"/>
              </a:solidFill>
            </p:spPr>
          </p:sp>
          <p:sp>
            <p:nvSpPr>
              <p:cNvPr name="Freeform 6" id="6"/>
              <p:cNvSpPr/>
              <p:nvPr/>
            </p:nvSpPr>
            <p:spPr>
              <a:xfrm flipH="false" flipV="false" rot="0">
                <a:off x="0" y="0"/>
                <a:ext cx="8459212" cy="7665972"/>
              </a:xfrm>
              <a:custGeom>
                <a:avLst/>
                <a:gdLst/>
                <a:ahLst/>
                <a:cxnLst/>
                <a:rect r="r" b="b" t="t" l="l"/>
                <a:pathLst>
                  <a:path h="7665972" w="8459212">
                    <a:moveTo>
                      <a:pt x="8334752" y="59690"/>
                    </a:moveTo>
                    <a:cubicBezTo>
                      <a:pt x="8370312" y="59690"/>
                      <a:pt x="8399522" y="88900"/>
                      <a:pt x="8399522" y="124460"/>
                    </a:cubicBezTo>
                    <a:lnTo>
                      <a:pt x="8399522" y="7541511"/>
                    </a:lnTo>
                    <a:cubicBezTo>
                      <a:pt x="8399522" y="7577072"/>
                      <a:pt x="8370312" y="7606281"/>
                      <a:pt x="8334752" y="7606281"/>
                    </a:cubicBezTo>
                    <a:lnTo>
                      <a:pt x="124460" y="7606281"/>
                    </a:lnTo>
                    <a:cubicBezTo>
                      <a:pt x="88900" y="7606281"/>
                      <a:pt x="59690" y="7577072"/>
                      <a:pt x="59690" y="7541511"/>
                    </a:cubicBezTo>
                    <a:lnTo>
                      <a:pt x="59690" y="124460"/>
                    </a:lnTo>
                    <a:cubicBezTo>
                      <a:pt x="59690" y="88900"/>
                      <a:pt x="88900" y="59690"/>
                      <a:pt x="124460" y="59690"/>
                    </a:cubicBezTo>
                    <a:lnTo>
                      <a:pt x="8334752" y="59690"/>
                    </a:lnTo>
                    <a:moveTo>
                      <a:pt x="8334752" y="0"/>
                    </a:moveTo>
                    <a:lnTo>
                      <a:pt x="124460" y="0"/>
                    </a:lnTo>
                    <a:cubicBezTo>
                      <a:pt x="55880" y="0"/>
                      <a:pt x="0" y="55880"/>
                      <a:pt x="0" y="124460"/>
                    </a:cubicBezTo>
                    <a:lnTo>
                      <a:pt x="0" y="7541511"/>
                    </a:lnTo>
                    <a:cubicBezTo>
                      <a:pt x="0" y="7610091"/>
                      <a:pt x="55880" y="7665972"/>
                      <a:pt x="124460" y="7665972"/>
                    </a:cubicBezTo>
                    <a:lnTo>
                      <a:pt x="8334752" y="7665972"/>
                    </a:lnTo>
                    <a:cubicBezTo>
                      <a:pt x="8403332" y="7665972"/>
                      <a:pt x="8459212" y="7610091"/>
                      <a:pt x="8459212" y="7541511"/>
                    </a:cubicBezTo>
                    <a:lnTo>
                      <a:pt x="8459212" y="124460"/>
                    </a:lnTo>
                    <a:cubicBezTo>
                      <a:pt x="8459212" y="55880"/>
                      <a:pt x="8403332" y="0"/>
                      <a:pt x="8334752" y="0"/>
                    </a:cubicBezTo>
                    <a:close/>
                  </a:path>
                </a:pathLst>
              </a:custGeom>
              <a:solidFill>
                <a:srgbClr val="000000"/>
              </a:solidFill>
            </p:spPr>
          </p:sp>
        </p:grpSp>
        <p:grpSp>
          <p:nvGrpSpPr>
            <p:cNvPr name="Group 7" id="7"/>
            <p:cNvGrpSpPr/>
            <p:nvPr/>
          </p:nvGrpSpPr>
          <p:grpSpPr>
            <a:xfrm rot="0">
              <a:off x="0" y="0"/>
              <a:ext cx="12622696" cy="11380992"/>
              <a:chOff x="0" y="0"/>
              <a:chExt cx="8427605" cy="7598576"/>
            </a:xfrm>
          </p:grpSpPr>
          <p:sp>
            <p:nvSpPr>
              <p:cNvPr name="Freeform 8" id="8"/>
              <p:cNvSpPr/>
              <p:nvPr/>
            </p:nvSpPr>
            <p:spPr>
              <a:xfrm flipH="false" flipV="false" rot="0">
                <a:off x="31750" y="31750"/>
                <a:ext cx="8364106" cy="7535076"/>
              </a:xfrm>
              <a:custGeom>
                <a:avLst/>
                <a:gdLst/>
                <a:ahLst/>
                <a:cxnLst/>
                <a:rect r="r" b="b" t="t" l="l"/>
                <a:pathLst>
                  <a:path h="7535076" w="8364106">
                    <a:moveTo>
                      <a:pt x="8271395" y="7535076"/>
                    </a:moveTo>
                    <a:lnTo>
                      <a:pt x="92710" y="7535076"/>
                    </a:lnTo>
                    <a:cubicBezTo>
                      <a:pt x="41910" y="7535076"/>
                      <a:pt x="0" y="7493165"/>
                      <a:pt x="0" y="7442365"/>
                    </a:cubicBezTo>
                    <a:lnTo>
                      <a:pt x="0" y="92710"/>
                    </a:lnTo>
                    <a:cubicBezTo>
                      <a:pt x="0" y="41910"/>
                      <a:pt x="41910" y="0"/>
                      <a:pt x="92710" y="0"/>
                    </a:cubicBezTo>
                    <a:lnTo>
                      <a:pt x="8270125" y="0"/>
                    </a:lnTo>
                    <a:cubicBezTo>
                      <a:pt x="8320925" y="0"/>
                      <a:pt x="8362835" y="41910"/>
                      <a:pt x="8362835" y="92710"/>
                    </a:cubicBezTo>
                    <a:lnTo>
                      <a:pt x="8362835" y="7441095"/>
                    </a:lnTo>
                    <a:cubicBezTo>
                      <a:pt x="8364106" y="7493165"/>
                      <a:pt x="8322195" y="7535076"/>
                      <a:pt x="8271395" y="7535076"/>
                    </a:cubicBezTo>
                    <a:close/>
                  </a:path>
                </a:pathLst>
              </a:custGeom>
              <a:solidFill>
                <a:srgbClr val="FFFFFF"/>
              </a:solidFill>
            </p:spPr>
          </p:sp>
          <p:sp>
            <p:nvSpPr>
              <p:cNvPr name="Freeform 9" id="9"/>
              <p:cNvSpPr/>
              <p:nvPr/>
            </p:nvSpPr>
            <p:spPr>
              <a:xfrm flipH="false" flipV="false" rot="0">
                <a:off x="0" y="0"/>
                <a:ext cx="8427606" cy="7598576"/>
              </a:xfrm>
              <a:custGeom>
                <a:avLst/>
                <a:gdLst/>
                <a:ahLst/>
                <a:cxnLst/>
                <a:rect r="r" b="b" t="t" l="l"/>
                <a:pathLst>
                  <a:path h="7598576" w="8427606">
                    <a:moveTo>
                      <a:pt x="8303145" y="59690"/>
                    </a:moveTo>
                    <a:cubicBezTo>
                      <a:pt x="8338706" y="59690"/>
                      <a:pt x="8367916" y="88900"/>
                      <a:pt x="8367916" y="124460"/>
                    </a:cubicBezTo>
                    <a:lnTo>
                      <a:pt x="8367916" y="7474116"/>
                    </a:lnTo>
                    <a:cubicBezTo>
                      <a:pt x="8367916" y="7509676"/>
                      <a:pt x="8338706" y="7538886"/>
                      <a:pt x="8303145" y="7538886"/>
                    </a:cubicBezTo>
                    <a:lnTo>
                      <a:pt x="124460" y="7538886"/>
                    </a:lnTo>
                    <a:cubicBezTo>
                      <a:pt x="88900" y="7538886"/>
                      <a:pt x="59690" y="7509676"/>
                      <a:pt x="59690" y="7474116"/>
                    </a:cubicBezTo>
                    <a:lnTo>
                      <a:pt x="59690" y="124460"/>
                    </a:lnTo>
                    <a:cubicBezTo>
                      <a:pt x="59690" y="88900"/>
                      <a:pt x="88900" y="59690"/>
                      <a:pt x="124460" y="59690"/>
                    </a:cubicBezTo>
                    <a:lnTo>
                      <a:pt x="8303146" y="59690"/>
                    </a:lnTo>
                    <a:moveTo>
                      <a:pt x="8303146" y="0"/>
                    </a:moveTo>
                    <a:lnTo>
                      <a:pt x="124460" y="0"/>
                    </a:lnTo>
                    <a:cubicBezTo>
                      <a:pt x="55880" y="0"/>
                      <a:pt x="0" y="55880"/>
                      <a:pt x="0" y="124460"/>
                    </a:cubicBezTo>
                    <a:lnTo>
                      <a:pt x="0" y="7474116"/>
                    </a:lnTo>
                    <a:cubicBezTo>
                      <a:pt x="0" y="7542695"/>
                      <a:pt x="55880" y="7598576"/>
                      <a:pt x="124460" y="7598576"/>
                    </a:cubicBezTo>
                    <a:lnTo>
                      <a:pt x="8303146" y="7598576"/>
                    </a:lnTo>
                    <a:cubicBezTo>
                      <a:pt x="8371725" y="7598576"/>
                      <a:pt x="8427606" y="7542695"/>
                      <a:pt x="8427606" y="7474116"/>
                    </a:cubicBezTo>
                    <a:lnTo>
                      <a:pt x="8427606" y="124460"/>
                    </a:lnTo>
                    <a:cubicBezTo>
                      <a:pt x="8427606" y="55880"/>
                      <a:pt x="8371725" y="0"/>
                      <a:pt x="8303146" y="0"/>
                    </a:cubicBezTo>
                    <a:close/>
                  </a:path>
                </a:pathLst>
              </a:custGeom>
              <a:solidFill>
                <a:srgbClr val="000000"/>
              </a:solidFill>
            </p:spPr>
          </p:sp>
        </p:grpSp>
      </p:grpSp>
      <p:sp>
        <p:nvSpPr>
          <p:cNvPr name="Freeform 10" id="10"/>
          <p:cNvSpPr/>
          <p:nvPr/>
        </p:nvSpPr>
        <p:spPr>
          <a:xfrm flipH="false" flipV="false" rot="0">
            <a:off x="10627160" y="632495"/>
            <a:ext cx="7821786" cy="6060423"/>
          </a:xfrm>
          <a:custGeom>
            <a:avLst/>
            <a:gdLst/>
            <a:ahLst/>
            <a:cxnLst/>
            <a:rect r="r" b="b" t="t" l="l"/>
            <a:pathLst>
              <a:path h="6060423" w="7821786">
                <a:moveTo>
                  <a:pt x="0" y="0"/>
                </a:moveTo>
                <a:lnTo>
                  <a:pt x="7821786" y="0"/>
                </a:lnTo>
                <a:lnTo>
                  <a:pt x="7821786" y="6060423"/>
                </a:lnTo>
                <a:lnTo>
                  <a:pt x="0" y="6060423"/>
                </a:lnTo>
                <a:lnTo>
                  <a:pt x="0" y="0"/>
                </a:lnTo>
                <a:close/>
              </a:path>
            </a:pathLst>
          </a:custGeom>
          <a:blipFill>
            <a:blip r:embed="rId4"/>
            <a:stretch>
              <a:fillRect l="0" t="0" r="0" b="0"/>
            </a:stretch>
          </a:blipFill>
        </p:spPr>
      </p:sp>
      <p:sp>
        <p:nvSpPr>
          <p:cNvPr name="Freeform 11" id="11"/>
          <p:cNvSpPr/>
          <p:nvPr/>
        </p:nvSpPr>
        <p:spPr>
          <a:xfrm flipH="false" flipV="false" rot="771912">
            <a:off x="16997486" y="486135"/>
            <a:ext cx="523629" cy="1097903"/>
          </a:xfrm>
          <a:custGeom>
            <a:avLst/>
            <a:gdLst/>
            <a:ahLst/>
            <a:cxnLst/>
            <a:rect r="r" b="b" t="t" l="l"/>
            <a:pathLst>
              <a:path h="1097903" w="523629">
                <a:moveTo>
                  <a:pt x="0" y="0"/>
                </a:moveTo>
                <a:lnTo>
                  <a:pt x="523628" y="0"/>
                </a:lnTo>
                <a:lnTo>
                  <a:pt x="523628" y="1097903"/>
                </a:lnTo>
                <a:lnTo>
                  <a:pt x="0" y="1097903"/>
                </a:lnTo>
                <a:lnTo>
                  <a:pt x="0" y="0"/>
                </a:lnTo>
                <a:close/>
              </a:path>
            </a:pathLst>
          </a:custGeom>
          <a:blipFill>
            <a:blip r:embed="rId5">
              <a:extLst>
                <a:ext uri="{96DAC541-7B7A-43D3-8B79-37D633B846F1}">
                  <asvg:svgBlip xmlns:asvg="http://schemas.microsoft.com/office/drawing/2016/SVG/main" r:embed="rId6"/>
                </a:ext>
              </a:extLst>
            </a:blip>
            <a:stretch>
              <a:fillRect l="-89472" t="0" r="0" b="-66783"/>
            </a:stretch>
          </a:blipFill>
        </p:spPr>
      </p:sp>
      <p:sp>
        <p:nvSpPr>
          <p:cNvPr name="TextBox 12" id="12"/>
          <p:cNvSpPr txBox="true"/>
          <p:nvPr/>
        </p:nvSpPr>
        <p:spPr>
          <a:xfrm rot="0">
            <a:off x="2742765" y="250156"/>
            <a:ext cx="13055357" cy="691682"/>
          </a:xfrm>
          <a:prstGeom prst="rect">
            <a:avLst/>
          </a:prstGeom>
        </p:spPr>
        <p:txBody>
          <a:bodyPr anchor="t" rtlCol="false" tIns="0" lIns="0" bIns="0" rIns="0">
            <a:spAutoFit/>
          </a:bodyPr>
          <a:lstStyle/>
          <a:p>
            <a:pPr algn="ctr">
              <a:lnSpc>
                <a:spcPts val="5319"/>
              </a:lnSpc>
            </a:pPr>
            <a:r>
              <a:rPr lang="en-US" sz="4971">
                <a:solidFill>
                  <a:srgbClr val="F6BA02"/>
                </a:solidFill>
                <a:latin typeface="Fredoka Bold"/>
              </a:rPr>
              <a:t>ALGORITHME DE RÉSOLUTION ITÉRATIF</a:t>
            </a:r>
          </a:p>
        </p:txBody>
      </p:sp>
      <p:sp>
        <p:nvSpPr>
          <p:cNvPr name="Freeform 13" id="13"/>
          <p:cNvSpPr/>
          <p:nvPr/>
        </p:nvSpPr>
        <p:spPr>
          <a:xfrm flipH="false" flipV="false" rot="-589244">
            <a:off x="11377881" y="5645484"/>
            <a:ext cx="583421" cy="1223271"/>
          </a:xfrm>
          <a:custGeom>
            <a:avLst/>
            <a:gdLst/>
            <a:ahLst/>
            <a:cxnLst/>
            <a:rect r="r" b="b" t="t" l="l"/>
            <a:pathLst>
              <a:path h="1223271" w="583421">
                <a:moveTo>
                  <a:pt x="0" y="0"/>
                </a:moveTo>
                <a:lnTo>
                  <a:pt x="583421" y="0"/>
                </a:lnTo>
                <a:lnTo>
                  <a:pt x="583421" y="1223271"/>
                </a:lnTo>
                <a:lnTo>
                  <a:pt x="0" y="1223271"/>
                </a:lnTo>
                <a:lnTo>
                  <a:pt x="0" y="0"/>
                </a:lnTo>
                <a:close/>
              </a:path>
            </a:pathLst>
          </a:custGeom>
          <a:blipFill>
            <a:blip r:embed="rId7">
              <a:extLst>
                <a:ext uri="{96DAC541-7B7A-43D3-8B79-37D633B846F1}">
                  <asvg:svgBlip xmlns:asvg="http://schemas.microsoft.com/office/drawing/2016/SVG/main" r:embed="rId8"/>
                </a:ext>
              </a:extLst>
            </a:blip>
            <a:stretch>
              <a:fillRect l="-89472" t="0" r="0" b="-66783"/>
            </a:stretch>
          </a:blipFill>
        </p:spPr>
      </p:sp>
      <p:sp>
        <p:nvSpPr>
          <p:cNvPr name="Freeform 14" id="14"/>
          <p:cNvSpPr/>
          <p:nvPr/>
        </p:nvSpPr>
        <p:spPr>
          <a:xfrm flipH="false" flipV="false" rot="-1138805">
            <a:off x="8932432" y="8198246"/>
            <a:ext cx="2200112" cy="2120108"/>
          </a:xfrm>
          <a:custGeom>
            <a:avLst/>
            <a:gdLst/>
            <a:ahLst/>
            <a:cxnLst/>
            <a:rect r="r" b="b" t="t" l="l"/>
            <a:pathLst>
              <a:path h="2120108" w="2200112">
                <a:moveTo>
                  <a:pt x="0" y="0"/>
                </a:moveTo>
                <a:lnTo>
                  <a:pt x="2200112" y="0"/>
                </a:lnTo>
                <a:lnTo>
                  <a:pt x="2200112" y="2120108"/>
                </a:lnTo>
                <a:lnTo>
                  <a:pt x="0" y="21201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1584172" y="2002134"/>
            <a:ext cx="8228999" cy="3238500"/>
          </a:xfrm>
          <a:prstGeom prst="rect">
            <a:avLst/>
          </a:prstGeom>
        </p:spPr>
        <p:txBody>
          <a:bodyPr anchor="t" rtlCol="false" tIns="0" lIns="0" bIns="0" rIns="0">
            <a:spAutoFit/>
          </a:bodyPr>
          <a:lstStyle/>
          <a:p>
            <a:pPr algn="ctr">
              <a:lnSpc>
                <a:spcPts val="2391"/>
              </a:lnSpc>
            </a:pPr>
          </a:p>
          <a:p>
            <a:pPr algn="l">
              <a:lnSpc>
                <a:spcPts val="2391"/>
              </a:lnSpc>
            </a:pPr>
            <a:r>
              <a:rPr lang="en-US" sz="1992">
                <a:solidFill>
                  <a:srgbClr val="F15A24"/>
                </a:solidFill>
                <a:latin typeface="Garet 1 Bold"/>
              </a:rPr>
              <a:t>P</a:t>
            </a:r>
            <a:r>
              <a:rPr lang="en-US" sz="1992">
                <a:solidFill>
                  <a:srgbClr val="000000"/>
                </a:solidFill>
                <a:latin typeface="Garet 1 Bold"/>
              </a:rPr>
              <a:t>our la </a:t>
            </a:r>
            <a:r>
              <a:rPr lang="en-US" sz="1992">
                <a:solidFill>
                  <a:srgbClr val="F15A24"/>
                </a:solidFill>
                <a:latin typeface="Garet 1 Bold"/>
              </a:rPr>
              <a:t>complexité temporelle</a:t>
            </a:r>
            <a:r>
              <a:rPr lang="en-US" sz="1992">
                <a:solidFill>
                  <a:srgbClr val="000000"/>
                </a:solidFill>
                <a:latin typeface="Garet 1 Bold"/>
              </a:rPr>
              <a:t> de la version itérative on a :</a:t>
            </a:r>
          </a:p>
          <a:p>
            <a:pPr algn="ctr">
              <a:lnSpc>
                <a:spcPts val="2391"/>
              </a:lnSpc>
            </a:pPr>
          </a:p>
          <a:p>
            <a:pPr algn="l" marL="430257" indent="-215129" lvl="1">
              <a:lnSpc>
                <a:spcPts val="2391"/>
              </a:lnSpc>
              <a:buFont typeface="Arial"/>
              <a:buChar char="•"/>
            </a:pPr>
            <a:r>
              <a:rPr lang="en-US" sz="1992">
                <a:solidFill>
                  <a:srgbClr val="000000"/>
                </a:solidFill>
                <a:latin typeface="Garet 1"/>
              </a:rPr>
              <a:t>Analyse de la fonction principale : </a:t>
            </a:r>
            <a:r>
              <a:rPr lang="en-US" sz="1992">
                <a:solidFill>
                  <a:srgbClr val="F15A24"/>
                </a:solidFill>
                <a:latin typeface="Garet 1 Bold"/>
              </a:rPr>
              <a:t>O(1)</a:t>
            </a:r>
          </a:p>
          <a:p>
            <a:pPr algn="l" marL="430257" indent="-215129" lvl="1">
              <a:lnSpc>
                <a:spcPts val="2391"/>
              </a:lnSpc>
              <a:buFont typeface="Arial"/>
              <a:buChar char="•"/>
            </a:pPr>
            <a:r>
              <a:rPr lang="en-US" sz="1992">
                <a:solidFill>
                  <a:srgbClr val="000000"/>
                </a:solidFill>
                <a:latin typeface="Garet 1"/>
              </a:rPr>
              <a:t>Complexité liée à la boucle "Tant que" dans la fonction "</a:t>
            </a:r>
            <a:r>
              <a:rPr lang="en-US" sz="1992">
                <a:solidFill>
                  <a:srgbClr val="F15A24"/>
                </a:solidFill>
                <a:latin typeface="Garet 1 Bold"/>
              </a:rPr>
              <a:t>tohIteratif</a:t>
            </a:r>
            <a:r>
              <a:rPr lang="en-US" sz="1992">
                <a:solidFill>
                  <a:srgbClr val="000000"/>
                </a:solidFill>
                <a:latin typeface="Garet 1"/>
              </a:rPr>
              <a:t>"</a:t>
            </a:r>
          </a:p>
          <a:p>
            <a:pPr algn="l" marL="430257" indent="-215129" lvl="1">
              <a:lnSpc>
                <a:spcPts val="2391"/>
              </a:lnSpc>
              <a:buFont typeface="Arial"/>
              <a:buChar char="•"/>
            </a:pPr>
            <a:r>
              <a:rPr lang="en-US" sz="1992">
                <a:solidFill>
                  <a:srgbClr val="000000"/>
                </a:solidFill>
                <a:latin typeface="Garet 1"/>
              </a:rPr>
              <a:t>Nombre de déplacements nécessaires = </a:t>
            </a:r>
            <a:r>
              <a:rPr lang="en-US" sz="1992">
                <a:solidFill>
                  <a:srgbClr val="F15A24"/>
                </a:solidFill>
                <a:latin typeface="Garet 1 Bold"/>
              </a:rPr>
              <a:t>(2ⁿ) - 1</a:t>
            </a:r>
            <a:r>
              <a:rPr lang="en-US" sz="1992">
                <a:solidFill>
                  <a:srgbClr val="000000"/>
                </a:solidFill>
                <a:latin typeface="Garet 1"/>
              </a:rPr>
              <a:t>, où </a:t>
            </a:r>
            <a:r>
              <a:rPr lang="en-US" sz="1992">
                <a:solidFill>
                  <a:srgbClr val="F15A24"/>
                </a:solidFill>
                <a:latin typeface="Garet 1 Bold Italics"/>
              </a:rPr>
              <a:t>n</a:t>
            </a:r>
            <a:r>
              <a:rPr lang="en-US" sz="1992">
                <a:solidFill>
                  <a:srgbClr val="000000"/>
                </a:solidFill>
                <a:latin typeface="Garet 1"/>
              </a:rPr>
              <a:t> = nombre de disques</a:t>
            </a:r>
          </a:p>
          <a:p>
            <a:pPr algn="l">
              <a:lnSpc>
                <a:spcPts val="2391"/>
              </a:lnSpc>
            </a:pPr>
          </a:p>
          <a:p>
            <a:pPr algn="l">
              <a:lnSpc>
                <a:spcPts val="2391"/>
              </a:lnSpc>
            </a:pPr>
            <a:r>
              <a:rPr lang="en-US" sz="1992">
                <a:solidFill>
                  <a:srgbClr val="F15A24"/>
                </a:solidFill>
                <a:latin typeface="Garet 1 Bold"/>
              </a:rPr>
              <a:t>D</a:t>
            </a:r>
            <a:r>
              <a:rPr lang="en-US" sz="1992">
                <a:solidFill>
                  <a:srgbClr val="000000"/>
                </a:solidFill>
                <a:latin typeface="Garet 1"/>
              </a:rPr>
              <a:t>onc, complexité temporelle : </a:t>
            </a:r>
            <a:r>
              <a:rPr lang="en-US" sz="1992">
                <a:solidFill>
                  <a:srgbClr val="F15A24"/>
                </a:solidFill>
                <a:latin typeface="Garet 1 Bold"/>
              </a:rPr>
              <a:t>O(2ⁿ)</a:t>
            </a:r>
          </a:p>
          <a:p>
            <a:pPr algn="ctr">
              <a:lnSpc>
                <a:spcPts val="2391"/>
              </a:lnSpc>
            </a:pPr>
          </a:p>
        </p:txBody>
      </p:sp>
      <p:sp>
        <p:nvSpPr>
          <p:cNvPr name="TextBox 16" id="16"/>
          <p:cNvSpPr txBox="true"/>
          <p:nvPr/>
        </p:nvSpPr>
        <p:spPr>
          <a:xfrm rot="0">
            <a:off x="1584172" y="1563233"/>
            <a:ext cx="5258676" cy="429375"/>
          </a:xfrm>
          <a:prstGeom prst="rect">
            <a:avLst/>
          </a:prstGeom>
        </p:spPr>
        <p:txBody>
          <a:bodyPr anchor="t" rtlCol="false" tIns="0" lIns="0" bIns="0" rIns="0">
            <a:spAutoFit/>
          </a:bodyPr>
          <a:lstStyle/>
          <a:p>
            <a:pPr algn="l">
              <a:lnSpc>
                <a:spcPts val="3561"/>
              </a:lnSpc>
            </a:pPr>
            <a:r>
              <a:rPr lang="en-US" sz="2544">
                <a:solidFill>
                  <a:srgbClr val="F15A24"/>
                </a:solidFill>
                <a:latin typeface="Garet 1 Bold"/>
              </a:rPr>
              <a:t>Complexité Temporelle</a:t>
            </a:r>
          </a:p>
        </p:txBody>
      </p:sp>
      <p:sp>
        <p:nvSpPr>
          <p:cNvPr name="TextBox 17" id="17"/>
          <p:cNvSpPr txBox="true"/>
          <p:nvPr/>
        </p:nvSpPr>
        <p:spPr>
          <a:xfrm rot="0">
            <a:off x="1584172" y="6312792"/>
            <a:ext cx="8228999" cy="2647950"/>
          </a:xfrm>
          <a:prstGeom prst="rect">
            <a:avLst/>
          </a:prstGeom>
        </p:spPr>
        <p:txBody>
          <a:bodyPr anchor="t" rtlCol="false" tIns="0" lIns="0" bIns="0" rIns="0">
            <a:spAutoFit/>
          </a:bodyPr>
          <a:lstStyle/>
          <a:p>
            <a:pPr algn="l">
              <a:lnSpc>
                <a:spcPts val="2391"/>
              </a:lnSpc>
            </a:pPr>
            <a:r>
              <a:rPr lang="en-US" sz="1992">
                <a:solidFill>
                  <a:srgbClr val="6721FF"/>
                </a:solidFill>
                <a:latin typeface="Garet 1 Bold"/>
              </a:rPr>
              <a:t>P</a:t>
            </a:r>
            <a:r>
              <a:rPr lang="en-US" sz="1992">
                <a:solidFill>
                  <a:srgbClr val="000000"/>
                </a:solidFill>
                <a:latin typeface="Garet 1 Bold"/>
              </a:rPr>
              <a:t>our la </a:t>
            </a:r>
            <a:r>
              <a:rPr lang="en-US" sz="1992">
                <a:solidFill>
                  <a:srgbClr val="6721FF"/>
                </a:solidFill>
                <a:latin typeface="Garet 1 Bold"/>
                <a:ea typeface="Garet 1 Bold"/>
              </a:rPr>
              <a:t>com﻿plexité spatiale</a:t>
            </a:r>
            <a:r>
              <a:rPr lang="en-US" sz="1992">
                <a:solidFill>
                  <a:srgbClr val="000000"/>
                </a:solidFill>
                <a:latin typeface="Garet 1 Bold"/>
              </a:rPr>
              <a:t> de la version itérative on a :</a:t>
            </a:r>
          </a:p>
          <a:p>
            <a:pPr algn="l">
              <a:lnSpc>
                <a:spcPts val="2391"/>
              </a:lnSpc>
            </a:pPr>
          </a:p>
          <a:p>
            <a:pPr algn="l" marL="430257" indent="-215129" lvl="1">
              <a:lnSpc>
                <a:spcPts val="2391"/>
              </a:lnSpc>
              <a:buFont typeface="Arial"/>
              <a:buChar char="•"/>
            </a:pPr>
            <a:r>
              <a:rPr lang="en-US" sz="1992">
                <a:solidFill>
                  <a:srgbClr val="000000"/>
                </a:solidFill>
                <a:latin typeface="Garet 1"/>
              </a:rPr>
              <a:t>Utilisation de </a:t>
            </a:r>
            <a:r>
              <a:rPr lang="en-US" sz="1992">
                <a:solidFill>
                  <a:srgbClr val="6721FF"/>
                </a:solidFill>
                <a:latin typeface="Garet 1 Bold"/>
              </a:rPr>
              <a:t>piles</a:t>
            </a:r>
            <a:r>
              <a:rPr lang="en-US" sz="1992">
                <a:solidFill>
                  <a:srgbClr val="000000"/>
                </a:solidFill>
                <a:latin typeface="Garet 1"/>
              </a:rPr>
              <a:t> pour stocker les mouvements</a:t>
            </a:r>
          </a:p>
          <a:p>
            <a:pPr algn="l" marL="430257" indent="-215129" lvl="1">
              <a:lnSpc>
                <a:spcPts val="2391"/>
              </a:lnSpc>
              <a:buFont typeface="Arial"/>
              <a:buChar char="•"/>
            </a:pPr>
            <a:r>
              <a:rPr lang="en-US" sz="1992">
                <a:solidFill>
                  <a:srgbClr val="000000"/>
                </a:solidFill>
                <a:latin typeface="Garet 1"/>
              </a:rPr>
              <a:t>Taille de la pile proportionnelle au nombre de mouvements (nombre de disques)</a:t>
            </a:r>
          </a:p>
          <a:p>
            <a:pPr algn="l" marL="430257" indent="-215129" lvl="1">
              <a:lnSpc>
                <a:spcPts val="2391"/>
              </a:lnSpc>
              <a:buFont typeface="Arial"/>
              <a:buChar char="•"/>
            </a:pPr>
            <a:r>
              <a:rPr lang="en-US" sz="1992">
                <a:solidFill>
                  <a:srgbClr val="000000"/>
                </a:solidFill>
                <a:latin typeface="Garet 1"/>
              </a:rPr>
              <a:t>Allocation </a:t>
            </a:r>
            <a:r>
              <a:rPr lang="en-US" sz="1992">
                <a:solidFill>
                  <a:srgbClr val="6721FF"/>
                </a:solidFill>
                <a:latin typeface="Garet 1 Bold"/>
              </a:rPr>
              <a:t>dynamique</a:t>
            </a:r>
            <a:r>
              <a:rPr lang="en-US" sz="1992">
                <a:solidFill>
                  <a:srgbClr val="000000"/>
                </a:solidFill>
                <a:latin typeface="Garet 1"/>
              </a:rPr>
              <a:t> de la mémoire pour la pile</a:t>
            </a:r>
          </a:p>
          <a:p>
            <a:pPr algn="l">
              <a:lnSpc>
                <a:spcPts val="2391"/>
              </a:lnSpc>
            </a:pPr>
          </a:p>
          <a:p>
            <a:pPr algn="l">
              <a:lnSpc>
                <a:spcPts val="2391"/>
              </a:lnSpc>
            </a:pPr>
            <a:r>
              <a:rPr lang="en-US" sz="1992">
                <a:solidFill>
                  <a:srgbClr val="6721FF"/>
                </a:solidFill>
                <a:latin typeface="Garet 1 Bold"/>
              </a:rPr>
              <a:t>D</a:t>
            </a:r>
            <a:r>
              <a:rPr lang="en-US" sz="1992">
                <a:solidFill>
                  <a:srgbClr val="000000"/>
                </a:solidFill>
                <a:latin typeface="Garet 1"/>
              </a:rPr>
              <a:t>onc, complexité spatiale : </a:t>
            </a:r>
            <a:r>
              <a:rPr lang="en-US" sz="1992">
                <a:solidFill>
                  <a:srgbClr val="6721FF"/>
                </a:solidFill>
                <a:latin typeface="Garet 1 Bold"/>
              </a:rPr>
              <a:t>O(n)</a:t>
            </a:r>
            <a:r>
              <a:rPr lang="en-US" sz="1992">
                <a:solidFill>
                  <a:srgbClr val="000000"/>
                </a:solidFill>
                <a:latin typeface="Garet 1"/>
              </a:rPr>
              <a:t>, où </a:t>
            </a:r>
            <a:r>
              <a:rPr lang="en-US" sz="1992">
                <a:solidFill>
                  <a:srgbClr val="6721FF"/>
                </a:solidFill>
                <a:latin typeface="Garet 1 Bold Italics"/>
              </a:rPr>
              <a:t>n</a:t>
            </a:r>
            <a:r>
              <a:rPr lang="en-US" sz="1992">
                <a:solidFill>
                  <a:srgbClr val="000000"/>
                </a:solidFill>
                <a:latin typeface="Garet 1"/>
              </a:rPr>
              <a:t> = nombre de disques</a:t>
            </a:r>
          </a:p>
          <a:p>
            <a:pPr algn="l">
              <a:lnSpc>
                <a:spcPts val="2391"/>
              </a:lnSpc>
            </a:pPr>
          </a:p>
        </p:txBody>
      </p:sp>
      <p:sp>
        <p:nvSpPr>
          <p:cNvPr name="TextBox 18" id="18"/>
          <p:cNvSpPr txBox="true"/>
          <p:nvPr/>
        </p:nvSpPr>
        <p:spPr>
          <a:xfrm rot="0">
            <a:off x="1584172" y="5557066"/>
            <a:ext cx="5258676" cy="429375"/>
          </a:xfrm>
          <a:prstGeom prst="rect">
            <a:avLst/>
          </a:prstGeom>
        </p:spPr>
        <p:txBody>
          <a:bodyPr anchor="t" rtlCol="false" tIns="0" lIns="0" bIns="0" rIns="0">
            <a:spAutoFit/>
          </a:bodyPr>
          <a:lstStyle/>
          <a:p>
            <a:pPr algn="l">
              <a:lnSpc>
                <a:spcPts val="3561"/>
              </a:lnSpc>
            </a:pPr>
            <a:r>
              <a:rPr lang="en-US" sz="2544">
                <a:solidFill>
                  <a:srgbClr val="6721FF"/>
                </a:solidFill>
                <a:latin typeface="Garet 1 Bold"/>
              </a:rPr>
              <a:t>Complexité Spatiale</a:t>
            </a:r>
          </a:p>
        </p:txBody>
      </p:sp>
      <p:grpSp>
        <p:nvGrpSpPr>
          <p:cNvPr name="Group 19" id="19"/>
          <p:cNvGrpSpPr/>
          <p:nvPr/>
        </p:nvGrpSpPr>
        <p:grpSpPr>
          <a:xfrm rot="204608">
            <a:off x="11701867" y="6987229"/>
            <a:ext cx="5862571" cy="2606550"/>
            <a:chOff x="0" y="0"/>
            <a:chExt cx="10422349" cy="4633867"/>
          </a:xfrm>
        </p:grpSpPr>
        <p:sp>
          <p:nvSpPr>
            <p:cNvPr name="Freeform 20" id="20"/>
            <p:cNvSpPr/>
            <p:nvPr/>
          </p:nvSpPr>
          <p:spPr>
            <a:xfrm flipH="false" flipV="false" rot="0">
              <a:off x="0" y="0"/>
              <a:ext cx="10422349" cy="4633866"/>
            </a:xfrm>
            <a:custGeom>
              <a:avLst/>
              <a:gdLst/>
              <a:ahLst/>
              <a:cxnLst/>
              <a:rect r="r" b="b" t="t" l="l"/>
              <a:pathLst>
                <a:path h="4633866" w="10422349">
                  <a:moveTo>
                    <a:pt x="10422349" y="25400"/>
                  </a:moveTo>
                  <a:cubicBezTo>
                    <a:pt x="10422349" y="11372"/>
                    <a:pt x="10410982" y="0"/>
                    <a:pt x="10396949" y="0"/>
                  </a:cubicBezTo>
                  <a:lnTo>
                    <a:pt x="25400" y="0"/>
                  </a:lnTo>
                  <a:cubicBezTo>
                    <a:pt x="11372" y="0"/>
                    <a:pt x="0" y="11372"/>
                    <a:pt x="0" y="25400"/>
                  </a:cubicBezTo>
                  <a:lnTo>
                    <a:pt x="0" y="4608466"/>
                  </a:lnTo>
                  <a:cubicBezTo>
                    <a:pt x="0" y="4622500"/>
                    <a:pt x="11372" y="4633866"/>
                    <a:pt x="25400" y="4633866"/>
                  </a:cubicBezTo>
                  <a:lnTo>
                    <a:pt x="10396949" y="4633866"/>
                  </a:lnTo>
                  <a:cubicBezTo>
                    <a:pt x="10410982" y="4633866"/>
                    <a:pt x="10422349" y="4622500"/>
                    <a:pt x="10422349" y="4608466"/>
                  </a:cubicBezTo>
                  <a:lnTo>
                    <a:pt x="10422349" y="25400"/>
                  </a:lnTo>
                  <a:close/>
                </a:path>
              </a:pathLst>
            </a:custGeom>
            <a:solidFill>
              <a:srgbClr val="A50077"/>
            </a:solidFill>
          </p:spPr>
        </p:sp>
        <p:sp>
          <p:nvSpPr>
            <p:cNvPr name="TextBox 21" id="21"/>
            <p:cNvSpPr txBox="true"/>
            <p:nvPr/>
          </p:nvSpPr>
          <p:spPr>
            <a:xfrm>
              <a:off x="152400" y="25400"/>
              <a:ext cx="10117549" cy="4354467"/>
            </a:xfrm>
            <a:prstGeom prst="rect">
              <a:avLst/>
            </a:prstGeom>
          </p:spPr>
          <p:txBody>
            <a:bodyPr anchor="t" rtlCol="false" tIns="50800" lIns="50800" bIns="50800" rIns="50800"/>
            <a:lstStyle/>
            <a:p>
              <a:pPr algn="ctr">
                <a:lnSpc>
                  <a:spcPts val="5739"/>
                </a:lnSpc>
              </a:pPr>
              <a:r>
                <a:rPr lang="en-US" sz="2799">
                  <a:solidFill>
                    <a:srgbClr val="FFFFFF"/>
                  </a:solidFill>
                  <a:latin typeface="Fredoka"/>
                </a:rPr>
                <a:t>Conclusion :</a:t>
              </a:r>
            </a:p>
            <a:p>
              <a:pPr algn="ctr">
                <a:lnSpc>
                  <a:spcPts val="3074"/>
                </a:lnSpc>
              </a:pPr>
            </a:p>
            <a:p>
              <a:pPr algn="ctr">
                <a:lnSpc>
                  <a:spcPts val="3689"/>
                </a:lnSpc>
              </a:pPr>
              <a:r>
                <a:rPr lang="en-US" sz="1799">
                  <a:solidFill>
                    <a:srgbClr val="FFFFFF"/>
                  </a:solidFill>
                  <a:latin typeface="Fredoka"/>
                </a:rPr>
                <a:t>Complexité Temporelle : Exponentielle, O(2ⁿ)</a:t>
              </a:r>
            </a:p>
            <a:p>
              <a:pPr algn="ctr">
                <a:lnSpc>
                  <a:spcPts val="3689"/>
                </a:lnSpc>
              </a:pPr>
              <a:r>
                <a:rPr lang="en-US" sz="1799">
                  <a:solidFill>
                    <a:srgbClr val="FFFFFF"/>
                  </a:solidFill>
                  <a:latin typeface="Fredoka"/>
                </a:rPr>
                <a:t>Complexité Spatiale : Linéaire, O(n)</a:t>
              </a:r>
            </a:p>
            <a:p>
              <a:pPr algn="ctr">
                <a:lnSpc>
                  <a:spcPts val="3074"/>
                </a:lnSpc>
              </a:pPr>
            </a:p>
          </p:txBody>
        </p:sp>
      </p:grpSp>
      <p:sp>
        <p:nvSpPr>
          <p:cNvPr name="Freeform 22" id="22"/>
          <p:cNvSpPr/>
          <p:nvPr/>
        </p:nvSpPr>
        <p:spPr>
          <a:xfrm flipH="true" flipV="false" rot="0">
            <a:off x="12349714" y="6257119"/>
            <a:ext cx="654796" cy="880533"/>
          </a:xfrm>
          <a:custGeom>
            <a:avLst/>
            <a:gdLst/>
            <a:ahLst/>
            <a:cxnLst/>
            <a:rect r="r" b="b" t="t" l="l"/>
            <a:pathLst>
              <a:path h="880533" w="654796">
                <a:moveTo>
                  <a:pt x="654796" y="0"/>
                </a:moveTo>
                <a:lnTo>
                  <a:pt x="0" y="0"/>
                </a:lnTo>
                <a:lnTo>
                  <a:pt x="0" y="880533"/>
                </a:lnTo>
                <a:lnTo>
                  <a:pt x="654796" y="880533"/>
                </a:lnTo>
                <a:lnTo>
                  <a:pt x="654796"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3" id="23"/>
          <p:cNvSpPr/>
          <p:nvPr/>
        </p:nvSpPr>
        <p:spPr>
          <a:xfrm flipH="false" flipV="false" rot="0">
            <a:off x="398342" y="193006"/>
            <a:ext cx="1260717" cy="1244671"/>
          </a:xfrm>
          <a:custGeom>
            <a:avLst/>
            <a:gdLst/>
            <a:ahLst/>
            <a:cxnLst/>
            <a:rect r="r" b="b" t="t" l="l"/>
            <a:pathLst>
              <a:path h="1244671" w="1260717">
                <a:moveTo>
                  <a:pt x="0" y="0"/>
                </a:moveTo>
                <a:lnTo>
                  <a:pt x="1260716" y="0"/>
                </a:lnTo>
                <a:lnTo>
                  <a:pt x="1260716" y="1244671"/>
                </a:lnTo>
                <a:lnTo>
                  <a:pt x="0" y="124467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5253055">
            <a:off x="-2019543" y="7887321"/>
            <a:ext cx="4835769" cy="4114800"/>
          </a:xfrm>
          <a:custGeom>
            <a:avLst/>
            <a:gdLst/>
            <a:ahLst/>
            <a:cxnLst/>
            <a:rect r="r" b="b" t="t" l="l"/>
            <a:pathLst>
              <a:path h="4114800" w="4835769">
                <a:moveTo>
                  <a:pt x="0" y="0"/>
                </a:moveTo>
                <a:lnTo>
                  <a:pt x="4835769" y="0"/>
                </a:lnTo>
                <a:lnTo>
                  <a:pt x="4835769"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sp>
        <p:nvSpPr>
          <p:cNvPr name="Freeform 2" id="2"/>
          <p:cNvSpPr/>
          <p:nvPr/>
        </p:nvSpPr>
        <p:spPr>
          <a:xfrm flipH="false" flipV="false" rot="0">
            <a:off x="-122296" y="-85494"/>
            <a:ext cx="18601661" cy="10457987"/>
          </a:xfrm>
          <a:custGeom>
            <a:avLst/>
            <a:gdLst/>
            <a:ahLst/>
            <a:cxnLst/>
            <a:rect r="r" b="b" t="t" l="l"/>
            <a:pathLst>
              <a:path h="10457987" w="18601661">
                <a:moveTo>
                  <a:pt x="0" y="0"/>
                </a:moveTo>
                <a:lnTo>
                  <a:pt x="18601661" y="0"/>
                </a:lnTo>
                <a:lnTo>
                  <a:pt x="18601661" y="10457988"/>
                </a:lnTo>
                <a:lnTo>
                  <a:pt x="0" y="104579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995127" y="1301972"/>
            <a:ext cx="9502527" cy="8611452"/>
            <a:chOff x="0" y="0"/>
            <a:chExt cx="8459212" cy="7665971"/>
          </a:xfrm>
        </p:grpSpPr>
        <p:sp>
          <p:nvSpPr>
            <p:cNvPr name="Freeform 4" id="4"/>
            <p:cNvSpPr/>
            <p:nvPr/>
          </p:nvSpPr>
          <p:spPr>
            <a:xfrm flipH="false" flipV="false" rot="0">
              <a:off x="31750" y="31750"/>
              <a:ext cx="8395712" cy="7602471"/>
            </a:xfrm>
            <a:custGeom>
              <a:avLst/>
              <a:gdLst/>
              <a:ahLst/>
              <a:cxnLst/>
              <a:rect r="r" b="b" t="t" l="l"/>
              <a:pathLst>
                <a:path h="7602471" w="8395712">
                  <a:moveTo>
                    <a:pt x="8303002" y="7602471"/>
                  </a:moveTo>
                  <a:lnTo>
                    <a:pt x="92710" y="7602471"/>
                  </a:lnTo>
                  <a:cubicBezTo>
                    <a:pt x="41910" y="7602471"/>
                    <a:pt x="0" y="7560561"/>
                    <a:pt x="0" y="7509761"/>
                  </a:cubicBezTo>
                  <a:lnTo>
                    <a:pt x="0" y="92710"/>
                  </a:lnTo>
                  <a:cubicBezTo>
                    <a:pt x="0" y="41910"/>
                    <a:pt x="41910" y="0"/>
                    <a:pt x="92710" y="0"/>
                  </a:cubicBezTo>
                  <a:lnTo>
                    <a:pt x="8301732" y="0"/>
                  </a:lnTo>
                  <a:cubicBezTo>
                    <a:pt x="8352532" y="0"/>
                    <a:pt x="8394442" y="41910"/>
                    <a:pt x="8394442" y="92710"/>
                  </a:cubicBezTo>
                  <a:lnTo>
                    <a:pt x="8394442" y="7508491"/>
                  </a:lnTo>
                  <a:cubicBezTo>
                    <a:pt x="8395712" y="7560561"/>
                    <a:pt x="8353802" y="7602471"/>
                    <a:pt x="8303002" y="7602471"/>
                  </a:cubicBezTo>
                  <a:close/>
                </a:path>
              </a:pathLst>
            </a:custGeom>
            <a:solidFill>
              <a:srgbClr val="000000"/>
            </a:solidFill>
          </p:spPr>
        </p:sp>
        <p:sp>
          <p:nvSpPr>
            <p:cNvPr name="Freeform 5" id="5"/>
            <p:cNvSpPr/>
            <p:nvPr/>
          </p:nvSpPr>
          <p:spPr>
            <a:xfrm flipH="false" flipV="false" rot="0">
              <a:off x="0" y="0"/>
              <a:ext cx="8459212" cy="7665972"/>
            </a:xfrm>
            <a:custGeom>
              <a:avLst/>
              <a:gdLst/>
              <a:ahLst/>
              <a:cxnLst/>
              <a:rect r="r" b="b" t="t" l="l"/>
              <a:pathLst>
                <a:path h="7665972" w="8459212">
                  <a:moveTo>
                    <a:pt x="8334752" y="59690"/>
                  </a:moveTo>
                  <a:cubicBezTo>
                    <a:pt x="8370312" y="59690"/>
                    <a:pt x="8399522" y="88900"/>
                    <a:pt x="8399522" y="124460"/>
                  </a:cubicBezTo>
                  <a:lnTo>
                    <a:pt x="8399522" y="7541511"/>
                  </a:lnTo>
                  <a:cubicBezTo>
                    <a:pt x="8399522" y="7577072"/>
                    <a:pt x="8370312" y="7606281"/>
                    <a:pt x="8334752" y="7606281"/>
                  </a:cubicBezTo>
                  <a:lnTo>
                    <a:pt x="124460" y="7606281"/>
                  </a:lnTo>
                  <a:cubicBezTo>
                    <a:pt x="88900" y="7606281"/>
                    <a:pt x="59690" y="7577072"/>
                    <a:pt x="59690" y="7541511"/>
                  </a:cubicBezTo>
                  <a:lnTo>
                    <a:pt x="59690" y="124460"/>
                  </a:lnTo>
                  <a:cubicBezTo>
                    <a:pt x="59690" y="88900"/>
                    <a:pt x="88900" y="59690"/>
                    <a:pt x="124460" y="59690"/>
                  </a:cubicBezTo>
                  <a:lnTo>
                    <a:pt x="8334752" y="59690"/>
                  </a:lnTo>
                  <a:moveTo>
                    <a:pt x="8334752" y="0"/>
                  </a:moveTo>
                  <a:lnTo>
                    <a:pt x="124460" y="0"/>
                  </a:lnTo>
                  <a:cubicBezTo>
                    <a:pt x="55880" y="0"/>
                    <a:pt x="0" y="55880"/>
                    <a:pt x="0" y="124460"/>
                  </a:cubicBezTo>
                  <a:lnTo>
                    <a:pt x="0" y="7541511"/>
                  </a:lnTo>
                  <a:cubicBezTo>
                    <a:pt x="0" y="7610091"/>
                    <a:pt x="55880" y="7665972"/>
                    <a:pt x="124460" y="7665972"/>
                  </a:cubicBezTo>
                  <a:lnTo>
                    <a:pt x="8334752" y="7665972"/>
                  </a:lnTo>
                  <a:cubicBezTo>
                    <a:pt x="8403332" y="7665972"/>
                    <a:pt x="8459212" y="7610091"/>
                    <a:pt x="8459212" y="7541511"/>
                  </a:cubicBezTo>
                  <a:lnTo>
                    <a:pt x="8459212" y="124460"/>
                  </a:lnTo>
                  <a:cubicBezTo>
                    <a:pt x="8459212" y="55880"/>
                    <a:pt x="8403332" y="0"/>
                    <a:pt x="8334752" y="0"/>
                  </a:cubicBezTo>
                  <a:close/>
                </a:path>
              </a:pathLst>
            </a:custGeom>
            <a:solidFill>
              <a:srgbClr val="000000"/>
            </a:solidFill>
          </p:spPr>
        </p:sp>
      </p:grpSp>
      <p:grpSp>
        <p:nvGrpSpPr>
          <p:cNvPr name="Group 6" id="6"/>
          <p:cNvGrpSpPr/>
          <p:nvPr/>
        </p:nvGrpSpPr>
        <p:grpSpPr>
          <a:xfrm rot="0">
            <a:off x="7899193" y="1176290"/>
            <a:ext cx="9467022" cy="8535744"/>
            <a:chOff x="0" y="0"/>
            <a:chExt cx="8427605" cy="7598576"/>
          </a:xfrm>
        </p:grpSpPr>
        <p:sp>
          <p:nvSpPr>
            <p:cNvPr name="Freeform 7" id="7"/>
            <p:cNvSpPr/>
            <p:nvPr/>
          </p:nvSpPr>
          <p:spPr>
            <a:xfrm flipH="false" flipV="false" rot="0">
              <a:off x="31750" y="31750"/>
              <a:ext cx="8364106" cy="7535076"/>
            </a:xfrm>
            <a:custGeom>
              <a:avLst/>
              <a:gdLst/>
              <a:ahLst/>
              <a:cxnLst/>
              <a:rect r="r" b="b" t="t" l="l"/>
              <a:pathLst>
                <a:path h="7535076" w="8364106">
                  <a:moveTo>
                    <a:pt x="8271395" y="7535076"/>
                  </a:moveTo>
                  <a:lnTo>
                    <a:pt x="92710" y="7535076"/>
                  </a:lnTo>
                  <a:cubicBezTo>
                    <a:pt x="41910" y="7535076"/>
                    <a:pt x="0" y="7493165"/>
                    <a:pt x="0" y="7442365"/>
                  </a:cubicBezTo>
                  <a:lnTo>
                    <a:pt x="0" y="92710"/>
                  </a:lnTo>
                  <a:cubicBezTo>
                    <a:pt x="0" y="41910"/>
                    <a:pt x="41910" y="0"/>
                    <a:pt x="92710" y="0"/>
                  </a:cubicBezTo>
                  <a:lnTo>
                    <a:pt x="8270125" y="0"/>
                  </a:lnTo>
                  <a:cubicBezTo>
                    <a:pt x="8320925" y="0"/>
                    <a:pt x="8362835" y="41910"/>
                    <a:pt x="8362835" y="92710"/>
                  </a:cubicBezTo>
                  <a:lnTo>
                    <a:pt x="8362835" y="7441095"/>
                  </a:lnTo>
                  <a:cubicBezTo>
                    <a:pt x="8364106" y="7493165"/>
                    <a:pt x="8322195" y="7535076"/>
                    <a:pt x="8271395" y="7535076"/>
                  </a:cubicBezTo>
                  <a:close/>
                </a:path>
              </a:pathLst>
            </a:custGeom>
            <a:solidFill>
              <a:srgbClr val="FFFFFF"/>
            </a:solidFill>
          </p:spPr>
        </p:sp>
        <p:sp>
          <p:nvSpPr>
            <p:cNvPr name="Freeform 8" id="8"/>
            <p:cNvSpPr/>
            <p:nvPr/>
          </p:nvSpPr>
          <p:spPr>
            <a:xfrm flipH="false" flipV="false" rot="0">
              <a:off x="0" y="0"/>
              <a:ext cx="8427606" cy="7598576"/>
            </a:xfrm>
            <a:custGeom>
              <a:avLst/>
              <a:gdLst/>
              <a:ahLst/>
              <a:cxnLst/>
              <a:rect r="r" b="b" t="t" l="l"/>
              <a:pathLst>
                <a:path h="7598576" w="8427606">
                  <a:moveTo>
                    <a:pt x="8303145" y="59690"/>
                  </a:moveTo>
                  <a:cubicBezTo>
                    <a:pt x="8338706" y="59690"/>
                    <a:pt x="8367916" y="88900"/>
                    <a:pt x="8367916" y="124460"/>
                  </a:cubicBezTo>
                  <a:lnTo>
                    <a:pt x="8367916" y="7474116"/>
                  </a:lnTo>
                  <a:cubicBezTo>
                    <a:pt x="8367916" y="7509676"/>
                    <a:pt x="8338706" y="7538886"/>
                    <a:pt x="8303145" y="7538886"/>
                  </a:cubicBezTo>
                  <a:lnTo>
                    <a:pt x="124460" y="7538886"/>
                  </a:lnTo>
                  <a:cubicBezTo>
                    <a:pt x="88900" y="7538886"/>
                    <a:pt x="59690" y="7509676"/>
                    <a:pt x="59690" y="7474116"/>
                  </a:cubicBezTo>
                  <a:lnTo>
                    <a:pt x="59690" y="124460"/>
                  </a:lnTo>
                  <a:cubicBezTo>
                    <a:pt x="59690" y="88900"/>
                    <a:pt x="88900" y="59690"/>
                    <a:pt x="124460" y="59690"/>
                  </a:cubicBezTo>
                  <a:lnTo>
                    <a:pt x="8303146" y="59690"/>
                  </a:lnTo>
                  <a:moveTo>
                    <a:pt x="8303146" y="0"/>
                  </a:moveTo>
                  <a:lnTo>
                    <a:pt x="124460" y="0"/>
                  </a:lnTo>
                  <a:cubicBezTo>
                    <a:pt x="55880" y="0"/>
                    <a:pt x="0" y="55880"/>
                    <a:pt x="0" y="124460"/>
                  </a:cubicBezTo>
                  <a:lnTo>
                    <a:pt x="0" y="7474116"/>
                  </a:lnTo>
                  <a:cubicBezTo>
                    <a:pt x="0" y="7542695"/>
                    <a:pt x="55880" y="7598576"/>
                    <a:pt x="124460" y="7598576"/>
                  </a:cubicBezTo>
                  <a:lnTo>
                    <a:pt x="8303146" y="7598576"/>
                  </a:lnTo>
                  <a:cubicBezTo>
                    <a:pt x="8371725" y="7598576"/>
                    <a:pt x="8427606" y="7542695"/>
                    <a:pt x="8427606" y="7474116"/>
                  </a:cubicBezTo>
                  <a:lnTo>
                    <a:pt x="8427606" y="124460"/>
                  </a:lnTo>
                  <a:cubicBezTo>
                    <a:pt x="8427606" y="55880"/>
                    <a:pt x="8371725" y="0"/>
                    <a:pt x="8303146" y="0"/>
                  </a:cubicBezTo>
                  <a:close/>
                </a:path>
              </a:pathLst>
            </a:custGeom>
            <a:solidFill>
              <a:srgbClr val="000000"/>
            </a:solidFill>
          </p:spPr>
        </p:sp>
      </p:grpSp>
      <p:sp>
        <p:nvSpPr>
          <p:cNvPr name="TextBox 9" id="9"/>
          <p:cNvSpPr txBox="true"/>
          <p:nvPr/>
        </p:nvSpPr>
        <p:spPr>
          <a:xfrm rot="0">
            <a:off x="8454665" y="2200275"/>
            <a:ext cx="8228999" cy="2943225"/>
          </a:xfrm>
          <a:prstGeom prst="rect">
            <a:avLst/>
          </a:prstGeom>
        </p:spPr>
        <p:txBody>
          <a:bodyPr anchor="t" rtlCol="false" tIns="0" lIns="0" bIns="0" rIns="0">
            <a:spAutoFit/>
          </a:bodyPr>
          <a:lstStyle/>
          <a:p>
            <a:pPr algn="ctr">
              <a:lnSpc>
                <a:spcPts val="2391"/>
              </a:lnSpc>
            </a:pPr>
          </a:p>
          <a:p>
            <a:pPr algn="l">
              <a:lnSpc>
                <a:spcPts val="2391"/>
              </a:lnSpc>
            </a:pPr>
            <a:r>
              <a:rPr lang="en-US" sz="1992">
                <a:solidFill>
                  <a:srgbClr val="F47CB9"/>
                </a:solidFill>
                <a:latin typeface="Garet 1 Bold"/>
              </a:rPr>
              <a:t>P</a:t>
            </a:r>
            <a:r>
              <a:rPr lang="en-US" sz="1992">
                <a:solidFill>
                  <a:srgbClr val="000000"/>
                </a:solidFill>
                <a:latin typeface="Garet 1 Bold"/>
              </a:rPr>
              <a:t>our la</a:t>
            </a:r>
            <a:r>
              <a:rPr lang="en-US" sz="1992">
                <a:solidFill>
                  <a:srgbClr val="F47CB9"/>
                </a:solidFill>
                <a:latin typeface="Garet 1 Bold"/>
              </a:rPr>
              <a:t> complexité temporelle</a:t>
            </a:r>
            <a:r>
              <a:rPr lang="en-US" sz="1992">
                <a:solidFill>
                  <a:srgbClr val="000000"/>
                </a:solidFill>
                <a:latin typeface="Garet 1 Bold"/>
              </a:rPr>
              <a:t> de la version récursive on a :</a:t>
            </a:r>
          </a:p>
          <a:p>
            <a:pPr algn="ctr">
              <a:lnSpc>
                <a:spcPts val="2391"/>
              </a:lnSpc>
            </a:pPr>
          </a:p>
          <a:p>
            <a:pPr algn="l" marL="430257" indent="-215129" lvl="1">
              <a:lnSpc>
                <a:spcPts val="2391"/>
              </a:lnSpc>
              <a:buFont typeface="Arial"/>
              <a:buChar char="•"/>
            </a:pPr>
            <a:r>
              <a:rPr lang="en-US" sz="1992" spc="-39">
                <a:solidFill>
                  <a:srgbClr val="000000"/>
                </a:solidFill>
                <a:latin typeface="Garet 1"/>
              </a:rPr>
              <a:t>Fonction principale: </a:t>
            </a:r>
            <a:r>
              <a:rPr lang="en-US" sz="1992" spc="-39">
                <a:solidFill>
                  <a:srgbClr val="F47CB9"/>
                </a:solidFill>
                <a:latin typeface="Garet 1 Bold"/>
              </a:rPr>
              <a:t>O(n)</a:t>
            </a:r>
            <a:r>
              <a:rPr lang="en-US" sz="1992" spc="-39">
                <a:solidFill>
                  <a:srgbClr val="000000"/>
                </a:solidFill>
                <a:latin typeface="Garet 1"/>
              </a:rPr>
              <a:t> + appel fonction "</a:t>
            </a:r>
            <a:r>
              <a:rPr lang="en-US" sz="1992" spc="-39">
                <a:solidFill>
                  <a:srgbClr val="F47CB9"/>
                </a:solidFill>
                <a:latin typeface="Garet 1 Bold"/>
              </a:rPr>
              <a:t>tohRecursif</a:t>
            </a:r>
            <a:r>
              <a:rPr lang="en-US" sz="1992" spc="-39">
                <a:solidFill>
                  <a:srgbClr val="000000"/>
                </a:solidFill>
                <a:latin typeface="Garet 1"/>
              </a:rPr>
              <a:t>"</a:t>
            </a:r>
          </a:p>
          <a:p>
            <a:pPr algn="l" marL="430257" indent="-215129" lvl="1">
              <a:lnSpc>
                <a:spcPts val="2391"/>
              </a:lnSpc>
              <a:buFont typeface="Arial"/>
              <a:buChar char="•"/>
            </a:pPr>
            <a:r>
              <a:rPr lang="en-US" sz="1992" spc="-39">
                <a:solidFill>
                  <a:srgbClr val="000000"/>
                </a:solidFill>
                <a:latin typeface="Garet 1"/>
              </a:rPr>
              <a:t>Fonction "</a:t>
            </a:r>
            <a:r>
              <a:rPr lang="en-US" sz="1992" spc="-39">
                <a:solidFill>
                  <a:srgbClr val="F47CB9"/>
                </a:solidFill>
                <a:latin typeface="Garet 1 Bold"/>
              </a:rPr>
              <a:t>tohRecursif</a:t>
            </a:r>
            <a:r>
              <a:rPr lang="en-US" sz="1992" spc="-39">
                <a:solidFill>
                  <a:srgbClr val="000000"/>
                </a:solidFill>
                <a:latin typeface="Garet 1"/>
              </a:rPr>
              <a:t>": Nombre d'appels récursifs = </a:t>
            </a:r>
            <a:r>
              <a:rPr lang="en-US" sz="1992" spc="-39">
                <a:solidFill>
                  <a:srgbClr val="F47CB9"/>
                </a:solidFill>
                <a:latin typeface="Garet 1 Bold"/>
              </a:rPr>
              <a:t>(2ⁿ) - 1</a:t>
            </a:r>
            <a:r>
              <a:rPr lang="en-US" sz="1992" spc="-39">
                <a:solidFill>
                  <a:srgbClr val="000000"/>
                </a:solidFill>
                <a:latin typeface="Garet 1"/>
              </a:rPr>
              <a:t>, où </a:t>
            </a:r>
            <a:r>
              <a:rPr lang="en-US" sz="1992" spc="-39">
                <a:solidFill>
                  <a:srgbClr val="F47CB9"/>
                </a:solidFill>
                <a:latin typeface="Garet 1 Bold Italics"/>
              </a:rPr>
              <a:t>n</a:t>
            </a:r>
            <a:r>
              <a:rPr lang="en-US" sz="1992" spc="-39">
                <a:solidFill>
                  <a:srgbClr val="000000"/>
                </a:solidFill>
                <a:latin typeface="Garet 1"/>
              </a:rPr>
              <a:t> = nombre de disques</a:t>
            </a:r>
          </a:p>
          <a:p>
            <a:pPr algn="l" marL="430257" indent="-215129" lvl="1">
              <a:lnSpc>
                <a:spcPts val="2391"/>
              </a:lnSpc>
              <a:buFont typeface="Arial"/>
              <a:buChar char="•"/>
            </a:pPr>
            <a:r>
              <a:rPr lang="en-US" sz="1992" spc="-39">
                <a:solidFill>
                  <a:srgbClr val="000000"/>
                </a:solidFill>
                <a:latin typeface="Garet 1"/>
              </a:rPr>
              <a:t>Donc, complexité temporelle de "</a:t>
            </a:r>
            <a:r>
              <a:rPr lang="en-US" sz="1992" spc="-39">
                <a:solidFill>
                  <a:srgbClr val="F47CB9"/>
                </a:solidFill>
                <a:latin typeface="Garet 1 Bold"/>
              </a:rPr>
              <a:t>tohRecursif</a:t>
            </a:r>
            <a:r>
              <a:rPr lang="en-US" sz="1992" spc="-39">
                <a:solidFill>
                  <a:srgbClr val="000000"/>
                </a:solidFill>
                <a:latin typeface="Garet 1"/>
              </a:rPr>
              <a:t>" : </a:t>
            </a:r>
            <a:r>
              <a:rPr lang="en-US" sz="1992" spc="-39">
                <a:solidFill>
                  <a:srgbClr val="F47CB9"/>
                </a:solidFill>
                <a:latin typeface="Garet 1 Bold"/>
              </a:rPr>
              <a:t>O(2ⁿ)</a:t>
            </a:r>
          </a:p>
          <a:p>
            <a:pPr algn="l">
              <a:lnSpc>
                <a:spcPts val="2391"/>
              </a:lnSpc>
            </a:pPr>
          </a:p>
          <a:p>
            <a:pPr algn="l">
              <a:lnSpc>
                <a:spcPts val="2391"/>
              </a:lnSpc>
            </a:pPr>
            <a:r>
              <a:rPr lang="en-US" sz="1992">
                <a:solidFill>
                  <a:srgbClr val="F47CB9"/>
                </a:solidFill>
                <a:latin typeface="Garet 1 Bold"/>
              </a:rPr>
              <a:t>D</a:t>
            </a:r>
            <a:r>
              <a:rPr lang="en-US" sz="1992">
                <a:solidFill>
                  <a:srgbClr val="000000"/>
                </a:solidFill>
                <a:latin typeface="Garet 1"/>
              </a:rPr>
              <a:t>onc, complexité temporelle : </a:t>
            </a:r>
            <a:r>
              <a:rPr lang="en-US" sz="1992">
                <a:solidFill>
                  <a:srgbClr val="F47CB9"/>
                </a:solidFill>
                <a:latin typeface="Garet 1 Bold"/>
              </a:rPr>
              <a:t>O(2ⁿ + n) ≈ O(2ⁿ)</a:t>
            </a:r>
          </a:p>
          <a:p>
            <a:pPr algn="ctr">
              <a:lnSpc>
                <a:spcPts val="2391"/>
              </a:lnSpc>
            </a:pPr>
          </a:p>
        </p:txBody>
      </p:sp>
      <p:sp>
        <p:nvSpPr>
          <p:cNvPr name="TextBox 10" id="10"/>
          <p:cNvSpPr txBox="true"/>
          <p:nvPr/>
        </p:nvSpPr>
        <p:spPr>
          <a:xfrm rot="0">
            <a:off x="8454665" y="1761375"/>
            <a:ext cx="5258676" cy="430678"/>
          </a:xfrm>
          <a:prstGeom prst="rect">
            <a:avLst/>
          </a:prstGeom>
        </p:spPr>
        <p:txBody>
          <a:bodyPr anchor="t" rtlCol="false" tIns="0" lIns="0" bIns="0" rIns="0">
            <a:spAutoFit/>
          </a:bodyPr>
          <a:lstStyle/>
          <a:p>
            <a:pPr algn="l">
              <a:lnSpc>
                <a:spcPts val="3561"/>
              </a:lnSpc>
            </a:pPr>
            <a:r>
              <a:rPr lang="en-US" sz="2544">
                <a:solidFill>
                  <a:srgbClr val="F47CB9"/>
                </a:solidFill>
                <a:latin typeface="Garet 1 Bold"/>
              </a:rPr>
              <a:t>Complexité Temporelle</a:t>
            </a:r>
          </a:p>
        </p:txBody>
      </p:sp>
      <p:sp>
        <p:nvSpPr>
          <p:cNvPr name="TextBox 11" id="11"/>
          <p:cNvSpPr txBox="true"/>
          <p:nvPr/>
        </p:nvSpPr>
        <p:spPr>
          <a:xfrm rot="0">
            <a:off x="8454665" y="6315799"/>
            <a:ext cx="8081409" cy="2352675"/>
          </a:xfrm>
          <a:prstGeom prst="rect">
            <a:avLst/>
          </a:prstGeom>
        </p:spPr>
        <p:txBody>
          <a:bodyPr anchor="t" rtlCol="false" tIns="0" lIns="0" bIns="0" rIns="0">
            <a:spAutoFit/>
          </a:bodyPr>
          <a:lstStyle/>
          <a:p>
            <a:pPr algn="l">
              <a:lnSpc>
                <a:spcPts val="2391"/>
              </a:lnSpc>
            </a:pPr>
            <a:r>
              <a:rPr lang="en-US" sz="1992">
                <a:solidFill>
                  <a:srgbClr val="1256C4"/>
                </a:solidFill>
                <a:latin typeface="Garet 1 Bold"/>
              </a:rPr>
              <a:t>P</a:t>
            </a:r>
            <a:r>
              <a:rPr lang="en-US" sz="1992">
                <a:solidFill>
                  <a:srgbClr val="000000"/>
                </a:solidFill>
                <a:latin typeface="Garet 1 Bold"/>
              </a:rPr>
              <a:t>our la </a:t>
            </a:r>
            <a:r>
              <a:rPr lang="en-US" sz="1992">
                <a:solidFill>
                  <a:srgbClr val="1256C4"/>
                </a:solidFill>
                <a:latin typeface="Garet 1 Bold"/>
                <a:ea typeface="Garet 1 Bold"/>
              </a:rPr>
              <a:t>com﻿plexité spatiale</a:t>
            </a:r>
            <a:r>
              <a:rPr lang="en-US" sz="1992">
                <a:solidFill>
                  <a:srgbClr val="000000"/>
                </a:solidFill>
                <a:latin typeface="Garet 1 Bold"/>
              </a:rPr>
              <a:t> de la version récursive on a :</a:t>
            </a:r>
          </a:p>
          <a:p>
            <a:pPr algn="l">
              <a:lnSpc>
                <a:spcPts val="2391"/>
              </a:lnSpc>
            </a:pPr>
          </a:p>
          <a:p>
            <a:pPr algn="l" marL="430257" indent="-215129" lvl="1">
              <a:lnSpc>
                <a:spcPts val="2391"/>
              </a:lnSpc>
              <a:buFont typeface="Arial"/>
              <a:buChar char="•"/>
            </a:pPr>
            <a:r>
              <a:rPr lang="en-US" sz="1992" spc="-39">
                <a:solidFill>
                  <a:srgbClr val="1256C4"/>
                </a:solidFill>
                <a:latin typeface="Garet 1 Bold"/>
              </a:rPr>
              <a:t>3</a:t>
            </a:r>
            <a:r>
              <a:rPr lang="en-US" sz="1992" spc="-39">
                <a:solidFill>
                  <a:srgbClr val="000000"/>
                </a:solidFill>
                <a:latin typeface="Garet 1"/>
              </a:rPr>
              <a:t> piles pour représenter les tours (taille maximale = </a:t>
            </a:r>
            <a:r>
              <a:rPr lang="en-US" sz="1992" spc="-39">
                <a:solidFill>
                  <a:srgbClr val="1256C4"/>
                </a:solidFill>
                <a:latin typeface="Garet 1 Bold Italics"/>
              </a:rPr>
              <a:t>n</a:t>
            </a:r>
            <a:r>
              <a:rPr lang="en-US" sz="1992" spc="-39">
                <a:solidFill>
                  <a:srgbClr val="000000"/>
                </a:solidFill>
                <a:latin typeface="Garet 1"/>
              </a:rPr>
              <a:t>)</a:t>
            </a:r>
          </a:p>
          <a:p>
            <a:pPr algn="l" marL="430257" indent="-215129" lvl="1">
              <a:lnSpc>
                <a:spcPts val="2391"/>
              </a:lnSpc>
              <a:buFont typeface="Arial"/>
              <a:buChar char="•"/>
            </a:pPr>
            <a:r>
              <a:rPr lang="en-US" sz="1992" spc="-39">
                <a:solidFill>
                  <a:srgbClr val="000000"/>
                </a:solidFill>
                <a:latin typeface="Garet 1"/>
              </a:rPr>
              <a:t>Variables locales dans "</a:t>
            </a:r>
            <a:r>
              <a:rPr lang="en-US" sz="1992" spc="-39">
                <a:solidFill>
                  <a:srgbClr val="1256C4"/>
                </a:solidFill>
                <a:latin typeface="Garet 1 Bold"/>
              </a:rPr>
              <a:t>tohRecursif</a:t>
            </a:r>
            <a:r>
              <a:rPr lang="en-US" sz="1992" spc="-39">
                <a:solidFill>
                  <a:srgbClr val="000000"/>
                </a:solidFill>
                <a:latin typeface="Garet 1"/>
              </a:rPr>
              <a:t>"</a:t>
            </a:r>
          </a:p>
          <a:p>
            <a:pPr algn="l" marL="430257" indent="-215129" lvl="1">
              <a:lnSpc>
                <a:spcPts val="2391"/>
              </a:lnSpc>
              <a:buFont typeface="Arial"/>
              <a:buChar char="•"/>
            </a:pPr>
            <a:r>
              <a:rPr lang="en-US" sz="1992" spc="-39">
                <a:solidFill>
                  <a:srgbClr val="000000"/>
                </a:solidFill>
                <a:latin typeface="Garet 1"/>
              </a:rPr>
              <a:t>Pile d'appels récursifs (profondeur maximale = </a:t>
            </a:r>
            <a:r>
              <a:rPr lang="en-US" sz="1992" spc="-39">
                <a:solidFill>
                  <a:srgbClr val="1256C4"/>
                </a:solidFill>
                <a:latin typeface="Garet 1 Bold Italics"/>
              </a:rPr>
              <a:t>n</a:t>
            </a:r>
            <a:r>
              <a:rPr lang="en-US" sz="1992" spc="-39">
                <a:solidFill>
                  <a:srgbClr val="000000"/>
                </a:solidFill>
                <a:latin typeface="Garet 1"/>
              </a:rPr>
              <a:t>)</a:t>
            </a:r>
          </a:p>
          <a:p>
            <a:pPr algn="l">
              <a:lnSpc>
                <a:spcPts val="2391"/>
              </a:lnSpc>
            </a:pPr>
          </a:p>
          <a:p>
            <a:pPr algn="l">
              <a:lnSpc>
                <a:spcPts val="2391"/>
              </a:lnSpc>
            </a:pPr>
            <a:r>
              <a:rPr lang="en-US" sz="1992">
                <a:solidFill>
                  <a:srgbClr val="1256C4"/>
                </a:solidFill>
                <a:latin typeface="Garet 1 Bold"/>
              </a:rPr>
              <a:t>D</a:t>
            </a:r>
            <a:r>
              <a:rPr lang="en-US" sz="1992">
                <a:solidFill>
                  <a:srgbClr val="000000"/>
                </a:solidFill>
                <a:latin typeface="Garet 1"/>
              </a:rPr>
              <a:t>onc, complexité spatiale : </a:t>
            </a:r>
            <a:r>
              <a:rPr lang="en-US" sz="1992">
                <a:solidFill>
                  <a:srgbClr val="1256C4"/>
                </a:solidFill>
                <a:latin typeface="Garet 1 Bold"/>
              </a:rPr>
              <a:t>O(n)</a:t>
            </a:r>
          </a:p>
          <a:p>
            <a:pPr algn="l">
              <a:lnSpc>
                <a:spcPts val="2391"/>
              </a:lnSpc>
            </a:pPr>
          </a:p>
        </p:txBody>
      </p:sp>
      <p:sp>
        <p:nvSpPr>
          <p:cNvPr name="TextBox 12" id="12"/>
          <p:cNvSpPr txBox="true"/>
          <p:nvPr/>
        </p:nvSpPr>
        <p:spPr>
          <a:xfrm rot="0">
            <a:off x="8454665" y="5560072"/>
            <a:ext cx="5258676" cy="430678"/>
          </a:xfrm>
          <a:prstGeom prst="rect">
            <a:avLst/>
          </a:prstGeom>
        </p:spPr>
        <p:txBody>
          <a:bodyPr anchor="t" rtlCol="false" tIns="0" lIns="0" bIns="0" rIns="0">
            <a:spAutoFit/>
          </a:bodyPr>
          <a:lstStyle/>
          <a:p>
            <a:pPr algn="l">
              <a:lnSpc>
                <a:spcPts val="3561"/>
              </a:lnSpc>
            </a:pPr>
            <a:r>
              <a:rPr lang="en-US" sz="2544">
                <a:solidFill>
                  <a:srgbClr val="1256C4"/>
                </a:solidFill>
                <a:latin typeface="Garet 1 Bold"/>
              </a:rPr>
              <a:t>Complexité Spatiale</a:t>
            </a:r>
          </a:p>
        </p:txBody>
      </p:sp>
      <p:sp>
        <p:nvSpPr>
          <p:cNvPr name="TextBox 13" id="13"/>
          <p:cNvSpPr txBox="true"/>
          <p:nvPr/>
        </p:nvSpPr>
        <p:spPr>
          <a:xfrm rot="0">
            <a:off x="2742765" y="250156"/>
            <a:ext cx="13055357" cy="691682"/>
          </a:xfrm>
          <a:prstGeom prst="rect">
            <a:avLst/>
          </a:prstGeom>
        </p:spPr>
        <p:txBody>
          <a:bodyPr anchor="t" rtlCol="false" tIns="0" lIns="0" bIns="0" rIns="0">
            <a:spAutoFit/>
          </a:bodyPr>
          <a:lstStyle/>
          <a:p>
            <a:pPr algn="ctr">
              <a:lnSpc>
                <a:spcPts val="5319"/>
              </a:lnSpc>
            </a:pPr>
            <a:r>
              <a:rPr lang="en-US" sz="4971">
                <a:solidFill>
                  <a:srgbClr val="1CA379"/>
                </a:solidFill>
                <a:latin typeface="Fredoka Bold"/>
              </a:rPr>
              <a:t>ALGORITHME DE RÉSOLUTION RÉCURSIF</a:t>
            </a:r>
          </a:p>
        </p:txBody>
      </p:sp>
      <p:sp>
        <p:nvSpPr>
          <p:cNvPr name="Freeform 14" id="14"/>
          <p:cNvSpPr/>
          <p:nvPr/>
        </p:nvSpPr>
        <p:spPr>
          <a:xfrm flipH="false" flipV="false" rot="-5253055">
            <a:off x="-1727354" y="3439868"/>
            <a:ext cx="4835769" cy="4114800"/>
          </a:xfrm>
          <a:custGeom>
            <a:avLst/>
            <a:gdLst/>
            <a:ahLst/>
            <a:cxnLst/>
            <a:rect r="r" b="b" t="t" l="l"/>
            <a:pathLst>
              <a:path h="4114800" w="4835769">
                <a:moveTo>
                  <a:pt x="0" y="0"/>
                </a:moveTo>
                <a:lnTo>
                  <a:pt x="4835770" y="0"/>
                </a:lnTo>
                <a:lnTo>
                  <a:pt x="48357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522099">
            <a:off x="1074706" y="6401799"/>
            <a:ext cx="5862571" cy="2606550"/>
            <a:chOff x="0" y="0"/>
            <a:chExt cx="10422349" cy="4633867"/>
          </a:xfrm>
        </p:grpSpPr>
        <p:sp>
          <p:nvSpPr>
            <p:cNvPr name="Freeform 16" id="16"/>
            <p:cNvSpPr/>
            <p:nvPr/>
          </p:nvSpPr>
          <p:spPr>
            <a:xfrm flipH="false" flipV="false" rot="0">
              <a:off x="0" y="0"/>
              <a:ext cx="10422349" cy="4633866"/>
            </a:xfrm>
            <a:custGeom>
              <a:avLst/>
              <a:gdLst/>
              <a:ahLst/>
              <a:cxnLst/>
              <a:rect r="r" b="b" t="t" l="l"/>
              <a:pathLst>
                <a:path h="4633866" w="10422349">
                  <a:moveTo>
                    <a:pt x="10422349" y="25400"/>
                  </a:moveTo>
                  <a:cubicBezTo>
                    <a:pt x="10422349" y="11372"/>
                    <a:pt x="10410982" y="0"/>
                    <a:pt x="10396949" y="0"/>
                  </a:cubicBezTo>
                  <a:lnTo>
                    <a:pt x="25400" y="0"/>
                  </a:lnTo>
                  <a:cubicBezTo>
                    <a:pt x="11372" y="0"/>
                    <a:pt x="0" y="11372"/>
                    <a:pt x="0" y="25400"/>
                  </a:cubicBezTo>
                  <a:lnTo>
                    <a:pt x="0" y="4608466"/>
                  </a:lnTo>
                  <a:cubicBezTo>
                    <a:pt x="0" y="4622500"/>
                    <a:pt x="11372" y="4633866"/>
                    <a:pt x="25400" y="4633866"/>
                  </a:cubicBezTo>
                  <a:lnTo>
                    <a:pt x="10396949" y="4633866"/>
                  </a:lnTo>
                  <a:cubicBezTo>
                    <a:pt x="10410982" y="4633866"/>
                    <a:pt x="10422349" y="4622500"/>
                    <a:pt x="10422349" y="4608466"/>
                  </a:cubicBezTo>
                  <a:lnTo>
                    <a:pt x="10422349" y="25400"/>
                  </a:lnTo>
                  <a:close/>
                </a:path>
              </a:pathLst>
            </a:custGeom>
            <a:solidFill>
              <a:srgbClr val="F985E4"/>
            </a:solidFill>
          </p:spPr>
        </p:sp>
        <p:sp>
          <p:nvSpPr>
            <p:cNvPr name="TextBox 17" id="17"/>
            <p:cNvSpPr txBox="true"/>
            <p:nvPr/>
          </p:nvSpPr>
          <p:spPr>
            <a:xfrm>
              <a:off x="152400" y="25400"/>
              <a:ext cx="10117549" cy="4354467"/>
            </a:xfrm>
            <a:prstGeom prst="rect">
              <a:avLst/>
            </a:prstGeom>
          </p:spPr>
          <p:txBody>
            <a:bodyPr anchor="t" rtlCol="false" tIns="50800" lIns="50800" bIns="50800" rIns="50800"/>
            <a:lstStyle/>
            <a:p>
              <a:pPr algn="ctr">
                <a:lnSpc>
                  <a:spcPts val="5739"/>
                </a:lnSpc>
              </a:pPr>
              <a:r>
                <a:rPr lang="en-US" sz="2799">
                  <a:solidFill>
                    <a:srgbClr val="FFFFFF"/>
                  </a:solidFill>
                  <a:latin typeface="Fredoka"/>
                </a:rPr>
                <a:t>Conclusion :</a:t>
              </a:r>
            </a:p>
            <a:p>
              <a:pPr algn="ctr">
                <a:lnSpc>
                  <a:spcPts val="3074"/>
                </a:lnSpc>
              </a:pPr>
            </a:p>
            <a:p>
              <a:pPr algn="ctr">
                <a:lnSpc>
                  <a:spcPts val="3689"/>
                </a:lnSpc>
              </a:pPr>
              <a:r>
                <a:rPr lang="en-US" sz="1799">
                  <a:solidFill>
                    <a:srgbClr val="FFFFFF"/>
                  </a:solidFill>
                  <a:latin typeface="Fredoka"/>
                </a:rPr>
                <a:t>Complexité Temporelle : Exponentielle, O(2ⁿ)</a:t>
              </a:r>
            </a:p>
            <a:p>
              <a:pPr algn="ctr">
                <a:lnSpc>
                  <a:spcPts val="3689"/>
                </a:lnSpc>
              </a:pPr>
              <a:r>
                <a:rPr lang="en-US" sz="1799">
                  <a:solidFill>
                    <a:srgbClr val="FFFFFF"/>
                  </a:solidFill>
                  <a:latin typeface="Fredoka"/>
                </a:rPr>
                <a:t>Complexité Spatiale : Linéaire, O(n)</a:t>
              </a:r>
            </a:p>
            <a:p>
              <a:pPr algn="ctr">
                <a:lnSpc>
                  <a:spcPts val="3074"/>
                </a:lnSpc>
              </a:pPr>
            </a:p>
          </p:txBody>
        </p:sp>
      </p:grpSp>
      <p:sp>
        <p:nvSpPr>
          <p:cNvPr name="Freeform 18" id="18"/>
          <p:cNvSpPr/>
          <p:nvPr/>
        </p:nvSpPr>
        <p:spPr>
          <a:xfrm flipH="false" flipV="false" rot="0">
            <a:off x="5991633" y="5530925"/>
            <a:ext cx="654796" cy="880533"/>
          </a:xfrm>
          <a:custGeom>
            <a:avLst/>
            <a:gdLst/>
            <a:ahLst/>
            <a:cxnLst/>
            <a:rect r="r" b="b" t="t" l="l"/>
            <a:pathLst>
              <a:path h="880533" w="654796">
                <a:moveTo>
                  <a:pt x="0" y="0"/>
                </a:moveTo>
                <a:lnTo>
                  <a:pt x="654797" y="0"/>
                </a:lnTo>
                <a:lnTo>
                  <a:pt x="654797" y="880532"/>
                </a:lnTo>
                <a:lnTo>
                  <a:pt x="0" y="8805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217866" y="1273010"/>
            <a:ext cx="7576252" cy="4201662"/>
          </a:xfrm>
          <a:custGeom>
            <a:avLst/>
            <a:gdLst/>
            <a:ahLst/>
            <a:cxnLst/>
            <a:rect r="r" b="b" t="t" l="l"/>
            <a:pathLst>
              <a:path h="4201662" w="7576252">
                <a:moveTo>
                  <a:pt x="0" y="0"/>
                </a:moveTo>
                <a:lnTo>
                  <a:pt x="7576252" y="0"/>
                </a:lnTo>
                <a:lnTo>
                  <a:pt x="7576252" y="4201662"/>
                </a:lnTo>
                <a:lnTo>
                  <a:pt x="0" y="4201662"/>
                </a:lnTo>
                <a:lnTo>
                  <a:pt x="0" y="0"/>
                </a:lnTo>
                <a:close/>
              </a:path>
            </a:pathLst>
          </a:custGeom>
          <a:blipFill>
            <a:blip r:embed="rId8"/>
            <a:stretch>
              <a:fillRect l="-3682" t="0" r="-3682" b="0"/>
            </a:stretch>
          </a:blipFill>
        </p:spPr>
      </p:sp>
      <p:sp>
        <p:nvSpPr>
          <p:cNvPr name="Freeform 20" id="20"/>
          <p:cNvSpPr/>
          <p:nvPr/>
        </p:nvSpPr>
        <p:spPr>
          <a:xfrm flipH="false" flipV="false" rot="-589244">
            <a:off x="4233808" y="4531865"/>
            <a:ext cx="583421" cy="1223271"/>
          </a:xfrm>
          <a:custGeom>
            <a:avLst/>
            <a:gdLst/>
            <a:ahLst/>
            <a:cxnLst/>
            <a:rect r="r" b="b" t="t" l="l"/>
            <a:pathLst>
              <a:path h="1223271" w="583421">
                <a:moveTo>
                  <a:pt x="0" y="0"/>
                </a:moveTo>
                <a:lnTo>
                  <a:pt x="583421" y="0"/>
                </a:lnTo>
                <a:lnTo>
                  <a:pt x="583421" y="1223270"/>
                </a:lnTo>
                <a:lnTo>
                  <a:pt x="0" y="1223270"/>
                </a:lnTo>
                <a:lnTo>
                  <a:pt x="0" y="0"/>
                </a:lnTo>
                <a:close/>
              </a:path>
            </a:pathLst>
          </a:custGeom>
          <a:blipFill>
            <a:blip r:embed="rId9">
              <a:extLst>
                <a:ext uri="{96DAC541-7B7A-43D3-8B79-37D633B846F1}">
                  <asvg:svgBlip xmlns:asvg="http://schemas.microsoft.com/office/drawing/2016/SVG/main" r:embed="rId10"/>
                </a:ext>
              </a:extLst>
            </a:blip>
            <a:stretch>
              <a:fillRect l="-89472" t="0" r="0" b="-66783"/>
            </a:stretch>
          </a:blipFill>
        </p:spPr>
      </p:sp>
      <p:sp>
        <p:nvSpPr>
          <p:cNvPr name="Freeform 21" id="21"/>
          <p:cNvSpPr/>
          <p:nvPr/>
        </p:nvSpPr>
        <p:spPr>
          <a:xfrm flipH="false" flipV="false" rot="771912">
            <a:off x="1396547" y="1073215"/>
            <a:ext cx="523629" cy="1097903"/>
          </a:xfrm>
          <a:custGeom>
            <a:avLst/>
            <a:gdLst/>
            <a:ahLst/>
            <a:cxnLst/>
            <a:rect r="r" b="b" t="t" l="l"/>
            <a:pathLst>
              <a:path h="1097903" w="523629">
                <a:moveTo>
                  <a:pt x="0" y="0"/>
                </a:moveTo>
                <a:lnTo>
                  <a:pt x="523628" y="0"/>
                </a:lnTo>
                <a:lnTo>
                  <a:pt x="523628" y="1097902"/>
                </a:lnTo>
                <a:lnTo>
                  <a:pt x="0" y="1097902"/>
                </a:lnTo>
                <a:lnTo>
                  <a:pt x="0" y="0"/>
                </a:lnTo>
                <a:close/>
              </a:path>
            </a:pathLst>
          </a:custGeom>
          <a:blipFill>
            <a:blip r:embed="rId11">
              <a:extLst>
                <a:ext uri="{96DAC541-7B7A-43D3-8B79-37D633B846F1}">
                  <asvg:svgBlip xmlns:asvg="http://schemas.microsoft.com/office/drawing/2016/SVG/main" r:embed="rId12"/>
                </a:ext>
              </a:extLst>
            </a:blip>
            <a:stretch>
              <a:fillRect l="-89472" t="0" r="0" b="-66783"/>
            </a:stretch>
          </a:blipFill>
        </p:spPr>
      </p:sp>
      <p:sp>
        <p:nvSpPr>
          <p:cNvPr name="Freeform 22" id="22"/>
          <p:cNvSpPr/>
          <p:nvPr/>
        </p:nvSpPr>
        <p:spPr>
          <a:xfrm flipH="false" flipV="false" rot="0">
            <a:off x="15989248" y="7576783"/>
            <a:ext cx="2298752" cy="2503591"/>
          </a:xfrm>
          <a:custGeom>
            <a:avLst/>
            <a:gdLst/>
            <a:ahLst/>
            <a:cxnLst/>
            <a:rect r="r" b="b" t="t" l="l"/>
            <a:pathLst>
              <a:path h="2503591" w="2298752">
                <a:moveTo>
                  <a:pt x="0" y="0"/>
                </a:moveTo>
                <a:lnTo>
                  <a:pt x="2298752" y="0"/>
                </a:lnTo>
                <a:lnTo>
                  <a:pt x="2298752" y="2503591"/>
                </a:lnTo>
                <a:lnTo>
                  <a:pt x="0" y="250359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3" id="23"/>
          <p:cNvSpPr/>
          <p:nvPr/>
        </p:nvSpPr>
        <p:spPr>
          <a:xfrm flipH="false" flipV="false" rot="-628662">
            <a:off x="2275137" y="9054378"/>
            <a:ext cx="4500763" cy="916519"/>
          </a:xfrm>
          <a:custGeom>
            <a:avLst/>
            <a:gdLst/>
            <a:ahLst/>
            <a:cxnLst/>
            <a:rect r="r" b="b" t="t" l="l"/>
            <a:pathLst>
              <a:path h="916519" w="4500763">
                <a:moveTo>
                  <a:pt x="0" y="0"/>
                </a:moveTo>
                <a:lnTo>
                  <a:pt x="4500763" y="0"/>
                </a:lnTo>
                <a:lnTo>
                  <a:pt x="4500763" y="916518"/>
                </a:lnTo>
                <a:lnTo>
                  <a:pt x="0" y="91651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DAGFmDGxDzo</dc:identifier>
  <dcterms:modified xsi:type="dcterms:W3CDTF">2011-08-01T06:04:30Z</dcterms:modified>
  <cp:revision>1</cp:revision>
  <dc:title>Projet Tours d’Hanoï</dc:title>
</cp:coreProperties>
</file>