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8"/>
  </p:notesMasterIdLst>
  <p:sldIdLst>
    <p:sldId id="313" r:id="rId2"/>
    <p:sldId id="257" r:id="rId3"/>
    <p:sldId id="256" r:id="rId4"/>
    <p:sldId id="258" r:id="rId5"/>
    <p:sldId id="259" r:id="rId6"/>
    <p:sldId id="329" r:id="rId7"/>
    <p:sldId id="330" r:id="rId8"/>
    <p:sldId id="262" r:id="rId9"/>
    <p:sldId id="263" r:id="rId10"/>
    <p:sldId id="264" r:id="rId11"/>
    <p:sldId id="265" r:id="rId12"/>
    <p:sldId id="267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68" r:id="rId24"/>
    <p:sldId id="278" r:id="rId25"/>
    <p:sldId id="280" r:id="rId26"/>
    <p:sldId id="279" r:id="rId27"/>
    <p:sldId id="281" r:id="rId28"/>
    <p:sldId id="282" r:id="rId29"/>
    <p:sldId id="283" r:id="rId30"/>
    <p:sldId id="284" r:id="rId31"/>
    <p:sldId id="287" r:id="rId32"/>
    <p:sldId id="285" r:id="rId33"/>
    <p:sldId id="286" r:id="rId34"/>
    <p:sldId id="288" r:id="rId35"/>
    <p:sldId id="30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301" r:id="rId45"/>
    <p:sldId id="302" r:id="rId46"/>
    <p:sldId id="304" r:id="rId47"/>
    <p:sldId id="305" r:id="rId48"/>
    <p:sldId id="307" r:id="rId49"/>
    <p:sldId id="306" r:id="rId50"/>
    <p:sldId id="309" r:id="rId51"/>
    <p:sldId id="310" r:id="rId52"/>
    <p:sldId id="311" r:id="rId53"/>
    <p:sldId id="312" r:id="rId54"/>
    <p:sldId id="314" r:id="rId55"/>
    <p:sldId id="315" r:id="rId56"/>
    <p:sldId id="316" r:id="rId57"/>
    <p:sldId id="317" r:id="rId58"/>
    <p:sldId id="318" r:id="rId59"/>
    <p:sldId id="319" r:id="rId60"/>
    <p:sldId id="322" r:id="rId61"/>
    <p:sldId id="325" r:id="rId62"/>
    <p:sldId id="324" r:id="rId63"/>
    <p:sldId id="326" r:id="rId64"/>
    <p:sldId id="328" r:id="rId65"/>
    <p:sldId id="327" r:id="rId66"/>
    <p:sldId id="331" r:id="rId67"/>
    <p:sldId id="332" r:id="rId68"/>
    <p:sldId id="333" r:id="rId69"/>
    <p:sldId id="334" r:id="rId70"/>
    <p:sldId id="337" r:id="rId71"/>
    <p:sldId id="335" r:id="rId72"/>
    <p:sldId id="336" r:id="rId73"/>
    <p:sldId id="338" r:id="rId74"/>
    <p:sldId id="340" r:id="rId75"/>
    <p:sldId id="341" r:id="rId76"/>
    <p:sldId id="344" r:id="rId77"/>
    <p:sldId id="347" r:id="rId78"/>
    <p:sldId id="346" r:id="rId79"/>
    <p:sldId id="348" r:id="rId80"/>
    <p:sldId id="349" r:id="rId81"/>
    <p:sldId id="350" r:id="rId82"/>
    <p:sldId id="352" r:id="rId83"/>
    <p:sldId id="351" r:id="rId84"/>
    <p:sldId id="353" r:id="rId85"/>
    <p:sldId id="354" r:id="rId86"/>
    <p:sldId id="356" r:id="rId87"/>
    <p:sldId id="355" r:id="rId88"/>
    <p:sldId id="357" r:id="rId89"/>
    <p:sldId id="360" r:id="rId90"/>
    <p:sldId id="358" r:id="rId91"/>
    <p:sldId id="385" r:id="rId92"/>
    <p:sldId id="386" r:id="rId93"/>
    <p:sldId id="387" r:id="rId94"/>
    <p:sldId id="388" r:id="rId95"/>
    <p:sldId id="389" r:id="rId96"/>
    <p:sldId id="390" r:id="rId97"/>
    <p:sldId id="369" r:id="rId98"/>
    <p:sldId id="368" r:id="rId99"/>
    <p:sldId id="371" r:id="rId100"/>
    <p:sldId id="374" r:id="rId101"/>
    <p:sldId id="382" r:id="rId102"/>
    <p:sldId id="381" r:id="rId103"/>
    <p:sldId id="383" r:id="rId104"/>
    <p:sldId id="380" r:id="rId105"/>
    <p:sldId id="376" r:id="rId106"/>
    <p:sldId id="378" r:id="rId107"/>
    <p:sldId id="379" r:id="rId108"/>
    <p:sldId id="375" r:id="rId109"/>
    <p:sldId id="372" r:id="rId110"/>
    <p:sldId id="373" r:id="rId111"/>
    <p:sldId id="391" r:id="rId112"/>
    <p:sldId id="392" r:id="rId113"/>
    <p:sldId id="395" r:id="rId114"/>
    <p:sldId id="397" r:id="rId115"/>
    <p:sldId id="396" r:id="rId116"/>
    <p:sldId id="398" r:id="rId117"/>
    <p:sldId id="399" r:id="rId118"/>
    <p:sldId id="400" r:id="rId119"/>
    <p:sldId id="401" r:id="rId120"/>
    <p:sldId id="402" r:id="rId121"/>
    <p:sldId id="403" r:id="rId122"/>
    <p:sldId id="404" r:id="rId123"/>
    <p:sldId id="406" r:id="rId124"/>
    <p:sldId id="407" r:id="rId125"/>
    <p:sldId id="408" r:id="rId126"/>
    <p:sldId id="409" r:id="rId127"/>
    <p:sldId id="410" r:id="rId128"/>
    <p:sldId id="405" r:id="rId129"/>
    <p:sldId id="413" r:id="rId130"/>
    <p:sldId id="412" r:id="rId131"/>
    <p:sldId id="415" r:id="rId132"/>
    <p:sldId id="421" r:id="rId133"/>
    <p:sldId id="422" r:id="rId134"/>
    <p:sldId id="423" r:id="rId135"/>
    <p:sldId id="416" r:id="rId136"/>
    <p:sldId id="424" r:id="rId137"/>
    <p:sldId id="425" r:id="rId138"/>
    <p:sldId id="431" r:id="rId139"/>
    <p:sldId id="432" r:id="rId140"/>
    <p:sldId id="430" r:id="rId141"/>
    <p:sldId id="426" r:id="rId142"/>
    <p:sldId id="427" r:id="rId143"/>
    <p:sldId id="428" r:id="rId144"/>
    <p:sldId id="429" r:id="rId145"/>
    <p:sldId id="434" r:id="rId146"/>
    <p:sldId id="433" r:id="rId1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99"/>
    <a:srgbClr val="FC5D3D"/>
    <a:srgbClr val="72C2E9"/>
    <a:srgbClr val="EFFFEF"/>
    <a:srgbClr val="CCE8FF"/>
    <a:srgbClr val="FFCCCC"/>
    <a:srgbClr val="E4DC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712658-9D31-42CE-AD65-D41500F3A71E}" v="752" dt="2024-09-16T13:13:4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7386" autoAdjust="0"/>
  </p:normalViewPr>
  <p:slideViewPr>
    <p:cSldViewPr snapToGrid="0">
      <p:cViewPr varScale="1">
        <p:scale>
          <a:sx n="92" d="100"/>
          <a:sy n="92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presProps" Target="presProps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microsoft.com/office/2015/10/relationships/revisionInfo" Target="revisionInfo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ADF04-EDEC-4CD5-B5AD-35418BE48A24}" type="datetimeFigureOut">
              <a:rPr lang="en-US" smtClean="0"/>
              <a:t>2024-10-01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D8F47-B964-41EC-891C-DBD25ACC4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45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17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8667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88250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29255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73964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20988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92970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5253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43392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19656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9228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0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88520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829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821286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10520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99158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25018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15407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96324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35790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88345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56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28259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38307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77980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81478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77521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87408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59460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86176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78551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99171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987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15015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61615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36848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68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3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547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726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2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923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77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448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714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98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7513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748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16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4886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457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783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317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23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744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738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290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430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640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270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971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950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361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168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96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5817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0801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627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347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3179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6098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3336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114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690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0663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43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025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0402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5631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3151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4107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4535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8823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7140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9851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1699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51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2611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8885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0244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7475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2331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6165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5484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1779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4385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638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06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6779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0361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210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288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0812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3854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707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5426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6881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2830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78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7701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5777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7545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2416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6259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2937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4142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9016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685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0453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17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2019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6500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4651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1972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1914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70152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04481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97853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47664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15594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02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F3AD2-40A3-6E0B-0494-F4E6E6473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886039-B127-7281-D546-B24028A717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AFF00-6579-1C74-4396-12A9094D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9D26-C178-41D0-9CA2-CA2CFCB4D8D3}" type="datetime1">
              <a:rPr lang="en-US" smtClean="0"/>
              <a:t>2024-10-01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847CE-BE71-41BC-8B4D-14787050E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1FB22-A645-81B0-926A-737E3A22E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98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54996-D502-5C8D-1BAE-69D65493D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88DBA-521F-AF40-1C77-AA6CD823C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86CF2-E25E-C4FC-665C-91E52C5CC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CCEC-2B93-4686-9FC7-A99D0D18DF71}" type="datetime1">
              <a:rPr lang="en-US" smtClean="0"/>
              <a:t>2024-10-01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046D2-5795-CA1A-1D93-76CB676F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C283A-D3DF-3BAC-3635-80F5C4FD0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65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FDBB86-552C-444B-B4A2-9C52425190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7DA0A1-8F3C-C924-091C-89C64CA30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428A1-3814-90BF-6EA2-C9CAAFA6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159E-475C-4196-A2B1-9E6D9EE2AD8B}" type="datetime1">
              <a:rPr lang="en-US" smtClean="0"/>
              <a:t>2024-10-01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D10DB-0D11-CF2D-98C7-BD0963945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498CB-BEBB-998B-187F-8E9F4EBCE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53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1FE76-E3FB-7D7D-8144-725B487E9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217D9-256E-8E88-CC20-35DCADD22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A6AC2-952D-AE75-28B3-3BEBDB480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F0F-41CB-4E26-926E-2670C80FF7EE}" type="datetime1">
              <a:rPr lang="en-US" smtClean="0"/>
              <a:t>2024-10-01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16551-A3FC-EE71-0DAD-585D855C1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E953F-F15C-09A3-C0F5-0D97EC482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20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DE3E8-E5DA-6528-9F11-10531AB8B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97618-0D3B-39D0-D3C2-588803737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7374F-F86C-FE0F-ABBD-78FA28252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47C4-C35B-440F-9036-5A74A7F79943}" type="datetime1">
              <a:rPr lang="en-US" smtClean="0"/>
              <a:t>2024-10-01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3D46D-E947-2362-84B2-668C716F2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6A66B-779D-B581-5E96-1B5C2488B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63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0C24A-78B7-10CD-D39E-A84D813A9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6C0B2-F4D2-C01B-EB8A-F48018AB99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C6101-7195-FDA1-07EF-47EC00D39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71C9A-4093-DAAC-D82F-D7AF4BE96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6A775-D6EB-47D7-A397-14A7B8B01BF0}" type="datetime1">
              <a:rPr lang="en-US" smtClean="0"/>
              <a:t>2024-10-01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9F1B9-5E3B-6DD7-1859-43886FCD9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C269C-6EF4-936D-AF71-97514D82A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90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56383-80BB-C5AB-5EB7-C3EB98F28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82692-F376-EA00-0F88-21D9767C9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C56043-9C04-05EF-676B-CD9C4F6F6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853AB0-F5D9-544E-5284-61C8378448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36C434-754E-FBAC-E32B-200CD53ADF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5ADA4F-38D4-A862-D842-E87053A0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FFA3-D5CD-4C21-9728-946A1DEF2909}" type="datetime1">
              <a:rPr lang="en-US" smtClean="0"/>
              <a:t>2024-10-01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2C7433-50F4-498D-2F2D-B2410D7FB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3611A0-14F6-66DB-F5B8-FA7C97943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646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61BD-B937-D1EB-2083-11A005382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B073C5-63A1-FBA8-42AA-2CB1742DC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118D-ACF5-472D-8D0A-F13C6AEF57EF}" type="datetime1">
              <a:rPr lang="en-US" smtClean="0"/>
              <a:t>2024-10-01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164F3B-2AFE-78F9-1036-A01427ECB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46A999-0307-6C86-4C79-C0305FCDD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5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CC7655-2E26-D2D3-779F-F53CE52BE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85A8-E620-42BD-9002-5B63D27BD079}" type="datetime1">
              <a:rPr lang="en-US" smtClean="0"/>
              <a:t>2024-10-01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0FBCA7-6839-40C4-F880-23450C00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7EE20-D142-BE4F-26B7-D97C15C66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39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FD322-1CBE-1078-408E-790B2E1EF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9CF92-C803-ECE7-B712-749230A1A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8D7BC-BFA4-76A5-2ADF-A09F52E6A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A3666-EF72-33AB-DDDD-834FC38D2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13B3-9A8F-4FF3-8F18-5C6C77948E1D}" type="datetime1">
              <a:rPr lang="en-US" smtClean="0"/>
              <a:t>2024-10-01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00C84-5DA0-3FB7-5224-FB6D52FC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5BD18-E8A5-3D24-EDF4-5AC6EE11B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69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DE0C7-C8FE-235D-8485-9B71D097E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F828C-88AA-A5E8-B8E4-E03070592F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FC1FE-DC50-B408-A342-FC0F233F3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8D911-FE46-180F-155F-D21979F1D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E3E8-D26E-44BB-A4FD-5F41F5DC35E3}" type="datetime1">
              <a:rPr lang="en-US" smtClean="0"/>
              <a:t>2024-10-01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7C789-806F-DAA0-A311-06C22A2FE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C61F6-52E0-4F50-159E-980CFE1F1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03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F08A2-9F83-ADB9-2F60-88C97F520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F88E6-0B4F-77F4-09FE-2B495C6C7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98127-BDDF-0D75-C960-EC39CAD365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8CDE19-421B-461D-8A6E-E1709385887C}" type="datetime1">
              <a:rPr lang="en-US" smtClean="0"/>
              <a:t>2024-10-01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1E49D-3A64-8A22-0917-018E9D0B9C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Amine Bagdouri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61BB3-90DA-D43A-34AF-632B15312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2C501B-6D66-441C-9F3F-C42FDC898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3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8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49.png"/><Relationship Id="rId4" Type="http://schemas.openxmlformats.org/officeDocument/2006/relationships/image" Target="../media/image8.png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16.png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7.png"/><Relationship Id="rId4" Type="http://schemas.openxmlformats.org/officeDocument/2006/relationships/image" Target="../media/image45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7.png"/><Relationship Id="rId4" Type="http://schemas.openxmlformats.org/officeDocument/2006/relationships/image" Target="../media/image45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jpg"/><Relationship Id="rId5" Type="http://schemas.openxmlformats.org/officeDocument/2006/relationships/image" Target="../media/image57.png"/><Relationship Id="rId4" Type="http://schemas.openxmlformats.org/officeDocument/2006/relationships/image" Target="../media/image45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jpg"/><Relationship Id="rId5" Type="http://schemas.openxmlformats.org/officeDocument/2006/relationships/image" Target="../media/image57.png"/><Relationship Id="rId4" Type="http://schemas.openxmlformats.org/officeDocument/2006/relationships/image" Target="../media/image45.pn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59.png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5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0.png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0.png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7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29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7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36.png"/><Relationship Id="rId4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29.png"/><Relationship Id="rId4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29.png"/><Relationship Id="rId4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29.png"/><Relationship Id="rId4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7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7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6.png"/><Relationship Id="rId9" Type="http://schemas.openxmlformats.org/officeDocument/2006/relationships/image" Target="../media/image3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2.png"/><Relationship Id="rId4" Type="http://schemas.openxmlformats.org/officeDocument/2006/relationships/image" Target="../media/image16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40.png"/><Relationship Id="rId4" Type="http://schemas.openxmlformats.org/officeDocument/2006/relationships/image" Target="../media/image16.png"/><Relationship Id="rId9" Type="http://schemas.openxmlformats.org/officeDocument/2006/relationships/image" Target="../media/image39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40.png"/><Relationship Id="rId4" Type="http://schemas.openxmlformats.org/officeDocument/2006/relationships/image" Target="../media/image16.png"/><Relationship Id="rId9" Type="http://schemas.openxmlformats.org/officeDocument/2006/relationships/image" Target="../media/image3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0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1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46.png"/><Relationship Id="rId4" Type="http://schemas.openxmlformats.org/officeDocument/2006/relationships/image" Target="../media/image1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46.png"/><Relationship Id="rId4" Type="http://schemas.openxmlformats.org/officeDocument/2006/relationships/image" Target="../media/image1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1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46.png"/><Relationship Id="rId4" Type="http://schemas.openxmlformats.org/officeDocument/2006/relationships/image" Target="../media/image16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46.png"/><Relationship Id="rId4" Type="http://schemas.openxmlformats.org/officeDocument/2006/relationships/image" Target="../media/image16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27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5.png"/><Relationship Id="rId4" Type="http://schemas.openxmlformats.org/officeDocument/2006/relationships/image" Target="../media/image2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9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9.png"/><Relationship Id="rId4" Type="http://schemas.openxmlformats.org/officeDocument/2006/relationships/image" Target="../media/image27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9.png"/><Relationship Id="rId4" Type="http://schemas.openxmlformats.org/officeDocument/2006/relationships/image" Target="../media/image27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9.png"/><Relationship Id="rId4" Type="http://schemas.openxmlformats.org/officeDocument/2006/relationships/image" Target="../media/image27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AAA4AF-DDB6-98CC-C6BA-798EB190D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043190"/>
            <a:ext cx="4114800" cy="365125"/>
          </a:xfrm>
        </p:spPr>
        <p:txBody>
          <a:bodyPr/>
          <a:lstStyle/>
          <a:p>
            <a:r>
              <a:rPr lang="en-US" sz="2800" dirty="0"/>
              <a:t>Amine </a:t>
            </a:r>
            <a:r>
              <a:rPr lang="en-US" sz="2800" dirty="0" err="1"/>
              <a:t>Bagdouri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4BF3AC-F99A-2543-6539-414FF53E9B49}"/>
              </a:ext>
            </a:extLst>
          </p:cNvPr>
          <p:cNvSpPr txBox="1"/>
          <p:nvPr/>
        </p:nvSpPr>
        <p:spPr>
          <a:xfrm>
            <a:off x="0" y="541664"/>
            <a:ext cx="1219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Distributed Systems</a:t>
            </a:r>
          </a:p>
          <a:p>
            <a:pPr algn="ctr"/>
            <a:endParaRPr lang="en-US" sz="6000" b="1" dirty="0"/>
          </a:p>
          <a:p>
            <a:pPr algn="ctr"/>
            <a:r>
              <a:rPr lang="en-US" sz="6000" b="1" i="1" dirty="0"/>
              <a:t>Principles &amp;</a:t>
            </a:r>
          </a:p>
          <a:p>
            <a:pPr algn="ctr"/>
            <a:r>
              <a:rPr lang="en-US" sz="6000" b="1" i="1" dirty="0"/>
              <a:t>Implementation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1B1C5E26-1CB2-8B42-9A85-2B40E5894A86}"/>
              </a:ext>
            </a:extLst>
          </p:cNvPr>
          <p:cNvSpPr txBox="1">
            <a:spLocks/>
          </p:cNvSpPr>
          <p:nvPr/>
        </p:nvSpPr>
        <p:spPr>
          <a:xfrm>
            <a:off x="4038600" y="58352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9AA155-5101-C5EA-C514-6D8E3C803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68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55414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Resilience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B2B8E0A-6557-1974-8A21-7727335CB535}"/>
              </a:ext>
            </a:extLst>
          </p:cNvPr>
          <p:cNvSpPr txBox="1"/>
          <p:nvPr/>
        </p:nvSpPr>
        <p:spPr>
          <a:xfrm>
            <a:off x="148920" y="216860"/>
            <a:ext cx="1970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3EABE6-79AC-763C-3AC6-E1A00DE9D6C8}"/>
              </a:ext>
            </a:extLst>
          </p:cNvPr>
          <p:cNvSpPr txBox="1"/>
          <p:nvPr/>
        </p:nvSpPr>
        <p:spPr>
          <a:xfrm>
            <a:off x="4818434" y="2983807"/>
            <a:ext cx="73735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“Anything that can go</a:t>
            </a:r>
          </a:p>
          <a:p>
            <a:pPr algn="ctr"/>
            <a:r>
              <a:rPr lang="en-US" sz="4400" b="1" dirty="0"/>
              <a:t>wrong will go wrong”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DED3E87-5FBD-E496-7156-42A9AE078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CFCC271-5424-57DE-C76C-AB395B135B7F}"/>
              </a:ext>
            </a:extLst>
          </p:cNvPr>
          <p:cNvGrpSpPr/>
          <p:nvPr/>
        </p:nvGrpSpPr>
        <p:grpSpPr>
          <a:xfrm>
            <a:off x="1184413" y="2120304"/>
            <a:ext cx="3634021" cy="3874820"/>
            <a:chOff x="901549" y="2230551"/>
            <a:chExt cx="3634021" cy="3874820"/>
          </a:xfrm>
        </p:grpSpPr>
        <p:pic>
          <p:nvPicPr>
            <p:cNvPr id="14" name="Picture 13" descr="A group of colorful circles on a black background&#10;&#10;Description automatically generated">
              <a:extLst>
                <a:ext uri="{FF2B5EF4-FFF2-40B4-BE49-F238E27FC236}">
                  <a16:creationId xmlns:a16="http://schemas.microsoft.com/office/drawing/2014/main" id="{C6CC841F-4344-EA15-EECE-B551A6B76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901549" y="2471350"/>
              <a:ext cx="3634021" cy="3634021"/>
            </a:xfrm>
            <a:prstGeom prst="rect">
              <a:avLst/>
            </a:prstGeom>
          </p:spPr>
        </p:pic>
        <p:pic>
          <p:nvPicPr>
            <p:cNvPr id="8" name="Picture 7" descr="A red circle with a white x in it&#10;&#10;Description automatically generated">
              <a:extLst>
                <a:ext uri="{FF2B5EF4-FFF2-40B4-BE49-F238E27FC236}">
                  <a16:creationId xmlns:a16="http://schemas.microsoft.com/office/drawing/2014/main" id="{A7796436-CD48-DC3D-84B3-AF9853EEC0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006104" y="2230551"/>
              <a:ext cx="701375" cy="701375"/>
            </a:xfrm>
            <a:prstGeom prst="rect">
              <a:avLst/>
            </a:prstGeom>
          </p:spPr>
        </p:pic>
        <p:pic>
          <p:nvPicPr>
            <p:cNvPr id="10" name="Picture 9" descr="A yellow triangle with a white exclamation mark&#10;&#10;Description automatically generated">
              <a:extLst>
                <a:ext uri="{FF2B5EF4-FFF2-40B4-BE49-F238E27FC236}">
                  <a16:creationId xmlns:a16="http://schemas.microsoft.com/office/drawing/2014/main" id="{6B7CDCA2-3B86-B0AC-C63A-B7AF525BB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8598" y="3707082"/>
              <a:ext cx="930612" cy="930612"/>
            </a:xfrm>
            <a:prstGeom prst="rect">
              <a:avLst/>
            </a:prstGeom>
          </p:spPr>
        </p:pic>
        <p:pic>
          <p:nvPicPr>
            <p:cNvPr id="16" name="Picture 15" descr="A red circle with a white x in it&#10;&#10;Description automatically generated">
              <a:extLst>
                <a:ext uri="{FF2B5EF4-FFF2-40B4-BE49-F238E27FC236}">
                  <a16:creationId xmlns:a16="http://schemas.microsoft.com/office/drawing/2014/main" id="{5DCDA917-CDB6-0213-0D9B-E21FE2A45F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235341" y="4942804"/>
              <a:ext cx="701375" cy="701375"/>
            </a:xfrm>
            <a:prstGeom prst="rect">
              <a:avLst/>
            </a:prstGeom>
          </p:spPr>
        </p:pic>
      </p:grp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FC6A321A-83E3-A739-A009-29104E58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3673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Oval 60">
            <a:extLst>
              <a:ext uri="{FF2B5EF4-FFF2-40B4-BE49-F238E27FC236}">
                <a16:creationId xmlns:a16="http://schemas.microsoft.com/office/drawing/2014/main" id="{9D9511D2-9E27-47D2-A9D7-4FDF00BA80E9}"/>
              </a:ext>
            </a:extLst>
          </p:cNvPr>
          <p:cNvSpPr/>
          <p:nvPr/>
        </p:nvSpPr>
        <p:spPr>
          <a:xfrm>
            <a:off x="6410325" y="1592263"/>
            <a:ext cx="4400550" cy="44005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Consistency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719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Replication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100</a:t>
            </a:fld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8449B0A-CB7F-721B-6C0D-2539B627BD84}"/>
              </a:ext>
            </a:extLst>
          </p:cNvPr>
          <p:cNvSpPr/>
          <p:nvPr/>
        </p:nvSpPr>
        <p:spPr>
          <a:xfrm>
            <a:off x="7172086" y="2895600"/>
            <a:ext cx="800100" cy="8001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33A03D9-2886-21BC-D0EF-AF7805253CB0}"/>
              </a:ext>
            </a:extLst>
          </p:cNvPr>
          <p:cNvSpPr/>
          <p:nvPr/>
        </p:nvSpPr>
        <p:spPr>
          <a:xfrm>
            <a:off x="9153285" y="2789238"/>
            <a:ext cx="800100" cy="8001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C146936-89AE-4FDC-AD7A-CBEFAEEF4154}"/>
              </a:ext>
            </a:extLst>
          </p:cNvPr>
          <p:cNvSpPr/>
          <p:nvPr/>
        </p:nvSpPr>
        <p:spPr>
          <a:xfrm>
            <a:off x="8302385" y="4647402"/>
            <a:ext cx="800100" cy="8001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83B6F31-AC65-A7D9-C1E1-415D5E949DA1}"/>
              </a:ext>
            </a:extLst>
          </p:cNvPr>
          <p:cNvSpPr txBox="1"/>
          <p:nvPr/>
        </p:nvSpPr>
        <p:spPr>
          <a:xfrm>
            <a:off x="6814398" y="2372380"/>
            <a:ext cx="1168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x=5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FF5E564-D5AE-16B4-F8D1-3E465CA01F43}"/>
              </a:ext>
            </a:extLst>
          </p:cNvPr>
          <p:cNvSpPr txBox="1"/>
          <p:nvPr/>
        </p:nvSpPr>
        <p:spPr>
          <a:xfrm>
            <a:off x="8897198" y="2294412"/>
            <a:ext cx="1168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x=5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06F17A8-3303-BD53-DEA6-495CE6DA4154}"/>
              </a:ext>
            </a:extLst>
          </p:cNvPr>
          <p:cNvSpPr txBox="1"/>
          <p:nvPr/>
        </p:nvSpPr>
        <p:spPr>
          <a:xfrm>
            <a:off x="8041915" y="4134648"/>
            <a:ext cx="1168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x=5</a:t>
            </a:r>
          </a:p>
        </p:txBody>
      </p:sp>
    </p:spTree>
    <p:extLst>
      <p:ext uri="{BB962C8B-B14F-4D97-AF65-F5344CB8AC3E}">
        <p14:creationId xmlns:p14="http://schemas.microsoft.com/office/powerpoint/2010/main" val="94142340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Oval 60">
            <a:extLst>
              <a:ext uri="{FF2B5EF4-FFF2-40B4-BE49-F238E27FC236}">
                <a16:creationId xmlns:a16="http://schemas.microsoft.com/office/drawing/2014/main" id="{9D9511D2-9E27-47D2-A9D7-4FDF00BA80E9}"/>
              </a:ext>
            </a:extLst>
          </p:cNvPr>
          <p:cNvSpPr/>
          <p:nvPr/>
        </p:nvSpPr>
        <p:spPr>
          <a:xfrm>
            <a:off x="6410325" y="1592263"/>
            <a:ext cx="4400550" cy="44005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Consistency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719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Replication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101</a:t>
            </a:fld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8449B0A-CB7F-721B-6C0D-2539B627BD84}"/>
              </a:ext>
            </a:extLst>
          </p:cNvPr>
          <p:cNvSpPr/>
          <p:nvPr/>
        </p:nvSpPr>
        <p:spPr>
          <a:xfrm>
            <a:off x="7172086" y="2895600"/>
            <a:ext cx="800100" cy="8001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33A03D9-2886-21BC-D0EF-AF7805253CB0}"/>
              </a:ext>
            </a:extLst>
          </p:cNvPr>
          <p:cNvSpPr/>
          <p:nvPr/>
        </p:nvSpPr>
        <p:spPr>
          <a:xfrm>
            <a:off x="9153285" y="2789238"/>
            <a:ext cx="800100" cy="8001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C146936-89AE-4FDC-AD7A-CBEFAEEF4154}"/>
              </a:ext>
            </a:extLst>
          </p:cNvPr>
          <p:cNvSpPr/>
          <p:nvPr/>
        </p:nvSpPr>
        <p:spPr>
          <a:xfrm>
            <a:off x="8302385" y="4647402"/>
            <a:ext cx="800100" cy="8001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83B6F31-AC65-A7D9-C1E1-415D5E949DA1}"/>
              </a:ext>
            </a:extLst>
          </p:cNvPr>
          <p:cNvSpPr txBox="1"/>
          <p:nvPr/>
        </p:nvSpPr>
        <p:spPr>
          <a:xfrm>
            <a:off x="6814398" y="2372380"/>
            <a:ext cx="1168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x=5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FF5E564-D5AE-16B4-F8D1-3E465CA01F43}"/>
              </a:ext>
            </a:extLst>
          </p:cNvPr>
          <p:cNvSpPr txBox="1"/>
          <p:nvPr/>
        </p:nvSpPr>
        <p:spPr>
          <a:xfrm>
            <a:off x="8897198" y="2294412"/>
            <a:ext cx="1168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x=5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06F17A8-3303-BD53-DEA6-495CE6DA4154}"/>
              </a:ext>
            </a:extLst>
          </p:cNvPr>
          <p:cNvSpPr txBox="1"/>
          <p:nvPr/>
        </p:nvSpPr>
        <p:spPr>
          <a:xfrm>
            <a:off x="8041915" y="4134648"/>
            <a:ext cx="1168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x=5</a:t>
            </a:r>
          </a:p>
        </p:txBody>
      </p:sp>
      <p:pic>
        <p:nvPicPr>
          <p:cNvPr id="64" name="Picture 63" descr="A cartoon of 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838E425C-9DDC-A647-7A4A-4831DF7E09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9" y="1592263"/>
            <a:ext cx="1807869" cy="1807869"/>
          </a:xfrm>
          <a:prstGeom prst="rect">
            <a:avLst/>
          </a:prstGeom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89CADE8-7BFD-A9B4-6D89-739BB50204BD}"/>
              </a:ext>
            </a:extLst>
          </p:cNvPr>
          <p:cNvCxnSpPr>
            <a:cxnSpLocks/>
          </p:cNvCxnSpPr>
          <p:nvPr/>
        </p:nvCxnSpPr>
        <p:spPr>
          <a:xfrm>
            <a:off x="3149600" y="2546350"/>
            <a:ext cx="3162300" cy="3937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2882B56-9EFF-7A73-BC26-05AA217CCB7A}"/>
              </a:ext>
            </a:extLst>
          </p:cNvPr>
          <p:cNvSpPr txBox="1"/>
          <p:nvPr/>
        </p:nvSpPr>
        <p:spPr>
          <a:xfrm rot="421158">
            <a:off x="4218172" y="2196573"/>
            <a:ext cx="1168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x=17</a:t>
            </a:r>
          </a:p>
        </p:txBody>
      </p:sp>
    </p:spTree>
    <p:extLst>
      <p:ext uri="{BB962C8B-B14F-4D97-AF65-F5344CB8AC3E}">
        <p14:creationId xmlns:p14="http://schemas.microsoft.com/office/powerpoint/2010/main" val="168966183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Oval 60">
            <a:extLst>
              <a:ext uri="{FF2B5EF4-FFF2-40B4-BE49-F238E27FC236}">
                <a16:creationId xmlns:a16="http://schemas.microsoft.com/office/drawing/2014/main" id="{9D9511D2-9E27-47D2-A9D7-4FDF00BA80E9}"/>
              </a:ext>
            </a:extLst>
          </p:cNvPr>
          <p:cNvSpPr/>
          <p:nvPr/>
        </p:nvSpPr>
        <p:spPr>
          <a:xfrm>
            <a:off x="6410325" y="1592263"/>
            <a:ext cx="4400550" cy="44005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Consistency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719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Replication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102</a:t>
            </a:fld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8449B0A-CB7F-721B-6C0D-2539B627BD84}"/>
              </a:ext>
            </a:extLst>
          </p:cNvPr>
          <p:cNvSpPr/>
          <p:nvPr/>
        </p:nvSpPr>
        <p:spPr>
          <a:xfrm>
            <a:off x="7172086" y="2895600"/>
            <a:ext cx="800100" cy="8001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33A03D9-2886-21BC-D0EF-AF7805253CB0}"/>
              </a:ext>
            </a:extLst>
          </p:cNvPr>
          <p:cNvSpPr/>
          <p:nvPr/>
        </p:nvSpPr>
        <p:spPr>
          <a:xfrm>
            <a:off x="9153285" y="2789238"/>
            <a:ext cx="800100" cy="8001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C146936-89AE-4FDC-AD7A-CBEFAEEF4154}"/>
              </a:ext>
            </a:extLst>
          </p:cNvPr>
          <p:cNvSpPr/>
          <p:nvPr/>
        </p:nvSpPr>
        <p:spPr>
          <a:xfrm>
            <a:off x="8302385" y="4647402"/>
            <a:ext cx="800100" cy="8001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83B6F31-AC65-A7D9-C1E1-415D5E949DA1}"/>
              </a:ext>
            </a:extLst>
          </p:cNvPr>
          <p:cNvSpPr txBox="1"/>
          <p:nvPr/>
        </p:nvSpPr>
        <p:spPr>
          <a:xfrm>
            <a:off x="6814398" y="2372380"/>
            <a:ext cx="1168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x=5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FF5E564-D5AE-16B4-F8D1-3E465CA01F43}"/>
              </a:ext>
            </a:extLst>
          </p:cNvPr>
          <p:cNvSpPr txBox="1"/>
          <p:nvPr/>
        </p:nvSpPr>
        <p:spPr>
          <a:xfrm>
            <a:off x="8897198" y="2294412"/>
            <a:ext cx="1168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x=17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06F17A8-3303-BD53-DEA6-495CE6DA4154}"/>
              </a:ext>
            </a:extLst>
          </p:cNvPr>
          <p:cNvSpPr txBox="1"/>
          <p:nvPr/>
        </p:nvSpPr>
        <p:spPr>
          <a:xfrm>
            <a:off x="8041915" y="4134648"/>
            <a:ext cx="1168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x=17</a:t>
            </a:r>
          </a:p>
        </p:txBody>
      </p:sp>
      <p:pic>
        <p:nvPicPr>
          <p:cNvPr id="64" name="Picture 63" descr="A cartoon of 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838E425C-9DDC-A647-7A4A-4831DF7E09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9" y="1592263"/>
            <a:ext cx="1807869" cy="1807869"/>
          </a:xfrm>
          <a:prstGeom prst="rect">
            <a:avLst/>
          </a:prstGeom>
        </p:spPr>
      </p:pic>
      <p:pic>
        <p:nvPicPr>
          <p:cNvPr id="2" name="Picture 1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A0BFC585-CA8A-6A5A-FFAE-F60C064F0F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7198" y="3020642"/>
            <a:ext cx="534029" cy="550015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182CCCE-0C10-CCA6-0184-766C7FC83745}"/>
              </a:ext>
            </a:extLst>
          </p:cNvPr>
          <p:cNvCxnSpPr>
            <a:cxnSpLocks/>
          </p:cNvCxnSpPr>
          <p:nvPr/>
        </p:nvCxnSpPr>
        <p:spPr>
          <a:xfrm>
            <a:off x="3149600" y="2546350"/>
            <a:ext cx="3162300" cy="3937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AC46954-8980-ADAD-4A8D-E127D18310DC}"/>
              </a:ext>
            </a:extLst>
          </p:cNvPr>
          <p:cNvSpPr txBox="1"/>
          <p:nvPr/>
        </p:nvSpPr>
        <p:spPr>
          <a:xfrm rot="421158">
            <a:off x="4218172" y="2196573"/>
            <a:ext cx="1168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x=17</a:t>
            </a:r>
          </a:p>
        </p:txBody>
      </p:sp>
      <p:pic>
        <p:nvPicPr>
          <p:cNvPr id="7" name="Picture 6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6EAA0F98-0471-AA2B-6BC9-348492BC8A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571" y="4946851"/>
            <a:ext cx="534029" cy="550015"/>
          </a:xfrm>
          <a:prstGeom prst="rect">
            <a:avLst/>
          </a:prstGeom>
        </p:spPr>
      </p:pic>
      <p:pic>
        <p:nvPicPr>
          <p:cNvPr id="8" name="Picture 7" descr="A sand clock with yellow liquid&#10;&#10;Description automatically generated">
            <a:extLst>
              <a:ext uri="{FF2B5EF4-FFF2-40B4-BE49-F238E27FC236}">
                <a16:creationId xmlns:a16="http://schemas.microsoft.com/office/drawing/2014/main" id="{9952DE0D-1BB9-329F-A103-01A4E7A3DB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099" y="3113216"/>
            <a:ext cx="453973" cy="45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4676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Oval 60">
            <a:extLst>
              <a:ext uri="{FF2B5EF4-FFF2-40B4-BE49-F238E27FC236}">
                <a16:creationId xmlns:a16="http://schemas.microsoft.com/office/drawing/2014/main" id="{9D9511D2-9E27-47D2-A9D7-4FDF00BA80E9}"/>
              </a:ext>
            </a:extLst>
          </p:cNvPr>
          <p:cNvSpPr/>
          <p:nvPr/>
        </p:nvSpPr>
        <p:spPr>
          <a:xfrm>
            <a:off x="6410325" y="1592263"/>
            <a:ext cx="4400550" cy="44005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Consistency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719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Replication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103</a:t>
            </a:fld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8449B0A-CB7F-721B-6C0D-2539B627BD84}"/>
              </a:ext>
            </a:extLst>
          </p:cNvPr>
          <p:cNvSpPr/>
          <p:nvPr/>
        </p:nvSpPr>
        <p:spPr>
          <a:xfrm>
            <a:off x="7172086" y="2895600"/>
            <a:ext cx="800100" cy="8001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33A03D9-2886-21BC-D0EF-AF7805253CB0}"/>
              </a:ext>
            </a:extLst>
          </p:cNvPr>
          <p:cNvSpPr/>
          <p:nvPr/>
        </p:nvSpPr>
        <p:spPr>
          <a:xfrm>
            <a:off x="9153285" y="2789238"/>
            <a:ext cx="800100" cy="8001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C146936-89AE-4FDC-AD7A-CBEFAEEF4154}"/>
              </a:ext>
            </a:extLst>
          </p:cNvPr>
          <p:cNvSpPr/>
          <p:nvPr/>
        </p:nvSpPr>
        <p:spPr>
          <a:xfrm>
            <a:off x="8302385" y="4647402"/>
            <a:ext cx="800100" cy="8001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83B6F31-AC65-A7D9-C1E1-415D5E949DA1}"/>
              </a:ext>
            </a:extLst>
          </p:cNvPr>
          <p:cNvSpPr txBox="1"/>
          <p:nvPr/>
        </p:nvSpPr>
        <p:spPr>
          <a:xfrm>
            <a:off x="6814398" y="2372380"/>
            <a:ext cx="1168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x=5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FF5E564-D5AE-16B4-F8D1-3E465CA01F43}"/>
              </a:ext>
            </a:extLst>
          </p:cNvPr>
          <p:cNvSpPr txBox="1"/>
          <p:nvPr/>
        </p:nvSpPr>
        <p:spPr>
          <a:xfrm>
            <a:off x="8897198" y="2294412"/>
            <a:ext cx="1168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x=17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06F17A8-3303-BD53-DEA6-495CE6DA4154}"/>
              </a:ext>
            </a:extLst>
          </p:cNvPr>
          <p:cNvSpPr txBox="1"/>
          <p:nvPr/>
        </p:nvSpPr>
        <p:spPr>
          <a:xfrm>
            <a:off x="8041915" y="4134648"/>
            <a:ext cx="1168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x=17</a:t>
            </a:r>
          </a:p>
        </p:txBody>
      </p:sp>
      <p:pic>
        <p:nvPicPr>
          <p:cNvPr id="64" name="Picture 63" descr="A cartoon of 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838E425C-9DDC-A647-7A4A-4831DF7E09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9" y="1592263"/>
            <a:ext cx="1807869" cy="1807869"/>
          </a:xfrm>
          <a:prstGeom prst="rect">
            <a:avLst/>
          </a:prstGeom>
        </p:spPr>
      </p:pic>
      <p:pic>
        <p:nvPicPr>
          <p:cNvPr id="2" name="Picture 1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A0BFC585-CA8A-6A5A-FFAE-F60C064F0F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7198" y="3020642"/>
            <a:ext cx="534029" cy="550015"/>
          </a:xfrm>
          <a:prstGeom prst="rect">
            <a:avLst/>
          </a:prstGeom>
        </p:spPr>
      </p:pic>
      <p:pic>
        <p:nvPicPr>
          <p:cNvPr id="7" name="Picture 6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6EAA0F98-0471-AA2B-6BC9-348492BC8A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571" y="4946851"/>
            <a:ext cx="534029" cy="550015"/>
          </a:xfrm>
          <a:prstGeom prst="rect">
            <a:avLst/>
          </a:prstGeom>
        </p:spPr>
      </p:pic>
      <p:pic>
        <p:nvPicPr>
          <p:cNvPr id="8" name="Picture 7" descr="A sand clock with yellow liquid&#10;&#10;Description automatically generated">
            <a:extLst>
              <a:ext uri="{FF2B5EF4-FFF2-40B4-BE49-F238E27FC236}">
                <a16:creationId xmlns:a16="http://schemas.microsoft.com/office/drawing/2014/main" id="{9952DE0D-1BB9-329F-A103-01A4E7A3DB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099" y="3113216"/>
            <a:ext cx="453973" cy="453973"/>
          </a:xfrm>
          <a:prstGeom prst="rect">
            <a:avLst/>
          </a:prstGeom>
        </p:spPr>
      </p:pic>
      <p:pic>
        <p:nvPicPr>
          <p:cNvPr id="11" name="Picture 10" descr="A cartoon of a person&#10;&#10;Description automatically generated">
            <a:extLst>
              <a:ext uri="{FF2B5EF4-FFF2-40B4-BE49-F238E27FC236}">
                <a16:creationId xmlns:a16="http://schemas.microsoft.com/office/drawing/2014/main" id="{E2761864-2E10-B865-AE95-2FE6E23EF1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6" y="4334364"/>
            <a:ext cx="1574154" cy="157415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ABA8D2-A595-4B01-D475-D04532D72DC5}"/>
              </a:ext>
            </a:extLst>
          </p:cNvPr>
          <p:cNvCxnSpPr>
            <a:cxnSpLocks/>
          </p:cNvCxnSpPr>
          <p:nvPr/>
        </p:nvCxnSpPr>
        <p:spPr>
          <a:xfrm flipH="1">
            <a:off x="2730500" y="4406900"/>
            <a:ext cx="3365500" cy="858837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C96FC18-57D5-62CD-F3C3-B59CEF4FF80E}"/>
              </a:ext>
            </a:extLst>
          </p:cNvPr>
          <p:cNvSpPr txBox="1"/>
          <p:nvPr/>
        </p:nvSpPr>
        <p:spPr>
          <a:xfrm rot="20725380">
            <a:off x="3356068" y="4256994"/>
            <a:ext cx="2190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x=5  or  x=17</a:t>
            </a:r>
          </a:p>
        </p:txBody>
      </p:sp>
    </p:spTree>
    <p:extLst>
      <p:ext uri="{BB962C8B-B14F-4D97-AF65-F5344CB8AC3E}">
        <p14:creationId xmlns:p14="http://schemas.microsoft.com/office/powerpoint/2010/main" val="317721059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04BBDEE-F43D-65C0-AFAE-708CAD9571D5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1725672" y="4373459"/>
            <a:ext cx="8819871" cy="0"/>
          </a:xfrm>
          <a:prstGeom prst="straightConnector1">
            <a:avLst/>
          </a:prstGeom>
          <a:ln w="57150">
            <a:solidFill>
              <a:schemeClr val="tx1"/>
            </a:solidFill>
            <a:prstDash val="lg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82D081C-1D68-EE63-4CB7-5955715D5B9B}"/>
              </a:ext>
            </a:extLst>
          </p:cNvPr>
          <p:cNvSpPr txBox="1"/>
          <p:nvPr/>
        </p:nvSpPr>
        <p:spPr>
          <a:xfrm>
            <a:off x="10545543" y="4111849"/>
            <a:ext cx="1413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Consistency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719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Replication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104</a:t>
            </a:fld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9FEE3BC-FA86-23FC-2ABE-DD4C0A6EA6CA}"/>
              </a:ext>
            </a:extLst>
          </p:cNvPr>
          <p:cNvCxnSpPr/>
          <p:nvPr/>
        </p:nvCxnSpPr>
        <p:spPr>
          <a:xfrm>
            <a:off x="3578280" y="2952013"/>
            <a:ext cx="1421446" cy="1421446"/>
          </a:xfrm>
          <a:prstGeom prst="line">
            <a:avLst/>
          </a:prstGeom>
          <a:ln w="571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0A63844-D32E-3E71-A7C5-E2EAAEE508B9}"/>
              </a:ext>
            </a:extLst>
          </p:cNvPr>
          <p:cNvCxnSpPr>
            <a:cxnSpLocks/>
          </p:cNvCxnSpPr>
          <p:nvPr/>
        </p:nvCxnSpPr>
        <p:spPr>
          <a:xfrm>
            <a:off x="4991386" y="4373459"/>
            <a:ext cx="1510249" cy="0"/>
          </a:xfrm>
          <a:prstGeom prst="line">
            <a:avLst/>
          </a:prstGeom>
          <a:ln w="571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A1E3A97-AF09-CD7F-98EF-CAAB4D34DEE9}"/>
              </a:ext>
            </a:extLst>
          </p:cNvPr>
          <p:cNvCxnSpPr>
            <a:cxnSpLocks/>
          </p:cNvCxnSpPr>
          <p:nvPr/>
        </p:nvCxnSpPr>
        <p:spPr>
          <a:xfrm flipH="1">
            <a:off x="6501635" y="2952013"/>
            <a:ext cx="1421446" cy="1424024"/>
          </a:xfrm>
          <a:prstGeom prst="line">
            <a:avLst/>
          </a:prstGeom>
          <a:ln w="571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DE3D266-160A-46EF-DF30-4CF9BCC6926D}"/>
              </a:ext>
            </a:extLst>
          </p:cNvPr>
          <p:cNvSpPr txBox="1"/>
          <p:nvPr/>
        </p:nvSpPr>
        <p:spPr>
          <a:xfrm>
            <a:off x="1687273" y="2001897"/>
            <a:ext cx="33124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Write Request</a:t>
            </a:r>
          </a:p>
          <a:p>
            <a:pPr algn="ctr"/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x = 17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FD8742F-DD90-20F2-0DB5-852693E76F2F}"/>
              </a:ext>
            </a:extLst>
          </p:cNvPr>
          <p:cNvSpPr txBox="1"/>
          <p:nvPr/>
        </p:nvSpPr>
        <p:spPr>
          <a:xfrm>
            <a:off x="6333436" y="2380091"/>
            <a:ext cx="3312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Write Done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A9FF76D-39DA-3F92-0204-C225316B7745}"/>
              </a:ext>
            </a:extLst>
          </p:cNvPr>
          <p:cNvCxnSpPr>
            <a:cxnSpLocks/>
          </p:cNvCxnSpPr>
          <p:nvPr/>
        </p:nvCxnSpPr>
        <p:spPr>
          <a:xfrm>
            <a:off x="5919537" y="2641701"/>
            <a:ext cx="0" cy="2441621"/>
          </a:xfrm>
          <a:prstGeom prst="line">
            <a:avLst/>
          </a:prstGeom>
          <a:ln w="57150">
            <a:solidFill>
              <a:srgbClr val="00B05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3D2D64F-FE4A-0B5D-38E4-1EA5BB196D6E}"/>
              </a:ext>
            </a:extLst>
          </p:cNvPr>
          <p:cNvSpPr txBox="1"/>
          <p:nvPr/>
        </p:nvSpPr>
        <p:spPr>
          <a:xfrm>
            <a:off x="634553" y="4111849"/>
            <a:ext cx="1031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x = 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57C3A26-DB5B-195C-1E95-4610C87AD5EF}"/>
              </a:ext>
            </a:extLst>
          </p:cNvPr>
          <p:cNvSpPr txBox="1"/>
          <p:nvPr/>
        </p:nvSpPr>
        <p:spPr>
          <a:xfrm>
            <a:off x="4681928" y="1854294"/>
            <a:ext cx="2571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Write Visible</a:t>
            </a:r>
          </a:p>
        </p:txBody>
      </p:sp>
    </p:spTree>
    <p:extLst>
      <p:ext uri="{BB962C8B-B14F-4D97-AF65-F5344CB8AC3E}">
        <p14:creationId xmlns:p14="http://schemas.microsoft.com/office/powerpoint/2010/main" val="174425912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Strong Consistency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6111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Replication ➤ Consistency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105</a:t>
            </a:fld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5C21C4-72B8-5D65-6003-2FB09E7EBCD0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725672" y="4373459"/>
            <a:ext cx="8819871" cy="0"/>
          </a:xfrm>
          <a:prstGeom prst="straightConnector1">
            <a:avLst/>
          </a:prstGeom>
          <a:ln w="57150">
            <a:solidFill>
              <a:schemeClr val="tx1"/>
            </a:solidFill>
            <a:prstDash val="lg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B44469D-95D0-9302-FD79-7635E46A0B65}"/>
              </a:ext>
            </a:extLst>
          </p:cNvPr>
          <p:cNvSpPr txBox="1"/>
          <p:nvPr/>
        </p:nvSpPr>
        <p:spPr>
          <a:xfrm>
            <a:off x="10545543" y="4111849"/>
            <a:ext cx="1413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E3B224-46E7-5303-1683-A84429D24859}"/>
              </a:ext>
            </a:extLst>
          </p:cNvPr>
          <p:cNvCxnSpPr/>
          <p:nvPr/>
        </p:nvCxnSpPr>
        <p:spPr>
          <a:xfrm>
            <a:off x="3578280" y="2952013"/>
            <a:ext cx="1421446" cy="1421446"/>
          </a:xfrm>
          <a:prstGeom prst="line">
            <a:avLst/>
          </a:prstGeom>
          <a:ln w="571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AB9EFB-513A-DC94-CC0D-C2FDE631F6D8}"/>
              </a:ext>
            </a:extLst>
          </p:cNvPr>
          <p:cNvCxnSpPr>
            <a:cxnSpLocks/>
          </p:cNvCxnSpPr>
          <p:nvPr/>
        </p:nvCxnSpPr>
        <p:spPr>
          <a:xfrm>
            <a:off x="4991386" y="4373459"/>
            <a:ext cx="1510249" cy="0"/>
          </a:xfrm>
          <a:prstGeom prst="line">
            <a:avLst/>
          </a:prstGeom>
          <a:ln w="571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0A5B8F5-B25C-2A4F-83FF-5ECA0929D000}"/>
              </a:ext>
            </a:extLst>
          </p:cNvPr>
          <p:cNvCxnSpPr>
            <a:cxnSpLocks/>
          </p:cNvCxnSpPr>
          <p:nvPr/>
        </p:nvCxnSpPr>
        <p:spPr>
          <a:xfrm flipH="1">
            <a:off x="6501635" y="2952013"/>
            <a:ext cx="1421446" cy="1424024"/>
          </a:xfrm>
          <a:prstGeom prst="line">
            <a:avLst/>
          </a:prstGeom>
          <a:ln w="571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ED35B60-21A3-2960-1211-736B6242B28D}"/>
              </a:ext>
            </a:extLst>
          </p:cNvPr>
          <p:cNvSpPr txBox="1"/>
          <p:nvPr/>
        </p:nvSpPr>
        <p:spPr>
          <a:xfrm>
            <a:off x="1687273" y="2001897"/>
            <a:ext cx="33124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Write Request</a:t>
            </a:r>
          </a:p>
          <a:p>
            <a:pPr algn="ctr"/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x = 17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D27E4C-65FC-E52C-BA61-03E84A0DF7F4}"/>
              </a:ext>
            </a:extLst>
          </p:cNvPr>
          <p:cNvSpPr txBox="1"/>
          <p:nvPr/>
        </p:nvSpPr>
        <p:spPr>
          <a:xfrm>
            <a:off x="6333436" y="2380091"/>
            <a:ext cx="3312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Write Done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8F39E4C-929F-FA09-BD27-0CE3AB9F8905}"/>
              </a:ext>
            </a:extLst>
          </p:cNvPr>
          <p:cNvCxnSpPr>
            <a:cxnSpLocks/>
          </p:cNvCxnSpPr>
          <p:nvPr/>
        </p:nvCxnSpPr>
        <p:spPr>
          <a:xfrm>
            <a:off x="5919537" y="2641701"/>
            <a:ext cx="0" cy="2441621"/>
          </a:xfrm>
          <a:prstGeom prst="line">
            <a:avLst/>
          </a:prstGeom>
          <a:ln w="57150">
            <a:solidFill>
              <a:srgbClr val="00B05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D10C95A-CC08-DB92-A391-226989651309}"/>
              </a:ext>
            </a:extLst>
          </p:cNvPr>
          <p:cNvSpPr txBox="1"/>
          <p:nvPr/>
        </p:nvSpPr>
        <p:spPr>
          <a:xfrm>
            <a:off x="634553" y="4111849"/>
            <a:ext cx="1031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x = 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AA0945-DB52-154F-0A86-5EA1F1AA3BBA}"/>
              </a:ext>
            </a:extLst>
          </p:cNvPr>
          <p:cNvSpPr txBox="1"/>
          <p:nvPr/>
        </p:nvSpPr>
        <p:spPr>
          <a:xfrm>
            <a:off x="4681928" y="1854294"/>
            <a:ext cx="2571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Write Visible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02D4676-BDE9-EC7B-057F-A47CBE372B12}"/>
              </a:ext>
            </a:extLst>
          </p:cNvPr>
          <p:cNvCxnSpPr>
            <a:cxnSpLocks/>
          </p:cNvCxnSpPr>
          <p:nvPr/>
        </p:nvCxnSpPr>
        <p:spPr>
          <a:xfrm>
            <a:off x="2395525" y="4373459"/>
            <a:ext cx="1510249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AB481E9-6D64-8F6E-5C18-C5436FC04871}"/>
              </a:ext>
            </a:extLst>
          </p:cNvPr>
          <p:cNvCxnSpPr>
            <a:cxnSpLocks/>
          </p:cNvCxnSpPr>
          <p:nvPr/>
        </p:nvCxnSpPr>
        <p:spPr>
          <a:xfrm flipV="1">
            <a:off x="1687273" y="4373459"/>
            <a:ext cx="708252" cy="966891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909EC56-F35C-7971-5A9D-20D131007CD9}"/>
              </a:ext>
            </a:extLst>
          </p:cNvPr>
          <p:cNvSpPr txBox="1"/>
          <p:nvPr/>
        </p:nvSpPr>
        <p:spPr>
          <a:xfrm>
            <a:off x="798432" y="5447809"/>
            <a:ext cx="17357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Read Request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A82ECD3-4CA1-FFC4-D9CF-93A2B9EC99B8}"/>
              </a:ext>
            </a:extLst>
          </p:cNvPr>
          <p:cNvCxnSpPr>
            <a:cxnSpLocks/>
          </p:cNvCxnSpPr>
          <p:nvPr/>
        </p:nvCxnSpPr>
        <p:spPr>
          <a:xfrm flipH="1" flipV="1">
            <a:off x="3883930" y="4354408"/>
            <a:ext cx="797998" cy="985942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8A6C219-A90E-123F-63D4-3B5A86C9DB0C}"/>
              </a:ext>
            </a:extLst>
          </p:cNvPr>
          <p:cNvSpPr txBox="1"/>
          <p:nvPr/>
        </p:nvSpPr>
        <p:spPr>
          <a:xfrm>
            <a:off x="4038600" y="5387261"/>
            <a:ext cx="1015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2211B54-14EA-0F92-DA90-3886C7F7C9B7}"/>
              </a:ext>
            </a:extLst>
          </p:cNvPr>
          <p:cNvCxnSpPr>
            <a:cxnSpLocks/>
          </p:cNvCxnSpPr>
          <p:nvPr/>
        </p:nvCxnSpPr>
        <p:spPr>
          <a:xfrm>
            <a:off x="7429786" y="4373459"/>
            <a:ext cx="1510249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3ABBCD5-30CB-85B6-84AD-359EFE7F3FF7}"/>
              </a:ext>
            </a:extLst>
          </p:cNvPr>
          <p:cNvCxnSpPr>
            <a:cxnSpLocks/>
          </p:cNvCxnSpPr>
          <p:nvPr/>
        </p:nvCxnSpPr>
        <p:spPr>
          <a:xfrm flipV="1">
            <a:off x="6721534" y="4373459"/>
            <a:ext cx="708252" cy="966891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F4792A-494F-6CD4-8CB2-939E12E94169}"/>
              </a:ext>
            </a:extLst>
          </p:cNvPr>
          <p:cNvCxnSpPr>
            <a:cxnSpLocks/>
          </p:cNvCxnSpPr>
          <p:nvPr/>
        </p:nvCxnSpPr>
        <p:spPr>
          <a:xfrm flipH="1" flipV="1">
            <a:off x="8918191" y="4354408"/>
            <a:ext cx="797998" cy="985942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C67B165-3AD1-C924-F08E-77EF86940D37}"/>
              </a:ext>
            </a:extLst>
          </p:cNvPr>
          <p:cNvSpPr txBox="1"/>
          <p:nvPr/>
        </p:nvSpPr>
        <p:spPr>
          <a:xfrm>
            <a:off x="6005432" y="5384125"/>
            <a:ext cx="17357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Read Request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959BBCE-27C1-BF67-BAA8-F866E5ECF660}"/>
              </a:ext>
            </a:extLst>
          </p:cNvPr>
          <p:cNvSpPr txBox="1"/>
          <p:nvPr/>
        </p:nvSpPr>
        <p:spPr>
          <a:xfrm>
            <a:off x="9245600" y="5323577"/>
            <a:ext cx="1015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17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70582E7-57EB-3348-ED87-C0B76DB3D4E2}"/>
              </a:ext>
            </a:extLst>
          </p:cNvPr>
          <p:cNvSpPr txBox="1"/>
          <p:nvPr/>
        </p:nvSpPr>
        <p:spPr>
          <a:xfrm>
            <a:off x="10109200" y="1472369"/>
            <a:ext cx="1803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Client 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0232D09-6AA2-371C-161F-B4F0A706BAE3}"/>
              </a:ext>
            </a:extLst>
          </p:cNvPr>
          <p:cNvSpPr txBox="1"/>
          <p:nvPr/>
        </p:nvSpPr>
        <p:spPr>
          <a:xfrm>
            <a:off x="10109200" y="5844559"/>
            <a:ext cx="1803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Client B</a:t>
            </a:r>
          </a:p>
        </p:txBody>
      </p:sp>
    </p:spTree>
    <p:extLst>
      <p:ext uri="{BB962C8B-B14F-4D97-AF65-F5344CB8AC3E}">
        <p14:creationId xmlns:p14="http://schemas.microsoft.com/office/powerpoint/2010/main" val="90664583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Sequential Consistency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6111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Replication ➤ Consistency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106</a:t>
            </a:fld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5C21C4-72B8-5D65-6003-2FB09E7EBCD0}"/>
              </a:ext>
            </a:extLst>
          </p:cNvPr>
          <p:cNvCxnSpPr>
            <a:cxnSpLocks/>
          </p:cNvCxnSpPr>
          <p:nvPr/>
        </p:nvCxnSpPr>
        <p:spPr>
          <a:xfrm flipV="1">
            <a:off x="1255769" y="3965639"/>
            <a:ext cx="9867096" cy="19051"/>
          </a:xfrm>
          <a:prstGeom prst="straightConnector1">
            <a:avLst/>
          </a:prstGeom>
          <a:ln w="57150">
            <a:solidFill>
              <a:schemeClr val="tx1"/>
            </a:solidFill>
            <a:prstDash val="lg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E3B224-46E7-5303-1683-A84429D24859}"/>
              </a:ext>
            </a:extLst>
          </p:cNvPr>
          <p:cNvCxnSpPr>
            <a:cxnSpLocks/>
          </p:cNvCxnSpPr>
          <p:nvPr/>
        </p:nvCxnSpPr>
        <p:spPr>
          <a:xfrm>
            <a:off x="2374897" y="3428138"/>
            <a:ext cx="556551" cy="556551"/>
          </a:xfrm>
          <a:prstGeom prst="line">
            <a:avLst/>
          </a:prstGeom>
          <a:ln w="571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AB9EFB-513A-DC94-CC0D-C2FDE631F6D8}"/>
              </a:ext>
            </a:extLst>
          </p:cNvPr>
          <p:cNvCxnSpPr>
            <a:cxnSpLocks/>
          </p:cNvCxnSpPr>
          <p:nvPr/>
        </p:nvCxnSpPr>
        <p:spPr>
          <a:xfrm>
            <a:off x="2923108" y="3984689"/>
            <a:ext cx="563039" cy="0"/>
          </a:xfrm>
          <a:prstGeom prst="line">
            <a:avLst/>
          </a:prstGeom>
          <a:ln w="571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0A5B8F5-B25C-2A4F-83FF-5ECA0929D000}"/>
              </a:ext>
            </a:extLst>
          </p:cNvPr>
          <p:cNvCxnSpPr>
            <a:cxnSpLocks/>
          </p:cNvCxnSpPr>
          <p:nvPr/>
        </p:nvCxnSpPr>
        <p:spPr>
          <a:xfrm flipH="1">
            <a:off x="3479659" y="3463328"/>
            <a:ext cx="520417" cy="521361"/>
          </a:xfrm>
          <a:prstGeom prst="line">
            <a:avLst/>
          </a:prstGeom>
          <a:ln w="571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ED35B60-21A3-2960-1211-736B6242B28D}"/>
              </a:ext>
            </a:extLst>
          </p:cNvPr>
          <p:cNvSpPr txBox="1"/>
          <p:nvPr/>
        </p:nvSpPr>
        <p:spPr>
          <a:xfrm>
            <a:off x="1739238" y="2904641"/>
            <a:ext cx="1206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x = 17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10C95A-CC08-DB92-A391-226989651309}"/>
              </a:ext>
            </a:extLst>
          </p:cNvPr>
          <p:cNvSpPr txBox="1"/>
          <p:nvPr/>
        </p:nvSpPr>
        <p:spPr>
          <a:xfrm>
            <a:off x="164650" y="3723080"/>
            <a:ext cx="1031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x = 5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02D4676-BDE9-EC7B-057F-A47CBE372B12}"/>
              </a:ext>
            </a:extLst>
          </p:cNvPr>
          <p:cNvCxnSpPr>
            <a:cxnSpLocks/>
          </p:cNvCxnSpPr>
          <p:nvPr/>
        </p:nvCxnSpPr>
        <p:spPr>
          <a:xfrm>
            <a:off x="1925622" y="3984690"/>
            <a:ext cx="44927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AB481E9-6D64-8F6E-5C18-C5436FC04871}"/>
              </a:ext>
            </a:extLst>
          </p:cNvPr>
          <p:cNvCxnSpPr>
            <a:cxnSpLocks/>
          </p:cNvCxnSpPr>
          <p:nvPr/>
        </p:nvCxnSpPr>
        <p:spPr>
          <a:xfrm flipV="1">
            <a:off x="1577636" y="3984690"/>
            <a:ext cx="347986" cy="475063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A82ECD3-4CA1-FFC4-D9CF-93A2B9EC99B8}"/>
              </a:ext>
            </a:extLst>
          </p:cNvPr>
          <p:cNvCxnSpPr>
            <a:cxnSpLocks/>
          </p:cNvCxnSpPr>
          <p:nvPr/>
        </p:nvCxnSpPr>
        <p:spPr>
          <a:xfrm flipH="1" flipV="1">
            <a:off x="2342638" y="3984690"/>
            <a:ext cx="392087" cy="484431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8A6C219-A90E-123F-63D4-3B5A86C9DB0C}"/>
              </a:ext>
            </a:extLst>
          </p:cNvPr>
          <p:cNvSpPr txBox="1"/>
          <p:nvPr/>
        </p:nvSpPr>
        <p:spPr>
          <a:xfrm>
            <a:off x="2247489" y="4464960"/>
            <a:ext cx="1015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2211B54-14EA-0F92-DA90-3886C7F7C9B7}"/>
              </a:ext>
            </a:extLst>
          </p:cNvPr>
          <p:cNvCxnSpPr>
            <a:cxnSpLocks/>
          </p:cNvCxnSpPr>
          <p:nvPr/>
        </p:nvCxnSpPr>
        <p:spPr>
          <a:xfrm>
            <a:off x="4223926" y="3982998"/>
            <a:ext cx="348071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3ABBCD5-30CB-85B6-84AD-359EFE7F3FF7}"/>
              </a:ext>
            </a:extLst>
          </p:cNvPr>
          <p:cNvCxnSpPr>
            <a:cxnSpLocks/>
          </p:cNvCxnSpPr>
          <p:nvPr/>
        </p:nvCxnSpPr>
        <p:spPr>
          <a:xfrm flipV="1">
            <a:off x="3860010" y="3965639"/>
            <a:ext cx="381417" cy="520702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F4792A-494F-6CD4-8CB2-939E12E94169}"/>
              </a:ext>
            </a:extLst>
          </p:cNvPr>
          <p:cNvCxnSpPr>
            <a:cxnSpLocks/>
          </p:cNvCxnSpPr>
          <p:nvPr/>
        </p:nvCxnSpPr>
        <p:spPr>
          <a:xfrm flipH="1" flipV="1">
            <a:off x="4539001" y="3965639"/>
            <a:ext cx="432259" cy="534064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959BBCE-27C1-BF67-BAA8-F866E5ECF660}"/>
              </a:ext>
            </a:extLst>
          </p:cNvPr>
          <p:cNvSpPr txBox="1"/>
          <p:nvPr/>
        </p:nvSpPr>
        <p:spPr>
          <a:xfrm>
            <a:off x="4539001" y="4506053"/>
            <a:ext cx="1015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70582E7-57EB-3348-ED87-C0B76DB3D4E2}"/>
              </a:ext>
            </a:extLst>
          </p:cNvPr>
          <p:cNvSpPr txBox="1"/>
          <p:nvPr/>
        </p:nvSpPr>
        <p:spPr>
          <a:xfrm>
            <a:off x="10109200" y="1472369"/>
            <a:ext cx="1803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Client 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0232D09-6AA2-371C-161F-B4F0A706BAE3}"/>
              </a:ext>
            </a:extLst>
          </p:cNvPr>
          <p:cNvSpPr txBox="1"/>
          <p:nvPr/>
        </p:nvSpPr>
        <p:spPr>
          <a:xfrm>
            <a:off x="10109200" y="5844559"/>
            <a:ext cx="1803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Client B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4E13181-09BC-38D8-B36B-86E25B05A29C}"/>
              </a:ext>
            </a:extLst>
          </p:cNvPr>
          <p:cNvCxnSpPr>
            <a:cxnSpLocks/>
          </p:cNvCxnSpPr>
          <p:nvPr/>
        </p:nvCxnSpPr>
        <p:spPr>
          <a:xfrm>
            <a:off x="5051089" y="3428138"/>
            <a:ext cx="556551" cy="556551"/>
          </a:xfrm>
          <a:prstGeom prst="line">
            <a:avLst/>
          </a:prstGeom>
          <a:ln w="571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E48EEA5-7CB0-5E5C-9F84-8112126EC823}"/>
              </a:ext>
            </a:extLst>
          </p:cNvPr>
          <p:cNvCxnSpPr>
            <a:cxnSpLocks/>
          </p:cNvCxnSpPr>
          <p:nvPr/>
        </p:nvCxnSpPr>
        <p:spPr>
          <a:xfrm>
            <a:off x="5599300" y="3984689"/>
            <a:ext cx="563039" cy="0"/>
          </a:xfrm>
          <a:prstGeom prst="line">
            <a:avLst/>
          </a:prstGeom>
          <a:ln w="571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5F422BC-D33E-0562-6462-824C06900D9A}"/>
              </a:ext>
            </a:extLst>
          </p:cNvPr>
          <p:cNvCxnSpPr>
            <a:cxnSpLocks/>
          </p:cNvCxnSpPr>
          <p:nvPr/>
        </p:nvCxnSpPr>
        <p:spPr>
          <a:xfrm flipH="1">
            <a:off x="6155851" y="3463328"/>
            <a:ext cx="520417" cy="521361"/>
          </a:xfrm>
          <a:prstGeom prst="line">
            <a:avLst/>
          </a:prstGeom>
          <a:ln w="571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4C836AB-D1F1-948F-9D5E-1178A5CACBB7}"/>
              </a:ext>
            </a:extLst>
          </p:cNvPr>
          <p:cNvSpPr txBox="1"/>
          <p:nvPr/>
        </p:nvSpPr>
        <p:spPr>
          <a:xfrm>
            <a:off x="4415430" y="2904641"/>
            <a:ext cx="1206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x = 20 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F69ECF6-D859-24D0-E1F1-748F997729D7}"/>
              </a:ext>
            </a:extLst>
          </p:cNvPr>
          <p:cNvCxnSpPr>
            <a:cxnSpLocks/>
          </p:cNvCxnSpPr>
          <p:nvPr/>
        </p:nvCxnSpPr>
        <p:spPr>
          <a:xfrm>
            <a:off x="6735469" y="3976648"/>
            <a:ext cx="348071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73C93DD-3A94-0C49-164F-74BCFC47168E}"/>
              </a:ext>
            </a:extLst>
          </p:cNvPr>
          <p:cNvCxnSpPr>
            <a:cxnSpLocks/>
          </p:cNvCxnSpPr>
          <p:nvPr/>
        </p:nvCxnSpPr>
        <p:spPr>
          <a:xfrm flipV="1">
            <a:off x="6371553" y="3959289"/>
            <a:ext cx="381417" cy="520702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CA0E174-41DA-6D23-D4C3-0BE50E861571}"/>
              </a:ext>
            </a:extLst>
          </p:cNvPr>
          <p:cNvCxnSpPr>
            <a:cxnSpLocks/>
          </p:cNvCxnSpPr>
          <p:nvPr/>
        </p:nvCxnSpPr>
        <p:spPr>
          <a:xfrm flipH="1" flipV="1">
            <a:off x="7050544" y="3959289"/>
            <a:ext cx="432259" cy="534064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80B854D-332F-F027-6A3C-1CCF1E29BA47}"/>
              </a:ext>
            </a:extLst>
          </p:cNvPr>
          <p:cNvSpPr txBox="1"/>
          <p:nvPr/>
        </p:nvSpPr>
        <p:spPr>
          <a:xfrm>
            <a:off x="7050544" y="4506053"/>
            <a:ext cx="1015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B003DD1-38A9-5CA0-126E-433A8C31FD84}"/>
              </a:ext>
            </a:extLst>
          </p:cNvPr>
          <p:cNvCxnSpPr>
            <a:cxnSpLocks/>
          </p:cNvCxnSpPr>
          <p:nvPr/>
        </p:nvCxnSpPr>
        <p:spPr>
          <a:xfrm>
            <a:off x="8576083" y="3982998"/>
            <a:ext cx="348071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C5E07A7-4C32-AA2B-307B-F03B8C0BDEF4}"/>
              </a:ext>
            </a:extLst>
          </p:cNvPr>
          <p:cNvCxnSpPr>
            <a:cxnSpLocks/>
          </p:cNvCxnSpPr>
          <p:nvPr/>
        </p:nvCxnSpPr>
        <p:spPr>
          <a:xfrm flipV="1">
            <a:off x="8212167" y="3965639"/>
            <a:ext cx="381417" cy="520702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515B040-8C00-95AD-F413-F896584E6E55}"/>
              </a:ext>
            </a:extLst>
          </p:cNvPr>
          <p:cNvCxnSpPr>
            <a:cxnSpLocks/>
          </p:cNvCxnSpPr>
          <p:nvPr/>
        </p:nvCxnSpPr>
        <p:spPr>
          <a:xfrm flipH="1" flipV="1">
            <a:off x="8891158" y="3965639"/>
            <a:ext cx="432259" cy="534064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4CB8FB1-6F2E-7B0A-94DD-613FCBAD0544}"/>
              </a:ext>
            </a:extLst>
          </p:cNvPr>
          <p:cNvSpPr txBox="1"/>
          <p:nvPr/>
        </p:nvSpPr>
        <p:spPr>
          <a:xfrm>
            <a:off x="8847153" y="4506053"/>
            <a:ext cx="1015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17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DB99DA6-A099-ACAA-F3AD-41ACD1F8587A}"/>
              </a:ext>
            </a:extLst>
          </p:cNvPr>
          <p:cNvCxnSpPr>
            <a:cxnSpLocks/>
          </p:cNvCxnSpPr>
          <p:nvPr/>
        </p:nvCxnSpPr>
        <p:spPr>
          <a:xfrm>
            <a:off x="10240818" y="3976648"/>
            <a:ext cx="348071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906D088-B667-BDB8-54D4-FB661FCEEF19}"/>
              </a:ext>
            </a:extLst>
          </p:cNvPr>
          <p:cNvCxnSpPr>
            <a:cxnSpLocks/>
          </p:cNvCxnSpPr>
          <p:nvPr/>
        </p:nvCxnSpPr>
        <p:spPr>
          <a:xfrm flipV="1">
            <a:off x="9876902" y="3952939"/>
            <a:ext cx="381417" cy="520702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81405AA-90FA-787C-8AD6-580ABADE3DA4}"/>
              </a:ext>
            </a:extLst>
          </p:cNvPr>
          <p:cNvCxnSpPr>
            <a:cxnSpLocks/>
          </p:cNvCxnSpPr>
          <p:nvPr/>
        </p:nvCxnSpPr>
        <p:spPr>
          <a:xfrm flipH="1" flipV="1">
            <a:off x="10555893" y="3952939"/>
            <a:ext cx="432259" cy="534064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736EE3C-3F87-0B4E-BB5A-7EDF969DD91A}"/>
              </a:ext>
            </a:extLst>
          </p:cNvPr>
          <p:cNvSpPr txBox="1"/>
          <p:nvPr/>
        </p:nvSpPr>
        <p:spPr>
          <a:xfrm>
            <a:off x="10555893" y="4487003"/>
            <a:ext cx="1015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04348B4-343B-B901-D0D6-C1A1F4E51491}"/>
              </a:ext>
            </a:extLst>
          </p:cNvPr>
          <p:cNvSpPr txBox="1"/>
          <p:nvPr/>
        </p:nvSpPr>
        <p:spPr>
          <a:xfrm>
            <a:off x="10929661" y="3690070"/>
            <a:ext cx="1413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99549528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Eventual Consistency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6111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Replication ➤ Consistency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107</a:t>
            </a:fld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5C21C4-72B8-5D65-6003-2FB09E7EBCD0}"/>
              </a:ext>
            </a:extLst>
          </p:cNvPr>
          <p:cNvCxnSpPr>
            <a:cxnSpLocks/>
          </p:cNvCxnSpPr>
          <p:nvPr/>
        </p:nvCxnSpPr>
        <p:spPr>
          <a:xfrm flipV="1">
            <a:off x="1255769" y="3965639"/>
            <a:ext cx="9867096" cy="19051"/>
          </a:xfrm>
          <a:prstGeom prst="straightConnector1">
            <a:avLst/>
          </a:prstGeom>
          <a:ln w="57150">
            <a:solidFill>
              <a:schemeClr val="tx1"/>
            </a:solidFill>
            <a:prstDash val="lg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E3B224-46E7-5303-1683-A84429D24859}"/>
              </a:ext>
            </a:extLst>
          </p:cNvPr>
          <p:cNvCxnSpPr>
            <a:cxnSpLocks/>
          </p:cNvCxnSpPr>
          <p:nvPr/>
        </p:nvCxnSpPr>
        <p:spPr>
          <a:xfrm>
            <a:off x="2374897" y="3428138"/>
            <a:ext cx="556551" cy="556551"/>
          </a:xfrm>
          <a:prstGeom prst="line">
            <a:avLst/>
          </a:prstGeom>
          <a:ln w="571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AB9EFB-513A-DC94-CC0D-C2FDE631F6D8}"/>
              </a:ext>
            </a:extLst>
          </p:cNvPr>
          <p:cNvCxnSpPr>
            <a:cxnSpLocks/>
          </p:cNvCxnSpPr>
          <p:nvPr/>
        </p:nvCxnSpPr>
        <p:spPr>
          <a:xfrm>
            <a:off x="2923108" y="3984689"/>
            <a:ext cx="563039" cy="0"/>
          </a:xfrm>
          <a:prstGeom prst="line">
            <a:avLst/>
          </a:prstGeom>
          <a:ln w="571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0A5B8F5-B25C-2A4F-83FF-5ECA0929D000}"/>
              </a:ext>
            </a:extLst>
          </p:cNvPr>
          <p:cNvCxnSpPr>
            <a:cxnSpLocks/>
          </p:cNvCxnSpPr>
          <p:nvPr/>
        </p:nvCxnSpPr>
        <p:spPr>
          <a:xfrm flipH="1">
            <a:off x="3479659" y="3463328"/>
            <a:ext cx="520417" cy="521361"/>
          </a:xfrm>
          <a:prstGeom prst="line">
            <a:avLst/>
          </a:prstGeom>
          <a:ln w="571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ED35B60-21A3-2960-1211-736B6242B28D}"/>
              </a:ext>
            </a:extLst>
          </p:cNvPr>
          <p:cNvSpPr txBox="1"/>
          <p:nvPr/>
        </p:nvSpPr>
        <p:spPr>
          <a:xfrm>
            <a:off x="1739238" y="2904641"/>
            <a:ext cx="1206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x = 17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10C95A-CC08-DB92-A391-226989651309}"/>
              </a:ext>
            </a:extLst>
          </p:cNvPr>
          <p:cNvSpPr txBox="1"/>
          <p:nvPr/>
        </p:nvSpPr>
        <p:spPr>
          <a:xfrm>
            <a:off x="164650" y="3723080"/>
            <a:ext cx="1031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x = 5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02D4676-BDE9-EC7B-057F-A47CBE372B12}"/>
              </a:ext>
            </a:extLst>
          </p:cNvPr>
          <p:cNvCxnSpPr>
            <a:cxnSpLocks/>
          </p:cNvCxnSpPr>
          <p:nvPr/>
        </p:nvCxnSpPr>
        <p:spPr>
          <a:xfrm>
            <a:off x="1925622" y="3984690"/>
            <a:ext cx="44927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AB481E9-6D64-8F6E-5C18-C5436FC04871}"/>
              </a:ext>
            </a:extLst>
          </p:cNvPr>
          <p:cNvCxnSpPr>
            <a:cxnSpLocks/>
          </p:cNvCxnSpPr>
          <p:nvPr/>
        </p:nvCxnSpPr>
        <p:spPr>
          <a:xfrm flipV="1">
            <a:off x="1577636" y="3984690"/>
            <a:ext cx="347986" cy="475063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A82ECD3-4CA1-FFC4-D9CF-93A2B9EC99B8}"/>
              </a:ext>
            </a:extLst>
          </p:cNvPr>
          <p:cNvCxnSpPr>
            <a:cxnSpLocks/>
          </p:cNvCxnSpPr>
          <p:nvPr/>
        </p:nvCxnSpPr>
        <p:spPr>
          <a:xfrm flipH="1" flipV="1">
            <a:off x="2342638" y="3984690"/>
            <a:ext cx="392087" cy="484431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8A6C219-A90E-123F-63D4-3B5A86C9DB0C}"/>
              </a:ext>
            </a:extLst>
          </p:cNvPr>
          <p:cNvSpPr txBox="1"/>
          <p:nvPr/>
        </p:nvSpPr>
        <p:spPr>
          <a:xfrm>
            <a:off x="2247489" y="4464960"/>
            <a:ext cx="1015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2211B54-14EA-0F92-DA90-3886C7F7C9B7}"/>
              </a:ext>
            </a:extLst>
          </p:cNvPr>
          <p:cNvCxnSpPr>
            <a:cxnSpLocks/>
          </p:cNvCxnSpPr>
          <p:nvPr/>
        </p:nvCxnSpPr>
        <p:spPr>
          <a:xfrm>
            <a:off x="4223926" y="3982998"/>
            <a:ext cx="348071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3ABBCD5-30CB-85B6-84AD-359EFE7F3FF7}"/>
              </a:ext>
            </a:extLst>
          </p:cNvPr>
          <p:cNvCxnSpPr>
            <a:cxnSpLocks/>
          </p:cNvCxnSpPr>
          <p:nvPr/>
        </p:nvCxnSpPr>
        <p:spPr>
          <a:xfrm flipV="1">
            <a:off x="3860010" y="3965639"/>
            <a:ext cx="381417" cy="520702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F4792A-494F-6CD4-8CB2-939E12E94169}"/>
              </a:ext>
            </a:extLst>
          </p:cNvPr>
          <p:cNvCxnSpPr>
            <a:cxnSpLocks/>
          </p:cNvCxnSpPr>
          <p:nvPr/>
        </p:nvCxnSpPr>
        <p:spPr>
          <a:xfrm flipH="1" flipV="1">
            <a:off x="4539001" y="3965639"/>
            <a:ext cx="432259" cy="534064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959BBCE-27C1-BF67-BAA8-F866E5ECF660}"/>
              </a:ext>
            </a:extLst>
          </p:cNvPr>
          <p:cNvSpPr txBox="1"/>
          <p:nvPr/>
        </p:nvSpPr>
        <p:spPr>
          <a:xfrm>
            <a:off x="4539001" y="4506053"/>
            <a:ext cx="1015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17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70582E7-57EB-3348-ED87-C0B76DB3D4E2}"/>
              </a:ext>
            </a:extLst>
          </p:cNvPr>
          <p:cNvSpPr txBox="1"/>
          <p:nvPr/>
        </p:nvSpPr>
        <p:spPr>
          <a:xfrm>
            <a:off x="10109200" y="1472369"/>
            <a:ext cx="1803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Client 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0232D09-6AA2-371C-161F-B4F0A706BAE3}"/>
              </a:ext>
            </a:extLst>
          </p:cNvPr>
          <p:cNvSpPr txBox="1"/>
          <p:nvPr/>
        </p:nvSpPr>
        <p:spPr>
          <a:xfrm>
            <a:off x="10109200" y="5844559"/>
            <a:ext cx="1803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Client B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4E13181-09BC-38D8-B36B-86E25B05A29C}"/>
              </a:ext>
            </a:extLst>
          </p:cNvPr>
          <p:cNvCxnSpPr>
            <a:cxnSpLocks/>
          </p:cNvCxnSpPr>
          <p:nvPr/>
        </p:nvCxnSpPr>
        <p:spPr>
          <a:xfrm>
            <a:off x="5051089" y="3428138"/>
            <a:ext cx="556551" cy="556551"/>
          </a:xfrm>
          <a:prstGeom prst="line">
            <a:avLst/>
          </a:prstGeom>
          <a:ln w="571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E48EEA5-7CB0-5E5C-9F84-8112126EC823}"/>
              </a:ext>
            </a:extLst>
          </p:cNvPr>
          <p:cNvCxnSpPr>
            <a:cxnSpLocks/>
          </p:cNvCxnSpPr>
          <p:nvPr/>
        </p:nvCxnSpPr>
        <p:spPr>
          <a:xfrm>
            <a:off x="5599300" y="3984689"/>
            <a:ext cx="563039" cy="0"/>
          </a:xfrm>
          <a:prstGeom prst="line">
            <a:avLst/>
          </a:prstGeom>
          <a:ln w="571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5F422BC-D33E-0562-6462-824C06900D9A}"/>
              </a:ext>
            </a:extLst>
          </p:cNvPr>
          <p:cNvCxnSpPr>
            <a:cxnSpLocks/>
          </p:cNvCxnSpPr>
          <p:nvPr/>
        </p:nvCxnSpPr>
        <p:spPr>
          <a:xfrm flipH="1">
            <a:off x="6155851" y="3463328"/>
            <a:ext cx="520417" cy="521361"/>
          </a:xfrm>
          <a:prstGeom prst="line">
            <a:avLst/>
          </a:prstGeom>
          <a:ln w="571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4C836AB-D1F1-948F-9D5E-1178A5CACBB7}"/>
              </a:ext>
            </a:extLst>
          </p:cNvPr>
          <p:cNvSpPr txBox="1"/>
          <p:nvPr/>
        </p:nvSpPr>
        <p:spPr>
          <a:xfrm>
            <a:off x="4415430" y="2904641"/>
            <a:ext cx="1206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x = 20 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F69ECF6-D859-24D0-E1F1-748F997729D7}"/>
              </a:ext>
            </a:extLst>
          </p:cNvPr>
          <p:cNvCxnSpPr>
            <a:cxnSpLocks/>
          </p:cNvCxnSpPr>
          <p:nvPr/>
        </p:nvCxnSpPr>
        <p:spPr>
          <a:xfrm>
            <a:off x="6735469" y="3976648"/>
            <a:ext cx="348071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73C93DD-3A94-0C49-164F-74BCFC47168E}"/>
              </a:ext>
            </a:extLst>
          </p:cNvPr>
          <p:cNvCxnSpPr>
            <a:cxnSpLocks/>
          </p:cNvCxnSpPr>
          <p:nvPr/>
        </p:nvCxnSpPr>
        <p:spPr>
          <a:xfrm flipV="1">
            <a:off x="6371553" y="3959289"/>
            <a:ext cx="381417" cy="520702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CA0E174-41DA-6D23-D4C3-0BE50E861571}"/>
              </a:ext>
            </a:extLst>
          </p:cNvPr>
          <p:cNvCxnSpPr>
            <a:cxnSpLocks/>
          </p:cNvCxnSpPr>
          <p:nvPr/>
        </p:nvCxnSpPr>
        <p:spPr>
          <a:xfrm flipH="1" flipV="1">
            <a:off x="7050544" y="3959289"/>
            <a:ext cx="432259" cy="534064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80B854D-332F-F027-6A3C-1CCF1E29BA47}"/>
              </a:ext>
            </a:extLst>
          </p:cNvPr>
          <p:cNvSpPr txBox="1"/>
          <p:nvPr/>
        </p:nvSpPr>
        <p:spPr>
          <a:xfrm>
            <a:off x="7050544" y="4506053"/>
            <a:ext cx="1015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B003DD1-38A9-5CA0-126E-433A8C31FD84}"/>
              </a:ext>
            </a:extLst>
          </p:cNvPr>
          <p:cNvCxnSpPr>
            <a:cxnSpLocks/>
          </p:cNvCxnSpPr>
          <p:nvPr/>
        </p:nvCxnSpPr>
        <p:spPr>
          <a:xfrm>
            <a:off x="8576083" y="3982998"/>
            <a:ext cx="348071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C5E07A7-4C32-AA2B-307B-F03B8C0BDEF4}"/>
              </a:ext>
            </a:extLst>
          </p:cNvPr>
          <p:cNvCxnSpPr>
            <a:cxnSpLocks/>
          </p:cNvCxnSpPr>
          <p:nvPr/>
        </p:nvCxnSpPr>
        <p:spPr>
          <a:xfrm flipV="1">
            <a:off x="8212167" y="3965639"/>
            <a:ext cx="381417" cy="520702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515B040-8C00-95AD-F413-F896584E6E55}"/>
              </a:ext>
            </a:extLst>
          </p:cNvPr>
          <p:cNvCxnSpPr>
            <a:cxnSpLocks/>
          </p:cNvCxnSpPr>
          <p:nvPr/>
        </p:nvCxnSpPr>
        <p:spPr>
          <a:xfrm flipH="1" flipV="1">
            <a:off x="8891158" y="3965639"/>
            <a:ext cx="432259" cy="534064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4CB8FB1-6F2E-7B0A-94DD-613FCBAD0544}"/>
              </a:ext>
            </a:extLst>
          </p:cNvPr>
          <p:cNvSpPr txBox="1"/>
          <p:nvPr/>
        </p:nvSpPr>
        <p:spPr>
          <a:xfrm>
            <a:off x="8847153" y="4506053"/>
            <a:ext cx="1015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17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DB99DA6-A099-ACAA-F3AD-41ACD1F8587A}"/>
              </a:ext>
            </a:extLst>
          </p:cNvPr>
          <p:cNvCxnSpPr>
            <a:cxnSpLocks/>
          </p:cNvCxnSpPr>
          <p:nvPr/>
        </p:nvCxnSpPr>
        <p:spPr>
          <a:xfrm>
            <a:off x="10240818" y="3976648"/>
            <a:ext cx="348071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906D088-B667-BDB8-54D4-FB661FCEEF19}"/>
              </a:ext>
            </a:extLst>
          </p:cNvPr>
          <p:cNvCxnSpPr>
            <a:cxnSpLocks/>
          </p:cNvCxnSpPr>
          <p:nvPr/>
        </p:nvCxnSpPr>
        <p:spPr>
          <a:xfrm flipV="1">
            <a:off x="9876902" y="3952939"/>
            <a:ext cx="381417" cy="520702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81405AA-90FA-787C-8AD6-580ABADE3DA4}"/>
              </a:ext>
            </a:extLst>
          </p:cNvPr>
          <p:cNvCxnSpPr>
            <a:cxnSpLocks/>
          </p:cNvCxnSpPr>
          <p:nvPr/>
        </p:nvCxnSpPr>
        <p:spPr>
          <a:xfrm flipH="1" flipV="1">
            <a:off x="10555893" y="3952939"/>
            <a:ext cx="432259" cy="534064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736EE3C-3F87-0B4E-BB5A-7EDF969DD91A}"/>
              </a:ext>
            </a:extLst>
          </p:cNvPr>
          <p:cNvSpPr txBox="1"/>
          <p:nvPr/>
        </p:nvSpPr>
        <p:spPr>
          <a:xfrm>
            <a:off x="10555893" y="4487003"/>
            <a:ext cx="1015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04348B4-343B-B901-D0D6-C1A1F4E51491}"/>
              </a:ext>
            </a:extLst>
          </p:cNvPr>
          <p:cNvSpPr txBox="1"/>
          <p:nvPr/>
        </p:nvSpPr>
        <p:spPr>
          <a:xfrm>
            <a:off x="10929661" y="3690070"/>
            <a:ext cx="1413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417862024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Consistency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719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Replication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108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09EB46-C2B3-D5E5-F164-1C6EC8B4D1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661276"/>
              </p:ext>
            </p:extLst>
          </p:nvPr>
        </p:nvGraphicFramePr>
        <p:xfrm>
          <a:off x="2948113" y="2929116"/>
          <a:ext cx="6493432" cy="1554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93432">
                  <a:extLst>
                    <a:ext uri="{9D8B030D-6E8A-4147-A177-3AD203B41FA5}">
                      <a16:colId xmlns:a16="http://schemas.microsoft.com/office/drawing/2014/main" val="296737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Strong Consistency (Linearizability)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694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Sequential Consistency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4223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Eventual Consistency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2497872"/>
                  </a:ext>
                </a:extLst>
              </a:tr>
            </a:tbl>
          </a:graphicData>
        </a:graphic>
      </p:graphicFrame>
      <p:sp>
        <p:nvSpPr>
          <p:cNvPr id="7" name="Arrow: Up 6">
            <a:extLst>
              <a:ext uri="{FF2B5EF4-FFF2-40B4-BE49-F238E27FC236}">
                <a16:creationId xmlns:a16="http://schemas.microsoft.com/office/drawing/2014/main" id="{348C8441-8E48-113F-7CD6-B59437D01892}"/>
              </a:ext>
            </a:extLst>
          </p:cNvPr>
          <p:cNvSpPr/>
          <p:nvPr/>
        </p:nvSpPr>
        <p:spPr>
          <a:xfrm>
            <a:off x="1915550" y="1975443"/>
            <a:ext cx="611892" cy="3375149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447A54C5-612E-33E5-2AE2-05C660FA03F9}"/>
              </a:ext>
            </a:extLst>
          </p:cNvPr>
          <p:cNvSpPr/>
          <p:nvPr/>
        </p:nvSpPr>
        <p:spPr>
          <a:xfrm rot="10800000">
            <a:off x="9842358" y="1975443"/>
            <a:ext cx="611892" cy="3375149"/>
          </a:xfrm>
          <a:prstGeom prst="up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EC666B-B690-E653-4326-9B76479E3307}"/>
              </a:ext>
            </a:extLst>
          </p:cNvPr>
          <p:cNvSpPr txBox="1"/>
          <p:nvPr/>
        </p:nvSpPr>
        <p:spPr>
          <a:xfrm>
            <a:off x="1514739" y="5460104"/>
            <a:ext cx="1413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Weak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3605CF-7AA1-B679-CF9D-864FF865AB3B}"/>
              </a:ext>
            </a:extLst>
          </p:cNvPr>
          <p:cNvSpPr txBox="1"/>
          <p:nvPr/>
        </p:nvSpPr>
        <p:spPr>
          <a:xfrm>
            <a:off x="1289530" y="1342711"/>
            <a:ext cx="1863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Strong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720AD-1B5D-888F-206B-43470F54C228}"/>
              </a:ext>
            </a:extLst>
          </p:cNvPr>
          <p:cNvSpPr txBox="1"/>
          <p:nvPr/>
        </p:nvSpPr>
        <p:spPr>
          <a:xfrm rot="16200000">
            <a:off x="186113" y="3498748"/>
            <a:ext cx="3180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Consistency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8E0C34-2EFC-1B14-2A3F-92AB18D2BD9F}"/>
              </a:ext>
            </a:extLst>
          </p:cNvPr>
          <p:cNvSpPr txBox="1"/>
          <p:nvPr/>
        </p:nvSpPr>
        <p:spPr>
          <a:xfrm>
            <a:off x="9441549" y="5460104"/>
            <a:ext cx="1413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Good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F8E9E8-4C14-50D5-0C71-1B54749A583E}"/>
              </a:ext>
            </a:extLst>
          </p:cNvPr>
          <p:cNvSpPr txBox="1"/>
          <p:nvPr/>
        </p:nvSpPr>
        <p:spPr>
          <a:xfrm>
            <a:off x="9618643" y="1340408"/>
            <a:ext cx="1059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Bad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A15A7E-B3DA-20FE-5DFF-B78ED9265215}"/>
              </a:ext>
            </a:extLst>
          </p:cNvPr>
          <p:cNvSpPr txBox="1"/>
          <p:nvPr/>
        </p:nvSpPr>
        <p:spPr>
          <a:xfrm rot="5400000">
            <a:off x="9367364" y="3273182"/>
            <a:ext cx="2452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384740089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Example Implementations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719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Replication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109</a:t>
            </a:fld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355B4AC-D957-E60D-2BD0-6C30769B36CF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6043500" y="1333647"/>
            <a:ext cx="52500" cy="7480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EC63FC4-0803-624E-1152-C8AF39E736CF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096000" y="1333647"/>
            <a:ext cx="4198474" cy="7465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BC29E79-8BB0-07EE-38D6-913F9CAEB7A9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 flipH="1">
            <a:off x="2026093" y="1333647"/>
            <a:ext cx="4069907" cy="7480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58A3852-4F98-EBF3-FC3D-6231B5E4EF1B}"/>
              </a:ext>
            </a:extLst>
          </p:cNvPr>
          <p:cNvGrpSpPr/>
          <p:nvPr/>
        </p:nvGrpSpPr>
        <p:grpSpPr>
          <a:xfrm>
            <a:off x="4072912" y="2081671"/>
            <a:ext cx="3851784" cy="3970318"/>
            <a:chOff x="3774462" y="2583558"/>
            <a:chExt cx="3851784" cy="397031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673A408-7221-AFCB-BE84-DA19B204E6BA}"/>
                </a:ext>
              </a:extLst>
            </p:cNvPr>
            <p:cNvSpPr txBox="1"/>
            <p:nvPr/>
          </p:nvSpPr>
          <p:spPr>
            <a:xfrm>
              <a:off x="3863854" y="2583558"/>
              <a:ext cx="3762392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Raft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dirty="0"/>
                <a:t>Recent &amp; Simple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400" dirty="0"/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dirty="0"/>
                <a:t>Strong Consistency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400" dirty="0"/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dirty="0"/>
                <a:t>Prioritizes </a:t>
              </a:r>
              <a:r>
                <a:rPr lang="en-US" sz="2400" b="1" dirty="0"/>
                <a:t>liveness</a:t>
              </a:r>
              <a:r>
                <a:rPr lang="en-US" sz="2400" dirty="0"/>
                <a:t> over safety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400" dirty="0"/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dirty="0"/>
                <a:t>Can continue operating if minority of nodes fail</a:t>
              </a:r>
            </a:p>
          </p:txBody>
        </p:sp>
        <p:pic>
          <p:nvPicPr>
            <p:cNvPr id="46" name="Picture 45" descr="A green tick mark on a black background&#10;&#10;Description automatically generated">
              <a:extLst>
                <a:ext uri="{FF2B5EF4-FFF2-40B4-BE49-F238E27FC236}">
                  <a16:creationId xmlns:a16="http://schemas.microsoft.com/office/drawing/2014/main" id="{13CE7015-CF18-A44B-B2CB-61C05E8CD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4462" y="3036062"/>
              <a:ext cx="534029" cy="550015"/>
            </a:xfrm>
            <a:prstGeom prst="rect">
              <a:avLst/>
            </a:prstGeom>
          </p:spPr>
        </p:pic>
        <p:pic>
          <p:nvPicPr>
            <p:cNvPr id="49" name="Picture 48" descr="A green tick mark on a black background&#10;&#10;Description automatically generated">
              <a:extLst>
                <a:ext uri="{FF2B5EF4-FFF2-40B4-BE49-F238E27FC236}">
                  <a16:creationId xmlns:a16="http://schemas.microsoft.com/office/drawing/2014/main" id="{C670E18F-20BF-42A9-D893-E7C2B3C08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4462" y="5561711"/>
              <a:ext cx="534029" cy="550015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43C6FE3-F81E-8B86-0FDA-C1398240F58B}"/>
              </a:ext>
            </a:extLst>
          </p:cNvPr>
          <p:cNvGrpSpPr/>
          <p:nvPr/>
        </p:nvGrpSpPr>
        <p:grpSpPr>
          <a:xfrm>
            <a:off x="337033" y="2081671"/>
            <a:ext cx="3290420" cy="2862322"/>
            <a:chOff x="235433" y="2583558"/>
            <a:chExt cx="3290420" cy="286232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FC49B1F-5A66-7EBA-156F-DA48FC1BB165}"/>
                </a:ext>
              </a:extLst>
            </p:cNvPr>
            <p:cNvSpPr txBox="1"/>
            <p:nvPr/>
          </p:nvSpPr>
          <p:spPr>
            <a:xfrm>
              <a:off x="323133" y="2583558"/>
              <a:ext cx="320272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/>
                <a:t>Paxos</a:t>
              </a:r>
              <a:endParaRPr lang="en-US" sz="3600" b="1" dirty="0"/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dirty="0"/>
                <a:t>Old &amp; Complex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400" dirty="0"/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dirty="0"/>
                <a:t>Strong Consistency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400" dirty="0"/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dirty="0"/>
                <a:t>Prioritizes </a:t>
              </a:r>
              <a:r>
                <a:rPr lang="en-US" sz="2400" b="1" dirty="0"/>
                <a:t>safety</a:t>
              </a:r>
              <a:r>
                <a:rPr lang="en-US" sz="2400" dirty="0"/>
                <a:t> over liveness</a:t>
              </a:r>
            </a:p>
          </p:txBody>
        </p:sp>
        <p:pic>
          <p:nvPicPr>
            <p:cNvPr id="51" name="Picture 50" descr="A red x on a black background&#10;&#10;Description automatically generated">
              <a:extLst>
                <a:ext uri="{FF2B5EF4-FFF2-40B4-BE49-F238E27FC236}">
                  <a16:creationId xmlns:a16="http://schemas.microsoft.com/office/drawing/2014/main" id="{EB2DF70F-A954-021D-CDBE-696EDF356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433" y="3117801"/>
              <a:ext cx="474577" cy="488783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BF4F201-820F-AF4D-9E6C-863C48B649F6}"/>
              </a:ext>
            </a:extLst>
          </p:cNvPr>
          <p:cNvGrpSpPr/>
          <p:nvPr/>
        </p:nvGrpSpPr>
        <p:grpSpPr>
          <a:xfrm>
            <a:off x="8496039" y="2080158"/>
            <a:ext cx="3482309" cy="4339650"/>
            <a:chOff x="8496039" y="2582045"/>
            <a:chExt cx="3482309" cy="43396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39DCF86-96EC-1BAA-086D-8E282D78B53E}"/>
                </a:ext>
              </a:extLst>
            </p:cNvPr>
            <p:cNvSpPr txBox="1"/>
            <p:nvPr/>
          </p:nvSpPr>
          <p:spPr>
            <a:xfrm>
              <a:off x="8610600" y="2582045"/>
              <a:ext cx="3367748" cy="43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Chain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dirty="0"/>
                <a:t>Recent &amp; Simple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400" dirty="0"/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dirty="0"/>
                <a:t>Strong Consistency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400" dirty="0"/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dirty="0"/>
                <a:t>Prioritizes </a:t>
              </a:r>
              <a:r>
                <a:rPr lang="en-US" sz="2400" b="1" dirty="0"/>
                <a:t>safety</a:t>
              </a:r>
              <a:r>
                <a:rPr lang="en-US" sz="2400" dirty="0"/>
                <a:t> over liveness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400" dirty="0"/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dirty="0"/>
                <a:t>Better Performance</a:t>
              </a:r>
            </a:p>
            <a:p>
              <a:endParaRPr lang="en-US" sz="2400" dirty="0"/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dirty="0"/>
                <a:t>Blocks if a node fails</a:t>
              </a:r>
              <a:endParaRPr lang="en-US" sz="2800" dirty="0"/>
            </a:p>
          </p:txBody>
        </p:sp>
        <p:pic>
          <p:nvPicPr>
            <p:cNvPr id="48" name="Picture 47" descr="A green tick mark on a black background&#10;&#10;Description automatically generated">
              <a:extLst>
                <a:ext uri="{FF2B5EF4-FFF2-40B4-BE49-F238E27FC236}">
                  <a16:creationId xmlns:a16="http://schemas.microsoft.com/office/drawing/2014/main" id="{A5508E60-C897-1652-BDB6-ED9273980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6039" y="5561711"/>
              <a:ext cx="534029" cy="550015"/>
            </a:xfrm>
            <a:prstGeom prst="rect">
              <a:avLst/>
            </a:prstGeom>
          </p:spPr>
        </p:pic>
        <p:pic>
          <p:nvPicPr>
            <p:cNvPr id="50" name="Picture 49" descr="A red x on a black background&#10;&#10;Description automatically generated">
              <a:extLst>
                <a:ext uri="{FF2B5EF4-FFF2-40B4-BE49-F238E27FC236}">
                  <a16:creationId xmlns:a16="http://schemas.microsoft.com/office/drawing/2014/main" id="{5316A73C-B464-F1D2-1BBC-6A5E8855F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7807" y="6341999"/>
              <a:ext cx="474577" cy="488783"/>
            </a:xfrm>
            <a:prstGeom prst="rect">
              <a:avLst/>
            </a:prstGeom>
          </p:spPr>
        </p:pic>
        <p:pic>
          <p:nvPicPr>
            <p:cNvPr id="52" name="Picture 51" descr="A green tick mark on a black background&#10;&#10;Description automatically generated">
              <a:extLst>
                <a:ext uri="{FF2B5EF4-FFF2-40B4-BE49-F238E27FC236}">
                  <a16:creationId xmlns:a16="http://schemas.microsoft.com/office/drawing/2014/main" id="{2A8AFD30-00CB-B52D-6BE4-50F4AA61D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6039" y="3739711"/>
              <a:ext cx="534029" cy="550015"/>
            </a:xfrm>
            <a:prstGeom prst="rect">
              <a:avLst/>
            </a:prstGeom>
          </p:spPr>
        </p:pic>
        <p:pic>
          <p:nvPicPr>
            <p:cNvPr id="63" name="Picture 62" descr="A green tick mark on a black background&#10;&#10;Description automatically generated">
              <a:extLst>
                <a:ext uri="{FF2B5EF4-FFF2-40B4-BE49-F238E27FC236}">
                  <a16:creationId xmlns:a16="http://schemas.microsoft.com/office/drawing/2014/main" id="{C4A9687A-A6E7-DB30-F97A-1924E4BD6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6040" y="3036061"/>
              <a:ext cx="534029" cy="550015"/>
            </a:xfrm>
            <a:prstGeom prst="rect">
              <a:avLst/>
            </a:prstGeom>
          </p:spPr>
        </p:pic>
      </p:grpSp>
      <p:pic>
        <p:nvPicPr>
          <p:cNvPr id="64" name="Picture 63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26F6A819-5D62-9059-5E60-2CDCF11970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65" y="3237823"/>
            <a:ext cx="534029" cy="550015"/>
          </a:xfrm>
          <a:prstGeom prst="rect">
            <a:avLst/>
          </a:prstGeom>
        </p:spPr>
      </p:pic>
      <p:pic>
        <p:nvPicPr>
          <p:cNvPr id="65" name="Picture 64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8A2CC563-2771-F26D-0BE5-30997059E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06" y="3237823"/>
            <a:ext cx="534029" cy="55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920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55414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Maintainability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B2B8E0A-6557-1974-8A21-7727335CB535}"/>
              </a:ext>
            </a:extLst>
          </p:cNvPr>
          <p:cNvSpPr txBox="1"/>
          <p:nvPr/>
        </p:nvSpPr>
        <p:spPr>
          <a:xfrm>
            <a:off x="148920" y="216860"/>
            <a:ext cx="1970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5EE9E7-39D1-19AC-D11C-CA095E4E0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641FB1-ED15-5A6A-4481-E5FFE093EE64}"/>
              </a:ext>
            </a:extLst>
          </p:cNvPr>
          <p:cNvSpPr txBox="1"/>
          <p:nvPr/>
        </p:nvSpPr>
        <p:spPr>
          <a:xfrm>
            <a:off x="772288" y="3044279"/>
            <a:ext cx="31124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Testing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E7B13E-21E9-9BE7-3465-C917398B90E5}"/>
              </a:ext>
            </a:extLst>
          </p:cNvPr>
          <p:cNvSpPr txBox="1"/>
          <p:nvPr/>
        </p:nvSpPr>
        <p:spPr>
          <a:xfrm>
            <a:off x="4494364" y="3044279"/>
            <a:ext cx="31124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Delivery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A10E4B-6F6B-FC3F-7F8E-2DA6836CC780}"/>
              </a:ext>
            </a:extLst>
          </p:cNvPr>
          <p:cNvSpPr txBox="1"/>
          <p:nvPr/>
        </p:nvSpPr>
        <p:spPr>
          <a:xfrm>
            <a:off x="8216445" y="3044279"/>
            <a:ext cx="31124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Monitoring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52823F4-7F83-76B0-C2D2-E38DA8767F2A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 flipH="1">
            <a:off x="2328527" y="1324855"/>
            <a:ext cx="3767473" cy="17194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3308AB-68AA-0B86-88C8-3D00303D28B8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6050603" y="1324855"/>
            <a:ext cx="45397" cy="17194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877B2FE-DCCC-CF3F-0F22-5D917564F03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096000" y="1324855"/>
            <a:ext cx="3676684" cy="17194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A colorful diagram and pie chart&#10;&#10;Description automatically generated">
            <a:extLst>
              <a:ext uri="{FF2B5EF4-FFF2-40B4-BE49-F238E27FC236}">
                <a16:creationId xmlns:a16="http://schemas.microsoft.com/office/drawing/2014/main" id="{FEA967BE-32C2-386F-CC67-113B7DDC5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066" y="3860193"/>
            <a:ext cx="2075234" cy="2075234"/>
          </a:xfrm>
          <a:prstGeom prst="rect">
            <a:avLst/>
          </a:prstGeom>
        </p:spPr>
      </p:pic>
      <p:pic>
        <p:nvPicPr>
          <p:cNvPr id="25" name="Picture 24" descr="A yellow truck with a green check mark&#10;&#10;Description automatically generated">
            <a:extLst>
              <a:ext uri="{FF2B5EF4-FFF2-40B4-BE49-F238E27FC236}">
                <a16:creationId xmlns:a16="http://schemas.microsoft.com/office/drawing/2014/main" id="{2A6936FE-E916-A968-838B-3E00DEFAE6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732" y="3396281"/>
            <a:ext cx="2885740" cy="2885740"/>
          </a:xfrm>
          <a:prstGeom prst="rect">
            <a:avLst/>
          </a:prstGeom>
        </p:spPr>
      </p:pic>
      <p:pic>
        <p:nvPicPr>
          <p:cNvPr id="27" name="Picture 26" descr="A computer screen with check marks and ticks&#10;&#10;Description automatically generated">
            <a:extLst>
              <a:ext uri="{FF2B5EF4-FFF2-40B4-BE49-F238E27FC236}">
                <a16:creationId xmlns:a16="http://schemas.microsoft.com/office/drawing/2014/main" id="{2BC47A31-5420-EDBA-552A-BF8C6A71B2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241" y="3928526"/>
            <a:ext cx="1938569" cy="1938569"/>
          </a:xfrm>
          <a:prstGeom prst="rect">
            <a:avLst/>
          </a:prstGeom>
        </p:spPr>
      </p:pic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2B29B3AF-B2BC-F42B-809B-275067F5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174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Raft Replication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719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Replication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110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63E685F-01D0-D139-9178-FFEED3555FA2}"/>
              </a:ext>
            </a:extLst>
          </p:cNvPr>
          <p:cNvGrpSpPr/>
          <p:nvPr/>
        </p:nvGrpSpPr>
        <p:grpSpPr>
          <a:xfrm>
            <a:off x="4243539" y="1791660"/>
            <a:ext cx="3657660" cy="3656353"/>
            <a:chOff x="7837507" y="1627626"/>
            <a:chExt cx="3222562" cy="322141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5BF8D31-0736-E162-6536-772F60868449}"/>
                </a:ext>
              </a:extLst>
            </p:cNvPr>
            <p:cNvSpPr/>
            <p:nvPr/>
          </p:nvSpPr>
          <p:spPr>
            <a:xfrm>
              <a:off x="10485213" y="2202482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0E6F8DE-8D07-3D2C-1FAF-E8D52DE2A5AF}"/>
                </a:ext>
              </a:extLst>
            </p:cNvPr>
            <p:cNvSpPr/>
            <p:nvPr/>
          </p:nvSpPr>
          <p:spPr>
            <a:xfrm>
              <a:off x="9273268" y="3002767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3A319F4-7B7E-DA0D-C46B-47A81306D95F}"/>
                </a:ext>
              </a:extLst>
            </p:cNvPr>
            <p:cNvSpPr/>
            <p:nvPr/>
          </p:nvSpPr>
          <p:spPr>
            <a:xfrm>
              <a:off x="8398957" y="4274180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523B126-9128-4422-2F92-D1BDBB3E2245}"/>
                </a:ext>
              </a:extLst>
            </p:cNvPr>
            <p:cNvSpPr/>
            <p:nvPr/>
          </p:nvSpPr>
          <p:spPr>
            <a:xfrm>
              <a:off x="9122227" y="1627626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25C3298-7FDA-B560-3016-0AE770F8C9C3}"/>
                </a:ext>
              </a:extLst>
            </p:cNvPr>
            <p:cNvSpPr/>
            <p:nvPr/>
          </p:nvSpPr>
          <p:spPr>
            <a:xfrm>
              <a:off x="7837507" y="2956379"/>
              <a:ext cx="574856" cy="574856"/>
            </a:xfrm>
            <a:prstGeom prst="ellipse">
              <a:avLst/>
            </a:prstGeom>
            <a:solidFill>
              <a:srgbClr val="FC5D3D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9182C46-93FB-2D79-DE73-F523056EFF5D}"/>
                </a:ext>
              </a:extLst>
            </p:cNvPr>
            <p:cNvSpPr/>
            <p:nvPr/>
          </p:nvSpPr>
          <p:spPr>
            <a:xfrm>
              <a:off x="9910357" y="3973298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66B7CEA-77FB-BF6B-FB29-F0CB3A5D87E2}"/>
              </a:ext>
            </a:extLst>
          </p:cNvPr>
          <p:cNvSpPr txBox="1"/>
          <p:nvPr/>
        </p:nvSpPr>
        <p:spPr>
          <a:xfrm>
            <a:off x="1476971" y="3284089"/>
            <a:ext cx="1031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x = 5</a:t>
            </a:r>
          </a:p>
        </p:txBody>
      </p:sp>
    </p:spTree>
    <p:extLst>
      <p:ext uri="{BB962C8B-B14F-4D97-AF65-F5344CB8AC3E}">
        <p14:creationId xmlns:p14="http://schemas.microsoft.com/office/powerpoint/2010/main" val="111597838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Raft Replication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719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Replication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111</a:t>
            </a:fld>
            <a:endParaRPr lang="en-US"/>
          </a:p>
        </p:txBody>
      </p:sp>
      <p:pic>
        <p:nvPicPr>
          <p:cNvPr id="18" name="Picture 17" descr="A cartoon of 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52AB552A-4694-92E8-B0E6-59F1AFD41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09" y="2641764"/>
            <a:ext cx="1807869" cy="1807869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0B42EFF-B06F-A41D-C09A-DA7218E57EB9}"/>
              </a:ext>
            </a:extLst>
          </p:cNvPr>
          <p:cNvCxnSpPr>
            <a:cxnSpLocks/>
          </p:cNvCxnSpPr>
          <p:nvPr/>
        </p:nvCxnSpPr>
        <p:spPr>
          <a:xfrm>
            <a:off x="2457450" y="3631502"/>
            <a:ext cx="1581150" cy="0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66B7CEA-77FB-BF6B-FB29-F0CB3A5D87E2}"/>
              </a:ext>
            </a:extLst>
          </p:cNvPr>
          <p:cNvSpPr txBox="1"/>
          <p:nvPr/>
        </p:nvSpPr>
        <p:spPr>
          <a:xfrm>
            <a:off x="2586867" y="3102831"/>
            <a:ext cx="1322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x = 17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71F80FE-0313-E54F-F7EC-5F8AC26439DE}"/>
              </a:ext>
            </a:extLst>
          </p:cNvPr>
          <p:cNvGrpSpPr/>
          <p:nvPr/>
        </p:nvGrpSpPr>
        <p:grpSpPr>
          <a:xfrm>
            <a:off x="4243539" y="1791660"/>
            <a:ext cx="3657660" cy="3656353"/>
            <a:chOff x="7837507" y="1627626"/>
            <a:chExt cx="3222562" cy="322141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B6CB593-965B-09D9-4528-D456D761AD75}"/>
                </a:ext>
              </a:extLst>
            </p:cNvPr>
            <p:cNvSpPr/>
            <p:nvPr/>
          </p:nvSpPr>
          <p:spPr>
            <a:xfrm>
              <a:off x="10485213" y="2202482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19E72CE-80BE-1678-48CC-67BBA7C4F785}"/>
                </a:ext>
              </a:extLst>
            </p:cNvPr>
            <p:cNvSpPr/>
            <p:nvPr/>
          </p:nvSpPr>
          <p:spPr>
            <a:xfrm>
              <a:off x="9273268" y="3002767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BC1E8DE-45A9-A729-84F0-2AFA06DA0A0F}"/>
                </a:ext>
              </a:extLst>
            </p:cNvPr>
            <p:cNvSpPr/>
            <p:nvPr/>
          </p:nvSpPr>
          <p:spPr>
            <a:xfrm>
              <a:off x="8398957" y="4274180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0DEEE6D-54A7-7B4E-09E2-B06641F92009}"/>
                </a:ext>
              </a:extLst>
            </p:cNvPr>
            <p:cNvSpPr/>
            <p:nvPr/>
          </p:nvSpPr>
          <p:spPr>
            <a:xfrm>
              <a:off x="9122227" y="1627626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A6E4AC5-81BC-BC40-37D3-D2900801F137}"/>
                </a:ext>
              </a:extLst>
            </p:cNvPr>
            <p:cNvSpPr/>
            <p:nvPr/>
          </p:nvSpPr>
          <p:spPr>
            <a:xfrm>
              <a:off x="7837507" y="2956379"/>
              <a:ext cx="574856" cy="574856"/>
            </a:xfrm>
            <a:prstGeom prst="ellipse">
              <a:avLst/>
            </a:prstGeom>
            <a:solidFill>
              <a:srgbClr val="FC5D3D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A3C16E2-2A55-7875-9056-341B77A33284}"/>
                </a:ext>
              </a:extLst>
            </p:cNvPr>
            <p:cNvSpPr/>
            <p:nvPr/>
          </p:nvSpPr>
          <p:spPr>
            <a:xfrm>
              <a:off x="9910357" y="3973298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A484C6B-022B-76DB-72F7-F4E560EB3EF2}"/>
              </a:ext>
            </a:extLst>
          </p:cNvPr>
          <p:cNvSpPr txBox="1"/>
          <p:nvPr/>
        </p:nvSpPr>
        <p:spPr>
          <a:xfrm>
            <a:off x="8632764" y="2594999"/>
            <a:ext cx="318986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The Client requests to write a new value to the Leader</a:t>
            </a:r>
          </a:p>
        </p:txBody>
      </p:sp>
    </p:spTree>
    <p:extLst>
      <p:ext uri="{BB962C8B-B14F-4D97-AF65-F5344CB8AC3E}">
        <p14:creationId xmlns:p14="http://schemas.microsoft.com/office/powerpoint/2010/main" val="193017270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Raft Replication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719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Replication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112</a:t>
            </a:fld>
            <a:endParaRPr lang="en-US"/>
          </a:p>
        </p:txBody>
      </p:sp>
      <p:pic>
        <p:nvPicPr>
          <p:cNvPr id="18" name="Picture 17" descr="A cartoon of 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52AB552A-4694-92E8-B0E6-59F1AFD41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09" y="2641764"/>
            <a:ext cx="1807869" cy="1807869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0B42EFF-B06F-A41D-C09A-DA7218E57EB9}"/>
              </a:ext>
            </a:extLst>
          </p:cNvPr>
          <p:cNvCxnSpPr>
            <a:cxnSpLocks/>
          </p:cNvCxnSpPr>
          <p:nvPr/>
        </p:nvCxnSpPr>
        <p:spPr>
          <a:xfrm>
            <a:off x="2457450" y="3631502"/>
            <a:ext cx="1581150" cy="0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66B7CEA-77FB-BF6B-FB29-F0CB3A5D87E2}"/>
              </a:ext>
            </a:extLst>
          </p:cNvPr>
          <p:cNvSpPr txBox="1"/>
          <p:nvPr/>
        </p:nvSpPr>
        <p:spPr>
          <a:xfrm>
            <a:off x="2586867" y="3102831"/>
            <a:ext cx="1322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x = 17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71F80FE-0313-E54F-F7EC-5F8AC26439DE}"/>
              </a:ext>
            </a:extLst>
          </p:cNvPr>
          <p:cNvGrpSpPr/>
          <p:nvPr/>
        </p:nvGrpSpPr>
        <p:grpSpPr>
          <a:xfrm>
            <a:off x="4243539" y="1791660"/>
            <a:ext cx="3657660" cy="3656353"/>
            <a:chOff x="7837507" y="1627626"/>
            <a:chExt cx="3222562" cy="322141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B6CB593-965B-09D9-4528-D456D761AD75}"/>
                </a:ext>
              </a:extLst>
            </p:cNvPr>
            <p:cNvSpPr/>
            <p:nvPr/>
          </p:nvSpPr>
          <p:spPr>
            <a:xfrm>
              <a:off x="10485213" y="2202482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19E72CE-80BE-1678-48CC-67BBA7C4F785}"/>
                </a:ext>
              </a:extLst>
            </p:cNvPr>
            <p:cNvSpPr/>
            <p:nvPr/>
          </p:nvSpPr>
          <p:spPr>
            <a:xfrm>
              <a:off x="9273268" y="3002767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BC1E8DE-45A9-A729-84F0-2AFA06DA0A0F}"/>
                </a:ext>
              </a:extLst>
            </p:cNvPr>
            <p:cNvSpPr/>
            <p:nvPr/>
          </p:nvSpPr>
          <p:spPr>
            <a:xfrm>
              <a:off x="8398957" y="4274180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0DEEE6D-54A7-7B4E-09E2-B06641F92009}"/>
                </a:ext>
              </a:extLst>
            </p:cNvPr>
            <p:cNvSpPr/>
            <p:nvPr/>
          </p:nvSpPr>
          <p:spPr>
            <a:xfrm>
              <a:off x="9122227" y="1627626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A6E4AC5-81BC-BC40-37D3-D2900801F137}"/>
                </a:ext>
              </a:extLst>
            </p:cNvPr>
            <p:cNvSpPr/>
            <p:nvPr/>
          </p:nvSpPr>
          <p:spPr>
            <a:xfrm>
              <a:off x="7837507" y="2956379"/>
              <a:ext cx="574856" cy="574856"/>
            </a:xfrm>
            <a:prstGeom prst="ellipse">
              <a:avLst/>
            </a:prstGeom>
            <a:solidFill>
              <a:srgbClr val="FC5D3D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A3C16E2-2A55-7875-9056-341B77A33284}"/>
                </a:ext>
              </a:extLst>
            </p:cNvPr>
            <p:cNvSpPr/>
            <p:nvPr/>
          </p:nvSpPr>
          <p:spPr>
            <a:xfrm>
              <a:off x="9910357" y="3973298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759414D-DDB6-2B23-98B4-C75F41540EC1}"/>
              </a:ext>
            </a:extLst>
          </p:cNvPr>
          <p:cNvCxnSpPr>
            <a:cxnSpLocks/>
          </p:cNvCxnSpPr>
          <p:nvPr/>
        </p:nvCxnSpPr>
        <p:spPr>
          <a:xfrm flipV="1">
            <a:off x="4868482" y="2444131"/>
            <a:ext cx="833235" cy="855685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313AE9-C781-BD19-AF04-7C1F72E9CC6E}"/>
              </a:ext>
            </a:extLst>
          </p:cNvPr>
          <p:cNvCxnSpPr>
            <a:cxnSpLocks/>
          </p:cNvCxnSpPr>
          <p:nvPr/>
        </p:nvCxnSpPr>
        <p:spPr>
          <a:xfrm flipV="1">
            <a:off x="5003800" y="2857500"/>
            <a:ext cx="2076450" cy="571500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F28224-BD7A-674B-1DCA-A87311626B56}"/>
              </a:ext>
            </a:extLst>
          </p:cNvPr>
          <p:cNvCxnSpPr>
            <a:cxnSpLocks/>
          </p:cNvCxnSpPr>
          <p:nvPr/>
        </p:nvCxnSpPr>
        <p:spPr>
          <a:xfrm>
            <a:off x="5003800" y="3689350"/>
            <a:ext cx="768350" cy="0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4236B99-2CFC-7A30-E71E-6B5B178BE545}"/>
              </a:ext>
            </a:extLst>
          </p:cNvPr>
          <p:cNvCxnSpPr>
            <a:cxnSpLocks/>
          </p:cNvCxnSpPr>
          <p:nvPr/>
        </p:nvCxnSpPr>
        <p:spPr>
          <a:xfrm>
            <a:off x="4896010" y="3905250"/>
            <a:ext cx="1629612" cy="755650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C5043F0-759F-160F-B455-92BB281418F2}"/>
              </a:ext>
            </a:extLst>
          </p:cNvPr>
          <p:cNvCxnSpPr>
            <a:cxnSpLocks/>
          </p:cNvCxnSpPr>
          <p:nvPr/>
        </p:nvCxnSpPr>
        <p:spPr>
          <a:xfrm>
            <a:off x="4679950" y="4004939"/>
            <a:ext cx="323850" cy="713111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3610B79-5EF5-7B1D-C9E2-D57D42B31444}"/>
              </a:ext>
            </a:extLst>
          </p:cNvPr>
          <p:cNvSpPr txBox="1"/>
          <p:nvPr/>
        </p:nvSpPr>
        <p:spPr>
          <a:xfrm>
            <a:off x="8632764" y="2594999"/>
            <a:ext cx="318986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The Leader propagates the write to all nodes</a:t>
            </a:r>
          </a:p>
        </p:txBody>
      </p:sp>
    </p:spTree>
    <p:extLst>
      <p:ext uri="{BB962C8B-B14F-4D97-AF65-F5344CB8AC3E}">
        <p14:creationId xmlns:p14="http://schemas.microsoft.com/office/powerpoint/2010/main" val="393595721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Raft Replication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719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Replication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113</a:t>
            </a:fld>
            <a:endParaRPr lang="en-US"/>
          </a:p>
        </p:txBody>
      </p:sp>
      <p:pic>
        <p:nvPicPr>
          <p:cNvPr id="18" name="Picture 17" descr="A cartoon of 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52AB552A-4694-92E8-B0E6-59F1AFD41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09" y="2641764"/>
            <a:ext cx="1807869" cy="1807869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0B42EFF-B06F-A41D-C09A-DA7218E57EB9}"/>
              </a:ext>
            </a:extLst>
          </p:cNvPr>
          <p:cNvCxnSpPr>
            <a:cxnSpLocks/>
          </p:cNvCxnSpPr>
          <p:nvPr/>
        </p:nvCxnSpPr>
        <p:spPr>
          <a:xfrm>
            <a:off x="2457450" y="3631502"/>
            <a:ext cx="1581150" cy="0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66B7CEA-77FB-BF6B-FB29-F0CB3A5D87E2}"/>
              </a:ext>
            </a:extLst>
          </p:cNvPr>
          <p:cNvSpPr txBox="1"/>
          <p:nvPr/>
        </p:nvSpPr>
        <p:spPr>
          <a:xfrm>
            <a:off x="2586867" y="3102831"/>
            <a:ext cx="1322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x = 17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71F80FE-0313-E54F-F7EC-5F8AC26439DE}"/>
              </a:ext>
            </a:extLst>
          </p:cNvPr>
          <p:cNvGrpSpPr/>
          <p:nvPr/>
        </p:nvGrpSpPr>
        <p:grpSpPr>
          <a:xfrm>
            <a:off x="4243539" y="1791660"/>
            <a:ext cx="3657660" cy="3656353"/>
            <a:chOff x="7837507" y="1627626"/>
            <a:chExt cx="3222562" cy="322141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B6CB593-965B-09D9-4528-D456D761AD75}"/>
                </a:ext>
              </a:extLst>
            </p:cNvPr>
            <p:cNvSpPr/>
            <p:nvPr/>
          </p:nvSpPr>
          <p:spPr>
            <a:xfrm>
              <a:off x="10485213" y="2202482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17</a:t>
              </a:r>
              <a:endParaRPr lang="en-US" sz="16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19E72CE-80BE-1678-48CC-67BBA7C4F785}"/>
                </a:ext>
              </a:extLst>
            </p:cNvPr>
            <p:cNvSpPr/>
            <p:nvPr/>
          </p:nvSpPr>
          <p:spPr>
            <a:xfrm>
              <a:off x="9273268" y="3002767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BC1E8DE-45A9-A729-84F0-2AFA06DA0A0F}"/>
                </a:ext>
              </a:extLst>
            </p:cNvPr>
            <p:cNvSpPr/>
            <p:nvPr/>
          </p:nvSpPr>
          <p:spPr>
            <a:xfrm>
              <a:off x="8398957" y="4274180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0DEEE6D-54A7-7B4E-09E2-B06641F92009}"/>
                </a:ext>
              </a:extLst>
            </p:cNvPr>
            <p:cNvSpPr/>
            <p:nvPr/>
          </p:nvSpPr>
          <p:spPr>
            <a:xfrm>
              <a:off x="9122227" y="1627626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17</a:t>
              </a:r>
              <a:endParaRPr lang="en-US" sz="160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A6E4AC5-81BC-BC40-37D3-D2900801F137}"/>
                </a:ext>
              </a:extLst>
            </p:cNvPr>
            <p:cNvSpPr/>
            <p:nvPr/>
          </p:nvSpPr>
          <p:spPr>
            <a:xfrm>
              <a:off x="7837507" y="2956379"/>
              <a:ext cx="574856" cy="574856"/>
            </a:xfrm>
            <a:prstGeom prst="ellipse">
              <a:avLst/>
            </a:prstGeom>
            <a:solidFill>
              <a:srgbClr val="FC5D3D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A3C16E2-2A55-7875-9056-341B77A33284}"/>
                </a:ext>
              </a:extLst>
            </p:cNvPr>
            <p:cNvSpPr/>
            <p:nvPr/>
          </p:nvSpPr>
          <p:spPr>
            <a:xfrm>
              <a:off x="9910357" y="3973298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17</a:t>
              </a:r>
              <a:endParaRPr lang="en-US" sz="1600" dirty="0"/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759414D-DDB6-2B23-98B4-C75F41540EC1}"/>
              </a:ext>
            </a:extLst>
          </p:cNvPr>
          <p:cNvCxnSpPr>
            <a:cxnSpLocks/>
          </p:cNvCxnSpPr>
          <p:nvPr/>
        </p:nvCxnSpPr>
        <p:spPr>
          <a:xfrm flipV="1">
            <a:off x="4868482" y="2444131"/>
            <a:ext cx="833235" cy="855685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313AE9-C781-BD19-AF04-7C1F72E9CC6E}"/>
              </a:ext>
            </a:extLst>
          </p:cNvPr>
          <p:cNvCxnSpPr>
            <a:cxnSpLocks/>
          </p:cNvCxnSpPr>
          <p:nvPr/>
        </p:nvCxnSpPr>
        <p:spPr>
          <a:xfrm flipV="1">
            <a:off x="5003800" y="2857500"/>
            <a:ext cx="2076450" cy="571500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4236B99-2CFC-7A30-E71E-6B5B178BE545}"/>
              </a:ext>
            </a:extLst>
          </p:cNvPr>
          <p:cNvCxnSpPr>
            <a:cxnSpLocks/>
          </p:cNvCxnSpPr>
          <p:nvPr/>
        </p:nvCxnSpPr>
        <p:spPr>
          <a:xfrm>
            <a:off x="4896010" y="3905250"/>
            <a:ext cx="1629612" cy="755650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0200509-C27D-9C03-0A94-344872C04E59}"/>
              </a:ext>
            </a:extLst>
          </p:cNvPr>
          <p:cNvCxnSpPr>
            <a:cxnSpLocks/>
          </p:cNvCxnSpPr>
          <p:nvPr/>
        </p:nvCxnSpPr>
        <p:spPr>
          <a:xfrm>
            <a:off x="2457450" y="4035991"/>
            <a:ext cx="1581150" cy="0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B351173F-4B13-C27D-8A45-B53532F3AC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820" y="3729931"/>
            <a:ext cx="534029" cy="550015"/>
          </a:xfrm>
          <a:prstGeom prst="rect">
            <a:avLst/>
          </a:prstGeom>
        </p:spPr>
      </p:pic>
      <p:pic>
        <p:nvPicPr>
          <p:cNvPr id="17" name="Picture 16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51AE2166-BE43-4252-130D-492D7AA7D7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512" y="2506845"/>
            <a:ext cx="534029" cy="550015"/>
          </a:xfrm>
          <a:prstGeom prst="rect">
            <a:avLst/>
          </a:prstGeom>
        </p:spPr>
      </p:pic>
      <p:pic>
        <p:nvPicPr>
          <p:cNvPr id="23" name="Picture 22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A8D61C6E-BB7B-18AE-91E3-8A7759A72E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310" y="2781233"/>
            <a:ext cx="534029" cy="550015"/>
          </a:xfrm>
          <a:prstGeom prst="rect">
            <a:avLst/>
          </a:prstGeom>
        </p:spPr>
      </p:pic>
      <p:pic>
        <p:nvPicPr>
          <p:cNvPr id="25" name="Picture 24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C9C03ECC-CBD8-B67A-20B5-5EB6B7324D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996" y="4098907"/>
            <a:ext cx="534029" cy="55001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FAF98B0-B480-97B6-22EC-54A0EC0DD3E9}"/>
              </a:ext>
            </a:extLst>
          </p:cNvPr>
          <p:cNvSpPr txBox="1"/>
          <p:nvPr/>
        </p:nvSpPr>
        <p:spPr>
          <a:xfrm>
            <a:off x="8530979" y="1467773"/>
            <a:ext cx="318986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As soon as the Majority of nodes acknowledge the new value, the Leader updates its local value and confirms the update to the Client</a:t>
            </a:r>
          </a:p>
        </p:txBody>
      </p:sp>
    </p:spTree>
    <p:extLst>
      <p:ext uri="{BB962C8B-B14F-4D97-AF65-F5344CB8AC3E}">
        <p14:creationId xmlns:p14="http://schemas.microsoft.com/office/powerpoint/2010/main" val="92087786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Raft Replication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719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Replication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114</a:t>
            </a:fld>
            <a:endParaRPr lang="en-US"/>
          </a:p>
        </p:txBody>
      </p:sp>
      <p:pic>
        <p:nvPicPr>
          <p:cNvPr id="18" name="Picture 17" descr="A cartoon of 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52AB552A-4694-92E8-B0E6-59F1AFD41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09" y="2641764"/>
            <a:ext cx="1807869" cy="1807869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71F80FE-0313-E54F-F7EC-5F8AC26439DE}"/>
              </a:ext>
            </a:extLst>
          </p:cNvPr>
          <p:cNvGrpSpPr/>
          <p:nvPr/>
        </p:nvGrpSpPr>
        <p:grpSpPr>
          <a:xfrm>
            <a:off x="4243539" y="1791660"/>
            <a:ext cx="3657660" cy="3656353"/>
            <a:chOff x="7837507" y="1627626"/>
            <a:chExt cx="3222562" cy="322141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B6CB593-965B-09D9-4528-D456D761AD75}"/>
                </a:ext>
              </a:extLst>
            </p:cNvPr>
            <p:cNvSpPr/>
            <p:nvPr/>
          </p:nvSpPr>
          <p:spPr>
            <a:xfrm>
              <a:off x="10485213" y="2202482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17</a:t>
              </a:r>
              <a:endParaRPr lang="en-US" sz="16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19E72CE-80BE-1678-48CC-67BBA7C4F785}"/>
                </a:ext>
              </a:extLst>
            </p:cNvPr>
            <p:cNvSpPr/>
            <p:nvPr/>
          </p:nvSpPr>
          <p:spPr>
            <a:xfrm>
              <a:off x="9273268" y="3002767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BC1E8DE-45A9-A729-84F0-2AFA06DA0A0F}"/>
                </a:ext>
              </a:extLst>
            </p:cNvPr>
            <p:cNvSpPr/>
            <p:nvPr/>
          </p:nvSpPr>
          <p:spPr>
            <a:xfrm>
              <a:off x="8398957" y="4274180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0DEEE6D-54A7-7B4E-09E2-B06641F92009}"/>
                </a:ext>
              </a:extLst>
            </p:cNvPr>
            <p:cNvSpPr/>
            <p:nvPr/>
          </p:nvSpPr>
          <p:spPr>
            <a:xfrm>
              <a:off x="9122227" y="1627626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17</a:t>
              </a:r>
              <a:endParaRPr lang="en-US" sz="160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A6E4AC5-81BC-BC40-37D3-D2900801F137}"/>
                </a:ext>
              </a:extLst>
            </p:cNvPr>
            <p:cNvSpPr/>
            <p:nvPr/>
          </p:nvSpPr>
          <p:spPr>
            <a:xfrm>
              <a:off x="7837507" y="2956379"/>
              <a:ext cx="574856" cy="574856"/>
            </a:xfrm>
            <a:prstGeom prst="ellipse">
              <a:avLst/>
            </a:prstGeom>
            <a:solidFill>
              <a:srgbClr val="FC5D3D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A3C16E2-2A55-7875-9056-341B77A33284}"/>
                </a:ext>
              </a:extLst>
            </p:cNvPr>
            <p:cNvSpPr/>
            <p:nvPr/>
          </p:nvSpPr>
          <p:spPr>
            <a:xfrm>
              <a:off x="9910357" y="3973298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17</a:t>
              </a:r>
              <a:endParaRPr lang="en-US" sz="160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FAF98B0-B480-97B6-22EC-54A0EC0DD3E9}"/>
              </a:ext>
            </a:extLst>
          </p:cNvPr>
          <p:cNvSpPr txBox="1"/>
          <p:nvPr/>
        </p:nvSpPr>
        <p:spPr>
          <a:xfrm>
            <a:off x="8610600" y="2641764"/>
            <a:ext cx="318986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Reads are performed exclusively on the Leader node</a:t>
            </a:r>
          </a:p>
        </p:txBody>
      </p:sp>
      <p:pic>
        <p:nvPicPr>
          <p:cNvPr id="3" name="Picture 2" descr="A cartoon of a person&#10;&#10;Description automatically generated">
            <a:extLst>
              <a:ext uri="{FF2B5EF4-FFF2-40B4-BE49-F238E27FC236}">
                <a16:creationId xmlns:a16="http://schemas.microsoft.com/office/drawing/2014/main" id="{15ECAA3B-6637-6C3E-6D57-59230D8A39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09" y="4795542"/>
            <a:ext cx="1574154" cy="157415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626D16-91A3-3F4D-8BD4-13DDE6619AE2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1937363" y="4004939"/>
            <a:ext cx="2177437" cy="1577680"/>
          </a:xfrm>
          <a:prstGeom prst="straightConnector1">
            <a:avLst/>
          </a:prstGeom>
          <a:ln w="5715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2BCDEA3-3184-97D5-8633-2391CB7E0648}"/>
              </a:ext>
            </a:extLst>
          </p:cNvPr>
          <p:cNvSpPr txBox="1"/>
          <p:nvPr/>
        </p:nvSpPr>
        <p:spPr>
          <a:xfrm rot="19489399">
            <a:off x="2180663" y="4338055"/>
            <a:ext cx="1322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66770800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96830B3-107A-F758-EA58-CC90D4FB367D}"/>
              </a:ext>
            </a:extLst>
          </p:cNvPr>
          <p:cNvCxnSpPr/>
          <p:nvPr/>
        </p:nvCxnSpPr>
        <p:spPr>
          <a:xfrm>
            <a:off x="3079750" y="3949700"/>
            <a:ext cx="5803900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Chain Replication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719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Replication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115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71F80FE-0313-E54F-F7EC-5F8AC26439DE}"/>
              </a:ext>
            </a:extLst>
          </p:cNvPr>
          <p:cNvGrpSpPr/>
          <p:nvPr/>
        </p:nvGrpSpPr>
        <p:grpSpPr>
          <a:xfrm>
            <a:off x="2751288" y="3616994"/>
            <a:ext cx="4971604" cy="652474"/>
            <a:chOff x="6119954" y="3000853"/>
            <a:chExt cx="4380206" cy="57485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19E72CE-80BE-1678-48CC-67BBA7C4F785}"/>
                </a:ext>
              </a:extLst>
            </p:cNvPr>
            <p:cNvSpPr/>
            <p:nvPr/>
          </p:nvSpPr>
          <p:spPr>
            <a:xfrm>
              <a:off x="7388405" y="3000855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BC1E8DE-45A9-A729-84F0-2AFA06DA0A0F}"/>
                </a:ext>
              </a:extLst>
            </p:cNvPr>
            <p:cNvSpPr/>
            <p:nvPr/>
          </p:nvSpPr>
          <p:spPr>
            <a:xfrm>
              <a:off x="8656855" y="3000854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0DEEE6D-54A7-7B4E-09E2-B06641F92009}"/>
                </a:ext>
              </a:extLst>
            </p:cNvPr>
            <p:cNvSpPr/>
            <p:nvPr/>
          </p:nvSpPr>
          <p:spPr>
            <a:xfrm>
              <a:off x="9925304" y="3000853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A6E4AC5-81BC-BC40-37D3-D2900801F137}"/>
                </a:ext>
              </a:extLst>
            </p:cNvPr>
            <p:cNvSpPr/>
            <p:nvPr/>
          </p:nvSpPr>
          <p:spPr>
            <a:xfrm>
              <a:off x="6119954" y="3000856"/>
              <a:ext cx="574856" cy="574856"/>
            </a:xfrm>
            <a:prstGeom prst="ellipse">
              <a:avLst/>
            </a:prstGeom>
            <a:solidFill>
              <a:srgbClr val="FFFF9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5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29A6868C-B229-39DF-5BF5-F79BBA35FE4D}"/>
              </a:ext>
            </a:extLst>
          </p:cNvPr>
          <p:cNvSpPr/>
          <p:nvPr/>
        </p:nvSpPr>
        <p:spPr>
          <a:xfrm>
            <a:off x="8510131" y="3616994"/>
            <a:ext cx="652471" cy="65247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FBF909-15C6-5E29-A2E5-719659F34490}"/>
              </a:ext>
            </a:extLst>
          </p:cNvPr>
          <p:cNvSpPr txBox="1"/>
          <p:nvPr/>
        </p:nvSpPr>
        <p:spPr>
          <a:xfrm>
            <a:off x="2440364" y="4414389"/>
            <a:ext cx="1274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Head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30E392-2ED3-4A93-8E25-FC95E38DCCD6}"/>
              </a:ext>
            </a:extLst>
          </p:cNvPr>
          <p:cNvSpPr txBox="1"/>
          <p:nvPr/>
        </p:nvSpPr>
        <p:spPr>
          <a:xfrm>
            <a:off x="8199207" y="4414389"/>
            <a:ext cx="1274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Tail</a:t>
            </a:r>
          </a:p>
        </p:txBody>
      </p:sp>
    </p:spTree>
    <p:extLst>
      <p:ext uri="{BB962C8B-B14F-4D97-AF65-F5344CB8AC3E}">
        <p14:creationId xmlns:p14="http://schemas.microsoft.com/office/powerpoint/2010/main" val="369595485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Chain Replication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719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Replication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116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71F80FE-0313-E54F-F7EC-5F8AC26439DE}"/>
              </a:ext>
            </a:extLst>
          </p:cNvPr>
          <p:cNvGrpSpPr/>
          <p:nvPr/>
        </p:nvGrpSpPr>
        <p:grpSpPr>
          <a:xfrm>
            <a:off x="2751288" y="3616994"/>
            <a:ext cx="6411314" cy="652474"/>
            <a:chOff x="6119954" y="3000853"/>
            <a:chExt cx="5648655" cy="57485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B6CB593-965B-09D9-4528-D456D761AD75}"/>
                </a:ext>
              </a:extLst>
            </p:cNvPr>
            <p:cNvSpPr/>
            <p:nvPr/>
          </p:nvSpPr>
          <p:spPr>
            <a:xfrm>
              <a:off x="11193753" y="3000853"/>
              <a:ext cx="574856" cy="57485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19E72CE-80BE-1678-48CC-67BBA7C4F785}"/>
                </a:ext>
              </a:extLst>
            </p:cNvPr>
            <p:cNvSpPr/>
            <p:nvPr/>
          </p:nvSpPr>
          <p:spPr>
            <a:xfrm>
              <a:off x="7388405" y="3000855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17</a:t>
              </a:r>
              <a:endParaRPr lang="en-US" sz="16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BC1E8DE-45A9-A729-84F0-2AFA06DA0A0F}"/>
                </a:ext>
              </a:extLst>
            </p:cNvPr>
            <p:cNvSpPr/>
            <p:nvPr/>
          </p:nvSpPr>
          <p:spPr>
            <a:xfrm>
              <a:off x="8656855" y="3000854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17</a:t>
              </a:r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0DEEE6D-54A7-7B4E-09E2-B06641F92009}"/>
                </a:ext>
              </a:extLst>
            </p:cNvPr>
            <p:cNvSpPr/>
            <p:nvPr/>
          </p:nvSpPr>
          <p:spPr>
            <a:xfrm>
              <a:off x="9925304" y="3000853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A6E4AC5-81BC-BC40-37D3-D2900801F137}"/>
                </a:ext>
              </a:extLst>
            </p:cNvPr>
            <p:cNvSpPr/>
            <p:nvPr/>
          </p:nvSpPr>
          <p:spPr>
            <a:xfrm>
              <a:off x="6119954" y="3000856"/>
              <a:ext cx="574856" cy="574856"/>
            </a:xfrm>
            <a:prstGeom prst="ellipse">
              <a:avLst/>
            </a:prstGeom>
            <a:solidFill>
              <a:srgbClr val="FFFF9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17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 descr="A cartoon of 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98858516-81DC-BC78-6634-0E77A38F1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09" y="1133195"/>
            <a:ext cx="1807869" cy="1807869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C7801EC-87FC-800D-2D93-F8F57815B869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292544" y="2941064"/>
            <a:ext cx="1304606" cy="975873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8A5520-FF36-3524-00CA-6C8933B787B0}"/>
              </a:ext>
            </a:extLst>
          </p:cNvPr>
          <p:cNvCxnSpPr>
            <a:cxnSpLocks/>
          </p:cNvCxnSpPr>
          <p:nvPr/>
        </p:nvCxnSpPr>
        <p:spPr>
          <a:xfrm>
            <a:off x="3473450" y="3962280"/>
            <a:ext cx="615950" cy="0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63D1E4-772F-00E0-139F-0AD47BDFA7F3}"/>
              </a:ext>
            </a:extLst>
          </p:cNvPr>
          <p:cNvCxnSpPr>
            <a:cxnSpLocks/>
          </p:cNvCxnSpPr>
          <p:nvPr/>
        </p:nvCxnSpPr>
        <p:spPr>
          <a:xfrm>
            <a:off x="4953000" y="3949460"/>
            <a:ext cx="615950" cy="0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AD265E-8BA8-4AA0-9521-D1159A1B4F86}"/>
              </a:ext>
            </a:extLst>
          </p:cNvPr>
          <p:cNvCxnSpPr>
            <a:cxnSpLocks/>
          </p:cNvCxnSpPr>
          <p:nvPr/>
        </p:nvCxnSpPr>
        <p:spPr>
          <a:xfrm>
            <a:off x="6375400" y="3949460"/>
            <a:ext cx="615950" cy="0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CCA1FE3-9C86-27B9-66D3-AAF643457C16}"/>
              </a:ext>
            </a:extLst>
          </p:cNvPr>
          <p:cNvCxnSpPr>
            <a:cxnSpLocks/>
          </p:cNvCxnSpPr>
          <p:nvPr/>
        </p:nvCxnSpPr>
        <p:spPr>
          <a:xfrm>
            <a:off x="7797800" y="3949460"/>
            <a:ext cx="615950" cy="0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0F9CC10-FA9F-DAF1-06A6-1873E419E8A7}"/>
              </a:ext>
            </a:extLst>
          </p:cNvPr>
          <p:cNvSpPr txBox="1"/>
          <p:nvPr/>
        </p:nvSpPr>
        <p:spPr>
          <a:xfrm>
            <a:off x="-1" y="4693572"/>
            <a:ext cx="1219199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Writes are performed exclusively on the Head node.</a:t>
            </a:r>
          </a:p>
          <a:p>
            <a:pPr algn="ctr"/>
            <a:r>
              <a:rPr lang="en-US" sz="2800" dirty="0"/>
              <a:t>Each node updates its local value and propagates the value</a:t>
            </a:r>
          </a:p>
          <a:p>
            <a:pPr algn="ctr"/>
            <a:r>
              <a:rPr lang="en-US" sz="2800" dirty="0"/>
              <a:t>to the next node until reaching the Tail node.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E4E828-0352-CC0B-C528-EB85BA9DB64D}"/>
              </a:ext>
            </a:extLst>
          </p:cNvPr>
          <p:cNvSpPr txBox="1"/>
          <p:nvPr/>
        </p:nvSpPr>
        <p:spPr>
          <a:xfrm rot="2198298">
            <a:off x="1009867" y="3316540"/>
            <a:ext cx="1322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x = 17</a:t>
            </a:r>
          </a:p>
        </p:txBody>
      </p:sp>
    </p:spTree>
    <p:extLst>
      <p:ext uri="{BB962C8B-B14F-4D97-AF65-F5344CB8AC3E}">
        <p14:creationId xmlns:p14="http://schemas.microsoft.com/office/powerpoint/2010/main" val="402081147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Chain Replication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719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Replication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117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71F80FE-0313-E54F-F7EC-5F8AC26439DE}"/>
              </a:ext>
            </a:extLst>
          </p:cNvPr>
          <p:cNvGrpSpPr/>
          <p:nvPr/>
        </p:nvGrpSpPr>
        <p:grpSpPr>
          <a:xfrm>
            <a:off x="2751288" y="3616994"/>
            <a:ext cx="6411314" cy="652474"/>
            <a:chOff x="6119954" y="3000853"/>
            <a:chExt cx="5648655" cy="57485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B6CB593-965B-09D9-4528-D456D761AD75}"/>
                </a:ext>
              </a:extLst>
            </p:cNvPr>
            <p:cNvSpPr/>
            <p:nvPr/>
          </p:nvSpPr>
          <p:spPr>
            <a:xfrm>
              <a:off x="11193753" y="3000853"/>
              <a:ext cx="574856" cy="57485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17</a:t>
              </a:r>
              <a:endParaRPr lang="en-US" sz="16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19E72CE-80BE-1678-48CC-67BBA7C4F785}"/>
                </a:ext>
              </a:extLst>
            </p:cNvPr>
            <p:cNvSpPr/>
            <p:nvPr/>
          </p:nvSpPr>
          <p:spPr>
            <a:xfrm>
              <a:off x="7388405" y="3000855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17</a:t>
              </a:r>
              <a:endParaRPr lang="en-US" sz="16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BC1E8DE-45A9-A729-84F0-2AFA06DA0A0F}"/>
                </a:ext>
              </a:extLst>
            </p:cNvPr>
            <p:cNvSpPr/>
            <p:nvPr/>
          </p:nvSpPr>
          <p:spPr>
            <a:xfrm>
              <a:off x="8656855" y="3000854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17</a:t>
              </a:r>
              <a:endParaRPr lang="en-US" sz="16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0DEEE6D-54A7-7B4E-09E2-B06641F92009}"/>
                </a:ext>
              </a:extLst>
            </p:cNvPr>
            <p:cNvSpPr/>
            <p:nvPr/>
          </p:nvSpPr>
          <p:spPr>
            <a:xfrm>
              <a:off x="9925304" y="3000853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17</a:t>
              </a:r>
              <a:endParaRPr lang="en-US" sz="160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A6E4AC5-81BC-BC40-37D3-D2900801F137}"/>
                </a:ext>
              </a:extLst>
            </p:cNvPr>
            <p:cNvSpPr/>
            <p:nvPr/>
          </p:nvSpPr>
          <p:spPr>
            <a:xfrm>
              <a:off x="6119954" y="3000856"/>
              <a:ext cx="574856" cy="574856"/>
            </a:xfrm>
            <a:prstGeom prst="ellipse">
              <a:avLst/>
            </a:prstGeom>
            <a:solidFill>
              <a:srgbClr val="FFFF9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17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 descr="A cartoon of 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98858516-81DC-BC78-6634-0E77A38F1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09" y="1133195"/>
            <a:ext cx="1807869" cy="1807869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C7801EC-87FC-800D-2D93-F8F57815B869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292544" y="2941064"/>
            <a:ext cx="1304606" cy="975873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8A5520-FF36-3524-00CA-6C8933B787B0}"/>
              </a:ext>
            </a:extLst>
          </p:cNvPr>
          <p:cNvCxnSpPr>
            <a:cxnSpLocks/>
          </p:cNvCxnSpPr>
          <p:nvPr/>
        </p:nvCxnSpPr>
        <p:spPr>
          <a:xfrm>
            <a:off x="3473450" y="3962280"/>
            <a:ext cx="615950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63D1E4-772F-00E0-139F-0AD47BDFA7F3}"/>
              </a:ext>
            </a:extLst>
          </p:cNvPr>
          <p:cNvCxnSpPr>
            <a:cxnSpLocks/>
          </p:cNvCxnSpPr>
          <p:nvPr/>
        </p:nvCxnSpPr>
        <p:spPr>
          <a:xfrm>
            <a:off x="4953000" y="3949460"/>
            <a:ext cx="615950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AD265E-8BA8-4AA0-9521-D1159A1B4F86}"/>
              </a:ext>
            </a:extLst>
          </p:cNvPr>
          <p:cNvCxnSpPr>
            <a:cxnSpLocks/>
          </p:cNvCxnSpPr>
          <p:nvPr/>
        </p:nvCxnSpPr>
        <p:spPr>
          <a:xfrm>
            <a:off x="6375400" y="3949460"/>
            <a:ext cx="615950" cy="0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CCA1FE3-9C86-27B9-66D3-AAF643457C16}"/>
              </a:ext>
            </a:extLst>
          </p:cNvPr>
          <p:cNvCxnSpPr>
            <a:cxnSpLocks/>
          </p:cNvCxnSpPr>
          <p:nvPr/>
        </p:nvCxnSpPr>
        <p:spPr>
          <a:xfrm>
            <a:off x="7797800" y="3949460"/>
            <a:ext cx="615950" cy="0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8A491A2-7D80-75B0-6DD6-3FCB738D4088}"/>
              </a:ext>
            </a:extLst>
          </p:cNvPr>
          <p:cNvSpPr txBox="1"/>
          <p:nvPr/>
        </p:nvSpPr>
        <p:spPr>
          <a:xfrm>
            <a:off x="1609723" y="4870899"/>
            <a:ext cx="897255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The acknowledgment flows back from the Tail node to the Head Node that will confirm the update to the Client</a:t>
            </a:r>
          </a:p>
        </p:txBody>
      </p:sp>
      <p:pic>
        <p:nvPicPr>
          <p:cNvPr id="13" name="Picture 12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9293E572-36A1-C3F8-1F6C-53B4D689BF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501" y="3702063"/>
            <a:ext cx="390440" cy="402128"/>
          </a:xfrm>
          <a:prstGeom prst="rect">
            <a:avLst/>
          </a:prstGeom>
        </p:spPr>
      </p:pic>
      <p:pic>
        <p:nvPicPr>
          <p:cNvPr id="14" name="Picture 13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BEBE86F2-286E-90A7-4C19-9A5B627B9C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364" y="3692805"/>
            <a:ext cx="390440" cy="40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5566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Chain Replication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719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Replication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118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71F80FE-0313-E54F-F7EC-5F8AC26439DE}"/>
              </a:ext>
            </a:extLst>
          </p:cNvPr>
          <p:cNvGrpSpPr/>
          <p:nvPr/>
        </p:nvGrpSpPr>
        <p:grpSpPr>
          <a:xfrm>
            <a:off x="2751288" y="3616994"/>
            <a:ext cx="6411314" cy="652474"/>
            <a:chOff x="6119954" y="3000853"/>
            <a:chExt cx="5648655" cy="57485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B6CB593-965B-09D9-4528-D456D761AD75}"/>
                </a:ext>
              </a:extLst>
            </p:cNvPr>
            <p:cNvSpPr/>
            <p:nvPr/>
          </p:nvSpPr>
          <p:spPr>
            <a:xfrm>
              <a:off x="11193753" y="3000853"/>
              <a:ext cx="574856" cy="57485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17</a:t>
              </a:r>
              <a:endParaRPr lang="en-US" sz="16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19E72CE-80BE-1678-48CC-67BBA7C4F785}"/>
                </a:ext>
              </a:extLst>
            </p:cNvPr>
            <p:cNvSpPr/>
            <p:nvPr/>
          </p:nvSpPr>
          <p:spPr>
            <a:xfrm>
              <a:off x="7388405" y="3000855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17</a:t>
              </a:r>
              <a:endParaRPr lang="en-US" sz="16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BC1E8DE-45A9-A729-84F0-2AFA06DA0A0F}"/>
                </a:ext>
              </a:extLst>
            </p:cNvPr>
            <p:cNvSpPr/>
            <p:nvPr/>
          </p:nvSpPr>
          <p:spPr>
            <a:xfrm>
              <a:off x="8656855" y="3000854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17</a:t>
              </a:r>
              <a:endParaRPr lang="en-US" sz="16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0DEEE6D-54A7-7B4E-09E2-B06641F92009}"/>
                </a:ext>
              </a:extLst>
            </p:cNvPr>
            <p:cNvSpPr/>
            <p:nvPr/>
          </p:nvSpPr>
          <p:spPr>
            <a:xfrm>
              <a:off x="9925304" y="3000853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17</a:t>
              </a:r>
              <a:endParaRPr lang="en-US" sz="160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A6E4AC5-81BC-BC40-37D3-D2900801F137}"/>
                </a:ext>
              </a:extLst>
            </p:cNvPr>
            <p:cNvSpPr/>
            <p:nvPr/>
          </p:nvSpPr>
          <p:spPr>
            <a:xfrm>
              <a:off x="6119954" y="3000856"/>
              <a:ext cx="574856" cy="574856"/>
            </a:xfrm>
            <a:prstGeom prst="ellipse">
              <a:avLst/>
            </a:prstGeom>
            <a:solidFill>
              <a:srgbClr val="FFFF9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17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 descr="A cartoon of 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98858516-81DC-BC78-6634-0E77A38F1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09" y="1133195"/>
            <a:ext cx="1807869" cy="18078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A491A2-7D80-75B0-6DD6-3FCB738D4088}"/>
              </a:ext>
            </a:extLst>
          </p:cNvPr>
          <p:cNvSpPr txBox="1"/>
          <p:nvPr/>
        </p:nvSpPr>
        <p:spPr>
          <a:xfrm>
            <a:off x="-1" y="5100492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Reads are performed exclusively on the Tail node</a:t>
            </a:r>
          </a:p>
        </p:txBody>
      </p:sp>
      <p:pic>
        <p:nvPicPr>
          <p:cNvPr id="19" name="Picture 18" descr="A cartoon of a person&#10;&#10;Description automatically generated">
            <a:extLst>
              <a:ext uri="{FF2B5EF4-FFF2-40B4-BE49-F238E27FC236}">
                <a16:creationId xmlns:a16="http://schemas.microsoft.com/office/drawing/2014/main" id="{6AD63DE7-2E8B-2A02-1ABE-CBBDB46BDD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1425" y="1133195"/>
            <a:ext cx="1574154" cy="1574154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1EA921B-60BF-BC30-8CFB-92473FD2F31D}"/>
              </a:ext>
            </a:extLst>
          </p:cNvPr>
          <p:cNvCxnSpPr>
            <a:cxnSpLocks/>
          </p:cNvCxnSpPr>
          <p:nvPr/>
        </p:nvCxnSpPr>
        <p:spPr>
          <a:xfrm flipH="1">
            <a:off x="9321800" y="2819512"/>
            <a:ext cx="1517650" cy="1073038"/>
          </a:xfrm>
          <a:prstGeom prst="straightConnector1">
            <a:avLst/>
          </a:prstGeom>
          <a:ln w="5715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B97CA8C-0A94-EF82-A8CB-3F76A0333CB7}"/>
              </a:ext>
            </a:extLst>
          </p:cNvPr>
          <p:cNvSpPr txBox="1"/>
          <p:nvPr/>
        </p:nvSpPr>
        <p:spPr>
          <a:xfrm rot="19481032">
            <a:off x="9192166" y="2955459"/>
            <a:ext cx="1322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152046252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Transactions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465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119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94FEA0-F19E-DACC-AA94-28F270CFE387}"/>
              </a:ext>
            </a:extLst>
          </p:cNvPr>
          <p:cNvSpPr txBox="1"/>
          <p:nvPr/>
        </p:nvSpPr>
        <p:spPr>
          <a:xfrm>
            <a:off x="1" y="1711980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C00000"/>
                </a:solidFill>
              </a:rPr>
              <a:t>A</a:t>
            </a:r>
            <a:r>
              <a:rPr lang="en-US" sz="5400" b="1" dirty="0"/>
              <a:t>  </a:t>
            </a:r>
            <a:r>
              <a:rPr lang="en-US" sz="5400" b="1" dirty="0">
                <a:solidFill>
                  <a:schemeClr val="accent5">
                    <a:lumMod val="75000"/>
                  </a:schemeClr>
                </a:solidFill>
              </a:rPr>
              <a:t>C</a:t>
            </a:r>
            <a:r>
              <a:rPr lang="en-US" sz="5400" b="1" dirty="0"/>
              <a:t>  </a:t>
            </a:r>
            <a:r>
              <a:rPr lang="en-US" sz="5400" b="1" dirty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sz="5400" b="1" dirty="0"/>
              <a:t>  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A7690A-7871-1579-F313-EEFD821C6C63}"/>
              </a:ext>
            </a:extLst>
          </p:cNvPr>
          <p:cNvSpPr txBox="1"/>
          <p:nvPr/>
        </p:nvSpPr>
        <p:spPr>
          <a:xfrm>
            <a:off x="702270" y="3925439"/>
            <a:ext cx="1837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Atomicity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DEDEDA-1E84-B5F0-2937-F9E142CD5221}"/>
              </a:ext>
            </a:extLst>
          </p:cNvPr>
          <p:cNvSpPr txBox="1"/>
          <p:nvPr/>
        </p:nvSpPr>
        <p:spPr>
          <a:xfrm>
            <a:off x="2975570" y="4726743"/>
            <a:ext cx="2288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Consistency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9039B5-F6ED-0E1B-7DB2-E13E7A215077}"/>
              </a:ext>
            </a:extLst>
          </p:cNvPr>
          <p:cNvSpPr txBox="1"/>
          <p:nvPr/>
        </p:nvSpPr>
        <p:spPr>
          <a:xfrm>
            <a:off x="6421735" y="4063254"/>
            <a:ext cx="2288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Isolation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44F126-9C16-7B35-5443-9D4985599026}"/>
              </a:ext>
            </a:extLst>
          </p:cNvPr>
          <p:cNvSpPr txBox="1"/>
          <p:nvPr/>
        </p:nvSpPr>
        <p:spPr>
          <a:xfrm>
            <a:off x="9531944" y="4722736"/>
            <a:ext cx="2288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Durability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2C1FD12-8420-11F1-4E04-16E964F2902E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1621135" y="2544747"/>
            <a:ext cx="3284834" cy="1380692"/>
          </a:xfrm>
          <a:prstGeom prst="straightConnector1">
            <a:avLst/>
          </a:prstGeom>
          <a:ln w="571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CC4CE20-61D2-8581-57C0-DAAF3BF126FD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4119860" y="2514600"/>
            <a:ext cx="1664990" cy="2212143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3D05D64-5739-3F81-429A-647B8D533B6A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6421735" y="2544747"/>
            <a:ext cx="1144290" cy="151850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19B4CE6-CA8C-45CA-401E-B995CB6B2287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7124702" y="2514600"/>
            <a:ext cx="3551532" cy="2208136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697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55414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Communication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0A38C1B-4402-E71E-930B-3F05A7036282}"/>
              </a:ext>
            </a:extLst>
          </p:cNvPr>
          <p:cNvSpPr/>
          <p:nvPr/>
        </p:nvSpPr>
        <p:spPr>
          <a:xfrm>
            <a:off x="2118946" y="3068516"/>
            <a:ext cx="1230923" cy="123092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F995D70-0CAD-1321-14F5-966B942C38A1}"/>
              </a:ext>
            </a:extLst>
          </p:cNvPr>
          <p:cNvSpPr/>
          <p:nvPr/>
        </p:nvSpPr>
        <p:spPr>
          <a:xfrm>
            <a:off x="8786446" y="3068516"/>
            <a:ext cx="1230923" cy="123092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871A9D2-6D0C-FB5B-E67D-2B99788F5EF9}"/>
              </a:ext>
            </a:extLst>
          </p:cNvPr>
          <p:cNvCxnSpPr>
            <a:stCxn id="15" idx="6"/>
            <a:endCxn id="17" idx="2"/>
          </p:cNvCxnSpPr>
          <p:nvPr/>
        </p:nvCxnSpPr>
        <p:spPr>
          <a:xfrm>
            <a:off x="3349869" y="3683978"/>
            <a:ext cx="54365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1030B2E5-C3D1-90A9-E900-A452AB02B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430" y="2816300"/>
            <a:ext cx="1483139" cy="1483139"/>
          </a:xfrm>
          <a:prstGeom prst="rect">
            <a:avLst/>
          </a:prstGeom>
        </p:spPr>
      </p:pic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F750A0D8-6C19-2918-928C-21BCB98E8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8977D6-BBFC-729F-020D-E7AE30642C32}"/>
              </a:ext>
            </a:extLst>
          </p:cNvPr>
          <p:cNvSpPr txBox="1"/>
          <p:nvPr/>
        </p:nvSpPr>
        <p:spPr>
          <a:xfrm>
            <a:off x="148920" y="216860"/>
            <a:ext cx="1970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B67A23-5A44-E154-1B78-C484479F7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50066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Atomicity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845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Transactions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120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58C330-EF5B-704D-6C2E-7720CA0108A0}"/>
              </a:ext>
            </a:extLst>
          </p:cNvPr>
          <p:cNvSpPr txBox="1"/>
          <p:nvPr/>
        </p:nvSpPr>
        <p:spPr>
          <a:xfrm>
            <a:off x="2108199" y="4595886"/>
            <a:ext cx="7975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u="none" strike="noStrike" baseline="0" dirty="0"/>
              <a:t>“ All or Nothing “</a:t>
            </a:r>
          </a:p>
          <a:p>
            <a:pPr algn="ctr"/>
            <a:r>
              <a:rPr lang="en-US" sz="3200" b="0" i="0" u="none" strike="noStrike" baseline="0" dirty="0"/>
              <a:t>Either </a:t>
            </a:r>
            <a:r>
              <a:rPr lang="en-US" sz="3200" b="1" i="0" u="none" strike="noStrike" baseline="0" dirty="0"/>
              <a:t>all</a:t>
            </a:r>
            <a:r>
              <a:rPr lang="en-US" sz="3200" b="0" i="0" u="none" strike="noStrike" baseline="0" dirty="0"/>
              <a:t> the operations in the transaction complete</a:t>
            </a:r>
            <a:r>
              <a:rPr lang="en-US" sz="3200" dirty="0"/>
              <a:t> </a:t>
            </a:r>
            <a:r>
              <a:rPr lang="en-US" sz="3200" b="0" i="0" u="none" strike="noStrike" baseline="0" dirty="0"/>
              <a:t>successfully, </a:t>
            </a:r>
            <a:r>
              <a:rPr lang="en-US" sz="3200" b="1" i="0" u="none" strike="noStrike" baseline="0" dirty="0"/>
              <a:t>or none </a:t>
            </a:r>
            <a:r>
              <a:rPr lang="en-US" sz="3200" b="0" i="0" u="none" strike="noStrike" baseline="0" dirty="0"/>
              <a:t>do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5CFE28-13EF-1C8F-10A5-75A944D3A561}"/>
              </a:ext>
            </a:extLst>
          </p:cNvPr>
          <p:cNvSpPr txBox="1"/>
          <p:nvPr/>
        </p:nvSpPr>
        <p:spPr>
          <a:xfrm>
            <a:off x="1016000" y="2641599"/>
            <a:ext cx="869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 7</a:t>
            </a:r>
          </a:p>
          <a:p>
            <a:r>
              <a:rPr lang="en-US" dirty="0"/>
              <a:t>y = 13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49191B-7368-1278-C9C0-2A4C8811E9F2}"/>
              </a:ext>
            </a:extLst>
          </p:cNvPr>
          <p:cNvSpPr txBox="1"/>
          <p:nvPr/>
        </p:nvSpPr>
        <p:spPr>
          <a:xfrm>
            <a:off x="4289425" y="2641599"/>
            <a:ext cx="869950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x = 20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y = 50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8E69069-1273-4D2E-7126-EEA060B5F794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1885950" y="2964765"/>
            <a:ext cx="227330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85079F-CECA-D05E-9E0A-20B1F43658C8}"/>
              </a:ext>
            </a:extLst>
          </p:cNvPr>
          <p:cNvCxnSpPr>
            <a:cxnSpLocks/>
          </p:cNvCxnSpPr>
          <p:nvPr/>
        </p:nvCxnSpPr>
        <p:spPr>
          <a:xfrm flipH="1">
            <a:off x="5353050" y="2955591"/>
            <a:ext cx="4117977" cy="9176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3AE401C-0311-B91E-842F-0C0DFC3061CC}"/>
              </a:ext>
            </a:extLst>
          </p:cNvPr>
          <p:cNvCxnSpPr>
            <a:cxnSpLocks/>
          </p:cNvCxnSpPr>
          <p:nvPr/>
        </p:nvCxnSpPr>
        <p:spPr>
          <a:xfrm flipH="1" flipV="1">
            <a:off x="5397500" y="2964764"/>
            <a:ext cx="3975100" cy="1086536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2D36F81-DE66-4DF8-F0E5-E00181CDA592}"/>
              </a:ext>
            </a:extLst>
          </p:cNvPr>
          <p:cNvCxnSpPr>
            <a:cxnSpLocks/>
          </p:cNvCxnSpPr>
          <p:nvPr/>
        </p:nvCxnSpPr>
        <p:spPr>
          <a:xfrm flipH="1">
            <a:off x="5353050" y="1811652"/>
            <a:ext cx="4117977" cy="1143939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A9F5BDC-D4EB-3FBA-A337-3BEB4659C636}"/>
              </a:ext>
            </a:extLst>
          </p:cNvPr>
          <p:cNvCxnSpPr>
            <a:cxnSpLocks/>
          </p:cNvCxnSpPr>
          <p:nvPr/>
        </p:nvCxnSpPr>
        <p:spPr>
          <a:xfrm flipV="1">
            <a:off x="4724400" y="1811652"/>
            <a:ext cx="0" cy="730094"/>
          </a:xfrm>
          <a:prstGeom prst="straightConnector1">
            <a:avLst/>
          </a:prstGeom>
          <a:ln w="5715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8C48F19-96C5-D5E1-8CD6-1D6CA44C0F99}"/>
              </a:ext>
            </a:extLst>
          </p:cNvPr>
          <p:cNvSpPr txBox="1"/>
          <p:nvPr/>
        </p:nvSpPr>
        <p:spPr>
          <a:xfrm>
            <a:off x="4289425" y="1415900"/>
            <a:ext cx="869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write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BDD5B4-A511-C6A2-7B74-B6995426D4C3}"/>
              </a:ext>
            </a:extLst>
          </p:cNvPr>
          <p:cNvSpPr txBox="1"/>
          <p:nvPr/>
        </p:nvSpPr>
        <p:spPr>
          <a:xfrm>
            <a:off x="9648824" y="1462066"/>
            <a:ext cx="869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x = 7</a:t>
            </a:r>
          </a:p>
          <a:p>
            <a:r>
              <a:rPr lang="en-US" dirty="0">
                <a:solidFill>
                  <a:srgbClr val="00B050"/>
                </a:solidFill>
              </a:rPr>
              <a:t>y = 13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8811D2-EACC-47B4-2AA8-83916A021B11}"/>
              </a:ext>
            </a:extLst>
          </p:cNvPr>
          <p:cNvSpPr txBox="1"/>
          <p:nvPr/>
        </p:nvSpPr>
        <p:spPr>
          <a:xfrm>
            <a:off x="9648824" y="2632425"/>
            <a:ext cx="869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x = 20</a:t>
            </a:r>
          </a:p>
          <a:p>
            <a:r>
              <a:rPr lang="en-US" dirty="0">
                <a:solidFill>
                  <a:srgbClr val="00B050"/>
                </a:solidFill>
              </a:rPr>
              <a:t>y = 50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43E3D92-4D63-3310-EFFB-4CDC543B941F}"/>
              </a:ext>
            </a:extLst>
          </p:cNvPr>
          <p:cNvSpPr txBox="1"/>
          <p:nvPr/>
        </p:nvSpPr>
        <p:spPr>
          <a:xfrm>
            <a:off x="9648824" y="3677262"/>
            <a:ext cx="869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 = 20</a:t>
            </a:r>
          </a:p>
          <a:p>
            <a:r>
              <a:rPr lang="en-US" dirty="0">
                <a:solidFill>
                  <a:srgbClr val="FF0000"/>
                </a:solidFill>
              </a:rPr>
              <a:t>y = 13</a:t>
            </a:r>
          </a:p>
        </p:txBody>
      </p:sp>
      <p:pic>
        <p:nvPicPr>
          <p:cNvPr id="46" name="Picture 45" descr="A red x on a black background&#10;&#10;Description automatically generated">
            <a:extLst>
              <a:ext uri="{FF2B5EF4-FFF2-40B4-BE49-F238E27FC236}">
                <a16:creationId xmlns:a16="http://schemas.microsoft.com/office/drawing/2014/main" id="{1F628838-802C-F416-7C9D-D3398BB02C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983" y="3756035"/>
            <a:ext cx="474577" cy="488783"/>
          </a:xfrm>
          <a:prstGeom prst="rect">
            <a:avLst/>
          </a:prstGeom>
        </p:spPr>
      </p:pic>
      <p:pic>
        <p:nvPicPr>
          <p:cNvPr id="48" name="Picture 47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6FEC97E3-0199-2FA5-3226-213098886C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256" y="2680582"/>
            <a:ext cx="534029" cy="550015"/>
          </a:xfrm>
          <a:prstGeom prst="rect">
            <a:avLst/>
          </a:prstGeom>
        </p:spPr>
      </p:pic>
      <p:pic>
        <p:nvPicPr>
          <p:cNvPr id="49" name="Picture 48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127C8702-89A6-9DC8-CA77-FC4EFEE383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983" y="1510223"/>
            <a:ext cx="534029" cy="55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03397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Consistency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845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Transactions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121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58C330-EF5B-704D-6C2E-7720CA0108A0}"/>
              </a:ext>
            </a:extLst>
          </p:cNvPr>
          <p:cNvSpPr txBox="1"/>
          <p:nvPr/>
        </p:nvSpPr>
        <p:spPr>
          <a:xfrm>
            <a:off x="2108199" y="2229171"/>
            <a:ext cx="79756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0" i="0" u="none" strike="noStrike" baseline="0" dirty="0"/>
              <a:t>A transaction can only transition a system from a correct state to another correct state</a:t>
            </a:r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e.g. the sum of the amounts of both bank accounts before and after a transfer must be the same </a:t>
            </a:r>
          </a:p>
        </p:txBody>
      </p:sp>
    </p:spTree>
    <p:extLst>
      <p:ext uri="{BB962C8B-B14F-4D97-AF65-F5344CB8AC3E}">
        <p14:creationId xmlns:p14="http://schemas.microsoft.com/office/powerpoint/2010/main" val="282374428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Isolation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845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Transactions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122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58C330-EF5B-704D-6C2E-7720CA0108A0}"/>
              </a:ext>
            </a:extLst>
          </p:cNvPr>
          <p:cNvSpPr txBox="1"/>
          <p:nvPr/>
        </p:nvSpPr>
        <p:spPr>
          <a:xfrm>
            <a:off x="2108199" y="2890391"/>
            <a:ext cx="79756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A transaction appears to run in isolation as if no other transactions are executing</a:t>
            </a:r>
          </a:p>
        </p:txBody>
      </p:sp>
    </p:spTree>
    <p:extLst>
      <p:ext uri="{BB962C8B-B14F-4D97-AF65-F5344CB8AC3E}">
        <p14:creationId xmlns:p14="http://schemas.microsoft.com/office/powerpoint/2010/main" val="412120559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Dirty Write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59028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Transactions ➤ Isolation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123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58C330-EF5B-704D-6C2E-7720CA0108A0}"/>
              </a:ext>
            </a:extLst>
          </p:cNvPr>
          <p:cNvSpPr txBox="1"/>
          <p:nvPr/>
        </p:nvSpPr>
        <p:spPr>
          <a:xfrm>
            <a:off x="1908174" y="4916693"/>
            <a:ext cx="904875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A transaction overwrites the value written by another transaction that hasn’t committed yet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9F1F15-BDA7-7123-B6E9-273ABF292845}"/>
              </a:ext>
            </a:extLst>
          </p:cNvPr>
          <p:cNvSpPr txBox="1"/>
          <p:nvPr/>
        </p:nvSpPr>
        <p:spPr>
          <a:xfrm>
            <a:off x="242944" y="3105834"/>
            <a:ext cx="869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 7</a:t>
            </a:r>
          </a:p>
          <a:p>
            <a:r>
              <a:rPr lang="en-US" dirty="0"/>
              <a:t>y = 13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80738CE-D20F-C72D-7227-FF935B67389B}"/>
              </a:ext>
            </a:extLst>
          </p:cNvPr>
          <p:cNvCxnSpPr>
            <a:cxnSpLocks/>
          </p:cNvCxnSpPr>
          <p:nvPr/>
        </p:nvCxnSpPr>
        <p:spPr>
          <a:xfrm flipV="1">
            <a:off x="1346200" y="3373220"/>
            <a:ext cx="9255965" cy="55780"/>
          </a:xfrm>
          <a:prstGeom prst="straightConnector1">
            <a:avLst/>
          </a:prstGeom>
          <a:ln w="57150">
            <a:solidFill>
              <a:schemeClr val="tx1"/>
            </a:solidFill>
            <a:prstDash val="lg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4638CF0-D36E-201A-CAF6-616A5C9ACABC}"/>
              </a:ext>
            </a:extLst>
          </p:cNvPr>
          <p:cNvSpPr txBox="1"/>
          <p:nvPr/>
        </p:nvSpPr>
        <p:spPr>
          <a:xfrm>
            <a:off x="10408961" y="3097651"/>
            <a:ext cx="1413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1EA85D-48D1-01C3-00E9-E502AD867B46}"/>
              </a:ext>
            </a:extLst>
          </p:cNvPr>
          <p:cNvSpPr/>
          <p:nvPr/>
        </p:nvSpPr>
        <p:spPr>
          <a:xfrm>
            <a:off x="1841500" y="2117720"/>
            <a:ext cx="4591050" cy="2173570"/>
          </a:xfrm>
          <a:prstGeom prst="rect">
            <a:avLst/>
          </a:prstGeom>
          <a:noFill/>
          <a:ln w="5715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07B181-F928-CE42-BC7B-175208D41C59}"/>
              </a:ext>
            </a:extLst>
          </p:cNvPr>
          <p:cNvSpPr txBox="1"/>
          <p:nvPr/>
        </p:nvSpPr>
        <p:spPr>
          <a:xfrm>
            <a:off x="1855514" y="3689853"/>
            <a:ext cx="2487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Transaction 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FC92505-BFD5-F323-CF9E-EE30CF5D42D9}"/>
              </a:ext>
            </a:extLst>
          </p:cNvPr>
          <p:cNvCxnSpPr>
            <a:cxnSpLocks/>
          </p:cNvCxnSpPr>
          <p:nvPr/>
        </p:nvCxnSpPr>
        <p:spPr>
          <a:xfrm flipV="1">
            <a:off x="2838450" y="2535226"/>
            <a:ext cx="0" cy="730094"/>
          </a:xfrm>
          <a:prstGeom prst="straightConnector1">
            <a:avLst/>
          </a:prstGeom>
          <a:ln w="5715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0290DA-7EF2-4C51-62F5-23097E0EB96C}"/>
              </a:ext>
            </a:extLst>
          </p:cNvPr>
          <p:cNvSpPr txBox="1"/>
          <p:nvPr/>
        </p:nvSpPr>
        <p:spPr>
          <a:xfrm>
            <a:off x="2162174" y="2165894"/>
            <a:ext cx="140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write x = 20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28CEE8-826C-665B-5311-1B6E4CB59ECE}"/>
              </a:ext>
            </a:extLst>
          </p:cNvPr>
          <p:cNvCxnSpPr>
            <a:cxnSpLocks/>
          </p:cNvCxnSpPr>
          <p:nvPr/>
        </p:nvCxnSpPr>
        <p:spPr>
          <a:xfrm flipV="1">
            <a:off x="4089401" y="2525653"/>
            <a:ext cx="0" cy="730094"/>
          </a:xfrm>
          <a:prstGeom prst="straightConnector1">
            <a:avLst/>
          </a:prstGeom>
          <a:ln w="5715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7A34677-C9CF-6EB6-DA9D-B187C3ABCE23}"/>
              </a:ext>
            </a:extLst>
          </p:cNvPr>
          <p:cNvSpPr txBox="1"/>
          <p:nvPr/>
        </p:nvSpPr>
        <p:spPr>
          <a:xfrm>
            <a:off x="3413125" y="2156321"/>
            <a:ext cx="140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write y = 50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939458-66A3-B602-E26E-35DDC123F104}"/>
              </a:ext>
            </a:extLst>
          </p:cNvPr>
          <p:cNvSpPr/>
          <p:nvPr/>
        </p:nvSpPr>
        <p:spPr>
          <a:xfrm>
            <a:off x="4864108" y="1784350"/>
            <a:ext cx="4163457" cy="2284776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C424B4-EF7D-B829-33C9-F05004BE9990}"/>
              </a:ext>
            </a:extLst>
          </p:cNvPr>
          <p:cNvSpPr txBox="1"/>
          <p:nvPr/>
        </p:nvSpPr>
        <p:spPr>
          <a:xfrm>
            <a:off x="6539679" y="1784350"/>
            <a:ext cx="2487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Transaction B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45925C2-9D0D-ED5A-A5EF-2DA2BE7264DE}"/>
              </a:ext>
            </a:extLst>
          </p:cNvPr>
          <p:cNvCxnSpPr>
            <a:cxnSpLocks/>
          </p:cNvCxnSpPr>
          <p:nvPr/>
        </p:nvCxnSpPr>
        <p:spPr>
          <a:xfrm>
            <a:off x="5729288" y="2535226"/>
            <a:ext cx="0" cy="720521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473ED11-D6CE-51E2-9006-3E6805F8A84B}"/>
              </a:ext>
            </a:extLst>
          </p:cNvPr>
          <p:cNvSpPr txBox="1"/>
          <p:nvPr/>
        </p:nvSpPr>
        <p:spPr>
          <a:xfrm>
            <a:off x="5026027" y="2181214"/>
            <a:ext cx="140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write x = 90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AB1A02-F73B-902B-3976-178787E5BB7D}"/>
              </a:ext>
            </a:extLst>
          </p:cNvPr>
          <p:cNvSpPr txBox="1"/>
          <p:nvPr/>
        </p:nvSpPr>
        <p:spPr>
          <a:xfrm>
            <a:off x="9367296" y="2529641"/>
            <a:ext cx="869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 90</a:t>
            </a:r>
          </a:p>
          <a:p>
            <a:r>
              <a:rPr lang="en-US" dirty="0"/>
              <a:t>y = 13</a:t>
            </a:r>
          </a:p>
        </p:txBody>
      </p:sp>
    </p:spTree>
    <p:extLst>
      <p:ext uri="{BB962C8B-B14F-4D97-AF65-F5344CB8AC3E}">
        <p14:creationId xmlns:p14="http://schemas.microsoft.com/office/powerpoint/2010/main" val="142031195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Dirty Read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59028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Transactions ➤ Isolation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124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58C330-EF5B-704D-6C2E-7720CA0108A0}"/>
              </a:ext>
            </a:extLst>
          </p:cNvPr>
          <p:cNvSpPr txBox="1"/>
          <p:nvPr/>
        </p:nvSpPr>
        <p:spPr>
          <a:xfrm>
            <a:off x="1908174" y="4916693"/>
            <a:ext cx="904875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A transaction observes a write from a transaction that hasn’t completed yet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9F1F15-BDA7-7123-B6E9-273ABF292845}"/>
              </a:ext>
            </a:extLst>
          </p:cNvPr>
          <p:cNvSpPr txBox="1"/>
          <p:nvPr/>
        </p:nvSpPr>
        <p:spPr>
          <a:xfrm>
            <a:off x="242944" y="3105834"/>
            <a:ext cx="869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 7</a:t>
            </a:r>
          </a:p>
          <a:p>
            <a:r>
              <a:rPr lang="en-US" dirty="0"/>
              <a:t>y = 13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80738CE-D20F-C72D-7227-FF935B67389B}"/>
              </a:ext>
            </a:extLst>
          </p:cNvPr>
          <p:cNvCxnSpPr>
            <a:cxnSpLocks/>
          </p:cNvCxnSpPr>
          <p:nvPr/>
        </p:nvCxnSpPr>
        <p:spPr>
          <a:xfrm flipV="1">
            <a:off x="1346200" y="3373220"/>
            <a:ext cx="9255965" cy="55780"/>
          </a:xfrm>
          <a:prstGeom prst="straightConnector1">
            <a:avLst/>
          </a:prstGeom>
          <a:ln w="57150">
            <a:solidFill>
              <a:schemeClr val="tx1"/>
            </a:solidFill>
            <a:prstDash val="lg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4638CF0-D36E-201A-CAF6-616A5C9ACABC}"/>
              </a:ext>
            </a:extLst>
          </p:cNvPr>
          <p:cNvSpPr txBox="1"/>
          <p:nvPr/>
        </p:nvSpPr>
        <p:spPr>
          <a:xfrm>
            <a:off x="10408961" y="3097651"/>
            <a:ext cx="1413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1EA85D-48D1-01C3-00E9-E502AD867B46}"/>
              </a:ext>
            </a:extLst>
          </p:cNvPr>
          <p:cNvSpPr/>
          <p:nvPr/>
        </p:nvSpPr>
        <p:spPr>
          <a:xfrm>
            <a:off x="1841500" y="2117720"/>
            <a:ext cx="4591050" cy="2173570"/>
          </a:xfrm>
          <a:prstGeom prst="rect">
            <a:avLst/>
          </a:prstGeom>
          <a:noFill/>
          <a:ln w="5715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07B181-F928-CE42-BC7B-175208D41C59}"/>
              </a:ext>
            </a:extLst>
          </p:cNvPr>
          <p:cNvSpPr txBox="1"/>
          <p:nvPr/>
        </p:nvSpPr>
        <p:spPr>
          <a:xfrm>
            <a:off x="1855514" y="3689853"/>
            <a:ext cx="2487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Transaction 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FC92505-BFD5-F323-CF9E-EE30CF5D42D9}"/>
              </a:ext>
            </a:extLst>
          </p:cNvPr>
          <p:cNvCxnSpPr>
            <a:cxnSpLocks/>
          </p:cNvCxnSpPr>
          <p:nvPr/>
        </p:nvCxnSpPr>
        <p:spPr>
          <a:xfrm flipV="1">
            <a:off x="2838450" y="2535226"/>
            <a:ext cx="0" cy="730094"/>
          </a:xfrm>
          <a:prstGeom prst="straightConnector1">
            <a:avLst/>
          </a:prstGeom>
          <a:ln w="5715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0290DA-7EF2-4C51-62F5-23097E0EB96C}"/>
              </a:ext>
            </a:extLst>
          </p:cNvPr>
          <p:cNvSpPr txBox="1"/>
          <p:nvPr/>
        </p:nvSpPr>
        <p:spPr>
          <a:xfrm>
            <a:off x="2162174" y="2165894"/>
            <a:ext cx="140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write x = 20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28CEE8-826C-665B-5311-1B6E4CB59ECE}"/>
              </a:ext>
            </a:extLst>
          </p:cNvPr>
          <p:cNvCxnSpPr>
            <a:cxnSpLocks/>
          </p:cNvCxnSpPr>
          <p:nvPr/>
        </p:nvCxnSpPr>
        <p:spPr>
          <a:xfrm flipV="1">
            <a:off x="4089401" y="2525653"/>
            <a:ext cx="0" cy="730094"/>
          </a:xfrm>
          <a:prstGeom prst="straightConnector1">
            <a:avLst/>
          </a:prstGeom>
          <a:ln w="5715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7A34677-C9CF-6EB6-DA9D-B187C3ABCE23}"/>
              </a:ext>
            </a:extLst>
          </p:cNvPr>
          <p:cNvSpPr txBox="1"/>
          <p:nvPr/>
        </p:nvSpPr>
        <p:spPr>
          <a:xfrm>
            <a:off x="3413125" y="2156321"/>
            <a:ext cx="140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write y = 50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939458-66A3-B602-E26E-35DDC123F104}"/>
              </a:ext>
            </a:extLst>
          </p:cNvPr>
          <p:cNvSpPr/>
          <p:nvPr/>
        </p:nvSpPr>
        <p:spPr>
          <a:xfrm>
            <a:off x="4864108" y="1784350"/>
            <a:ext cx="4163457" cy="2284776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C424B4-EF7D-B829-33C9-F05004BE9990}"/>
              </a:ext>
            </a:extLst>
          </p:cNvPr>
          <p:cNvSpPr txBox="1"/>
          <p:nvPr/>
        </p:nvSpPr>
        <p:spPr>
          <a:xfrm>
            <a:off x="6539679" y="1784350"/>
            <a:ext cx="2487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Transaction B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45925C2-9D0D-ED5A-A5EF-2DA2BE7264DE}"/>
              </a:ext>
            </a:extLst>
          </p:cNvPr>
          <p:cNvCxnSpPr>
            <a:cxnSpLocks/>
          </p:cNvCxnSpPr>
          <p:nvPr/>
        </p:nvCxnSpPr>
        <p:spPr>
          <a:xfrm>
            <a:off x="5729288" y="2535226"/>
            <a:ext cx="0" cy="720521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473ED11-D6CE-51E2-9006-3E6805F8A84B}"/>
              </a:ext>
            </a:extLst>
          </p:cNvPr>
          <p:cNvSpPr txBox="1"/>
          <p:nvPr/>
        </p:nvSpPr>
        <p:spPr>
          <a:xfrm>
            <a:off x="5026027" y="2181214"/>
            <a:ext cx="140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read x = 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AB1A02-F73B-902B-3976-178787E5BB7D}"/>
              </a:ext>
            </a:extLst>
          </p:cNvPr>
          <p:cNvSpPr txBox="1"/>
          <p:nvPr/>
        </p:nvSpPr>
        <p:spPr>
          <a:xfrm>
            <a:off x="9367296" y="2529641"/>
            <a:ext cx="869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 20</a:t>
            </a:r>
          </a:p>
          <a:p>
            <a:r>
              <a:rPr lang="en-US" dirty="0"/>
              <a:t>y = 13</a:t>
            </a:r>
          </a:p>
        </p:txBody>
      </p:sp>
    </p:spTree>
    <p:extLst>
      <p:ext uri="{BB962C8B-B14F-4D97-AF65-F5344CB8AC3E}">
        <p14:creationId xmlns:p14="http://schemas.microsoft.com/office/powerpoint/2010/main" val="1953459539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Fuzzy Read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59028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Transactions ➤ Isolation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125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58C330-EF5B-704D-6C2E-7720CA0108A0}"/>
              </a:ext>
            </a:extLst>
          </p:cNvPr>
          <p:cNvSpPr txBox="1"/>
          <p:nvPr/>
        </p:nvSpPr>
        <p:spPr>
          <a:xfrm>
            <a:off x="1185861" y="4661903"/>
            <a:ext cx="982027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A transaction reads an object’s value twice but sees a different value in each read because another transaction updated the value between the two reads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9F1F15-BDA7-7123-B6E9-273ABF292845}"/>
              </a:ext>
            </a:extLst>
          </p:cNvPr>
          <p:cNvSpPr txBox="1"/>
          <p:nvPr/>
        </p:nvSpPr>
        <p:spPr>
          <a:xfrm>
            <a:off x="242944" y="3105834"/>
            <a:ext cx="869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 7</a:t>
            </a:r>
          </a:p>
          <a:p>
            <a:r>
              <a:rPr lang="en-US" dirty="0"/>
              <a:t>y = 13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80738CE-D20F-C72D-7227-FF935B67389B}"/>
              </a:ext>
            </a:extLst>
          </p:cNvPr>
          <p:cNvCxnSpPr>
            <a:cxnSpLocks/>
          </p:cNvCxnSpPr>
          <p:nvPr/>
        </p:nvCxnSpPr>
        <p:spPr>
          <a:xfrm flipV="1">
            <a:off x="1346200" y="3373220"/>
            <a:ext cx="9255965" cy="55780"/>
          </a:xfrm>
          <a:prstGeom prst="straightConnector1">
            <a:avLst/>
          </a:prstGeom>
          <a:ln w="57150">
            <a:solidFill>
              <a:schemeClr val="tx1"/>
            </a:solidFill>
            <a:prstDash val="lg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4638CF0-D36E-201A-CAF6-616A5C9ACABC}"/>
              </a:ext>
            </a:extLst>
          </p:cNvPr>
          <p:cNvSpPr txBox="1"/>
          <p:nvPr/>
        </p:nvSpPr>
        <p:spPr>
          <a:xfrm>
            <a:off x="10408961" y="3097651"/>
            <a:ext cx="1413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1EA85D-48D1-01C3-00E9-E502AD867B46}"/>
              </a:ext>
            </a:extLst>
          </p:cNvPr>
          <p:cNvSpPr/>
          <p:nvPr/>
        </p:nvSpPr>
        <p:spPr>
          <a:xfrm>
            <a:off x="1841500" y="2117720"/>
            <a:ext cx="7499350" cy="2173570"/>
          </a:xfrm>
          <a:prstGeom prst="rect">
            <a:avLst/>
          </a:prstGeom>
          <a:noFill/>
          <a:ln w="5715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07B181-F928-CE42-BC7B-175208D41C59}"/>
              </a:ext>
            </a:extLst>
          </p:cNvPr>
          <p:cNvSpPr txBox="1"/>
          <p:nvPr/>
        </p:nvSpPr>
        <p:spPr>
          <a:xfrm>
            <a:off x="1855515" y="3689853"/>
            <a:ext cx="595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28CEE8-826C-665B-5311-1B6E4CB59ECE}"/>
              </a:ext>
            </a:extLst>
          </p:cNvPr>
          <p:cNvCxnSpPr>
            <a:cxnSpLocks/>
          </p:cNvCxnSpPr>
          <p:nvPr/>
        </p:nvCxnSpPr>
        <p:spPr>
          <a:xfrm flipV="1">
            <a:off x="5487847" y="2546296"/>
            <a:ext cx="0" cy="730094"/>
          </a:xfrm>
          <a:prstGeom prst="straightConnector1">
            <a:avLst/>
          </a:prstGeom>
          <a:ln w="5715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7A34677-C9CF-6EB6-DA9D-B187C3ABCE23}"/>
              </a:ext>
            </a:extLst>
          </p:cNvPr>
          <p:cNvSpPr txBox="1"/>
          <p:nvPr/>
        </p:nvSpPr>
        <p:spPr>
          <a:xfrm>
            <a:off x="4811571" y="2176964"/>
            <a:ext cx="140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write x = 20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939458-66A3-B602-E26E-35DDC123F104}"/>
              </a:ext>
            </a:extLst>
          </p:cNvPr>
          <p:cNvSpPr/>
          <p:nvPr/>
        </p:nvSpPr>
        <p:spPr>
          <a:xfrm>
            <a:off x="2584450" y="1784350"/>
            <a:ext cx="7499350" cy="2284776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C424B4-EF7D-B829-33C9-F05004BE9990}"/>
              </a:ext>
            </a:extLst>
          </p:cNvPr>
          <p:cNvSpPr txBox="1"/>
          <p:nvPr/>
        </p:nvSpPr>
        <p:spPr>
          <a:xfrm>
            <a:off x="9474199" y="1781673"/>
            <a:ext cx="621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B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45925C2-9D0D-ED5A-A5EF-2DA2BE7264DE}"/>
              </a:ext>
            </a:extLst>
          </p:cNvPr>
          <p:cNvCxnSpPr>
            <a:cxnSpLocks/>
          </p:cNvCxnSpPr>
          <p:nvPr/>
        </p:nvCxnSpPr>
        <p:spPr>
          <a:xfrm>
            <a:off x="3365359" y="2563465"/>
            <a:ext cx="0" cy="720521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473ED11-D6CE-51E2-9006-3E6805F8A84B}"/>
              </a:ext>
            </a:extLst>
          </p:cNvPr>
          <p:cNvSpPr txBox="1"/>
          <p:nvPr/>
        </p:nvSpPr>
        <p:spPr>
          <a:xfrm>
            <a:off x="2662098" y="2209453"/>
            <a:ext cx="140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read x = 7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5F8026-6012-823B-5358-FC67A522C768}"/>
              </a:ext>
            </a:extLst>
          </p:cNvPr>
          <p:cNvCxnSpPr>
            <a:cxnSpLocks/>
          </p:cNvCxnSpPr>
          <p:nvPr/>
        </p:nvCxnSpPr>
        <p:spPr>
          <a:xfrm>
            <a:off x="7408722" y="2542338"/>
            <a:ext cx="0" cy="720521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E8CD412-EA27-7929-986E-9826BE0E56A5}"/>
              </a:ext>
            </a:extLst>
          </p:cNvPr>
          <p:cNvSpPr txBox="1"/>
          <p:nvPr/>
        </p:nvSpPr>
        <p:spPr>
          <a:xfrm>
            <a:off x="6705461" y="2188326"/>
            <a:ext cx="140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read x = 20</a:t>
            </a:r>
          </a:p>
        </p:txBody>
      </p:sp>
    </p:spTree>
    <p:extLst>
      <p:ext uri="{BB962C8B-B14F-4D97-AF65-F5344CB8AC3E}">
        <p14:creationId xmlns:p14="http://schemas.microsoft.com/office/powerpoint/2010/main" val="381408558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Phantom Read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59028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Transactions ➤ Isolation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126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58C330-EF5B-704D-6C2E-7720CA0108A0}"/>
              </a:ext>
            </a:extLst>
          </p:cNvPr>
          <p:cNvSpPr txBox="1"/>
          <p:nvPr/>
        </p:nvSpPr>
        <p:spPr>
          <a:xfrm>
            <a:off x="685273" y="4679919"/>
            <a:ext cx="1073308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A transaction reads a group of objects matching a specific condition, while another transaction concurrently adds, updates, or deletes objects matching the same condition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9F1F15-BDA7-7123-B6E9-273ABF292845}"/>
              </a:ext>
            </a:extLst>
          </p:cNvPr>
          <p:cNvSpPr txBox="1"/>
          <p:nvPr/>
        </p:nvSpPr>
        <p:spPr>
          <a:xfrm>
            <a:off x="173852" y="2984591"/>
            <a:ext cx="1190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 7</a:t>
            </a:r>
          </a:p>
          <a:p>
            <a:r>
              <a:rPr lang="en-US" dirty="0"/>
              <a:t>y = 13</a:t>
            </a:r>
          </a:p>
          <a:p>
            <a:r>
              <a:rPr lang="en-US" dirty="0"/>
              <a:t>sum = 20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80738CE-D20F-C72D-7227-FF935B67389B}"/>
              </a:ext>
            </a:extLst>
          </p:cNvPr>
          <p:cNvCxnSpPr>
            <a:cxnSpLocks/>
          </p:cNvCxnSpPr>
          <p:nvPr/>
        </p:nvCxnSpPr>
        <p:spPr>
          <a:xfrm flipV="1">
            <a:off x="1346200" y="3373220"/>
            <a:ext cx="9255965" cy="55780"/>
          </a:xfrm>
          <a:prstGeom prst="straightConnector1">
            <a:avLst/>
          </a:prstGeom>
          <a:ln w="57150">
            <a:solidFill>
              <a:schemeClr val="tx1"/>
            </a:solidFill>
            <a:prstDash val="lg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4638CF0-D36E-201A-CAF6-616A5C9ACABC}"/>
              </a:ext>
            </a:extLst>
          </p:cNvPr>
          <p:cNvSpPr txBox="1"/>
          <p:nvPr/>
        </p:nvSpPr>
        <p:spPr>
          <a:xfrm>
            <a:off x="10408961" y="3097651"/>
            <a:ext cx="1413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1EA85D-48D1-01C3-00E9-E502AD867B46}"/>
              </a:ext>
            </a:extLst>
          </p:cNvPr>
          <p:cNvSpPr/>
          <p:nvPr/>
        </p:nvSpPr>
        <p:spPr>
          <a:xfrm>
            <a:off x="1841500" y="2117720"/>
            <a:ext cx="6403850" cy="2173570"/>
          </a:xfrm>
          <a:prstGeom prst="rect">
            <a:avLst/>
          </a:prstGeom>
          <a:noFill/>
          <a:ln w="5715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07B181-F928-CE42-BC7B-175208D41C59}"/>
              </a:ext>
            </a:extLst>
          </p:cNvPr>
          <p:cNvSpPr txBox="1"/>
          <p:nvPr/>
        </p:nvSpPr>
        <p:spPr>
          <a:xfrm>
            <a:off x="1855515" y="3689853"/>
            <a:ext cx="595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28CEE8-826C-665B-5311-1B6E4CB59ECE}"/>
              </a:ext>
            </a:extLst>
          </p:cNvPr>
          <p:cNvCxnSpPr>
            <a:cxnSpLocks/>
          </p:cNvCxnSpPr>
          <p:nvPr/>
        </p:nvCxnSpPr>
        <p:spPr>
          <a:xfrm flipV="1">
            <a:off x="3201847" y="2547831"/>
            <a:ext cx="0" cy="730094"/>
          </a:xfrm>
          <a:prstGeom prst="straightConnector1">
            <a:avLst/>
          </a:prstGeom>
          <a:ln w="5715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7A34677-C9CF-6EB6-DA9D-B187C3ABCE23}"/>
              </a:ext>
            </a:extLst>
          </p:cNvPr>
          <p:cNvSpPr txBox="1"/>
          <p:nvPr/>
        </p:nvSpPr>
        <p:spPr>
          <a:xfrm>
            <a:off x="2525571" y="2178499"/>
            <a:ext cx="140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write x = 20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939458-66A3-B602-E26E-35DDC123F104}"/>
              </a:ext>
            </a:extLst>
          </p:cNvPr>
          <p:cNvSpPr/>
          <p:nvPr/>
        </p:nvSpPr>
        <p:spPr>
          <a:xfrm>
            <a:off x="2584450" y="1784350"/>
            <a:ext cx="6362700" cy="2284776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C424B4-EF7D-B829-33C9-F05004BE9990}"/>
              </a:ext>
            </a:extLst>
          </p:cNvPr>
          <p:cNvSpPr txBox="1"/>
          <p:nvPr/>
        </p:nvSpPr>
        <p:spPr>
          <a:xfrm>
            <a:off x="8348597" y="1784350"/>
            <a:ext cx="621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B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5F8026-6012-823B-5358-FC67A522C768}"/>
              </a:ext>
            </a:extLst>
          </p:cNvPr>
          <p:cNvCxnSpPr>
            <a:cxnSpLocks/>
          </p:cNvCxnSpPr>
          <p:nvPr/>
        </p:nvCxnSpPr>
        <p:spPr>
          <a:xfrm>
            <a:off x="5879069" y="2526071"/>
            <a:ext cx="0" cy="720521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E8CD412-EA27-7929-986E-9826BE0E56A5}"/>
              </a:ext>
            </a:extLst>
          </p:cNvPr>
          <p:cNvSpPr txBox="1"/>
          <p:nvPr/>
        </p:nvSpPr>
        <p:spPr>
          <a:xfrm>
            <a:off x="5175808" y="2172059"/>
            <a:ext cx="140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delete x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039FFE8-0565-279C-9C5D-8C8A71B781EE}"/>
              </a:ext>
            </a:extLst>
          </p:cNvPr>
          <p:cNvCxnSpPr>
            <a:cxnSpLocks/>
          </p:cNvCxnSpPr>
          <p:nvPr/>
        </p:nvCxnSpPr>
        <p:spPr>
          <a:xfrm flipV="1">
            <a:off x="7287366" y="2526071"/>
            <a:ext cx="0" cy="730094"/>
          </a:xfrm>
          <a:prstGeom prst="straightConnector1">
            <a:avLst/>
          </a:prstGeom>
          <a:ln w="5715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7F48212-AE1A-2A9C-7FED-E028315614B4}"/>
              </a:ext>
            </a:extLst>
          </p:cNvPr>
          <p:cNvSpPr txBox="1"/>
          <p:nvPr/>
        </p:nvSpPr>
        <p:spPr>
          <a:xfrm>
            <a:off x="6445990" y="2172059"/>
            <a:ext cx="170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write sum = 33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F48457-9BE6-9074-18A0-7E20EF8E9F99}"/>
              </a:ext>
            </a:extLst>
          </p:cNvPr>
          <p:cNvSpPr txBox="1"/>
          <p:nvPr/>
        </p:nvSpPr>
        <p:spPr>
          <a:xfrm>
            <a:off x="9115426" y="2661425"/>
            <a:ext cx="1190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= 13</a:t>
            </a:r>
          </a:p>
          <a:p>
            <a:r>
              <a:rPr lang="en-US" dirty="0"/>
              <a:t>sum = 37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09900A-4FCE-EE13-686A-01B86F5C4E98}"/>
              </a:ext>
            </a:extLst>
          </p:cNvPr>
          <p:cNvCxnSpPr>
            <a:cxnSpLocks/>
          </p:cNvCxnSpPr>
          <p:nvPr/>
        </p:nvCxnSpPr>
        <p:spPr>
          <a:xfrm flipV="1">
            <a:off x="4610516" y="2532691"/>
            <a:ext cx="0" cy="730094"/>
          </a:xfrm>
          <a:prstGeom prst="straightConnector1">
            <a:avLst/>
          </a:prstGeom>
          <a:ln w="5715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5E791FC-5760-02A8-8E23-AF519002E365}"/>
              </a:ext>
            </a:extLst>
          </p:cNvPr>
          <p:cNvSpPr txBox="1"/>
          <p:nvPr/>
        </p:nvSpPr>
        <p:spPr>
          <a:xfrm>
            <a:off x="3934240" y="2163359"/>
            <a:ext cx="140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write y = 13</a:t>
            </a:r>
          </a:p>
        </p:txBody>
      </p:sp>
    </p:spTree>
    <p:extLst>
      <p:ext uri="{BB962C8B-B14F-4D97-AF65-F5344CB8AC3E}">
        <p14:creationId xmlns:p14="http://schemas.microsoft.com/office/powerpoint/2010/main" val="43835581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Isolation Levels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59028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Transactions ➤ Isolation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127</a:t>
            </a:fld>
            <a:endParaRPr lang="en-US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9650AB4A-5222-EED8-62F3-772F9EAECD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267138"/>
              </p:ext>
            </p:extLst>
          </p:nvPr>
        </p:nvGraphicFramePr>
        <p:xfrm>
          <a:off x="1790699" y="1342439"/>
          <a:ext cx="8928101" cy="495135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928101">
                  <a:extLst>
                    <a:ext uri="{9D8B030D-6E8A-4147-A177-3AD203B41FA5}">
                      <a16:colId xmlns:a16="http://schemas.microsoft.com/office/drawing/2014/main" val="2838722446"/>
                    </a:ext>
                  </a:extLst>
                </a:gridCol>
              </a:tblGrid>
              <a:tr h="825226"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/>
                        <a:t>Strict Serializable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0712027"/>
                  </a:ext>
                </a:extLst>
              </a:tr>
              <a:tr h="825226"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/>
                        <a:t>Serializable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1761891"/>
                  </a:ext>
                </a:extLst>
              </a:tr>
              <a:tr h="825226"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/>
                        <a:t>Repeatable Read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54028"/>
                  </a:ext>
                </a:extLst>
              </a:tr>
              <a:tr h="825226"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/>
                        <a:t>Read Committed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0320413"/>
                  </a:ext>
                </a:extLst>
              </a:tr>
              <a:tr h="825226"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/>
                        <a:t>Read Uncommitted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720425"/>
                  </a:ext>
                </a:extLst>
              </a:tr>
              <a:tr h="825226"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/>
                        <a:t>No Guarantees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1069789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DFAE4E3-9A5F-FEF5-DA89-C7D1EAD6A74A}"/>
              </a:ext>
            </a:extLst>
          </p:cNvPr>
          <p:cNvCxnSpPr>
            <a:cxnSpLocks/>
          </p:cNvCxnSpPr>
          <p:nvPr/>
        </p:nvCxnSpPr>
        <p:spPr>
          <a:xfrm>
            <a:off x="5460861" y="5062194"/>
            <a:ext cx="0" cy="554385"/>
          </a:xfrm>
          <a:prstGeom prst="straightConnector1">
            <a:avLst/>
          </a:prstGeom>
          <a:ln w="571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41C71A6-9438-6646-62CA-52976B07F7F6}"/>
              </a:ext>
            </a:extLst>
          </p:cNvPr>
          <p:cNvSpPr txBox="1"/>
          <p:nvPr/>
        </p:nvSpPr>
        <p:spPr>
          <a:xfrm>
            <a:off x="5599185" y="4985994"/>
            <a:ext cx="2453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Forbid Dirty Writes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134A3B9-CA10-276E-7046-012BF468EDD0}"/>
              </a:ext>
            </a:extLst>
          </p:cNvPr>
          <p:cNvCxnSpPr>
            <a:cxnSpLocks/>
          </p:cNvCxnSpPr>
          <p:nvPr/>
        </p:nvCxnSpPr>
        <p:spPr>
          <a:xfrm>
            <a:off x="5460861" y="4234321"/>
            <a:ext cx="0" cy="554385"/>
          </a:xfrm>
          <a:prstGeom prst="straightConnector1">
            <a:avLst/>
          </a:prstGeom>
          <a:ln w="571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9EF17F3-1CD3-8A92-B648-DC72C2E8682B}"/>
              </a:ext>
            </a:extLst>
          </p:cNvPr>
          <p:cNvSpPr txBox="1"/>
          <p:nvPr/>
        </p:nvSpPr>
        <p:spPr>
          <a:xfrm>
            <a:off x="5599185" y="4158121"/>
            <a:ext cx="2453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Forbid Dirty Reads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AC98D57-0E00-DD8E-41D9-352CC138BA6B}"/>
              </a:ext>
            </a:extLst>
          </p:cNvPr>
          <p:cNvCxnSpPr>
            <a:cxnSpLocks/>
          </p:cNvCxnSpPr>
          <p:nvPr/>
        </p:nvCxnSpPr>
        <p:spPr>
          <a:xfrm>
            <a:off x="5460861" y="3403056"/>
            <a:ext cx="0" cy="554385"/>
          </a:xfrm>
          <a:prstGeom prst="straightConnector1">
            <a:avLst/>
          </a:prstGeom>
          <a:ln w="571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FE32017-27D9-EA85-9472-36BCABA9D528}"/>
              </a:ext>
            </a:extLst>
          </p:cNvPr>
          <p:cNvSpPr txBox="1"/>
          <p:nvPr/>
        </p:nvSpPr>
        <p:spPr>
          <a:xfrm>
            <a:off x="5599185" y="3326856"/>
            <a:ext cx="2453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Forbid Fuzzy Reads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A3A1F5F-C6F7-9F66-4231-D1DCCB490749}"/>
              </a:ext>
            </a:extLst>
          </p:cNvPr>
          <p:cNvCxnSpPr>
            <a:cxnSpLocks/>
          </p:cNvCxnSpPr>
          <p:nvPr/>
        </p:nvCxnSpPr>
        <p:spPr>
          <a:xfrm>
            <a:off x="5460861" y="2571791"/>
            <a:ext cx="0" cy="554385"/>
          </a:xfrm>
          <a:prstGeom prst="straightConnector1">
            <a:avLst/>
          </a:prstGeom>
          <a:ln w="571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0D3D67B-5465-4ECF-795F-107DD2C41918}"/>
              </a:ext>
            </a:extLst>
          </p:cNvPr>
          <p:cNvSpPr txBox="1"/>
          <p:nvPr/>
        </p:nvSpPr>
        <p:spPr>
          <a:xfrm>
            <a:off x="5599185" y="2495591"/>
            <a:ext cx="2848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Forbid Phantom Reads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A88444A-E581-DD1E-2352-2C46EC9AD216}"/>
              </a:ext>
            </a:extLst>
          </p:cNvPr>
          <p:cNvGrpSpPr/>
          <p:nvPr/>
        </p:nvGrpSpPr>
        <p:grpSpPr>
          <a:xfrm>
            <a:off x="0" y="1497810"/>
            <a:ext cx="1863932" cy="4640613"/>
            <a:chOff x="1289530" y="1342711"/>
            <a:chExt cx="1863932" cy="4640613"/>
          </a:xfrm>
        </p:grpSpPr>
        <p:sp>
          <p:nvSpPr>
            <p:cNvPr id="34" name="Arrow: Up 33">
              <a:extLst>
                <a:ext uri="{FF2B5EF4-FFF2-40B4-BE49-F238E27FC236}">
                  <a16:creationId xmlns:a16="http://schemas.microsoft.com/office/drawing/2014/main" id="{7A4EB79B-C090-7AEF-6678-8FBC21887004}"/>
                </a:ext>
              </a:extLst>
            </p:cNvPr>
            <p:cNvSpPr/>
            <p:nvPr/>
          </p:nvSpPr>
          <p:spPr>
            <a:xfrm>
              <a:off x="1915550" y="1975443"/>
              <a:ext cx="611892" cy="3375149"/>
            </a:xfrm>
            <a:prstGeom prst="up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8C8891F-C0E1-AA0F-B325-51F24783B00B}"/>
                </a:ext>
              </a:extLst>
            </p:cNvPr>
            <p:cNvSpPr txBox="1"/>
            <p:nvPr/>
          </p:nvSpPr>
          <p:spPr>
            <a:xfrm>
              <a:off x="1514739" y="5460104"/>
              <a:ext cx="14135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Weak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C7D9C6C-4868-BA08-679F-67D955147F3D}"/>
                </a:ext>
              </a:extLst>
            </p:cNvPr>
            <p:cNvSpPr txBox="1"/>
            <p:nvPr/>
          </p:nvSpPr>
          <p:spPr>
            <a:xfrm>
              <a:off x="1289530" y="1342711"/>
              <a:ext cx="18639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Strong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B278BE0-FE90-8F94-97EE-C904020B8610}"/>
                </a:ext>
              </a:extLst>
            </p:cNvPr>
            <p:cNvSpPr txBox="1"/>
            <p:nvPr/>
          </p:nvSpPr>
          <p:spPr>
            <a:xfrm rot="16200000">
              <a:off x="186113" y="3498748"/>
              <a:ext cx="31804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Isolation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877F112-4820-A5BE-D720-416DA6740FA6}"/>
              </a:ext>
            </a:extLst>
          </p:cNvPr>
          <p:cNvCxnSpPr>
            <a:cxnSpLocks/>
          </p:cNvCxnSpPr>
          <p:nvPr/>
        </p:nvCxnSpPr>
        <p:spPr>
          <a:xfrm>
            <a:off x="5460861" y="1763515"/>
            <a:ext cx="0" cy="554385"/>
          </a:xfrm>
          <a:prstGeom prst="straightConnector1">
            <a:avLst/>
          </a:prstGeom>
          <a:ln w="571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BD1D83F-9795-F23D-1E73-49248E85BDF9}"/>
              </a:ext>
            </a:extLst>
          </p:cNvPr>
          <p:cNvSpPr txBox="1"/>
          <p:nvPr/>
        </p:nvSpPr>
        <p:spPr>
          <a:xfrm>
            <a:off x="5599185" y="1687315"/>
            <a:ext cx="5138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Changes immediately visible after commit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7360F65-0C15-46BB-F611-3FB721F7AF89}"/>
              </a:ext>
            </a:extLst>
          </p:cNvPr>
          <p:cNvGrpSpPr/>
          <p:nvPr/>
        </p:nvGrpSpPr>
        <p:grpSpPr>
          <a:xfrm>
            <a:off x="10647043" y="1497810"/>
            <a:ext cx="1413514" cy="4642916"/>
            <a:chOff x="9441549" y="1340408"/>
            <a:chExt cx="1413514" cy="4642916"/>
          </a:xfrm>
        </p:grpSpPr>
        <p:sp>
          <p:nvSpPr>
            <p:cNvPr id="41" name="Arrow: Up 40">
              <a:extLst>
                <a:ext uri="{FF2B5EF4-FFF2-40B4-BE49-F238E27FC236}">
                  <a16:creationId xmlns:a16="http://schemas.microsoft.com/office/drawing/2014/main" id="{FB46504C-3937-FC9C-178A-F74CCA02EAA1}"/>
                </a:ext>
              </a:extLst>
            </p:cNvPr>
            <p:cNvSpPr/>
            <p:nvPr/>
          </p:nvSpPr>
          <p:spPr>
            <a:xfrm rot="10800000">
              <a:off x="9842358" y="1975443"/>
              <a:ext cx="611892" cy="3375149"/>
            </a:xfrm>
            <a:prstGeom prst="upArrow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121D2B3-5B07-0F79-54F3-AA8C0295626F}"/>
                </a:ext>
              </a:extLst>
            </p:cNvPr>
            <p:cNvSpPr txBox="1"/>
            <p:nvPr/>
          </p:nvSpPr>
          <p:spPr>
            <a:xfrm>
              <a:off x="9441549" y="5460104"/>
              <a:ext cx="14135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Good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13A5ED8-4A40-D509-7E19-5A9390045196}"/>
                </a:ext>
              </a:extLst>
            </p:cNvPr>
            <p:cNvSpPr txBox="1"/>
            <p:nvPr/>
          </p:nvSpPr>
          <p:spPr>
            <a:xfrm>
              <a:off x="9618643" y="1340408"/>
              <a:ext cx="10593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Bad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EF936CE-6B22-336D-9185-03D960341520}"/>
                </a:ext>
              </a:extLst>
            </p:cNvPr>
            <p:cNvSpPr txBox="1"/>
            <p:nvPr/>
          </p:nvSpPr>
          <p:spPr>
            <a:xfrm rot="5400000">
              <a:off x="9367364" y="3273182"/>
              <a:ext cx="2452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Performance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0598494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Durability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845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Transactions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128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58C330-EF5B-704D-6C2E-7720CA0108A0}"/>
              </a:ext>
            </a:extLst>
          </p:cNvPr>
          <p:cNvSpPr txBox="1"/>
          <p:nvPr/>
        </p:nvSpPr>
        <p:spPr>
          <a:xfrm>
            <a:off x="2108199" y="2229171"/>
            <a:ext cx="79756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0" i="0" u="none" strike="noStrike" baseline="0" dirty="0"/>
              <a:t>Committed changes must be persisted and must survive any crashes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36715339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Scalability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1970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</a:t>
            </a:r>
          </a:p>
        </p:txBody>
      </p:sp>
      <p:pic>
        <p:nvPicPr>
          <p:cNvPr id="5" name="Picture 4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6E4CD34E-43C1-F847-2D37-40CDAF595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536" y="1758461"/>
            <a:ext cx="2066928" cy="206692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8FBAF1BA-3B97-138B-B856-99130D649BB9}"/>
              </a:ext>
            </a:extLst>
          </p:cNvPr>
          <p:cNvGrpSpPr/>
          <p:nvPr/>
        </p:nvGrpSpPr>
        <p:grpSpPr>
          <a:xfrm>
            <a:off x="8855898" y="1914540"/>
            <a:ext cx="2066928" cy="3503704"/>
            <a:chOff x="7800822" y="505398"/>
            <a:chExt cx="2066928" cy="3503704"/>
          </a:xfrm>
        </p:grpSpPr>
        <p:pic>
          <p:nvPicPr>
            <p:cNvPr id="6" name="Picture 5" descr="A computer server with colorful buttons&#10;&#10;Description automatically generated">
              <a:extLst>
                <a:ext uri="{FF2B5EF4-FFF2-40B4-BE49-F238E27FC236}">
                  <a16:creationId xmlns:a16="http://schemas.microsoft.com/office/drawing/2014/main" id="{ED2EB2EC-6C6C-B37C-7B66-4EB54978D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0822" y="1942174"/>
              <a:ext cx="2066928" cy="2066928"/>
            </a:xfrm>
            <a:prstGeom prst="rect">
              <a:avLst/>
            </a:prstGeom>
          </p:spPr>
        </p:pic>
        <p:pic>
          <p:nvPicPr>
            <p:cNvPr id="7" name="Picture 6" descr="A computer server with colorful buttons&#10;&#10;Description automatically generated">
              <a:extLst>
                <a:ext uri="{FF2B5EF4-FFF2-40B4-BE49-F238E27FC236}">
                  <a16:creationId xmlns:a16="http://schemas.microsoft.com/office/drawing/2014/main" id="{DEF8D281-5CDE-D47E-A77F-8494F70CE3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0822" y="505398"/>
              <a:ext cx="2066928" cy="2066928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63BAA8C-933D-C9DA-254A-A0477D050CF1}"/>
              </a:ext>
            </a:extLst>
          </p:cNvPr>
          <p:cNvGrpSpPr/>
          <p:nvPr/>
        </p:nvGrpSpPr>
        <p:grpSpPr>
          <a:xfrm>
            <a:off x="564279" y="3744076"/>
            <a:ext cx="4244963" cy="2066928"/>
            <a:chOff x="324766" y="4066075"/>
            <a:chExt cx="4244963" cy="2066928"/>
          </a:xfrm>
        </p:grpSpPr>
        <p:pic>
          <p:nvPicPr>
            <p:cNvPr id="9" name="Picture 8" descr="A computer server with colorful buttons&#10;&#10;Description automatically generated">
              <a:extLst>
                <a:ext uri="{FF2B5EF4-FFF2-40B4-BE49-F238E27FC236}">
                  <a16:creationId xmlns:a16="http://schemas.microsoft.com/office/drawing/2014/main" id="{E6B51079-BBCC-B430-662F-8DF77234F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766" y="4066075"/>
              <a:ext cx="2066928" cy="2066928"/>
            </a:xfrm>
            <a:prstGeom prst="rect">
              <a:avLst/>
            </a:prstGeom>
          </p:spPr>
        </p:pic>
        <p:pic>
          <p:nvPicPr>
            <p:cNvPr id="11" name="Picture 10" descr="A computer server with colorful buttons&#10;&#10;Description automatically generated">
              <a:extLst>
                <a:ext uri="{FF2B5EF4-FFF2-40B4-BE49-F238E27FC236}">
                  <a16:creationId xmlns:a16="http://schemas.microsoft.com/office/drawing/2014/main" id="{EF380950-74DF-CAB3-7F8A-A7BA423FD6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2801" y="4066075"/>
              <a:ext cx="2066928" cy="2066928"/>
            </a:xfrm>
            <a:prstGeom prst="rect">
              <a:avLst/>
            </a:prstGeom>
          </p:spPr>
        </p:pic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2C9B04-A7C2-7C4D-24FD-67A4C6543FB1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684834" y="2791925"/>
            <a:ext cx="2377702" cy="811121"/>
          </a:xfrm>
          <a:prstGeom prst="straightConnector1">
            <a:avLst/>
          </a:prstGeom>
          <a:ln w="19050">
            <a:headEnd type="none" w="med" len="med"/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59D97B-56B5-12A6-1C4D-458FED72DD7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129464" y="2791925"/>
            <a:ext cx="1636467" cy="786544"/>
          </a:xfrm>
          <a:prstGeom prst="straightConnector1">
            <a:avLst/>
          </a:prstGeom>
          <a:ln w="19050">
            <a:headEnd type="none" w="med" len="med"/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3E1DCB6-7897-CAB1-0A7F-A11B77AB552A}"/>
              </a:ext>
            </a:extLst>
          </p:cNvPr>
          <p:cNvSpPr txBox="1"/>
          <p:nvPr/>
        </p:nvSpPr>
        <p:spPr>
          <a:xfrm>
            <a:off x="564279" y="5811004"/>
            <a:ext cx="42449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Horizontal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312057-E6FD-4E89-F0D4-15C7814CE6B3}"/>
              </a:ext>
            </a:extLst>
          </p:cNvPr>
          <p:cNvSpPr txBox="1"/>
          <p:nvPr/>
        </p:nvSpPr>
        <p:spPr>
          <a:xfrm>
            <a:off x="8726017" y="5439746"/>
            <a:ext cx="23266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Vertical</a:t>
            </a:r>
          </a:p>
        </p:txBody>
      </p:sp>
      <p:sp>
        <p:nvSpPr>
          <p:cNvPr id="30" name="Footer Placeholder 29">
            <a:extLst>
              <a:ext uri="{FF2B5EF4-FFF2-40B4-BE49-F238E27FC236}">
                <a16:creationId xmlns:a16="http://schemas.microsoft.com/office/drawing/2014/main" id="{31C82A20-1360-8350-B34F-352B95183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0557B541-3F5E-991C-E479-9ADD8131F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69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Network 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715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DA78D7-FAFB-75EB-E660-A55A32025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491239"/>
              </p:ext>
            </p:extLst>
          </p:nvPr>
        </p:nvGraphicFramePr>
        <p:xfrm>
          <a:off x="3275706" y="1713858"/>
          <a:ext cx="2566645" cy="42622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566645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HTTPS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3462799991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TCP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908926739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IP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Ethernet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grpSp>
        <p:nvGrpSpPr>
          <p:cNvPr id="68" name="Group 67">
            <a:extLst>
              <a:ext uri="{FF2B5EF4-FFF2-40B4-BE49-F238E27FC236}">
                <a16:creationId xmlns:a16="http://schemas.microsoft.com/office/drawing/2014/main" id="{6B211031-C97D-E2E8-7C86-FDBF067C6A4D}"/>
              </a:ext>
            </a:extLst>
          </p:cNvPr>
          <p:cNvGrpSpPr/>
          <p:nvPr/>
        </p:nvGrpSpPr>
        <p:grpSpPr>
          <a:xfrm>
            <a:off x="8372576" y="3892072"/>
            <a:ext cx="2215980" cy="2215980"/>
            <a:chOff x="6213035" y="3950264"/>
            <a:chExt cx="2215980" cy="2215980"/>
          </a:xfrm>
        </p:grpSpPr>
        <p:pic>
          <p:nvPicPr>
            <p:cNvPr id="66" name="Picture 65" descr="A white rectangular object with a yellow stamp&#10;&#10;Description automatically generated">
              <a:extLst>
                <a:ext uri="{FF2B5EF4-FFF2-40B4-BE49-F238E27FC236}">
                  <a16:creationId xmlns:a16="http://schemas.microsoft.com/office/drawing/2014/main" id="{25E9D5D1-FDA0-AD41-5914-160158A43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3035" y="3950264"/>
              <a:ext cx="2215980" cy="2215980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341E81A-B4ED-6A27-C955-099599C9CF8D}"/>
                </a:ext>
              </a:extLst>
            </p:cNvPr>
            <p:cNvSpPr txBox="1"/>
            <p:nvPr/>
          </p:nvSpPr>
          <p:spPr>
            <a:xfrm>
              <a:off x="6361229" y="5373702"/>
              <a:ext cx="1919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00:1B:44:11:3A:B7</a:t>
              </a:r>
            </a:p>
          </p:txBody>
        </p:sp>
      </p:grp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02D87E41-9BBC-68B2-8B93-69329BCBF342}"/>
              </a:ext>
            </a:extLst>
          </p:cNvPr>
          <p:cNvSpPr/>
          <p:nvPr/>
        </p:nvSpPr>
        <p:spPr>
          <a:xfrm rot="10800000">
            <a:off x="6349651" y="5000062"/>
            <a:ext cx="1691952" cy="83807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Slide Number Placeholder 69">
            <a:extLst>
              <a:ext uri="{FF2B5EF4-FFF2-40B4-BE49-F238E27FC236}">
                <a16:creationId xmlns:a16="http://schemas.microsoft.com/office/drawing/2014/main" id="{E911A5E9-C9CD-5365-5A3E-C36E8A878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45783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Vertical Scalability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177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Scalability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130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C36464-4082-5700-7CFA-EF84420F0A84}"/>
              </a:ext>
            </a:extLst>
          </p:cNvPr>
          <p:cNvSpPr txBox="1"/>
          <p:nvPr/>
        </p:nvSpPr>
        <p:spPr>
          <a:xfrm>
            <a:off x="502393" y="2361448"/>
            <a:ext cx="359517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CPU</a:t>
            </a:r>
          </a:p>
          <a:p>
            <a:pPr algn="ctr"/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More CPU cores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Application must be multi-threaded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BB7AED-A641-5277-59C6-025BE1A3BA34}"/>
              </a:ext>
            </a:extLst>
          </p:cNvPr>
          <p:cNvSpPr txBox="1"/>
          <p:nvPr/>
        </p:nvSpPr>
        <p:spPr>
          <a:xfrm>
            <a:off x="2927869" y="4770300"/>
            <a:ext cx="336393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</a:rPr>
              <a:t>Memory</a:t>
            </a:r>
          </a:p>
          <a:p>
            <a:endParaRPr lang="en-US" sz="2800" b="1" dirty="0">
              <a:solidFill>
                <a:srgbClr val="C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C00000"/>
                </a:solidFill>
              </a:rPr>
              <a:t>Increase memory</a:t>
            </a:r>
            <a:endParaRPr lang="en-US" sz="3600" dirty="0">
              <a:solidFill>
                <a:srgbClr val="C0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657A192-3672-3657-7C11-BEED5E83919B}"/>
              </a:ext>
            </a:extLst>
          </p:cNvPr>
          <p:cNvCxnSpPr>
            <a:cxnSpLocks/>
            <a:stCxn id="4" idx="2"/>
            <a:endCxn id="2" idx="0"/>
          </p:cNvCxnSpPr>
          <p:nvPr/>
        </p:nvCxnSpPr>
        <p:spPr>
          <a:xfrm flipH="1">
            <a:off x="2299982" y="1333647"/>
            <a:ext cx="3796018" cy="10278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743936-6462-D10C-EC5F-E3D48F2B6A80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 flipH="1">
            <a:off x="4609839" y="1333647"/>
            <a:ext cx="1486161" cy="34366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6162D50-2963-CB55-091F-B1E00B563FE7}"/>
              </a:ext>
            </a:extLst>
          </p:cNvPr>
          <p:cNvSpPr txBox="1"/>
          <p:nvPr/>
        </p:nvSpPr>
        <p:spPr>
          <a:xfrm>
            <a:off x="6291808" y="3607397"/>
            <a:ext cx="37231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Disk</a:t>
            </a:r>
          </a:p>
          <a:p>
            <a:pPr algn="ctr"/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More disks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SSD instead of HDD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A605401-78D2-5258-04F9-23333870E590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6096000" y="1333647"/>
            <a:ext cx="2057400" cy="22737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1F3518F-FD32-82C0-25B2-60AC62E5AFE2}"/>
              </a:ext>
            </a:extLst>
          </p:cNvPr>
          <p:cNvSpPr txBox="1"/>
          <p:nvPr/>
        </p:nvSpPr>
        <p:spPr>
          <a:xfrm>
            <a:off x="9647974" y="2897660"/>
            <a:ext cx="236544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</a:rPr>
              <a:t>Network</a:t>
            </a:r>
          </a:p>
          <a:p>
            <a:endParaRPr lang="en-US" sz="2800" b="1" dirty="0">
              <a:solidFill>
                <a:srgbClr val="C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C00000"/>
                </a:solidFill>
              </a:rPr>
              <a:t>More NICs</a:t>
            </a:r>
            <a:endParaRPr lang="en-US" sz="36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E5866AF-5B77-DACB-A626-3B60D4B06C7A}"/>
              </a:ext>
            </a:extLst>
          </p:cNvPr>
          <p:cNvCxnSpPr>
            <a:cxnSpLocks/>
            <a:stCxn id="4" idx="2"/>
            <a:endCxn id="22" idx="0"/>
          </p:cNvCxnSpPr>
          <p:nvPr/>
        </p:nvCxnSpPr>
        <p:spPr>
          <a:xfrm>
            <a:off x="6096000" y="1333647"/>
            <a:ext cx="4734698" cy="1564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36981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HTTP Caching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177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Scalability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131</a:t>
            </a:fld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3A4E4C5-C326-B571-BE0F-09A59838B171}"/>
              </a:ext>
            </a:extLst>
          </p:cNvPr>
          <p:cNvSpPr/>
          <p:nvPr/>
        </p:nvSpPr>
        <p:spPr>
          <a:xfrm>
            <a:off x="10608279" y="1333647"/>
            <a:ext cx="1286984" cy="48200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/>
              <a:t>Server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5D1AE53-43F0-CD18-FA19-85A0AAD0C470}"/>
              </a:ext>
            </a:extLst>
          </p:cNvPr>
          <p:cNvSpPr/>
          <p:nvPr/>
        </p:nvSpPr>
        <p:spPr>
          <a:xfrm>
            <a:off x="5444593" y="1342440"/>
            <a:ext cx="1291281" cy="4811224"/>
          </a:xfrm>
          <a:prstGeom prst="roundRect">
            <a:avLst>
              <a:gd name="adj" fmla="val 422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Cache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A92FFDE-9EE3-C798-4543-F0D94CB12BAF}"/>
              </a:ext>
            </a:extLst>
          </p:cNvPr>
          <p:cNvSpPr/>
          <p:nvPr/>
        </p:nvSpPr>
        <p:spPr>
          <a:xfrm>
            <a:off x="779593" y="1342440"/>
            <a:ext cx="1286985" cy="4811224"/>
          </a:xfrm>
          <a:prstGeom prst="roundRect">
            <a:avLst>
              <a:gd name="adj" fmla="val 4227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Client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6F76206-AFFB-4674-65D9-35B786F01B86}"/>
              </a:ext>
            </a:extLst>
          </p:cNvPr>
          <p:cNvCxnSpPr>
            <a:cxnSpLocks/>
          </p:cNvCxnSpPr>
          <p:nvPr/>
        </p:nvCxnSpPr>
        <p:spPr>
          <a:xfrm>
            <a:off x="2060576" y="1921476"/>
            <a:ext cx="3384017" cy="315097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B94188A-B11D-B4F7-F80E-17AF8B38A3E1}"/>
              </a:ext>
            </a:extLst>
          </p:cNvPr>
          <p:cNvSpPr txBox="1"/>
          <p:nvPr/>
        </p:nvSpPr>
        <p:spPr>
          <a:xfrm rot="308428">
            <a:off x="2367500" y="1676492"/>
            <a:ext cx="260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/</a:t>
            </a:r>
            <a:r>
              <a:rPr lang="en-US" dirty="0" err="1"/>
              <a:t>api</a:t>
            </a:r>
            <a:r>
              <a:rPr lang="en-US" dirty="0"/>
              <a:t>/v1/products/42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F16DE6-B434-20EF-C45B-A9A62E28EBC8}"/>
              </a:ext>
            </a:extLst>
          </p:cNvPr>
          <p:cNvCxnSpPr>
            <a:cxnSpLocks/>
          </p:cNvCxnSpPr>
          <p:nvPr/>
        </p:nvCxnSpPr>
        <p:spPr>
          <a:xfrm>
            <a:off x="6735874" y="2958883"/>
            <a:ext cx="3872404" cy="367106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DCE35E1-C231-C640-DE40-C4076B11BAA5}"/>
              </a:ext>
            </a:extLst>
          </p:cNvPr>
          <p:cNvSpPr txBox="1"/>
          <p:nvPr/>
        </p:nvSpPr>
        <p:spPr>
          <a:xfrm>
            <a:off x="5533472" y="2290887"/>
            <a:ext cx="1113522" cy="64633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Cache Miss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B73F73-9B48-8EDC-EE56-0FE26A3B959E}"/>
              </a:ext>
            </a:extLst>
          </p:cNvPr>
          <p:cNvSpPr txBox="1"/>
          <p:nvPr/>
        </p:nvSpPr>
        <p:spPr>
          <a:xfrm rot="308428">
            <a:off x="7392606" y="2723913"/>
            <a:ext cx="260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/</a:t>
            </a:r>
            <a:r>
              <a:rPr lang="en-US" dirty="0" err="1"/>
              <a:t>api</a:t>
            </a:r>
            <a:r>
              <a:rPr lang="en-US" dirty="0"/>
              <a:t>/v1/products/42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F250AA1-F541-CF75-96EA-D79F7662C78E}"/>
              </a:ext>
            </a:extLst>
          </p:cNvPr>
          <p:cNvCxnSpPr>
            <a:cxnSpLocks/>
          </p:cNvCxnSpPr>
          <p:nvPr/>
        </p:nvCxnSpPr>
        <p:spPr>
          <a:xfrm flipH="1">
            <a:off x="6735874" y="3668222"/>
            <a:ext cx="3872404" cy="594859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8DA4F5B-91C8-7411-0F77-6F7F7DCD20A8}"/>
              </a:ext>
            </a:extLst>
          </p:cNvPr>
          <p:cNvSpPr txBox="1"/>
          <p:nvPr/>
        </p:nvSpPr>
        <p:spPr>
          <a:xfrm rot="21092398">
            <a:off x="7581071" y="4002367"/>
            <a:ext cx="21820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product 42</a:t>
            </a:r>
          </a:p>
          <a:p>
            <a:pPr algn="ctr"/>
            <a:r>
              <a:rPr lang="en-US" dirty="0"/>
              <a:t>Cache expiry : 5 min</a:t>
            </a:r>
          </a:p>
          <a:p>
            <a:pPr algn="ctr"/>
            <a:r>
              <a:rPr lang="en-US" dirty="0"/>
              <a:t>Version: 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CFE8B5D-5BA2-59B2-C9F8-6368DFD01128}"/>
              </a:ext>
            </a:extLst>
          </p:cNvPr>
          <p:cNvCxnSpPr>
            <a:cxnSpLocks/>
          </p:cNvCxnSpPr>
          <p:nvPr/>
        </p:nvCxnSpPr>
        <p:spPr>
          <a:xfrm flipH="1">
            <a:off x="2060576" y="4419089"/>
            <a:ext cx="3384017" cy="523614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A522800-8E2C-409F-AEF0-E5155BEA7EC0}"/>
              </a:ext>
            </a:extLst>
          </p:cNvPr>
          <p:cNvSpPr txBox="1"/>
          <p:nvPr/>
        </p:nvSpPr>
        <p:spPr>
          <a:xfrm rot="21092398">
            <a:off x="2938285" y="4758037"/>
            <a:ext cx="153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product 42 v1</a:t>
            </a:r>
          </a:p>
        </p:txBody>
      </p:sp>
    </p:spTree>
    <p:extLst>
      <p:ext uri="{BB962C8B-B14F-4D97-AF65-F5344CB8AC3E}">
        <p14:creationId xmlns:p14="http://schemas.microsoft.com/office/powerpoint/2010/main" val="120323559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HTTP Caching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177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Scalability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132</a:t>
            </a:fld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3A4E4C5-C326-B571-BE0F-09A59838B171}"/>
              </a:ext>
            </a:extLst>
          </p:cNvPr>
          <p:cNvSpPr/>
          <p:nvPr/>
        </p:nvSpPr>
        <p:spPr>
          <a:xfrm>
            <a:off x="10608279" y="1333647"/>
            <a:ext cx="1286984" cy="48200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/>
              <a:t>Server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5D1AE53-43F0-CD18-FA19-85A0AAD0C470}"/>
              </a:ext>
            </a:extLst>
          </p:cNvPr>
          <p:cNvSpPr/>
          <p:nvPr/>
        </p:nvSpPr>
        <p:spPr>
          <a:xfrm>
            <a:off x="5444593" y="1342440"/>
            <a:ext cx="1291281" cy="4811224"/>
          </a:xfrm>
          <a:prstGeom prst="roundRect">
            <a:avLst>
              <a:gd name="adj" fmla="val 422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Cache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A92FFDE-9EE3-C798-4543-F0D94CB12BAF}"/>
              </a:ext>
            </a:extLst>
          </p:cNvPr>
          <p:cNvSpPr/>
          <p:nvPr/>
        </p:nvSpPr>
        <p:spPr>
          <a:xfrm>
            <a:off x="779593" y="1342440"/>
            <a:ext cx="1286985" cy="4811224"/>
          </a:xfrm>
          <a:prstGeom prst="roundRect">
            <a:avLst>
              <a:gd name="adj" fmla="val 4227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Client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6F76206-AFFB-4674-65D9-35B786F01B86}"/>
              </a:ext>
            </a:extLst>
          </p:cNvPr>
          <p:cNvCxnSpPr>
            <a:cxnSpLocks/>
          </p:cNvCxnSpPr>
          <p:nvPr/>
        </p:nvCxnSpPr>
        <p:spPr>
          <a:xfrm>
            <a:off x="2060576" y="1921476"/>
            <a:ext cx="3384017" cy="315097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B94188A-B11D-B4F7-F80E-17AF8B38A3E1}"/>
              </a:ext>
            </a:extLst>
          </p:cNvPr>
          <p:cNvSpPr txBox="1"/>
          <p:nvPr/>
        </p:nvSpPr>
        <p:spPr>
          <a:xfrm rot="308428">
            <a:off x="2367500" y="1676492"/>
            <a:ext cx="260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/</a:t>
            </a:r>
            <a:r>
              <a:rPr lang="en-US" dirty="0" err="1"/>
              <a:t>api</a:t>
            </a:r>
            <a:r>
              <a:rPr lang="en-US" dirty="0"/>
              <a:t>/v1/products/42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CE35E1-C231-C640-DE40-C4076B11BAA5}"/>
              </a:ext>
            </a:extLst>
          </p:cNvPr>
          <p:cNvSpPr txBox="1"/>
          <p:nvPr/>
        </p:nvSpPr>
        <p:spPr>
          <a:xfrm>
            <a:off x="5533472" y="2290887"/>
            <a:ext cx="1113522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Cache Hit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CFE8B5D-5BA2-59B2-C9F8-6368DFD01128}"/>
              </a:ext>
            </a:extLst>
          </p:cNvPr>
          <p:cNvCxnSpPr>
            <a:cxnSpLocks/>
          </p:cNvCxnSpPr>
          <p:nvPr/>
        </p:nvCxnSpPr>
        <p:spPr>
          <a:xfrm flipH="1">
            <a:off x="2060576" y="2985702"/>
            <a:ext cx="3384017" cy="523614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A522800-8E2C-409F-AEF0-E5155BEA7EC0}"/>
              </a:ext>
            </a:extLst>
          </p:cNvPr>
          <p:cNvSpPr txBox="1"/>
          <p:nvPr/>
        </p:nvSpPr>
        <p:spPr>
          <a:xfrm rot="21092398">
            <a:off x="2938285" y="3324650"/>
            <a:ext cx="153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product 42 v1</a:t>
            </a:r>
          </a:p>
        </p:txBody>
      </p:sp>
    </p:spTree>
    <p:extLst>
      <p:ext uri="{BB962C8B-B14F-4D97-AF65-F5344CB8AC3E}">
        <p14:creationId xmlns:p14="http://schemas.microsoft.com/office/powerpoint/2010/main" val="423433665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HTTP Caching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177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Scalability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133</a:t>
            </a:fld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3A4E4C5-C326-B571-BE0F-09A59838B171}"/>
              </a:ext>
            </a:extLst>
          </p:cNvPr>
          <p:cNvSpPr/>
          <p:nvPr/>
        </p:nvSpPr>
        <p:spPr>
          <a:xfrm>
            <a:off x="10608279" y="1333647"/>
            <a:ext cx="1286984" cy="48200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/>
              <a:t>Server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5D1AE53-43F0-CD18-FA19-85A0AAD0C470}"/>
              </a:ext>
            </a:extLst>
          </p:cNvPr>
          <p:cNvSpPr/>
          <p:nvPr/>
        </p:nvSpPr>
        <p:spPr>
          <a:xfrm>
            <a:off x="5444593" y="1342440"/>
            <a:ext cx="1291281" cy="4811224"/>
          </a:xfrm>
          <a:prstGeom prst="roundRect">
            <a:avLst>
              <a:gd name="adj" fmla="val 422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Cache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A92FFDE-9EE3-C798-4543-F0D94CB12BAF}"/>
              </a:ext>
            </a:extLst>
          </p:cNvPr>
          <p:cNvSpPr/>
          <p:nvPr/>
        </p:nvSpPr>
        <p:spPr>
          <a:xfrm>
            <a:off x="779593" y="1342440"/>
            <a:ext cx="1286985" cy="4811224"/>
          </a:xfrm>
          <a:prstGeom prst="roundRect">
            <a:avLst>
              <a:gd name="adj" fmla="val 4227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Client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6F76206-AFFB-4674-65D9-35B786F01B86}"/>
              </a:ext>
            </a:extLst>
          </p:cNvPr>
          <p:cNvCxnSpPr>
            <a:cxnSpLocks/>
          </p:cNvCxnSpPr>
          <p:nvPr/>
        </p:nvCxnSpPr>
        <p:spPr>
          <a:xfrm>
            <a:off x="2060576" y="1921476"/>
            <a:ext cx="3384017" cy="315097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B94188A-B11D-B4F7-F80E-17AF8B38A3E1}"/>
              </a:ext>
            </a:extLst>
          </p:cNvPr>
          <p:cNvSpPr txBox="1"/>
          <p:nvPr/>
        </p:nvSpPr>
        <p:spPr>
          <a:xfrm rot="308428">
            <a:off x="2367500" y="1676492"/>
            <a:ext cx="260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/</a:t>
            </a:r>
            <a:r>
              <a:rPr lang="en-US" dirty="0" err="1"/>
              <a:t>api</a:t>
            </a:r>
            <a:r>
              <a:rPr lang="en-US" dirty="0"/>
              <a:t>/v1/products/42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F16DE6-B434-20EF-C45B-A9A62E28EBC8}"/>
              </a:ext>
            </a:extLst>
          </p:cNvPr>
          <p:cNvCxnSpPr>
            <a:cxnSpLocks/>
          </p:cNvCxnSpPr>
          <p:nvPr/>
        </p:nvCxnSpPr>
        <p:spPr>
          <a:xfrm>
            <a:off x="6735874" y="2958883"/>
            <a:ext cx="3872404" cy="367106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DCE35E1-C231-C640-DE40-C4076B11BAA5}"/>
              </a:ext>
            </a:extLst>
          </p:cNvPr>
          <p:cNvSpPr txBox="1"/>
          <p:nvPr/>
        </p:nvSpPr>
        <p:spPr>
          <a:xfrm>
            <a:off x="5533472" y="2290887"/>
            <a:ext cx="1113522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Cache Expired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B73F73-9B48-8EDC-EE56-0FE26A3B959E}"/>
              </a:ext>
            </a:extLst>
          </p:cNvPr>
          <p:cNvSpPr txBox="1"/>
          <p:nvPr/>
        </p:nvSpPr>
        <p:spPr>
          <a:xfrm rot="308428">
            <a:off x="7368515" y="2447470"/>
            <a:ext cx="2607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/</a:t>
            </a:r>
            <a:r>
              <a:rPr lang="en-US" dirty="0" err="1"/>
              <a:t>api</a:t>
            </a:r>
            <a:r>
              <a:rPr lang="en-US" dirty="0"/>
              <a:t>/v1/products/42</a:t>
            </a:r>
          </a:p>
          <a:p>
            <a:pPr algn="ctr"/>
            <a:r>
              <a:rPr lang="en-US" dirty="0"/>
              <a:t>I have version: 1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F250AA1-F541-CF75-96EA-D79F7662C78E}"/>
              </a:ext>
            </a:extLst>
          </p:cNvPr>
          <p:cNvCxnSpPr>
            <a:cxnSpLocks/>
          </p:cNvCxnSpPr>
          <p:nvPr/>
        </p:nvCxnSpPr>
        <p:spPr>
          <a:xfrm flipH="1">
            <a:off x="6735874" y="3668222"/>
            <a:ext cx="3872404" cy="594859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CFE8B5D-5BA2-59B2-C9F8-6368DFD01128}"/>
              </a:ext>
            </a:extLst>
          </p:cNvPr>
          <p:cNvCxnSpPr>
            <a:cxnSpLocks/>
          </p:cNvCxnSpPr>
          <p:nvPr/>
        </p:nvCxnSpPr>
        <p:spPr>
          <a:xfrm flipH="1">
            <a:off x="2060576" y="4419089"/>
            <a:ext cx="3384017" cy="523614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A522800-8E2C-409F-AEF0-E5155BEA7EC0}"/>
              </a:ext>
            </a:extLst>
          </p:cNvPr>
          <p:cNvSpPr txBox="1"/>
          <p:nvPr/>
        </p:nvSpPr>
        <p:spPr>
          <a:xfrm rot="21092398">
            <a:off x="2938285" y="4758037"/>
            <a:ext cx="153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product 42 v1</a:t>
            </a:r>
          </a:p>
        </p:txBody>
      </p:sp>
      <p:pic>
        <p:nvPicPr>
          <p:cNvPr id="2" name="Picture 1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1CCA6D03-0C54-9D0D-CAC3-BD52FAE628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585" y="3657609"/>
            <a:ext cx="534029" cy="55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290559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HTTP Caching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177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Scalability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134</a:t>
            </a:fld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3A4E4C5-C326-B571-BE0F-09A59838B171}"/>
              </a:ext>
            </a:extLst>
          </p:cNvPr>
          <p:cNvSpPr/>
          <p:nvPr/>
        </p:nvSpPr>
        <p:spPr>
          <a:xfrm>
            <a:off x="10608279" y="1333647"/>
            <a:ext cx="1286984" cy="48200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/>
              <a:t>Server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5D1AE53-43F0-CD18-FA19-85A0AAD0C470}"/>
              </a:ext>
            </a:extLst>
          </p:cNvPr>
          <p:cNvSpPr/>
          <p:nvPr/>
        </p:nvSpPr>
        <p:spPr>
          <a:xfrm>
            <a:off x="5444593" y="1342440"/>
            <a:ext cx="1291281" cy="4811224"/>
          </a:xfrm>
          <a:prstGeom prst="roundRect">
            <a:avLst>
              <a:gd name="adj" fmla="val 422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Cache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A92FFDE-9EE3-C798-4543-F0D94CB12BAF}"/>
              </a:ext>
            </a:extLst>
          </p:cNvPr>
          <p:cNvSpPr/>
          <p:nvPr/>
        </p:nvSpPr>
        <p:spPr>
          <a:xfrm>
            <a:off x="779593" y="1342440"/>
            <a:ext cx="1286985" cy="4811224"/>
          </a:xfrm>
          <a:prstGeom prst="roundRect">
            <a:avLst>
              <a:gd name="adj" fmla="val 4227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Client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6F76206-AFFB-4674-65D9-35B786F01B86}"/>
              </a:ext>
            </a:extLst>
          </p:cNvPr>
          <p:cNvCxnSpPr>
            <a:cxnSpLocks/>
          </p:cNvCxnSpPr>
          <p:nvPr/>
        </p:nvCxnSpPr>
        <p:spPr>
          <a:xfrm>
            <a:off x="2060576" y="1921476"/>
            <a:ext cx="3384017" cy="315097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B94188A-B11D-B4F7-F80E-17AF8B38A3E1}"/>
              </a:ext>
            </a:extLst>
          </p:cNvPr>
          <p:cNvSpPr txBox="1"/>
          <p:nvPr/>
        </p:nvSpPr>
        <p:spPr>
          <a:xfrm rot="308428">
            <a:off x="2367500" y="1676492"/>
            <a:ext cx="260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/</a:t>
            </a:r>
            <a:r>
              <a:rPr lang="en-US" dirty="0" err="1"/>
              <a:t>api</a:t>
            </a:r>
            <a:r>
              <a:rPr lang="en-US" dirty="0"/>
              <a:t>/v1/products/42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F16DE6-B434-20EF-C45B-A9A62E28EBC8}"/>
              </a:ext>
            </a:extLst>
          </p:cNvPr>
          <p:cNvCxnSpPr>
            <a:cxnSpLocks/>
          </p:cNvCxnSpPr>
          <p:nvPr/>
        </p:nvCxnSpPr>
        <p:spPr>
          <a:xfrm>
            <a:off x="6735874" y="2958883"/>
            <a:ext cx="3872404" cy="367106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DCE35E1-C231-C640-DE40-C4076B11BAA5}"/>
              </a:ext>
            </a:extLst>
          </p:cNvPr>
          <p:cNvSpPr txBox="1"/>
          <p:nvPr/>
        </p:nvSpPr>
        <p:spPr>
          <a:xfrm>
            <a:off x="5533472" y="2290887"/>
            <a:ext cx="1113522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Cache Expired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B73F73-9B48-8EDC-EE56-0FE26A3B959E}"/>
              </a:ext>
            </a:extLst>
          </p:cNvPr>
          <p:cNvSpPr txBox="1"/>
          <p:nvPr/>
        </p:nvSpPr>
        <p:spPr>
          <a:xfrm rot="308428">
            <a:off x="7368515" y="2447470"/>
            <a:ext cx="2607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/</a:t>
            </a:r>
            <a:r>
              <a:rPr lang="en-US" dirty="0" err="1"/>
              <a:t>api</a:t>
            </a:r>
            <a:r>
              <a:rPr lang="en-US" dirty="0"/>
              <a:t>/v1/products/42</a:t>
            </a:r>
          </a:p>
          <a:p>
            <a:pPr algn="ctr"/>
            <a:r>
              <a:rPr lang="en-US" dirty="0"/>
              <a:t>I have version: 1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F250AA1-F541-CF75-96EA-D79F7662C78E}"/>
              </a:ext>
            </a:extLst>
          </p:cNvPr>
          <p:cNvCxnSpPr>
            <a:cxnSpLocks/>
          </p:cNvCxnSpPr>
          <p:nvPr/>
        </p:nvCxnSpPr>
        <p:spPr>
          <a:xfrm flipH="1">
            <a:off x="6735874" y="3668222"/>
            <a:ext cx="3872404" cy="594859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CFE8B5D-5BA2-59B2-C9F8-6368DFD01128}"/>
              </a:ext>
            </a:extLst>
          </p:cNvPr>
          <p:cNvCxnSpPr>
            <a:cxnSpLocks/>
          </p:cNvCxnSpPr>
          <p:nvPr/>
        </p:nvCxnSpPr>
        <p:spPr>
          <a:xfrm flipH="1">
            <a:off x="2060576" y="4419089"/>
            <a:ext cx="3384017" cy="523614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A522800-8E2C-409F-AEF0-E5155BEA7EC0}"/>
              </a:ext>
            </a:extLst>
          </p:cNvPr>
          <p:cNvSpPr txBox="1"/>
          <p:nvPr/>
        </p:nvSpPr>
        <p:spPr>
          <a:xfrm rot="21092398">
            <a:off x="2938285" y="4758037"/>
            <a:ext cx="153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product 42 v2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8D6357-8D3D-9CF2-D1BA-D9E5E735FCF4}"/>
              </a:ext>
            </a:extLst>
          </p:cNvPr>
          <p:cNvSpPr txBox="1"/>
          <p:nvPr/>
        </p:nvSpPr>
        <p:spPr>
          <a:xfrm rot="21092398">
            <a:off x="7581072" y="3991693"/>
            <a:ext cx="21820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product 42</a:t>
            </a:r>
          </a:p>
          <a:p>
            <a:pPr algn="ctr"/>
            <a:r>
              <a:rPr lang="en-US" dirty="0"/>
              <a:t>Cache expiry : 5 min</a:t>
            </a:r>
          </a:p>
          <a:p>
            <a:pPr algn="ctr"/>
            <a:r>
              <a:rPr lang="en-US" dirty="0"/>
              <a:t>Version: 2</a:t>
            </a:r>
          </a:p>
        </p:txBody>
      </p:sp>
    </p:spTree>
    <p:extLst>
      <p:ext uri="{BB962C8B-B14F-4D97-AF65-F5344CB8AC3E}">
        <p14:creationId xmlns:p14="http://schemas.microsoft.com/office/powerpoint/2010/main" val="427225881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Client-side Caching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2017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Scalability ➤ Caching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135</a:t>
            </a:fld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3A4E4C5-C326-B571-BE0F-09A59838B171}"/>
              </a:ext>
            </a:extLst>
          </p:cNvPr>
          <p:cNvSpPr/>
          <p:nvPr/>
        </p:nvSpPr>
        <p:spPr>
          <a:xfrm>
            <a:off x="10608279" y="1333647"/>
            <a:ext cx="1286984" cy="48200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/>
              <a:t>Server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4FAEDD3-5FD3-A7CC-DAA7-008E2A1ACD8E}"/>
              </a:ext>
            </a:extLst>
          </p:cNvPr>
          <p:cNvSpPr/>
          <p:nvPr/>
        </p:nvSpPr>
        <p:spPr>
          <a:xfrm>
            <a:off x="483973" y="1342439"/>
            <a:ext cx="7344032" cy="4820017"/>
          </a:xfrm>
          <a:prstGeom prst="roundRect">
            <a:avLst>
              <a:gd name="adj" fmla="val 436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Client (ex: Browser)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5D1AE53-43F0-CD18-FA19-85A0AAD0C470}"/>
              </a:ext>
            </a:extLst>
          </p:cNvPr>
          <p:cNvSpPr/>
          <p:nvPr/>
        </p:nvSpPr>
        <p:spPr>
          <a:xfrm>
            <a:off x="5897349" y="1581337"/>
            <a:ext cx="1291281" cy="3934224"/>
          </a:xfrm>
          <a:prstGeom prst="roundRect">
            <a:avLst>
              <a:gd name="adj" fmla="val 422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Cache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A92FFDE-9EE3-C798-4543-F0D94CB12BAF}"/>
              </a:ext>
            </a:extLst>
          </p:cNvPr>
          <p:cNvSpPr/>
          <p:nvPr/>
        </p:nvSpPr>
        <p:spPr>
          <a:xfrm>
            <a:off x="779593" y="1581337"/>
            <a:ext cx="1824677" cy="3934224"/>
          </a:xfrm>
          <a:prstGeom prst="roundRect">
            <a:avLst>
              <a:gd name="adj" fmla="val 4227"/>
            </a:avLst>
          </a:prstGeom>
          <a:solidFill>
            <a:schemeClr val="bg1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Client Application</a:t>
            </a: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076531D4-47B5-E1C4-9F7F-2C345B125574}"/>
              </a:ext>
            </a:extLst>
          </p:cNvPr>
          <p:cNvSpPr/>
          <p:nvPr/>
        </p:nvSpPr>
        <p:spPr>
          <a:xfrm>
            <a:off x="2604270" y="3116074"/>
            <a:ext cx="3293079" cy="636373"/>
          </a:xfrm>
          <a:prstGeom prst="left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75C571C0-F36A-ED91-40CF-BBB435AC03A6}"/>
              </a:ext>
            </a:extLst>
          </p:cNvPr>
          <p:cNvSpPr/>
          <p:nvPr/>
        </p:nvSpPr>
        <p:spPr>
          <a:xfrm>
            <a:off x="7188630" y="3116074"/>
            <a:ext cx="3419649" cy="636373"/>
          </a:xfrm>
          <a:prstGeom prst="left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0008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Reverse Proxy Caching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2017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Scalability ➤ Caching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136</a:t>
            </a:fld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3A4E4C5-C326-B571-BE0F-09A59838B171}"/>
              </a:ext>
            </a:extLst>
          </p:cNvPr>
          <p:cNvSpPr/>
          <p:nvPr/>
        </p:nvSpPr>
        <p:spPr>
          <a:xfrm>
            <a:off x="5276336" y="1333647"/>
            <a:ext cx="6618928" cy="4820017"/>
          </a:xfrm>
          <a:prstGeom prst="roundRect">
            <a:avLst>
              <a:gd name="adj" fmla="val 772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Server Cluster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5D1AE53-43F0-CD18-FA19-85A0AAD0C470}"/>
              </a:ext>
            </a:extLst>
          </p:cNvPr>
          <p:cNvSpPr/>
          <p:nvPr/>
        </p:nvSpPr>
        <p:spPr>
          <a:xfrm>
            <a:off x="5897349" y="1581337"/>
            <a:ext cx="1362246" cy="3934224"/>
          </a:xfrm>
          <a:prstGeom prst="roundRect">
            <a:avLst>
              <a:gd name="adj" fmla="val 422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Reverse Proxy</a:t>
            </a: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076531D4-47B5-E1C4-9F7F-2C345B125574}"/>
              </a:ext>
            </a:extLst>
          </p:cNvPr>
          <p:cNvSpPr/>
          <p:nvPr/>
        </p:nvSpPr>
        <p:spPr>
          <a:xfrm>
            <a:off x="2066578" y="3116074"/>
            <a:ext cx="3830771" cy="636373"/>
          </a:xfrm>
          <a:prstGeom prst="left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75C571C0-F36A-ED91-40CF-BBB435AC03A6}"/>
              </a:ext>
            </a:extLst>
          </p:cNvPr>
          <p:cNvSpPr/>
          <p:nvPr/>
        </p:nvSpPr>
        <p:spPr>
          <a:xfrm>
            <a:off x="7259595" y="3116074"/>
            <a:ext cx="2489886" cy="636373"/>
          </a:xfrm>
          <a:prstGeom prst="left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BB400CA-7CC7-09AE-80E3-FCD77900FC7A}"/>
              </a:ext>
            </a:extLst>
          </p:cNvPr>
          <p:cNvSpPr/>
          <p:nvPr/>
        </p:nvSpPr>
        <p:spPr>
          <a:xfrm>
            <a:off x="779593" y="1342440"/>
            <a:ext cx="1286985" cy="4811224"/>
          </a:xfrm>
          <a:prstGeom prst="roundRect">
            <a:avLst>
              <a:gd name="adj" fmla="val 4227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2011A70-838B-8C45-559A-E02E91B2C2BA}"/>
              </a:ext>
            </a:extLst>
          </p:cNvPr>
          <p:cNvSpPr/>
          <p:nvPr/>
        </p:nvSpPr>
        <p:spPr>
          <a:xfrm>
            <a:off x="9749481" y="1536333"/>
            <a:ext cx="1879345" cy="3934224"/>
          </a:xfrm>
          <a:prstGeom prst="roundRect">
            <a:avLst>
              <a:gd name="adj" fmla="val 4227"/>
            </a:avLst>
          </a:prstGeom>
          <a:solidFill>
            <a:schemeClr val="bg1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Server Application</a:t>
            </a:r>
          </a:p>
        </p:txBody>
      </p:sp>
    </p:spTree>
    <p:extLst>
      <p:ext uri="{BB962C8B-B14F-4D97-AF65-F5344CB8AC3E}">
        <p14:creationId xmlns:p14="http://schemas.microsoft.com/office/powerpoint/2010/main" val="4091386321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A map of the world&#10;&#10;Description automatically generated">
            <a:extLst>
              <a:ext uri="{FF2B5EF4-FFF2-40B4-BE49-F238E27FC236}">
                <a16:creationId xmlns:a16="http://schemas.microsoft.com/office/drawing/2014/main" id="{A121CFCB-9A57-E32B-4644-CD431427662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42" y="1288983"/>
            <a:ext cx="10704313" cy="53521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Content Delivery Network (CDN)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2017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Scalability ➤ Caching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137</a:t>
            </a:fld>
            <a:endParaRPr lang="en-US"/>
          </a:p>
        </p:txBody>
      </p:sp>
      <p:pic>
        <p:nvPicPr>
          <p:cNvPr id="11" name="Picture 10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45754BBB-783D-EFA5-86D0-8D5C04443D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735" y="5022037"/>
            <a:ext cx="806924" cy="806924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ED50645-C4DC-5020-C612-1DC62531570D}"/>
              </a:ext>
            </a:extLst>
          </p:cNvPr>
          <p:cNvSpPr/>
          <p:nvPr/>
        </p:nvSpPr>
        <p:spPr>
          <a:xfrm>
            <a:off x="4744996" y="2334802"/>
            <a:ext cx="1649626" cy="42012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PARIS PROXY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4202A2A-028D-A276-5CB4-4BB25CDD4F9D}"/>
              </a:ext>
            </a:extLst>
          </p:cNvPr>
          <p:cNvSpPr/>
          <p:nvPr/>
        </p:nvSpPr>
        <p:spPr>
          <a:xfrm>
            <a:off x="2294054" y="2664218"/>
            <a:ext cx="1348944" cy="42012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NY PROXY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4631192-1150-ADD3-8E0D-A2C8F18310AB}"/>
              </a:ext>
            </a:extLst>
          </p:cNvPr>
          <p:cNvSpPr/>
          <p:nvPr/>
        </p:nvSpPr>
        <p:spPr>
          <a:xfrm>
            <a:off x="9673350" y="2749947"/>
            <a:ext cx="1725633" cy="42012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TOKYO PROXY</a:t>
            </a:r>
          </a:p>
        </p:txBody>
      </p:sp>
      <p:pic>
        <p:nvPicPr>
          <p:cNvPr id="18" name="Picture 17" descr="A cartoon of a child&#10;&#10;Description automatically generated">
            <a:extLst>
              <a:ext uri="{FF2B5EF4-FFF2-40B4-BE49-F238E27FC236}">
                <a16:creationId xmlns:a16="http://schemas.microsoft.com/office/drawing/2014/main" id="{5B4E6F56-990D-E89C-B193-058379C4FC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473" y="2190846"/>
            <a:ext cx="683436" cy="683436"/>
          </a:xfrm>
          <a:prstGeom prst="rect">
            <a:avLst/>
          </a:prstGeom>
        </p:spPr>
      </p:pic>
      <p:pic>
        <p:nvPicPr>
          <p:cNvPr id="20" name="Picture 19" descr="A cartoon of a person&#10;&#10;Description automatically generated">
            <a:extLst>
              <a:ext uri="{FF2B5EF4-FFF2-40B4-BE49-F238E27FC236}">
                <a16:creationId xmlns:a16="http://schemas.microsoft.com/office/drawing/2014/main" id="{D93BBB7D-29DA-6DE1-22F7-FF216DCEC8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806" y="1616025"/>
            <a:ext cx="765814" cy="765814"/>
          </a:xfrm>
          <a:prstGeom prst="rect">
            <a:avLst/>
          </a:prstGeom>
        </p:spPr>
      </p:pic>
      <p:pic>
        <p:nvPicPr>
          <p:cNvPr id="26" name="Picture 25" descr="A person with a mustache&#10;&#10;Description automatically generated">
            <a:extLst>
              <a:ext uri="{FF2B5EF4-FFF2-40B4-BE49-F238E27FC236}">
                <a16:creationId xmlns:a16="http://schemas.microsoft.com/office/drawing/2014/main" id="{9EDFAEFD-888C-81C0-2A99-4B694E26EE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217" y="4049128"/>
            <a:ext cx="765814" cy="765814"/>
          </a:xfrm>
          <a:prstGeom prst="rect">
            <a:avLst/>
          </a:prstGeom>
        </p:spPr>
      </p:pic>
      <p:sp>
        <p:nvSpPr>
          <p:cNvPr id="27" name="Arrow: Left-Right 26">
            <a:extLst>
              <a:ext uri="{FF2B5EF4-FFF2-40B4-BE49-F238E27FC236}">
                <a16:creationId xmlns:a16="http://schemas.microsoft.com/office/drawing/2014/main" id="{1A0BFFC4-29FE-4AD8-AC49-A29970440EA0}"/>
              </a:ext>
            </a:extLst>
          </p:cNvPr>
          <p:cNvSpPr/>
          <p:nvPr/>
        </p:nvSpPr>
        <p:spPr>
          <a:xfrm rot="4841453">
            <a:off x="2480971" y="3440606"/>
            <a:ext cx="1003069" cy="195554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AB2EF05B-DB48-FAA8-8F43-6EBCB342E31C}"/>
              </a:ext>
            </a:extLst>
          </p:cNvPr>
          <p:cNvSpPr/>
          <p:nvPr/>
        </p:nvSpPr>
        <p:spPr>
          <a:xfrm rot="9489512">
            <a:off x="6061125" y="2130941"/>
            <a:ext cx="780162" cy="195554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Left-Right 28">
            <a:extLst>
              <a:ext uri="{FF2B5EF4-FFF2-40B4-BE49-F238E27FC236}">
                <a16:creationId xmlns:a16="http://schemas.microsoft.com/office/drawing/2014/main" id="{63C38A1A-3A0D-E73A-0A3A-6494885107E0}"/>
              </a:ext>
            </a:extLst>
          </p:cNvPr>
          <p:cNvSpPr/>
          <p:nvPr/>
        </p:nvSpPr>
        <p:spPr>
          <a:xfrm rot="997407">
            <a:off x="9034786" y="2759909"/>
            <a:ext cx="697553" cy="195554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CE8EEB4-7B2E-E378-7710-C2DD7E1F441A}"/>
              </a:ext>
            </a:extLst>
          </p:cNvPr>
          <p:cNvCxnSpPr>
            <a:cxnSpLocks/>
            <a:stCxn id="15" idx="3"/>
            <a:endCxn id="11" idx="0"/>
          </p:cNvCxnSpPr>
          <p:nvPr/>
        </p:nvCxnSpPr>
        <p:spPr>
          <a:xfrm>
            <a:off x="3642998" y="2874283"/>
            <a:ext cx="6506199" cy="2147754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prstDash val="dash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204DF30-E905-604A-CF92-C404407323D3}"/>
              </a:ext>
            </a:extLst>
          </p:cNvPr>
          <p:cNvCxnSpPr>
            <a:cxnSpLocks/>
            <a:stCxn id="14" idx="2"/>
            <a:endCxn id="11" idx="0"/>
          </p:cNvCxnSpPr>
          <p:nvPr/>
        </p:nvCxnSpPr>
        <p:spPr>
          <a:xfrm>
            <a:off x="5569809" y="2754931"/>
            <a:ext cx="4579388" cy="2267106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prstDash val="dash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9DB34BD-239E-711D-D335-0D8B573CF55C}"/>
              </a:ext>
            </a:extLst>
          </p:cNvPr>
          <p:cNvCxnSpPr>
            <a:cxnSpLocks/>
            <a:stCxn id="16" idx="2"/>
            <a:endCxn id="11" idx="0"/>
          </p:cNvCxnSpPr>
          <p:nvPr/>
        </p:nvCxnSpPr>
        <p:spPr>
          <a:xfrm flipH="1">
            <a:off x="10149197" y="3170076"/>
            <a:ext cx="386970" cy="1851961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prstDash val="dash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609561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Local Caching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2017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Scalability ➤ Caching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138</a:t>
            </a:fld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3A4E4C5-C326-B571-BE0F-09A59838B171}"/>
              </a:ext>
            </a:extLst>
          </p:cNvPr>
          <p:cNvSpPr/>
          <p:nvPr/>
        </p:nvSpPr>
        <p:spPr>
          <a:xfrm>
            <a:off x="1210965" y="1342439"/>
            <a:ext cx="6104235" cy="4820017"/>
          </a:xfrm>
          <a:prstGeom prst="roundRect">
            <a:avLst>
              <a:gd name="adj" fmla="val 308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Server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6D3A97-0D74-C3C2-0EC6-7443F065B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640" y="2715988"/>
            <a:ext cx="1889077" cy="1889077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B49204D-062F-5981-A3D9-B0A554CB62CD}"/>
              </a:ext>
            </a:extLst>
          </p:cNvPr>
          <p:cNvSpPr/>
          <p:nvPr/>
        </p:nvSpPr>
        <p:spPr>
          <a:xfrm>
            <a:off x="5081803" y="1636943"/>
            <a:ext cx="1362246" cy="3934224"/>
          </a:xfrm>
          <a:prstGeom prst="roundRect">
            <a:avLst>
              <a:gd name="adj" fmla="val 422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2400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Local</a:t>
            </a:r>
          </a:p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Product</a:t>
            </a:r>
          </a:p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Cache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6474147-EBA6-C925-C1C8-DB622D670F31}"/>
              </a:ext>
            </a:extLst>
          </p:cNvPr>
          <p:cNvSpPr/>
          <p:nvPr/>
        </p:nvSpPr>
        <p:spPr>
          <a:xfrm>
            <a:off x="1737656" y="1636943"/>
            <a:ext cx="1362246" cy="3934224"/>
          </a:xfrm>
          <a:prstGeom prst="roundRect">
            <a:avLst>
              <a:gd name="adj" fmla="val 4227"/>
            </a:avLst>
          </a:prstGeom>
          <a:solidFill>
            <a:schemeClr val="bg1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Product</a:t>
            </a:r>
          </a:p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Service</a:t>
            </a: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53E2D0D3-4F6C-F287-9535-4B498A3C1207}"/>
              </a:ext>
            </a:extLst>
          </p:cNvPr>
          <p:cNvSpPr/>
          <p:nvPr/>
        </p:nvSpPr>
        <p:spPr>
          <a:xfrm>
            <a:off x="3099902" y="3208625"/>
            <a:ext cx="1981901" cy="636373"/>
          </a:xfrm>
          <a:prstGeom prst="left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FA0B05AC-5209-9D3B-290A-A47C8ACFCD9D}"/>
              </a:ext>
            </a:extLst>
          </p:cNvPr>
          <p:cNvSpPr/>
          <p:nvPr/>
        </p:nvSpPr>
        <p:spPr>
          <a:xfrm>
            <a:off x="6444049" y="3208625"/>
            <a:ext cx="2471351" cy="636373"/>
          </a:xfrm>
          <a:prstGeom prst="left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720EBB-F571-2B80-151E-4D8B619DDEB9}"/>
              </a:ext>
            </a:extLst>
          </p:cNvPr>
          <p:cNvSpPr txBox="1"/>
          <p:nvPr/>
        </p:nvSpPr>
        <p:spPr>
          <a:xfrm>
            <a:off x="8881019" y="4639008"/>
            <a:ext cx="182031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Product</a:t>
            </a:r>
          </a:p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765041045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External Caching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2017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Scalability ➤ Caching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139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6D3A97-0D74-C3C2-0EC6-7443F065B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640" y="2715988"/>
            <a:ext cx="1889077" cy="1889077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B49204D-062F-5981-A3D9-B0A554CB62CD}"/>
              </a:ext>
            </a:extLst>
          </p:cNvPr>
          <p:cNvSpPr/>
          <p:nvPr/>
        </p:nvSpPr>
        <p:spPr>
          <a:xfrm>
            <a:off x="5081803" y="1636943"/>
            <a:ext cx="1504348" cy="3934224"/>
          </a:xfrm>
          <a:prstGeom prst="roundRect">
            <a:avLst>
              <a:gd name="adj" fmla="val 422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2400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External</a:t>
            </a:r>
          </a:p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Cache</a:t>
            </a: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53E2D0D3-4F6C-F287-9535-4B498A3C1207}"/>
              </a:ext>
            </a:extLst>
          </p:cNvPr>
          <p:cNvSpPr/>
          <p:nvPr/>
        </p:nvSpPr>
        <p:spPr>
          <a:xfrm rot="1274578">
            <a:off x="2823619" y="2319502"/>
            <a:ext cx="2313577" cy="636373"/>
          </a:xfrm>
          <a:prstGeom prst="leftRightArrow">
            <a:avLst>
              <a:gd name="adj1" fmla="val 26875"/>
              <a:gd name="adj2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FA0B05AC-5209-9D3B-290A-A47C8ACFCD9D}"/>
              </a:ext>
            </a:extLst>
          </p:cNvPr>
          <p:cNvSpPr/>
          <p:nvPr/>
        </p:nvSpPr>
        <p:spPr>
          <a:xfrm>
            <a:off x="6586151" y="3208625"/>
            <a:ext cx="2329249" cy="636373"/>
          </a:xfrm>
          <a:prstGeom prst="left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720EBB-F571-2B80-151E-4D8B619DDEB9}"/>
              </a:ext>
            </a:extLst>
          </p:cNvPr>
          <p:cNvSpPr txBox="1"/>
          <p:nvPr/>
        </p:nvSpPr>
        <p:spPr>
          <a:xfrm>
            <a:off x="8881019" y="4639008"/>
            <a:ext cx="18203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Database</a:t>
            </a:r>
          </a:p>
        </p:txBody>
      </p:sp>
      <p:pic>
        <p:nvPicPr>
          <p:cNvPr id="9" name="Picture 8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B7AD0AA2-298A-4870-7218-644C1B283A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059" y="1635979"/>
            <a:ext cx="1270314" cy="1270314"/>
          </a:xfrm>
          <a:prstGeom prst="rect">
            <a:avLst/>
          </a:prstGeom>
        </p:spPr>
      </p:pic>
      <p:pic>
        <p:nvPicPr>
          <p:cNvPr id="12" name="Picture 11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C8A4ADAD-2AE1-8A7A-E4B3-083390EF38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059" y="3258833"/>
            <a:ext cx="1270314" cy="1270314"/>
          </a:xfrm>
          <a:prstGeom prst="rect">
            <a:avLst/>
          </a:prstGeom>
        </p:spPr>
      </p:pic>
      <p:pic>
        <p:nvPicPr>
          <p:cNvPr id="13" name="Picture 12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417BB0E3-0068-44AC-FE34-C4ACEDF04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059" y="4936010"/>
            <a:ext cx="1270314" cy="1270314"/>
          </a:xfrm>
          <a:prstGeom prst="rect">
            <a:avLst/>
          </a:prstGeom>
        </p:spPr>
      </p:pic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22FB6695-732D-486E-8B45-A372298A8CCB}"/>
              </a:ext>
            </a:extLst>
          </p:cNvPr>
          <p:cNvSpPr/>
          <p:nvPr/>
        </p:nvSpPr>
        <p:spPr>
          <a:xfrm rot="20401361">
            <a:off x="2817463" y="4996144"/>
            <a:ext cx="2313577" cy="636373"/>
          </a:xfrm>
          <a:prstGeom prst="leftRightArrow">
            <a:avLst>
              <a:gd name="adj1" fmla="val 26875"/>
              <a:gd name="adj2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56D9E175-A1B6-FAFB-EB71-8D299085D7A1}"/>
              </a:ext>
            </a:extLst>
          </p:cNvPr>
          <p:cNvSpPr/>
          <p:nvPr/>
        </p:nvSpPr>
        <p:spPr>
          <a:xfrm>
            <a:off x="2903666" y="3588859"/>
            <a:ext cx="2178137" cy="636373"/>
          </a:xfrm>
          <a:prstGeom prst="leftRightArrow">
            <a:avLst>
              <a:gd name="adj1" fmla="val 26875"/>
              <a:gd name="adj2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CE40F2-111E-8E9A-3D20-54B7982AF8D7}"/>
              </a:ext>
            </a:extLst>
          </p:cNvPr>
          <p:cNvSpPr txBox="1"/>
          <p:nvPr/>
        </p:nvSpPr>
        <p:spPr>
          <a:xfrm>
            <a:off x="1377057" y="6324521"/>
            <a:ext cx="18203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Servers</a:t>
            </a:r>
          </a:p>
        </p:txBody>
      </p:sp>
    </p:spTree>
    <p:extLst>
      <p:ext uri="{BB962C8B-B14F-4D97-AF65-F5344CB8AC3E}">
        <p14:creationId xmlns:p14="http://schemas.microsoft.com/office/powerpoint/2010/main" val="2352071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Network 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715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DA78D7-FAFB-75EB-E660-A55A32025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366955"/>
              </p:ext>
            </p:extLst>
          </p:nvPr>
        </p:nvGraphicFramePr>
        <p:xfrm>
          <a:off x="3275706" y="1713858"/>
          <a:ext cx="2566645" cy="42622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566645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HTTPS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3462799991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TCP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908926739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IP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Ethernet</a:t>
                      </a:r>
                    </a:p>
                  </a:txBody>
                  <a:tcPr marL="167366" marR="167366" marT="92050" marB="92050" anchor="ctr">
                    <a:solidFill>
                      <a:srgbClr val="E4DC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pic>
        <p:nvPicPr>
          <p:cNvPr id="5" name="Picture 4" descr="A white envelope with a pink card inside&#10;&#10;Description automatically generated">
            <a:extLst>
              <a:ext uri="{FF2B5EF4-FFF2-40B4-BE49-F238E27FC236}">
                <a16:creationId xmlns:a16="http://schemas.microsoft.com/office/drawing/2014/main" id="{B9EA727D-1657-EB1A-4256-AB83BAE176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739" y="3510593"/>
            <a:ext cx="2655651" cy="26556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F84A81-59FE-7C4A-EFA6-4A36F47FEAE5}"/>
              </a:ext>
            </a:extLst>
          </p:cNvPr>
          <p:cNvSpPr txBox="1"/>
          <p:nvPr/>
        </p:nvSpPr>
        <p:spPr>
          <a:xfrm>
            <a:off x="6794768" y="4180617"/>
            <a:ext cx="1919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67.195.160.76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EC132-6EEC-3C22-8F18-20FF04442940}"/>
              </a:ext>
            </a:extLst>
          </p:cNvPr>
          <p:cNvSpPr txBox="1"/>
          <p:nvPr/>
        </p:nvSpPr>
        <p:spPr>
          <a:xfrm>
            <a:off x="719849" y="5088532"/>
            <a:ext cx="2333978" cy="707886"/>
          </a:xfrm>
          <a:prstGeom prst="rect">
            <a:avLst/>
          </a:prstGeom>
          <a:solidFill>
            <a:srgbClr val="E4DCC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Link Layer</a:t>
            </a:r>
          </a:p>
          <a:p>
            <a:pPr algn="ctr"/>
            <a:r>
              <a:rPr lang="en-US" sz="2000" b="1" dirty="0"/>
              <a:t>00:1B:44:11:3A:B7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C5BA6D35-2DE1-6A88-CBF4-9098E97E08E4}"/>
              </a:ext>
            </a:extLst>
          </p:cNvPr>
          <p:cNvSpPr/>
          <p:nvPr/>
        </p:nvSpPr>
        <p:spPr>
          <a:xfrm rot="10800000">
            <a:off x="10901827" y="1713858"/>
            <a:ext cx="674451" cy="426228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FBAF48-DB8C-02C9-3768-5EB02F0B4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65061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Load Balancing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219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Scalability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140</a:t>
            </a:fld>
            <a:endParaRPr lang="en-US"/>
          </a:p>
        </p:txBody>
      </p:sp>
      <p:pic>
        <p:nvPicPr>
          <p:cNvPr id="8" name="Picture 7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93849A08-1D0F-F171-6300-FC1D9458E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167" y="1523515"/>
            <a:ext cx="1270314" cy="1270314"/>
          </a:xfrm>
          <a:prstGeom prst="rect">
            <a:avLst/>
          </a:prstGeom>
        </p:spPr>
      </p:pic>
      <p:pic>
        <p:nvPicPr>
          <p:cNvPr id="19" name="Picture 18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014A9783-BBE9-E0DB-47F8-646DD3621D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167" y="3155860"/>
            <a:ext cx="1270314" cy="1270314"/>
          </a:xfrm>
          <a:prstGeom prst="rect">
            <a:avLst/>
          </a:prstGeom>
        </p:spPr>
      </p:pic>
      <p:pic>
        <p:nvPicPr>
          <p:cNvPr id="22" name="Picture 21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B6B56015-D580-CA38-B711-B65B914CCD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167" y="4756105"/>
            <a:ext cx="1270314" cy="1270314"/>
          </a:xfrm>
          <a:prstGeom prst="rect">
            <a:avLst/>
          </a:prstGeom>
        </p:spPr>
      </p:pic>
      <p:pic>
        <p:nvPicPr>
          <p:cNvPr id="27" name="Picture 26" descr="A cartoon of 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E4C7F575-2438-801D-3347-93E71FC1EC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51" y="3173987"/>
            <a:ext cx="1626806" cy="1626806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9283DD3-F52C-1009-D778-A124AE04E693}"/>
              </a:ext>
            </a:extLst>
          </p:cNvPr>
          <p:cNvSpPr/>
          <p:nvPr/>
        </p:nvSpPr>
        <p:spPr>
          <a:xfrm>
            <a:off x="5346914" y="1523515"/>
            <a:ext cx="1498170" cy="4502904"/>
          </a:xfrm>
          <a:prstGeom prst="roundRect">
            <a:avLst>
              <a:gd name="adj" fmla="val 422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Gateway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BF54116-2138-52BF-EFB0-1A6E23BC3396}"/>
              </a:ext>
            </a:extLst>
          </p:cNvPr>
          <p:cNvCxnSpPr>
            <a:cxnSpLocks/>
          </p:cNvCxnSpPr>
          <p:nvPr/>
        </p:nvCxnSpPr>
        <p:spPr>
          <a:xfrm flipV="1">
            <a:off x="2208608" y="1878227"/>
            <a:ext cx="3138306" cy="1303893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6DAA3E2D-07D2-D9C4-08B4-810A69E3501C}"/>
              </a:ext>
            </a:extLst>
          </p:cNvPr>
          <p:cNvSpPr/>
          <p:nvPr/>
        </p:nvSpPr>
        <p:spPr>
          <a:xfrm>
            <a:off x="2379400" y="2883455"/>
            <a:ext cx="322841" cy="322841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C60ACF6-B920-3A12-AEFB-368FDCC91DCE}"/>
              </a:ext>
            </a:extLst>
          </p:cNvPr>
          <p:cNvCxnSpPr>
            <a:cxnSpLocks/>
          </p:cNvCxnSpPr>
          <p:nvPr/>
        </p:nvCxnSpPr>
        <p:spPr>
          <a:xfrm>
            <a:off x="6845084" y="1779373"/>
            <a:ext cx="2786449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A8B61C-C00F-8717-97C1-3AA76B150A17}"/>
              </a:ext>
            </a:extLst>
          </p:cNvPr>
          <p:cNvCxnSpPr>
            <a:cxnSpLocks/>
          </p:cNvCxnSpPr>
          <p:nvPr/>
        </p:nvCxnSpPr>
        <p:spPr>
          <a:xfrm flipH="1">
            <a:off x="6835718" y="2372497"/>
            <a:ext cx="2795815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19219DA-3EA8-ABAF-2AB6-AB4BDB1E7DC4}"/>
              </a:ext>
            </a:extLst>
          </p:cNvPr>
          <p:cNvCxnSpPr>
            <a:cxnSpLocks/>
          </p:cNvCxnSpPr>
          <p:nvPr/>
        </p:nvCxnSpPr>
        <p:spPr>
          <a:xfrm flipH="1">
            <a:off x="2207826" y="2416016"/>
            <a:ext cx="3139088" cy="114916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0FA4BF50-E67E-81C2-5EE6-F72FDD1921EF}"/>
              </a:ext>
            </a:extLst>
          </p:cNvPr>
          <p:cNvSpPr/>
          <p:nvPr/>
        </p:nvSpPr>
        <p:spPr>
          <a:xfrm>
            <a:off x="7040045" y="1632367"/>
            <a:ext cx="322841" cy="322841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0118D46-AA4A-D33D-3567-021045D5AF90}"/>
              </a:ext>
            </a:extLst>
          </p:cNvPr>
          <p:cNvSpPr/>
          <p:nvPr/>
        </p:nvSpPr>
        <p:spPr>
          <a:xfrm>
            <a:off x="9119165" y="2211076"/>
            <a:ext cx="322841" cy="322841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56FEE1E-D66D-66A1-208E-295578414DF1}"/>
              </a:ext>
            </a:extLst>
          </p:cNvPr>
          <p:cNvSpPr/>
          <p:nvPr/>
        </p:nvSpPr>
        <p:spPr>
          <a:xfrm>
            <a:off x="4857968" y="2392727"/>
            <a:ext cx="322841" cy="322841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35B22D5-A92C-E68E-F724-152442C97C54}"/>
              </a:ext>
            </a:extLst>
          </p:cNvPr>
          <p:cNvCxnSpPr>
            <a:cxnSpLocks/>
          </p:cNvCxnSpPr>
          <p:nvPr/>
        </p:nvCxnSpPr>
        <p:spPr>
          <a:xfrm flipV="1">
            <a:off x="2388769" y="3589393"/>
            <a:ext cx="2958145" cy="320031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3585CD5B-E4E2-575F-082F-9AB1D0322A24}"/>
              </a:ext>
            </a:extLst>
          </p:cNvPr>
          <p:cNvSpPr/>
          <p:nvPr/>
        </p:nvSpPr>
        <p:spPr>
          <a:xfrm>
            <a:off x="2569831" y="3678373"/>
            <a:ext cx="322841" cy="3228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9F751DE-052B-8C33-8D62-C2843132B0F1}"/>
              </a:ext>
            </a:extLst>
          </p:cNvPr>
          <p:cNvCxnSpPr>
            <a:cxnSpLocks/>
          </p:cNvCxnSpPr>
          <p:nvPr/>
        </p:nvCxnSpPr>
        <p:spPr>
          <a:xfrm flipV="1">
            <a:off x="6845084" y="3554712"/>
            <a:ext cx="2786449" cy="34681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8FD372-77D2-3633-B003-2E5B77617612}"/>
              </a:ext>
            </a:extLst>
          </p:cNvPr>
          <p:cNvCxnSpPr>
            <a:cxnSpLocks/>
          </p:cNvCxnSpPr>
          <p:nvPr/>
        </p:nvCxnSpPr>
        <p:spPr>
          <a:xfrm flipH="1">
            <a:off x="6845084" y="4081512"/>
            <a:ext cx="2786449" cy="1909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03EDD8A-8449-71FA-E91E-820CED1D12A5}"/>
              </a:ext>
            </a:extLst>
          </p:cNvPr>
          <p:cNvCxnSpPr>
            <a:cxnSpLocks/>
          </p:cNvCxnSpPr>
          <p:nvPr/>
        </p:nvCxnSpPr>
        <p:spPr>
          <a:xfrm flipH="1">
            <a:off x="2394360" y="4123230"/>
            <a:ext cx="2952554" cy="20791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29FC8261-76A9-0EDF-6105-E6AA97F5BAAB}"/>
              </a:ext>
            </a:extLst>
          </p:cNvPr>
          <p:cNvSpPr/>
          <p:nvPr/>
        </p:nvSpPr>
        <p:spPr>
          <a:xfrm>
            <a:off x="6997287" y="3410631"/>
            <a:ext cx="322841" cy="3228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5408F78-AC1E-0BED-208F-C2415A587128}"/>
              </a:ext>
            </a:extLst>
          </p:cNvPr>
          <p:cNvSpPr/>
          <p:nvPr/>
        </p:nvSpPr>
        <p:spPr>
          <a:xfrm>
            <a:off x="9166916" y="3920091"/>
            <a:ext cx="322841" cy="3228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8FD29D8-9D44-5807-0E35-810DE29E5AE2}"/>
              </a:ext>
            </a:extLst>
          </p:cNvPr>
          <p:cNvSpPr/>
          <p:nvPr/>
        </p:nvSpPr>
        <p:spPr>
          <a:xfrm>
            <a:off x="4891663" y="3997558"/>
            <a:ext cx="322841" cy="3228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07C8265-10E3-D0FD-316E-9016C8A04574}"/>
              </a:ext>
            </a:extLst>
          </p:cNvPr>
          <p:cNvCxnSpPr>
            <a:cxnSpLocks/>
          </p:cNvCxnSpPr>
          <p:nvPr/>
        </p:nvCxnSpPr>
        <p:spPr>
          <a:xfrm>
            <a:off x="2379400" y="4661076"/>
            <a:ext cx="2967514" cy="198390"/>
          </a:xfrm>
          <a:prstGeom prst="straightConnector1">
            <a:avLst/>
          </a:prstGeom>
          <a:ln w="57150">
            <a:solidFill>
              <a:schemeClr val="tx2">
                <a:lumMod val="75000"/>
                <a:lumOff val="2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4C4CC339-E56E-EE72-757A-81BE2704A3E9}"/>
              </a:ext>
            </a:extLst>
          </p:cNvPr>
          <p:cNvSpPr/>
          <p:nvPr/>
        </p:nvSpPr>
        <p:spPr>
          <a:xfrm>
            <a:off x="2569831" y="4499655"/>
            <a:ext cx="322841" cy="322841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B0AFB56-FAB9-0EBB-212B-A29350A54FAF}"/>
              </a:ext>
            </a:extLst>
          </p:cNvPr>
          <p:cNvCxnSpPr>
            <a:cxnSpLocks/>
          </p:cNvCxnSpPr>
          <p:nvPr/>
        </p:nvCxnSpPr>
        <p:spPr>
          <a:xfrm>
            <a:off x="6845084" y="4943591"/>
            <a:ext cx="2777083" cy="19488"/>
          </a:xfrm>
          <a:prstGeom prst="straightConnector1">
            <a:avLst/>
          </a:prstGeom>
          <a:ln w="57150">
            <a:solidFill>
              <a:schemeClr val="tx2">
                <a:lumMod val="75000"/>
                <a:lumOff val="2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04A2323-DBB5-E832-4520-E05DE053C20D}"/>
              </a:ext>
            </a:extLst>
          </p:cNvPr>
          <p:cNvCxnSpPr>
            <a:cxnSpLocks/>
          </p:cNvCxnSpPr>
          <p:nvPr/>
        </p:nvCxnSpPr>
        <p:spPr>
          <a:xfrm flipH="1" flipV="1">
            <a:off x="6845084" y="5519569"/>
            <a:ext cx="2777083" cy="8684"/>
          </a:xfrm>
          <a:prstGeom prst="straightConnector1">
            <a:avLst/>
          </a:prstGeom>
          <a:ln w="57150">
            <a:solidFill>
              <a:schemeClr val="tx2">
                <a:lumMod val="75000"/>
                <a:lumOff val="2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1DC722E-256F-B529-5995-B36C0E546DC0}"/>
              </a:ext>
            </a:extLst>
          </p:cNvPr>
          <p:cNvCxnSpPr>
            <a:cxnSpLocks/>
          </p:cNvCxnSpPr>
          <p:nvPr/>
        </p:nvCxnSpPr>
        <p:spPr>
          <a:xfrm flipH="1" flipV="1">
            <a:off x="2298357" y="5072051"/>
            <a:ext cx="3048557" cy="475832"/>
          </a:xfrm>
          <a:prstGeom prst="straightConnector1">
            <a:avLst/>
          </a:prstGeom>
          <a:ln w="57150">
            <a:solidFill>
              <a:schemeClr val="tx2">
                <a:lumMod val="75000"/>
                <a:lumOff val="2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ADCE8EC8-3D05-C528-7647-9401B4AD23E7}"/>
              </a:ext>
            </a:extLst>
          </p:cNvPr>
          <p:cNvSpPr/>
          <p:nvPr/>
        </p:nvSpPr>
        <p:spPr>
          <a:xfrm>
            <a:off x="7040045" y="4784785"/>
            <a:ext cx="614966" cy="322841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CEE7186-4542-B852-9D08-D4FE0C704A9D}"/>
              </a:ext>
            </a:extLst>
          </p:cNvPr>
          <p:cNvSpPr/>
          <p:nvPr/>
        </p:nvSpPr>
        <p:spPr>
          <a:xfrm>
            <a:off x="8839397" y="5366832"/>
            <a:ext cx="614966" cy="322841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1DD11D1-92A8-CC1F-2DD3-A51FA7D67A45}"/>
              </a:ext>
            </a:extLst>
          </p:cNvPr>
          <p:cNvSpPr/>
          <p:nvPr/>
        </p:nvSpPr>
        <p:spPr>
          <a:xfrm>
            <a:off x="4594804" y="5334053"/>
            <a:ext cx="614966" cy="322841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79120073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Partitioning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219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Scalability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141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15C8275-4E0C-E4A5-3FC0-A060AEC289A6}"/>
              </a:ext>
            </a:extLst>
          </p:cNvPr>
          <p:cNvGrpSpPr/>
          <p:nvPr/>
        </p:nvGrpSpPr>
        <p:grpSpPr>
          <a:xfrm>
            <a:off x="9622167" y="1523515"/>
            <a:ext cx="2271212" cy="1270314"/>
            <a:chOff x="9251465" y="1858708"/>
            <a:chExt cx="2271212" cy="1270314"/>
          </a:xfrm>
        </p:grpSpPr>
        <p:pic>
          <p:nvPicPr>
            <p:cNvPr id="8" name="Picture 7" descr="A computer server with colorful buttons&#10;&#10;Description automatically generated">
              <a:extLst>
                <a:ext uri="{FF2B5EF4-FFF2-40B4-BE49-F238E27FC236}">
                  <a16:creationId xmlns:a16="http://schemas.microsoft.com/office/drawing/2014/main" id="{93849A08-1D0F-F171-6300-FC1D9458E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1465" y="1858708"/>
              <a:ext cx="1270314" cy="127031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4C07E5-E365-9549-3650-4EE6800EEF91}"/>
                </a:ext>
              </a:extLst>
            </p:cNvPr>
            <p:cNvSpPr txBox="1"/>
            <p:nvPr/>
          </p:nvSpPr>
          <p:spPr>
            <a:xfrm>
              <a:off x="10458604" y="2243800"/>
              <a:ext cx="10640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A - J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6AAA999-5A76-9D32-C11D-5E24FBA85A20}"/>
              </a:ext>
            </a:extLst>
          </p:cNvPr>
          <p:cNvGrpSpPr/>
          <p:nvPr/>
        </p:nvGrpSpPr>
        <p:grpSpPr>
          <a:xfrm>
            <a:off x="9622167" y="3155860"/>
            <a:ext cx="2271212" cy="1270314"/>
            <a:chOff x="9251465" y="1858708"/>
            <a:chExt cx="2271212" cy="1270314"/>
          </a:xfrm>
        </p:grpSpPr>
        <p:pic>
          <p:nvPicPr>
            <p:cNvPr id="19" name="Picture 18" descr="A computer server with colorful buttons&#10;&#10;Description automatically generated">
              <a:extLst>
                <a:ext uri="{FF2B5EF4-FFF2-40B4-BE49-F238E27FC236}">
                  <a16:creationId xmlns:a16="http://schemas.microsoft.com/office/drawing/2014/main" id="{014A9783-BBE9-E0DB-47F8-646DD3621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1465" y="1858708"/>
              <a:ext cx="1270314" cy="1270314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1262B81-E6F5-8F7B-EE3F-5478E0EBC0B0}"/>
                </a:ext>
              </a:extLst>
            </p:cNvPr>
            <p:cNvSpPr txBox="1"/>
            <p:nvPr/>
          </p:nvSpPr>
          <p:spPr>
            <a:xfrm>
              <a:off x="10458604" y="2243800"/>
              <a:ext cx="10640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K - Q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8338384-9629-28CA-4E6A-C12692A308CF}"/>
              </a:ext>
            </a:extLst>
          </p:cNvPr>
          <p:cNvGrpSpPr/>
          <p:nvPr/>
        </p:nvGrpSpPr>
        <p:grpSpPr>
          <a:xfrm>
            <a:off x="9622167" y="4756105"/>
            <a:ext cx="2271212" cy="1270314"/>
            <a:chOff x="9251465" y="1858708"/>
            <a:chExt cx="2271212" cy="1270314"/>
          </a:xfrm>
        </p:grpSpPr>
        <p:pic>
          <p:nvPicPr>
            <p:cNvPr id="22" name="Picture 21" descr="A computer server with colorful buttons&#10;&#10;Description automatically generated">
              <a:extLst>
                <a:ext uri="{FF2B5EF4-FFF2-40B4-BE49-F238E27FC236}">
                  <a16:creationId xmlns:a16="http://schemas.microsoft.com/office/drawing/2014/main" id="{B6B56015-D580-CA38-B711-B65B914CC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1465" y="1858708"/>
              <a:ext cx="1270314" cy="1270314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EEC9A0-ED73-10A4-9752-3795C3F6B7A5}"/>
                </a:ext>
              </a:extLst>
            </p:cNvPr>
            <p:cNvSpPr txBox="1"/>
            <p:nvPr/>
          </p:nvSpPr>
          <p:spPr>
            <a:xfrm>
              <a:off x="10458604" y="2243800"/>
              <a:ext cx="10640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R - Z</a:t>
              </a:r>
            </a:p>
          </p:txBody>
        </p:sp>
      </p:grpSp>
      <p:pic>
        <p:nvPicPr>
          <p:cNvPr id="27" name="Picture 26" descr="A cartoon of 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E4C7F575-2438-801D-3347-93E71FC1EC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63" y="2741309"/>
            <a:ext cx="1626806" cy="1626806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9283DD3-F52C-1009-D778-A124AE04E693}"/>
              </a:ext>
            </a:extLst>
          </p:cNvPr>
          <p:cNvSpPr/>
          <p:nvPr/>
        </p:nvSpPr>
        <p:spPr>
          <a:xfrm>
            <a:off x="5346914" y="1523515"/>
            <a:ext cx="1498170" cy="4502904"/>
          </a:xfrm>
          <a:prstGeom prst="roundRect">
            <a:avLst>
              <a:gd name="adj" fmla="val 422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Gateway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BF54116-2138-52BF-EFB0-1A6E23BC3396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2388769" y="2360141"/>
            <a:ext cx="2958145" cy="1194571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356CDA7-679C-88FA-A59B-AF989B327CD8}"/>
              </a:ext>
            </a:extLst>
          </p:cNvPr>
          <p:cNvSpPr txBox="1"/>
          <p:nvPr/>
        </p:nvSpPr>
        <p:spPr>
          <a:xfrm rot="20300861">
            <a:off x="2978368" y="2479698"/>
            <a:ext cx="1235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Tiger ?</a:t>
            </a:r>
          </a:p>
        </p:txBody>
      </p:sp>
      <p:pic>
        <p:nvPicPr>
          <p:cNvPr id="51" name="Picture 50" descr="A picture of a picture&#10;&#10;Description automatically generated">
            <a:extLst>
              <a:ext uri="{FF2B5EF4-FFF2-40B4-BE49-F238E27FC236}">
                <a16:creationId xmlns:a16="http://schemas.microsoft.com/office/drawing/2014/main" id="{6C625A91-2804-37A0-FFBB-BB9FCD42F7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33" y="2094530"/>
            <a:ext cx="967581" cy="967581"/>
          </a:xfrm>
          <a:prstGeom prst="rect">
            <a:avLst/>
          </a:prstGeom>
        </p:spPr>
      </p:pic>
      <p:pic>
        <p:nvPicPr>
          <p:cNvPr id="52" name="Picture 51" descr="A picture of a picture&#10;&#10;Description automatically generated">
            <a:extLst>
              <a:ext uri="{FF2B5EF4-FFF2-40B4-BE49-F238E27FC236}">
                <a16:creationId xmlns:a16="http://schemas.microsoft.com/office/drawing/2014/main" id="{9A0578DA-273E-4249-15AF-6C9F42B492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32" y="3729703"/>
            <a:ext cx="967581" cy="967581"/>
          </a:xfrm>
          <a:prstGeom prst="rect">
            <a:avLst/>
          </a:prstGeom>
        </p:spPr>
      </p:pic>
      <p:pic>
        <p:nvPicPr>
          <p:cNvPr id="53" name="Picture 52" descr="A picture of a picture&#10;&#10;Description automatically generated">
            <a:extLst>
              <a:ext uri="{FF2B5EF4-FFF2-40B4-BE49-F238E27FC236}">
                <a16:creationId xmlns:a16="http://schemas.microsoft.com/office/drawing/2014/main" id="{AB6AD927-8C05-F7FD-1995-C1D68FD101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31" y="5334804"/>
            <a:ext cx="967581" cy="967581"/>
          </a:xfrm>
          <a:prstGeom prst="rect">
            <a:avLst/>
          </a:prstGeom>
        </p:spPr>
      </p:pic>
      <p:sp>
        <p:nvSpPr>
          <p:cNvPr id="59" name="Oval 58">
            <a:extLst>
              <a:ext uri="{FF2B5EF4-FFF2-40B4-BE49-F238E27FC236}">
                <a16:creationId xmlns:a16="http://schemas.microsoft.com/office/drawing/2014/main" id="{6DAA3E2D-07D2-D9C4-08B4-810A69E3501C}"/>
              </a:ext>
            </a:extLst>
          </p:cNvPr>
          <p:cNvSpPr/>
          <p:nvPr/>
        </p:nvSpPr>
        <p:spPr>
          <a:xfrm>
            <a:off x="2727797" y="3179924"/>
            <a:ext cx="322841" cy="322841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289443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Partitioning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219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Scalability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142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15C8275-4E0C-E4A5-3FC0-A060AEC289A6}"/>
              </a:ext>
            </a:extLst>
          </p:cNvPr>
          <p:cNvGrpSpPr/>
          <p:nvPr/>
        </p:nvGrpSpPr>
        <p:grpSpPr>
          <a:xfrm>
            <a:off x="9622167" y="1523515"/>
            <a:ext cx="2271212" cy="1270314"/>
            <a:chOff x="9251465" y="1858708"/>
            <a:chExt cx="2271212" cy="1270314"/>
          </a:xfrm>
        </p:grpSpPr>
        <p:pic>
          <p:nvPicPr>
            <p:cNvPr id="8" name="Picture 7" descr="A computer server with colorful buttons&#10;&#10;Description automatically generated">
              <a:extLst>
                <a:ext uri="{FF2B5EF4-FFF2-40B4-BE49-F238E27FC236}">
                  <a16:creationId xmlns:a16="http://schemas.microsoft.com/office/drawing/2014/main" id="{93849A08-1D0F-F171-6300-FC1D9458E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1465" y="1858708"/>
              <a:ext cx="1270314" cy="127031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4C07E5-E365-9549-3650-4EE6800EEF91}"/>
                </a:ext>
              </a:extLst>
            </p:cNvPr>
            <p:cNvSpPr txBox="1"/>
            <p:nvPr/>
          </p:nvSpPr>
          <p:spPr>
            <a:xfrm>
              <a:off x="10458604" y="2243800"/>
              <a:ext cx="10640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A - J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6AAA999-5A76-9D32-C11D-5E24FBA85A20}"/>
              </a:ext>
            </a:extLst>
          </p:cNvPr>
          <p:cNvGrpSpPr/>
          <p:nvPr/>
        </p:nvGrpSpPr>
        <p:grpSpPr>
          <a:xfrm>
            <a:off x="9622167" y="3155860"/>
            <a:ext cx="2271212" cy="1270314"/>
            <a:chOff x="9251465" y="1858708"/>
            <a:chExt cx="2271212" cy="1270314"/>
          </a:xfrm>
        </p:grpSpPr>
        <p:pic>
          <p:nvPicPr>
            <p:cNvPr id="19" name="Picture 18" descr="A computer server with colorful buttons&#10;&#10;Description automatically generated">
              <a:extLst>
                <a:ext uri="{FF2B5EF4-FFF2-40B4-BE49-F238E27FC236}">
                  <a16:creationId xmlns:a16="http://schemas.microsoft.com/office/drawing/2014/main" id="{014A9783-BBE9-E0DB-47F8-646DD3621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1465" y="1858708"/>
              <a:ext cx="1270314" cy="1270314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1262B81-E6F5-8F7B-EE3F-5478E0EBC0B0}"/>
                </a:ext>
              </a:extLst>
            </p:cNvPr>
            <p:cNvSpPr txBox="1"/>
            <p:nvPr/>
          </p:nvSpPr>
          <p:spPr>
            <a:xfrm>
              <a:off x="10458604" y="2243800"/>
              <a:ext cx="10640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K - Q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8338384-9629-28CA-4E6A-C12692A308CF}"/>
              </a:ext>
            </a:extLst>
          </p:cNvPr>
          <p:cNvGrpSpPr/>
          <p:nvPr/>
        </p:nvGrpSpPr>
        <p:grpSpPr>
          <a:xfrm>
            <a:off x="9622167" y="4756105"/>
            <a:ext cx="2271212" cy="1270314"/>
            <a:chOff x="9251465" y="1858708"/>
            <a:chExt cx="2271212" cy="1270314"/>
          </a:xfrm>
        </p:grpSpPr>
        <p:pic>
          <p:nvPicPr>
            <p:cNvPr id="22" name="Picture 21" descr="A computer server with colorful buttons&#10;&#10;Description automatically generated">
              <a:extLst>
                <a:ext uri="{FF2B5EF4-FFF2-40B4-BE49-F238E27FC236}">
                  <a16:creationId xmlns:a16="http://schemas.microsoft.com/office/drawing/2014/main" id="{B6B56015-D580-CA38-B711-B65B914CC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1465" y="1858708"/>
              <a:ext cx="1270314" cy="1270314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EEC9A0-ED73-10A4-9752-3795C3F6B7A5}"/>
                </a:ext>
              </a:extLst>
            </p:cNvPr>
            <p:cNvSpPr txBox="1"/>
            <p:nvPr/>
          </p:nvSpPr>
          <p:spPr>
            <a:xfrm>
              <a:off x="10458604" y="2243800"/>
              <a:ext cx="10640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R - Z</a:t>
              </a:r>
            </a:p>
          </p:txBody>
        </p:sp>
      </p:grpSp>
      <p:pic>
        <p:nvPicPr>
          <p:cNvPr id="27" name="Picture 26" descr="A cartoon of 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E4C7F575-2438-801D-3347-93E71FC1EC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63" y="2741309"/>
            <a:ext cx="1626806" cy="1626806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9283DD3-F52C-1009-D778-A124AE04E693}"/>
              </a:ext>
            </a:extLst>
          </p:cNvPr>
          <p:cNvSpPr/>
          <p:nvPr/>
        </p:nvSpPr>
        <p:spPr>
          <a:xfrm>
            <a:off x="5346914" y="1523515"/>
            <a:ext cx="1498170" cy="4502904"/>
          </a:xfrm>
          <a:prstGeom prst="roundRect">
            <a:avLst>
              <a:gd name="adj" fmla="val 422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Gateway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BF54116-2138-52BF-EFB0-1A6E23BC3396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2388769" y="2360141"/>
            <a:ext cx="2958145" cy="1194571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356CDA7-679C-88FA-A59B-AF989B327CD8}"/>
              </a:ext>
            </a:extLst>
          </p:cNvPr>
          <p:cNvSpPr txBox="1"/>
          <p:nvPr/>
        </p:nvSpPr>
        <p:spPr>
          <a:xfrm rot="20300861">
            <a:off x="2978368" y="2479698"/>
            <a:ext cx="1235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Tiger ?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BA9882C-50F5-2DD4-FD79-077A81A29F34}"/>
              </a:ext>
            </a:extLst>
          </p:cNvPr>
          <p:cNvCxnSpPr>
            <a:cxnSpLocks/>
          </p:cNvCxnSpPr>
          <p:nvPr/>
        </p:nvCxnSpPr>
        <p:spPr>
          <a:xfrm>
            <a:off x="6845084" y="2318209"/>
            <a:ext cx="2777083" cy="2822988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C10C247-55EE-22E1-26B3-1E9E07268298}"/>
              </a:ext>
            </a:extLst>
          </p:cNvPr>
          <p:cNvSpPr txBox="1"/>
          <p:nvPr/>
        </p:nvSpPr>
        <p:spPr>
          <a:xfrm rot="2710171">
            <a:off x="7951750" y="3394427"/>
            <a:ext cx="1235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Tiger ?</a:t>
            </a:r>
          </a:p>
        </p:txBody>
      </p:sp>
      <p:pic>
        <p:nvPicPr>
          <p:cNvPr id="51" name="Picture 50" descr="A picture of a picture&#10;&#10;Description automatically generated">
            <a:extLst>
              <a:ext uri="{FF2B5EF4-FFF2-40B4-BE49-F238E27FC236}">
                <a16:creationId xmlns:a16="http://schemas.microsoft.com/office/drawing/2014/main" id="{6C625A91-2804-37A0-FFBB-BB9FCD42F7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33" y="2094530"/>
            <a:ext cx="967581" cy="967581"/>
          </a:xfrm>
          <a:prstGeom prst="rect">
            <a:avLst/>
          </a:prstGeom>
        </p:spPr>
      </p:pic>
      <p:pic>
        <p:nvPicPr>
          <p:cNvPr id="52" name="Picture 51" descr="A picture of a picture&#10;&#10;Description automatically generated">
            <a:extLst>
              <a:ext uri="{FF2B5EF4-FFF2-40B4-BE49-F238E27FC236}">
                <a16:creationId xmlns:a16="http://schemas.microsoft.com/office/drawing/2014/main" id="{9A0578DA-273E-4249-15AF-6C9F42B492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32" y="3729703"/>
            <a:ext cx="967581" cy="967581"/>
          </a:xfrm>
          <a:prstGeom prst="rect">
            <a:avLst/>
          </a:prstGeom>
        </p:spPr>
      </p:pic>
      <p:pic>
        <p:nvPicPr>
          <p:cNvPr id="53" name="Picture 52" descr="A picture of a picture&#10;&#10;Description automatically generated">
            <a:extLst>
              <a:ext uri="{FF2B5EF4-FFF2-40B4-BE49-F238E27FC236}">
                <a16:creationId xmlns:a16="http://schemas.microsoft.com/office/drawing/2014/main" id="{AB6AD927-8C05-F7FD-1995-C1D68FD101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31" y="5334804"/>
            <a:ext cx="967581" cy="967581"/>
          </a:xfrm>
          <a:prstGeom prst="rect">
            <a:avLst/>
          </a:prstGeom>
        </p:spPr>
      </p:pic>
      <p:sp>
        <p:nvSpPr>
          <p:cNvPr id="59" name="Oval 58">
            <a:extLst>
              <a:ext uri="{FF2B5EF4-FFF2-40B4-BE49-F238E27FC236}">
                <a16:creationId xmlns:a16="http://schemas.microsoft.com/office/drawing/2014/main" id="{6DAA3E2D-07D2-D9C4-08B4-810A69E3501C}"/>
              </a:ext>
            </a:extLst>
          </p:cNvPr>
          <p:cNvSpPr/>
          <p:nvPr/>
        </p:nvSpPr>
        <p:spPr>
          <a:xfrm>
            <a:off x="2727797" y="3179924"/>
            <a:ext cx="322841" cy="322841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1959820-1A93-2269-6489-A06B074BE868}"/>
              </a:ext>
            </a:extLst>
          </p:cNvPr>
          <p:cNvSpPr/>
          <p:nvPr/>
        </p:nvSpPr>
        <p:spPr>
          <a:xfrm>
            <a:off x="7051256" y="2522957"/>
            <a:ext cx="322841" cy="322841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00376499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Partitioning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219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Scalability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143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15C8275-4E0C-E4A5-3FC0-A060AEC289A6}"/>
              </a:ext>
            </a:extLst>
          </p:cNvPr>
          <p:cNvGrpSpPr/>
          <p:nvPr/>
        </p:nvGrpSpPr>
        <p:grpSpPr>
          <a:xfrm>
            <a:off x="9622167" y="1523515"/>
            <a:ext cx="2271212" cy="1270314"/>
            <a:chOff x="9251465" y="1858708"/>
            <a:chExt cx="2271212" cy="1270314"/>
          </a:xfrm>
        </p:grpSpPr>
        <p:pic>
          <p:nvPicPr>
            <p:cNvPr id="8" name="Picture 7" descr="A computer server with colorful buttons&#10;&#10;Description automatically generated">
              <a:extLst>
                <a:ext uri="{FF2B5EF4-FFF2-40B4-BE49-F238E27FC236}">
                  <a16:creationId xmlns:a16="http://schemas.microsoft.com/office/drawing/2014/main" id="{93849A08-1D0F-F171-6300-FC1D9458E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1465" y="1858708"/>
              <a:ext cx="1270314" cy="127031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4C07E5-E365-9549-3650-4EE6800EEF91}"/>
                </a:ext>
              </a:extLst>
            </p:cNvPr>
            <p:cNvSpPr txBox="1"/>
            <p:nvPr/>
          </p:nvSpPr>
          <p:spPr>
            <a:xfrm>
              <a:off x="10458604" y="2243800"/>
              <a:ext cx="10640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A - J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6AAA999-5A76-9D32-C11D-5E24FBA85A20}"/>
              </a:ext>
            </a:extLst>
          </p:cNvPr>
          <p:cNvGrpSpPr/>
          <p:nvPr/>
        </p:nvGrpSpPr>
        <p:grpSpPr>
          <a:xfrm>
            <a:off x="9622167" y="3155860"/>
            <a:ext cx="2271212" cy="1270314"/>
            <a:chOff x="9251465" y="1858708"/>
            <a:chExt cx="2271212" cy="1270314"/>
          </a:xfrm>
        </p:grpSpPr>
        <p:pic>
          <p:nvPicPr>
            <p:cNvPr id="19" name="Picture 18" descr="A computer server with colorful buttons&#10;&#10;Description automatically generated">
              <a:extLst>
                <a:ext uri="{FF2B5EF4-FFF2-40B4-BE49-F238E27FC236}">
                  <a16:creationId xmlns:a16="http://schemas.microsoft.com/office/drawing/2014/main" id="{014A9783-BBE9-E0DB-47F8-646DD3621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1465" y="1858708"/>
              <a:ext cx="1270314" cy="1270314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1262B81-E6F5-8F7B-EE3F-5478E0EBC0B0}"/>
                </a:ext>
              </a:extLst>
            </p:cNvPr>
            <p:cNvSpPr txBox="1"/>
            <p:nvPr/>
          </p:nvSpPr>
          <p:spPr>
            <a:xfrm>
              <a:off x="10458604" y="2243800"/>
              <a:ext cx="10640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K - Q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8338384-9629-28CA-4E6A-C12692A308CF}"/>
              </a:ext>
            </a:extLst>
          </p:cNvPr>
          <p:cNvGrpSpPr/>
          <p:nvPr/>
        </p:nvGrpSpPr>
        <p:grpSpPr>
          <a:xfrm>
            <a:off x="9622167" y="4756105"/>
            <a:ext cx="2271212" cy="1270314"/>
            <a:chOff x="9251465" y="1858708"/>
            <a:chExt cx="2271212" cy="1270314"/>
          </a:xfrm>
        </p:grpSpPr>
        <p:pic>
          <p:nvPicPr>
            <p:cNvPr id="22" name="Picture 21" descr="A computer server with colorful buttons&#10;&#10;Description automatically generated">
              <a:extLst>
                <a:ext uri="{FF2B5EF4-FFF2-40B4-BE49-F238E27FC236}">
                  <a16:creationId xmlns:a16="http://schemas.microsoft.com/office/drawing/2014/main" id="{B6B56015-D580-CA38-B711-B65B914CC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1465" y="1858708"/>
              <a:ext cx="1270314" cy="1270314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EEC9A0-ED73-10A4-9752-3795C3F6B7A5}"/>
                </a:ext>
              </a:extLst>
            </p:cNvPr>
            <p:cNvSpPr txBox="1"/>
            <p:nvPr/>
          </p:nvSpPr>
          <p:spPr>
            <a:xfrm>
              <a:off x="10458604" y="2243800"/>
              <a:ext cx="10640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R - Z</a:t>
              </a:r>
            </a:p>
          </p:txBody>
        </p:sp>
      </p:grpSp>
      <p:pic>
        <p:nvPicPr>
          <p:cNvPr id="27" name="Picture 26" descr="A cartoon of 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E4C7F575-2438-801D-3347-93E71FC1EC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63" y="2741309"/>
            <a:ext cx="1626806" cy="1626806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9283DD3-F52C-1009-D778-A124AE04E693}"/>
              </a:ext>
            </a:extLst>
          </p:cNvPr>
          <p:cNvSpPr/>
          <p:nvPr/>
        </p:nvSpPr>
        <p:spPr>
          <a:xfrm>
            <a:off x="5346914" y="1523515"/>
            <a:ext cx="1498170" cy="4502904"/>
          </a:xfrm>
          <a:prstGeom prst="roundRect">
            <a:avLst>
              <a:gd name="adj" fmla="val 422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Gateway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BF54116-2138-52BF-EFB0-1A6E23BC3396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2388769" y="2360141"/>
            <a:ext cx="2958145" cy="1194571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356CDA7-679C-88FA-A59B-AF989B327CD8}"/>
              </a:ext>
            </a:extLst>
          </p:cNvPr>
          <p:cNvSpPr txBox="1"/>
          <p:nvPr/>
        </p:nvSpPr>
        <p:spPr>
          <a:xfrm rot="20300861">
            <a:off x="2978368" y="2479698"/>
            <a:ext cx="1235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Tiger ?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BA9882C-50F5-2DD4-FD79-077A81A29F34}"/>
              </a:ext>
            </a:extLst>
          </p:cNvPr>
          <p:cNvCxnSpPr>
            <a:cxnSpLocks/>
          </p:cNvCxnSpPr>
          <p:nvPr/>
        </p:nvCxnSpPr>
        <p:spPr>
          <a:xfrm>
            <a:off x="6845084" y="2318209"/>
            <a:ext cx="2777083" cy="2822988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C10C247-55EE-22E1-26B3-1E9E07268298}"/>
              </a:ext>
            </a:extLst>
          </p:cNvPr>
          <p:cNvSpPr txBox="1"/>
          <p:nvPr/>
        </p:nvSpPr>
        <p:spPr>
          <a:xfrm rot="2710171">
            <a:off x="7951750" y="3394427"/>
            <a:ext cx="1235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Tiger ?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4D4A4D9-1B69-0C00-32FE-85CC3D59D230}"/>
              </a:ext>
            </a:extLst>
          </p:cNvPr>
          <p:cNvCxnSpPr>
            <a:cxnSpLocks/>
          </p:cNvCxnSpPr>
          <p:nvPr/>
        </p:nvCxnSpPr>
        <p:spPr>
          <a:xfrm flipH="1" flipV="1">
            <a:off x="6845084" y="4560837"/>
            <a:ext cx="2777083" cy="103463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A picture of a picture&#10;&#10;Description automatically generated">
            <a:extLst>
              <a:ext uri="{FF2B5EF4-FFF2-40B4-BE49-F238E27FC236}">
                <a16:creationId xmlns:a16="http://schemas.microsoft.com/office/drawing/2014/main" id="{6C625A91-2804-37A0-FFBB-BB9FCD42F7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33" y="2094530"/>
            <a:ext cx="967581" cy="967581"/>
          </a:xfrm>
          <a:prstGeom prst="rect">
            <a:avLst/>
          </a:prstGeom>
        </p:spPr>
      </p:pic>
      <p:pic>
        <p:nvPicPr>
          <p:cNvPr id="52" name="Picture 51" descr="A picture of a picture&#10;&#10;Description automatically generated">
            <a:extLst>
              <a:ext uri="{FF2B5EF4-FFF2-40B4-BE49-F238E27FC236}">
                <a16:creationId xmlns:a16="http://schemas.microsoft.com/office/drawing/2014/main" id="{9A0578DA-273E-4249-15AF-6C9F42B492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32" y="3729703"/>
            <a:ext cx="967581" cy="967581"/>
          </a:xfrm>
          <a:prstGeom prst="rect">
            <a:avLst/>
          </a:prstGeom>
        </p:spPr>
      </p:pic>
      <p:pic>
        <p:nvPicPr>
          <p:cNvPr id="53" name="Picture 52" descr="A picture of a picture&#10;&#10;Description automatically generated">
            <a:extLst>
              <a:ext uri="{FF2B5EF4-FFF2-40B4-BE49-F238E27FC236}">
                <a16:creationId xmlns:a16="http://schemas.microsoft.com/office/drawing/2014/main" id="{AB6AD927-8C05-F7FD-1995-C1D68FD101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31" y="5334804"/>
            <a:ext cx="967581" cy="967581"/>
          </a:xfrm>
          <a:prstGeom prst="rect">
            <a:avLst/>
          </a:prstGeom>
        </p:spPr>
      </p:pic>
      <p:pic>
        <p:nvPicPr>
          <p:cNvPr id="55" name="Picture 54" descr="A tiger in the woods&#10;&#10;Description automatically generated">
            <a:extLst>
              <a:ext uri="{FF2B5EF4-FFF2-40B4-BE49-F238E27FC236}">
                <a16:creationId xmlns:a16="http://schemas.microsoft.com/office/drawing/2014/main" id="{A25B60A5-9B57-6CFB-C291-A784202E08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8970">
            <a:off x="7463546" y="4679230"/>
            <a:ext cx="1465602" cy="769441"/>
          </a:xfrm>
          <a:prstGeom prst="rect">
            <a:avLst/>
          </a:prstGeom>
        </p:spPr>
      </p:pic>
      <p:sp>
        <p:nvSpPr>
          <p:cNvPr id="59" name="Oval 58">
            <a:extLst>
              <a:ext uri="{FF2B5EF4-FFF2-40B4-BE49-F238E27FC236}">
                <a16:creationId xmlns:a16="http://schemas.microsoft.com/office/drawing/2014/main" id="{6DAA3E2D-07D2-D9C4-08B4-810A69E3501C}"/>
              </a:ext>
            </a:extLst>
          </p:cNvPr>
          <p:cNvSpPr/>
          <p:nvPr/>
        </p:nvSpPr>
        <p:spPr>
          <a:xfrm>
            <a:off x="2727797" y="3179924"/>
            <a:ext cx="322841" cy="322841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1959820-1A93-2269-6489-A06B074BE868}"/>
              </a:ext>
            </a:extLst>
          </p:cNvPr>
          <p:cNvSpPr/>
          <p:nvPr/>
        </p:nvSpPr>
        <p:spPr>
          <a:xfrm>
            <a:off x="7051256" y="2522957"/>
            <a:ext cx="322841" cy="322841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827C6CD-A93A-C13E-47E6-AD2D8B62DB9D}"/>
              </a:ext>
            </a:extLst>
          </p:cNvPr>
          <p:cNvSpPr/>
          <p:nvPr/>
        </p:nvSpPr>
        <p:spPr>
          <a:xfrm>
            <a:off x="9100715" y="5309707"/>
            <a:ext cx="322841" cy="322841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37131432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Partitioning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219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Scalability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144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15C8275-4E0C-E4A5-3FC0-A060AEC289A6}"/>
              </a:ext>
            </a:extLst>
          </p:cNvPr>
          <p:cNvGrpSpPr/>
          <p:nvPr/>
        </p:nvGrpSpPr>
        <p:grpSpPr>
          <a:xfrm>
            <a:off x="9622167" y="1523515"/>
            <a:ext cx="2271212" cy="1270314"/>
            <a:chOff x="9251465" y="1858708"/>
            <a:chExt cx="2271212" cy="1270314"/>
          </a:xfrm>
        </p:grpSpPr>
        <p:pic>
          <p:nvPicPr>
            <p:cNvPr id="8" name="Picture 7" descr="A computer server with colorful buttons&#10;&#10;Description automatically generated">
              <a:extLst>
                <a:ext uri="{FF2B5EF4-FFF2-40B4-BE49-F238E27FC236}">
                  <a16:creationId xmlns:a16="http://schemas.microsoft.com/office/drawing/2014/main" id="{93849A08-1D0F-F171-6300-FC1D9458E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1465" y="1858708"/>
              <a:ext cx="1270314" cy="127031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4C07E5-E365-9549-3650-4EE6800EEF91}"/>
                </a:ext>
              </a:extLst>
            </p:cNvPr>
            <p:cNvSpPr txBox="1"/>
            <p:nvPr/>
          </p:nvSpPr>
          <p:spPr>
            <a:xfrm>
              <a:off x="10458604" y="2243800"/>
              <a:ext cx="10640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A - J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6AAA999-5A76-9D32-C11D-5E24FBA85A20}"/>
              </a:ext>
            </a:extLst>
          </p:cNvPr>
          <p:cNvGrpSpPr/>
          <p:nvPr/>
        </p:nvGrpSpPr>
        <p:grpSpPr>
          <a:xfrm>
            <a:off x="9622167" y="3155860"/>
            <a:ext cx="2271212" cy="1270314"/>
            <a:chOff x="9251465" y="1858708"/>
            <a:chExt cx="2271212" cy="1270314"/>
          </a:xfrm>
        </p:grpSpPr>
        <p:pic>
          <p:nvPicPr>
            <p:cNvPr id="19" name="Picture 18" descr="A computer server with colorful buttons&#10;&#10;Description automatically generated">
              <a:extLst>
                <a:ext uri="{FF2B5EF4-FFF2-40B4-BE49-F238E27FC236}">
                  <a16:creationId xmlns:a16="http://schemas.microsoft.com/office/drawing/2014/main" id="{014A9783-BBE9-E0DB-47F8-646DD3621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1465" y="1858708"/>
              <a:ext cx="1270314" cy="1270314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1262B81-E6F5-8F7B-EE3F-5478E0EBC0B0}"/>
                </a:ext>
              </a:extLst>
            </p:cNvPr>
            <p:cNvSpPr txBox="1"/>
            <p:nvPr/>
          </p:nvSpPr>
          <p:spPr>
            <a:xfrm>
              <a:off x="10458604" y="2243800"/>
              <a:ext cx="10640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K - Q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8338384-9629-28CA-4E6A-C12692A308CF}"/>
              </a:ext>
            </a:extLst>
          </p:cNvPr>
          <p:cNvGrpSpPr/>
          <p:nvPr/>
        </p:nvGrpSpPr>
        <p:grpSpPr>
          <a:xfrm>
            <a:off x="9622167" y="4756105"/>
            <a:ext cx="2271212" cy="1270314"/>
            <a:chOff x="9251465" y="1858708"/>
            <a:chExt cx="2271212" cy="1270314"/>
          </a:xfrm>
        </p:grpSpPr>
        <p:pic>
          <p:nvPicPr>
            <p:cNvPr id="22" name="Picture 21" descr="A computer server with colorful buttons&#10;&#10;Description automatically generated">
              <a:extLst>
                <a:ext uri="{FF2B5EF4-FFF2-40B4-BE49-F238E27FC236}">
                  <a16:creationId xmlns:a16="http://schemas.microsoft.com/office/drawing/2014/main" id="{B6B56015-D580-CA38-B711-B65B914CC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1465" y="1858708"/>
              <a:ext cx="1270314" cy="1270314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EEC9A0-ED73-10A4-9752-3795C3F6B7A5}"/>
                </a:ext>
              </a:extLst>
            </p:cNvPr>
            <p:cNvSpPr txBox="1"/>
            <p:nvPr/>
          </p:nvSpPr>
          <p:spPr>
            <a:xfrm>
              <a:off x="10458604" y="2243800"/>
              <a:ext cx="10640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R - Z</a:t>
              </a:r>
            </a:p>
          </p:txBody>
        </p:sp>
      </p:grpSp>
      <p:pic>
        <p:nvPicPr>
          <p:cNvPr id="27" name="Picture 26" descr="A cartoon of 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E4C7F575-2438-801D-3347-93E71FC1EC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63" y="2741309"/>
            <a:ext cx="1626806" cy="1626806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9283DD3-F52C-1009-D778-A124AE04E693}"/>
              </a:ext>
            </a:extLst>
          </p:cNvPr>
          <p:cNvSpPr/>
          <p:nvPr/>
        </p:nvSpPr>
        <p:spPr>
          <a:xfrm>
            <a:off x="5346914" y="1523515"/>
            <a:ext cx="1498170" cy="4502904"/>
          </a:xfrm>
          <a:prstGeom prst="roundRect">
            <a:avLst>
              <a:gd name="adj" fmla="val 422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Gateway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BF54116-2138-52BF-EFB0-1A6E23BC3396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2388769" y="2360141"/>
            <a:ext cx="2958145" cy="1194571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356CDA7-679C-88FA-A59B-AF989B327CD8}"/>
              </a:ext>
            </a:extLst>
          </p:cNvPr>
          <p:cNvSpPr txBox="1"/>
          <p:nvPr/>
        </p:nvSpPr>
        <p:spPr>
          <a:xfrm rot="20300861">
            <a:off x="2978368" y="2479698"/>
            <a:ext cx="1235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Tiger ?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BA9882C-50F5-2DD4-FD79-077A81A29F34}"/>
              </a:ext>
            </a:extLst>
          </p:cNvPr>
          <p:cNvCxnSpPr>
            <a:cxnSpLocks/>
          </p:cNvCxnSpPr>
          <p:nvPr/>
        </p:nvCxnSpPr>
        <p:spPr>
          <a:xfrm>
            <a:off x="6845084" y="2318209"/>
            <a:ext cx="2777083" cy="2822988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C10C247-55EE-22E1-26B3-1E9E07268298}"/>
              </a:ext>
            </a:extLst>
          </p:cNvPr>
          <p:cNvSpPr txBox="1"/>
          <p:nvPr/>
        </p:nvSpPr>
        <p:spPr>
          <a:xfrm rot="2710171">
            <a:off x="7951750" y="3394427"/>
            <a:ext cx="1235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Tiger ?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4D4A4D9-1B69-0C00-32FE-85CC3D59D230}"/>
              </a:ext>
            </a:extLst>
          </p:cNvPr>
          <p:cNvCxnSpPr>
            <a:cxnSpLocks/>
          </p:cNvCxnSpPr>
          <p:nvPr/>
        </p:nvCxnSpPr>
        <p:spPr>
          <a:xfrm flipH="1" flipV="1">
            <a:off x="6845084" y="4560837"/>
            <a:ext cx="2777083" cy="103463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A picture of a picture&#10;&#10;Description automatically generated">
            <a:extLst>
              <a:ext uri="{FF2B5EF4-FFF2-40B4-BE49-F238E27FC236}">
                <a16:creationId xmlns:a16="http://schemas.microsoft.com/office/drawing/2014/main" id="{6C625A91-2804-37A0-FFBB-BB9FCD42F7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33" y="2094530"/>
            <a:ext cx="967581" cy="967581"/>
          </a:xfrm>
          <a:prstGeom prst="rect">
            <a:avLst/>
          </a:prstGeom>
        </p:spPr>
      </p:pic>
      <p:pic>
        <p:nvPicPr>
          <p:cNvPr id="52" name="Picture 51" descr="A picture of a picture&#10;&#10;Description automatically generated">
            <a:extLst>
              <a:ext uri="{FF2B5EF4-FFF2-40B4-BE49-F238E27FC236}">
                <a16:creationId xmlns:a16="http://schemas.microsoft.com/office/drawing/2014/main" id="{9A0578DA-273E-4249-15AF-6C9F42B492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32" y="3729703"/>
            <a:ext cx="967581" cy="967581"/>
          </a:xfrm>
          <a:prstGeom prst="rect">
            <a:avLst/>
          </a:prstGeom>
        </p:spPr>
      </p:pic>
      <p:pic>
        <p:nvPicPr>
          <p:cNvPr id="53" name="Picture 52" descr="A picture of a picture&#10;&#10;Description automatically generated">
            <a:extLst>
              <a:ext uri="{FF2B5EF4-FFF2-40B4-BE49-F238E27FC236}">
                <a16:creationId xmlns:a16="http://schemas.microsoft.com/office/drawing/2014/main" id="{AB6AD927-8C05-F7FD-1995-C1D68FD101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31" y="5334804"/>
            <a:ext cx="967581" cy="967581"/>
          </a:xfrm>
          <a:prstGeom prst="rect">
            <a:avLst/>
          </a:prstGeom>
        </p:spPr>
      </p:pic>
      <p:pic>
        <p:nvPicPr>
          <p:cNvPr id="55" name="Picture 54" descr="A tiger in the woods&#10;&#10;Description automatically generated">
            <a:extLst>
              <a:ext uri="{FF2B5EF4-FFF2-40B4-BE49-F238E27FC236}">
                <a16:creationId xmlns:a16="http://schemas.microsoft.com/office/drawing/2014/main" id="{A25B60A5-9B57-6CFB-C291-A784202E08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8970">
            <a:off x="7463546" y="4679230"/>
            <a:ext cx="1465602" cy="769441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8679589-EE84-69EE-47F5-3C33B4047F3C}"/>
              </a:ext>
            </a:extLst>
          </p:cNvPr>
          <p:cNvCxnSpPr>
            <a:cxnSpLocks/>
          </p:cNvCxnSpPr>
          <p:nvPr/>
        </p:nvCxnSpPr>
        <p:spPr>
          <a:xfrm flipH="1" flipV="1">
            <a:off x="2388769" y="3874023"/>
            <a:ext cx="2958145" cy="564193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A tiger in the woods&#10;&#10;Description automatically generated">
            <a:extLst>
              <a:ext uri="{FF2B5EF4-FFF2-40B4-BE49-F238E27FC236}">
                <a16:creationId xmlns:a16="http://schemas.microsoft.com/office/drawing/2014/main" id="{D7830E77-EC2E-E02A-1109-8E47CEE9FD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27050">
            <a:off x="3335039" y="3816754"/>
            <a:ext cx="1465602" cy="769441"/>
          </a:xfrm>
          <a:prstGeom prst="rect">
            <a:avLst/>
          </a:prstGeom>
        </p:spPr>
      </p:pic>
      <p:sp>
        <p:nvSpPr>
          <p:cNvPr id="59" name="Oval 58">
            <a:extLst>
              <a:ext uri="{FF2B5EF4-FFF2-40B4-BE49-F238E27FC236}">
                <a16:creationId xmlns:a16="http://schemas.microsoft.com/office/drawing/2014/main" id="{6DAA3E2D-07D2-D9C4-08B4-810A69E3501C}"/>
              </a:ext>
            </a:extLst>
          </p:cNvPr>
          <p:cNvSpPr/>
          <p:nvPr/>
        </p:nvSpPr>
        <p:spPr>
          <a:xfrm>
            <a:off x="2727797" y="3179924"/>
            <a:ext cx="322841" cy="322841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1959820-1A93-2269-6489-A06B074BE868}"/>
              </a:ext>
            </a:extLst>
          </p:cNvPr>
          <p:cNvSpPr/>
          <p:nvPr/>
        </p:nvSpPr>
        <p:spPr>
          <a:xfrm>
            <a:off x="7051256" y="2522957"/>
            <a:ext cx="322841" cy="322841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827C6CD-A93A-C13E-47E6-AD2D8B62DB9D}"/>
              </a:ext>
            </a:extLst>
          </p:cNvPr>
          <p:cNvSpPr/>
          <p:nvPr/>
        </p:nvSpPr>
        <p:spPr>
          <a:xfrm>
            <a:off x="9100715" y="5309707"/>
            <a:ext cx="322841" cy="322841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AAF8304-55C7-7371-2368-91A2C0FEB564}"/>
              </a:ext>
            </a:extLst>
          </p:cNvPr>
          <p:cNvSpPr/>
          <p:nvPr/>
        </p:nvSpPr>
        <p:spPr>
          <a:xfrm>
            <a:off x="4903712" y="4223908"/>
            <a:ext cx="322841" cy="322841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87598942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Messaging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219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Scalability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145</a:t>
            </a:fld>
            <a:endParaRPr lang="en-US"/>
          </a:p>
        </p:txBody>
      </p:sp>
      <p:pic>
        <p:nvPicPr>
          <p:cNvPr id="8" name="Picture 7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93849A08-1D0F-F171-6300-FC1D9458E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11" y="3761292"/>
            <a:ext cx="1270314" cy="1270314"/>
          </a:xfrm>
          <a:prstGeom prst="rect">
            <a:avLst/>
          </a:prstGeom>
        </p:spPr>
      </p:pic>
      <p:pic>
        <p:nvPicPr>
          <p:cNvPr id="6" name="Picture 5" descr="A machine with a funnel&#10;&#10;Description automatically generated">
            <a:extLst>
              <a:ext uri="{FF2B5EF4-FFF2-40B4-BE49-F238E27FC236}">
                <a16:creationId xmlns:a16="http://schemas.microsoft.com/office/drawing/2014/main" id="{49F93304-F30F-3DFA-7C0E-67FA45490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649" y="1729946"/>
            <a:ext cx="1135102" cy="1135102"/>
          </a:xfrm>
          <a:prstGeom prst="rect">
            <a:avLst/>
          </a:prstGeom>
        </p:spPr>
      </p:pic>
      <p:pic>
        <p:nvPicPr>
          <p:cNvPr id="7" name="Picture 6" descr="A machine with a funnel&#10;&#10;Description automatically generated">
            <a:extLst>
              <a:ext uri="{FF2B5EF4-FFF2-40B4-BE49-F238E27FC236}">
                <a16:creationId xmlns:a16="http://schemas.microsoft.com/office/drawing/2014/main" id="{EBE5428B-81C2-7FCD-2457-C92A06D082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649" y="3261347"/>
            <a:ext cx="1135102" cy="1135102"/>
          </a:xfrm>
          <a:prstGeom prst="rect">
            <a:avLst/>
          </a:prstGeom>
        </p:spPr>
      </p:pic>
      <p:pic>
        <p:nvPicPr>
          <p:cNvPr id="11" name="Picture 10" descr="A machine with a funnel&#10;&#10;Description automatically generated">
            <a:extLst>
              <a:ext uri="{FF2B5EF4-FFF2-40B4-BE49-F238E27FC236}">
                <a16:creationId xmlns:a16="http://schemas.microsoft.com/office/drawing/2014/main" id="{B4551400-8FBD-4C95-D8A7-118E018D77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768" y="4792748"/>
            <a:ext cx="1135102" cy="1135102"/>
          </a:xfrm>
          <a:prstGeom prst="rect">
            <a:avLst/>
          </a:prstGeom>
        </p:spPr>
      </p:pic>
      <p:sp>
        <p:nvSpPr>
          <p:cNvPr id="14" name="Cylinder 13">
            <a:extLst>
              <a:ext uri="{FF2B5EF4-FFF2-40B4-BE49-F238E27FC236}">
                <a16:creationId xmlns:a16="http://schemas.microsoft.com/office/drawing/2014/main" id="{ACFA080F-4A0B-AEEE-DBF7-B2D27A0685F1}"/>
              </a:ext>
            </a:extLst>
          </p:cNvPr>
          <p:cNvSpPr/>
          <p:nvPr/>
        </p:nvSpPr>
        <p:spPr>
          <a:xfrm rot="5400000">
            <a:off x="4907172" y="1158268"/>
            <a:ext cx="788773" cy="4614395"/>
          </a:xfrm>
          <a:prstGeom prst="can">
            <a:avLst>
              <a:gd name="adj" fmla="val 67298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CC62DB-FB5E-7546-3696-AD5761E4FB89}"/>
              </a:ext>
            </a:extLst>
          </p:cNvPr>
          <p:cNvSpPr txBox="1"/>
          <p:nvPr/>
        </p:nvSpPr>
        <p:spPr>
          <a:xfrm>
            <a:off x="9207596" y="930150"/>
            <a:ext cx="1549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Workers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D6497B-520C-29D4-4B0B-51E8CA69B6F8}"/>
              </a:ext>
            </a:extLst>
          </p:cNvPr>
          <p:cNvSpPr/>
          <p:nvPr/>
        </p:nvSpPr>
        <p:spPr>
          <a:xfrm>
            <a:off x="8889487" y="4082467"/>
            <a:ext cx="951470" cy="408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Task 8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17720D-317C-2F7E-70A2-AF2E3D3B7C7D}"/>
              </a:ext>
            </a:extLst>
          </p:cNvPr>
          <p:cNvSpPr/>
          <p:nvPr/>
        </p:nvSpPr>
        <p:spPr>
          <a:xfrm>
            <a:off x="10878065" y="2103279"/>
            <a:ext cx="951470" cy="408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Task 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E6AAEB0-2C1C-06E2-AAE4-9AE195B733E6}"/>
              </a:ext>
            </a:extLst>
          </p:cNvPr>
          <p:cNvSpPr/>
          <p:nvPr/>
        </p:nvSpPr>
        <p:spPr>
          <a:xfrm>
            <a:off x="10878065" y="1694669"/>
            <a:ext cx="951470" cy="408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Task 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38C663F-C779-8D34-AC73-656628C3AADD}"/>
              </a:ext>
            </a:extLst>
          </p:cNvPr>
          <p:cNvSpPr/>
          <p:nvPr/>
        </p:nvSpPr>
        <p:spPr>
          <a:xfrm>
            <a:off x="10878065" y="3587685"/>
            <a:ext cx="951470" cy="408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Task 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9A7108D-2138-8FC1-A33F-FDDFF58291DC}"/>
              </a:ext>
            </a:extLst>
          </p:cNvPr>
          <p:cNvSpPr/>
          <p:nvPr/>
        </p:nvSpPr>
        <p:spPr>
          <a:xfrm>
            <a:off x="10878065" y="3987839"/>
            <a:ext cx="951470" cy="408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Task 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E415DE-AC16-A2C9-AFED-C2CF5A8A4137}"/>
              </a:ext>
            </a:extLst>
          </p:cNvPr>
          <p:cNvSpPr/>
          <p:nvPr/>
        </p:nvSpPr>
        <p:spPr>
          <a:xfrm>
            <a:off x="10878065" y="4978473"/>
            <a:ext cx="951470" cy="408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Task 4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2FBDFD0-F78D-8E0D-68D3-A3C2D8F646CE}"/>
              </a:ext>
            </a:extLst>
          </p:cNvPr>
          <p:cNvSpPr/>
          <p:nvPr/>
        </p:nvSpPr>
        <p:spPr>
          <a:xfrm>
            <a:off x="10878065" y="5387083"/>
            <a:ext cx="951470" cy="408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Task 7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44AC88F-7D6B-0FC6-2FF8-43DA3720E362}"/>
              </a:ext>
            </a:extLst>
          </p:cNvPr>
          <p:cNvSpPr/>
          <p:nvPr/>
        </p:nvSpPr>
        <p:spPr>
          <a:xfrm>
            <a:off x="10878065" y="3197774"/>
            <a:ext cx="951470" cy="408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Task 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F608129-4DDF-5EE2-FF60-F0ED53BB7010}"/>
              </a:ext>
            </a:extLst>
          </p:cNvPr>
          <p:cNvSpPr/>
          <p:nvPr/>
        </p:nvSpPr>
        <p:spPr>
          <a:xfrm>
            <a:off x="8889487" y="5634715"/>
            <a:ext cx="951470" cy="408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Task 9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FF34C59-C44F-E92D-6884-C7EF9B7B2D81}"/>
              </a:ext>
            </a:extLst>
          </p:cNvPr>
          <p:cNvSpPr/>
          <p:nvPr/>
        </p:nvSpPr>
        <p:spPr>
          <a:xfrm>
            <a:off x="6023019" y="3261347"/>
            <a:ext cx="951470" cy="408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Task 11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8D36676-8471-C27E-F4C1-3A375F9F5D6D}"/>
              </a:ext>
            </a:extLst>
          </p:cNvPr>
          <p:cNvSpPr/>
          <p:nvPr/>
        </p:nvSpPr>
        <p:spPr>
          <a:xfrm>
            <a:off x="4907392" y="3261347"/>
            <a:ext cx="951470" cy="408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Task 12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170E966-63C6-9418-69A1-0CC8F85F511D}"/>
              </a:ext>
            </a:extLst>
          </p:cNvPr>
          <p:cNvSpPr/>
          <p:nvPr/>
        </p:nvSpPr>
        <p:spPr>
          <a:xfrm>
            <a:off x="3791122" y="3264867"/>
            <a:ext cx="951470" cy="408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Task 13</a:t>
            </a:r>
          </a:p>
        </p:txBody>
      </p:sp>
      <p:pic>
        <p:nvPicPr>
          <p:cNvPr id="43" name="Picture 42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D687B416-1282-55EA-B82C-A6737E3210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5117" y="1276245"/>
            <a:ext cx="534029" cy="550015"/>
          </a:xfrm>
          <a:prstGeom prst="rect">
            <a:avLst/>
          </a:prstGeom>
        </p:spPr>
      </p:pic>
      <p:pic>
        <p:nvPicPr>
          <p:cNvPr id="44" name="Picture 43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848DE63C-F3FE-806A-A7D6-5D603603E9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5117" y="2796071"/>
            <a:ext cx="534029" cy="550015"/>
          </a:xfrm>
          <a:prstGeom prst="rect">
            <a:avLst/>
          </a:prstGeom>
        </p:spPr>
      </p:pic>
      <p:pic>
        <p:nvPicPr>
          <p:cNvPr id="45" name="Picture 44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2FBC0DBE-0FCF-12DB-0921-2BAD4E9459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5117" y="4556739"/>
            <a:ext cx="534029" cy="55001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A7DF012-E6CB-7547-3751-4CA28A50CAF3}"/>
              </a:ext>
            </a:extLst>
          </p:cNvPr>
          <p:cNvSpPr txBox="1"/>
          <p:nvPr/>
        </p:nvSpPr>
        <p:spPr>
          <a:xfrm>
            <a:off x="4789106" y="4007211"/>
            <a:ext cx="1114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Queue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16EC073-6A84-0C2D-A244-74231545BB78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012725" y="3587685"/>
            <a:ext cx="1494062" cy="80876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EDF629B-3ABC-A3CE-9E21-CDE968FB73E9}"/>
              </a:ext>
            </a:extLst>
          </p:cNvPr>
          <p:cNvSpPr/>
          <p:nvPr/>
        </p:nvSpPr>
        <p:spPr>
          <a:xfrm rot="20005798">
            <a:off x="2102174" y="3890769"/>
            <a:ext cx="951470" cy="408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Task 14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557CB05-1618-E9A0-6887-98A335CCA5F6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7352924" y="2297497"/>
            <a:ext cx="2061725" cy="1156385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94A23DB-9935-C3F9-1070-1C8A8D4102A4}"/>
              </a:ext>
            </a:extLst>
          </p:cNvPr>
          <p:cNvSpPr/>
          <p:nvPr/>
        </p:nvSpPr>
        <p:spPr>
          <a:xfrm rot="19792395">
            <a:off x="7989514" y="2621592"/>
            <a:ext cx="951470" cy="408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Task 10</a:t>
            </a:r>
          </a:p>
        </p:txBody>
      </p:sp>
      <p:pic>
        <p:nvPicPr>
          <p:cNvPr id="64" name="Picture 63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E087652F-781B-AF0E-7FF5-CFCDE8D5D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11" y="1998055"/>
            <a:ext cx="1270314" cy="1270314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E707E4F-ED86-3BD9-5BA9-D271A2309AD6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2012725" y="2633212"/>
            <a:ext cx="1494062" cy="745663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EC864D00-2264-4355-F76B-1023FB43FE98}"/>
              </a:ext>
            </a:extLst>
          </p:cNvPr>
          <p:cNvSpPr/>
          <p:nvPr/>
        </p:nvSpPr>
        <p:spPr>
          <a:xfrm rot="1682287">
            <a:off x="2104541" y="2684248"/>
            <a:ext cx="951470" cy="408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Task 15</a:t>
            </a:r>
          </a:p>
        </p:txBody>
      </p:sp>
    </p:spTree>
    <p:extLst>
      <p:ext uri="{BB962C8B-B14F-4D97-AF65-F5344CB8AC3E}">
        <p14:creationId xmlns:p14="http://schemas.microsoft.com/office/powerpoint/2010/main" val="428231229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Messaging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219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Scalability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146</a:t>
            </a:fld>
            <a:endParaRPr lang="en-US"/>
          </a:p>
        </p:txBody>
      </p:sp>
      <p:pic>
        <p:nvPicPr>
          <p:cNvPr id="8" name="Picture 7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93849A08-1D0F-F171-6300-FC1D9458E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11" y="3761292"/>
            <a:ext cx="1270314" cy="1270314"/>
          </a:xfrm>
          <a:prstGeom prst="rect">
            <a:avLst/>
          </a:prstGeom>
        </p:spPr>
      </p:pic>
      <p:pic>
        <p:nvPicPr>
          <p:cNvPr id="6" name="Picture 5" descr="A machine with a funnel&#10;&#10;Description automatically generated">
            <a:extLst>
              <a:ext uri="{FF2B5EF4-FFF2-40B4-BE49-F238E27FC236}">
                <a16:creationId xmlns:a16="http://schemas.microsoft.com/office/drawing/2014/main" id="{49F93304-F30F-3DFA-7C0E-67FA45490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649" y="1729946"/>
            <a:ext cx="1135102" cy="1135102"/>
          </a:xfrm>
          <a:prstGeom prst="rect">
            <a:avLst/>
          </a:prstGeom>
        </p:spPr>
      </p:pic>
      <p:pic>
        <p:nvPicPr>
          <p:cNvPr id="7" name="Picture 6" descr="A machine with a funnel&#10;&#10;Description automatically generated">
            <a:extLst>
              <a:ext uri="{FF2B5EF4-FFF2-40B4-BE49-F238E27FC236}">
                <a16:creationId xmlns:a16="http://schemas.microsoft.com/office/drawing/2014/main" id="{EBE5428B-81C2-7FCD-2457-C92A06D082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649" y="3261347"/>
            <a:ext cx="1135102" cy="1135102"/>
          </a:xfrm>
          <a:prstGeom prst="rect">
            <a:avLst/>
          </a:prstGeom>
        </p:spPr>
      </p:pic>
      <p:pic>
        <p:nvPicPr>
          <p:cNvPr id="11" name="Picture 10" descr="A machine with a funnel&#10;&#10;Description automatically generated">
            <a:extLst>
              <a:ext uri="{FF2B5EF4-FFF2-40B4-BE49-F238E27FC236}">
                <a16:creationId xmlns:a16="http://schemas.microsoft.com/office/drawing/2014/main" id="{B4551400-8FBD-4C95-D8A7-118E018D77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768" y="4792748"/>
            <a:ext cx="1135102" cy="1135102"/>
          </a:xfrm>
          <a:prstGeom prst="rect">
            <a:avLst/>
          </a:prstGeom>
        </p:spPr>
      </p:pic>
      <p:sp>
        <p:nvSpPr>
          <p:cNvPr id="14" name="Cylinder 13">
            <a:extLst>
              <a:ext uri="{FF2B5EF4-FFF2-40B4-BE49-F238E27FC236}">
                <a16:creationId xmlns:a16="http://schemas.microsoft.com/office/drawing/2014/main" id="{ACFA080F-4A0B-AEEE-DBF7-B2D27A0685F1}"/>
              </a:ext>
            </a:extLst>
          </p:cNvPr>
          <p:cNvSpPr/>
          <p:nvPr/>
        </p:nvSpPr>
        <p:spPr>
          <a:xfrm rot="5400000">
            <a:off x="4907172" y="1158268"/>
            <a:ext cx="788773" cy="4614395"/>
          </a:xfrm>
          <a:prstGeom prst="can">
            <a:avLst>
              <a:gd name="adj" fmla="val 67298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CC62DB-FB5E-7546-3696-AD5761E4FB89}"/>
              </a:ext>
            </a:extLst>
          </p:cNvPr>
          <p:cNvSpPr txBox="1"/>
          <p:nvPr/>
        </p:nvSpPr>
        <p:spPr>
          <a:xfrm>
            <a:off x="8904180" y="930150"/>
            <a:ext cx="2156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Subscribers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17720D-317C-2F7E-70A2-AF2E3D3B7C7D}"/>
              </a:ext>
            </a:extLst>
          </p:cNvPr>
          <p:cNvSpPr/>
          <p:nvPr/>
        </p:nvSpPr>
        <p:spPr>
          <a:xfrm>
            <a:off x="10878065" y="2103279"/>
            <a:ext cx="951470" cy="408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Msg 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E6AAEB0-2C1C-06E2-AAE4-9AE195B733E6}"/>
              </a:ext>
            </a:extLst>
          </p:cNvPr>
          <p:cNvSpPr/>
          <p:nvPr/>
        </p:nvSpPr>
        <p:spPr>
          <a:xfrm>
            <a:off x="10878065" y="1694669"/>
            <a:ext cx="951470" cy="408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Msg 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38C663F-C779-8D34-AC73-656628C3AADD}"/>
              </a:ext>
            </a:extLst>
          </p:cNvPr>
          <p:cNvSpPr/>
          <p:nvPr/>
        </p:nvSpPr>
        <p:spPr>
          <a:xfrm>
            <a:off x="10878065" y="3829587"/>
            <a:ext cx="951470" cy="408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Msg 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E415DE-AC16-A2C9-AFED-C2CF5A8A4137}"/>
              </a:ext>
            </a:extLst>
          </p:cNvPr>
          <p:cNvSpPr/>
          <p:nvPr/>
        </p:nvSpPr>
        <p:spPr>
          <a:xfrm>
            <a:off x="10878065" y="4978473"/>
            <a:ext cx="951470" cy="408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Msg 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2FBDFD0-F78D-8E0D-68D3-A3C2D8F646CE}"/>
              </a:ext>
            </a:extLst>
          </p:cNvPr>
          <p:cNvSpPr/>
          <p:nvPr/>
        </p:nvSpPr>
        <p:spPr>
          <a:xfrm>
            <a:off x="10878065" y="5387083"/>
            <a:ext cx="951470" cy="408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Msg 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44AC88F-7D6B-0FC6-2FF8-43DA3720E362}"/>
              </a:ext>
            </a:extLst>
          </p:cNvPr>
          <p:cNvSpPr/>
          <p:nvPr/>
        </p:nvSpPr>
        <p:spPr>
          <a:xfrm>
            <a:off x="10878065" y="3439676"/>
            <a:ext cx="951470" cy="408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Msg 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FF34C59-C44F-E92D-6884-C7EF9B7B2D81}"/>
              </a:ext>
            </a:extLst>
          </p:cNvPr>
          <p:cNvSpPr/>
          <p:nvPr/>
        </p:nvSpPr>
        <p:spPr>
          <a:xfrm>
            <a:off x="6023019" y="3261347"/>
            <a:ext cx="951470" cy="408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Msg 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8D36676-8471-C27E-F4C1-3A375F9F5D6D}"/>
              </a:ext>
            </a:extLst>
          </p:cNvPr>
          <p:cNvSpPr/>
          <p:nvPr/>
        </p:nvSpPr>
        <p:spPr>
          <a:xfrm>
            <a:off x="4907392" y="3261347"/>
            <a:ext cx="951470" cy="408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Msg 5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170E966-63C6-9418-69A1-0CC8F85F511D}"/>
              </a:ext>
            </a:extLst>
          </p:cNvPr>
          <p:cNvSpPr/>
          <p:nvPr/>
        </p:nvSpPr>
        <p:spPr>
          <a:xfrm>
            <a:off x="3791122" y="3264867"/>
            <a:ext cx="951470" cy="408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Msg 6</a:t>
            </a:r>
          </a:p>
        </p:txBody>
      </p:sp>
      <p:pic>
        <p:nvPicPr>
          <p:cNvPr id="43" name="Picture 42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D687B416-1282-55EA-B82C-A6737E3210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5117" y="1276245"/>
            <a:ext cx="534029" cy="550015"/>
          </a:xfrm>
          <a:prstGeom prst="rect">
            <a:avLst/>
          </a:prstGeom>
        </p:spPr>
      </p:pic>
      <p:pic>
        <p:nvPicPr>
          <p:cNvPr id="44" name="Picture 43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848DE63C-F3FE-806A-A7D6-5D603603E9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5117" y="3037973"/>
            <a:ext cx="534029" cy="550015"/>
          </a:xfrm>
          <a:prstGeom prst="rect">
            <a:avLst/>
          </a:prstGeom>
        </p:spPr>
      </p:pic>
      <p:pic>
        <p:nvPicPr>
          <p:cNvPr id="45" name="Picture 44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2FBC0DBE-0FCF-12DB-0921-2BAD4E9459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5117" y="4556739"/>
            <a:ext cx="534029" cy="55001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A7DF012-E6CB-7547-3751-4CA28A50CAF3}"/>
              </a:ext>
            </a:extLst>
          </p:cNvPr>
          <p:cNvSpPr txBox="1"/>
          <p:nvPr/>
        </p:nvSpPr>
        <p:spPr>
          <a:xfrm>
            <a:off x="4016333" y="4028930"/>
            <a:ext cx="2898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Publish / Subscribe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16EC073-6A84-0C2D-A244-74231545BB78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012725" y="3587685"/>
            <a:ext cx="1494062" cy="80876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EDF629B-3ABC-A3CE-9E21-CDE968FB73E9}"/>
              </a:ext>
            </a:extLst>
          </p:cNvPr>
          <p:cNvSpPr/>
          <p:nvPr/>
        </p:nvSpPr>
        <p:spPr>
          <a:xfrm rot="20005798">
            <a:off x="2102174" y="3890769"/>
            <a:ext cx="951470" cy="408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Msg 8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557CB05-1618-E9A0-6887-98A335CCA5F6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7352924" y="2297497"/>
            <a:ext cx="2061725" cy="1156385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94A23DB-9935-C3F9-1070-1C8A8D4102A4}"/>
              </a:ext>
            </a:extLst>
          </p:cNvPr>
          <p:cNvSpPr/>
          <p:nvPr/>
        </p:nvSpPr>
        <p:spPr>
          <a:xfrm rot="19792395">
            <a:off x="7989514" y="2621592"/>
            <a:ext cx="951470" cy="408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Msg 3</a:t>
            </a:r>
          </a:p>
        </p:txBody>
      </p:sp>
      <p:pic>
        <p:nvPicPr>
          <p:cNvPr id="64" name="Picture 63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E087652F-781B-AF0E-7FF5-CFCDE8D5D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11" y="1998055"/>
            <a:ext cx="1270314" cy="1270314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E707E4F-ED86-3BD9-5BA9-D271A2309AD6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2012725" y="2633212"/>
            <a:ext cx="1494062" cy="745663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EC864D00-2264-4355-F76B-1023FB43FE98}"/>
              </a:ext>
            </a:extLst>
          </p:cNvPr>
          <p:cNvSpPr/>
          <p:nvPr/>
        </p:nvSpPr>
        <p:spPr>
          <a:xfrm rot="1682287">
            <a:off x="2104541" y="2684248"/>
            <a:ext cx="951470" cy="408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Msg 7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6940E73-8FD4-CE46-BC26-66F38165F133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352924" y="3448824"/>
            <a:ext cx="2061725" cy="38007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B6A6427-6BBF-A1DE-8D4F-DD21FBD9B01E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352924" y="3448824"/>
            <a:ext cx="2065844" cy="1911475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48EF75C5-3CA6-272A-657E-25FDCB99E321}"/>
              </a:ext>
            </a:extLst>
          </p:cNvPr>
          <p:cNvSpPr/>
          <p:nvPr/>
        </p:nvSpPr>
        <p:spPr>
          <a:xfrm rot="601806">
            <a:off x="7965381" y="3434032"/>
            <a:ext cx="951470" cy="408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Msg 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D6B7314-6054-1293-CC1C-B3879F046ADD}"/>
              </a:ext>
            </a:extLst>
          </p:cNvPr>
          <p:cNvSpPr/>
          <p:nvPr/>
        </p:nvSpPr>
        <p:spPr>
          <a:xfrm rot="2581516">
            <a:off x="7941256" y="4224171"/>
            <a:ext cx="951470" cy="408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Msg 3</a:t>
            </a:r>
          </a:p>
        </p:txBody>
      </p:sp>
    </p:spTree>
    <p:extLst>
      <p:ext uri="{BB962C8B-B14F-4D97-AF65-F5344CB8AC3E}">
        <p14:creationId xmlns:p14="http://schemas.microsoft.com/office/powerpoint/2010/main" val="3857747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Network 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715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DA78D7-FAFB-75EB-E660-A55A32025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665959"/>
              </p:ext>
            </p:extLst>
          </p:nvPr>
        </p:nvGraphicFramePr>
        <p:xfrm>
          <a:off x="3275706" y="1713858"/>
          <a:ext cx="2566645" cy="42622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566645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HTTPS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3462799991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TCP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908926739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IP</a:t>
                      </a:r>
                    </a:p>
                  </a:txBody>
                  <a:tcPr marL="167366" marR="167366" marT="92050" marB="92050" anchor="ctr"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Ethernet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6F84A81-59FE-7C4A-EFA6-4A36F47FEAE5}"/>
              </a:ext>
            </a:extLst>
          </p:cNvPr>
          <p:cNvSpPr txBox="1"/>
          <p:nvPr/>
        </p:nvSpPr>
        <p:spPr>
          <a:xfrm>
            <a:off x="6794768" y="4180617"/>
            <a:ext cx="1919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67.195.160.76</a:t>
            </a:r>
          </a:p>
        </p:txBody>
      </p:sp>
      <p:pic>
        <p:nvPicPr>
          <p:cNvPr id="14" name="Picture 13" descr="A red and blue envelope with a letter inside&#10;&#10;Description automatically generated">
            <a:extLst>
              <a:ext uri="{FF2B5EF4-FFF2-40B4-BE49-F238E27FC236}">
                <a16:creationId xmlns:a16="http://schemas.microsoft.com/office/drawing/2014/main" id="{992CC785-E9C6-6E78-35DD-AC9FEBC0C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737" y="2562583"/>
            <a:ext cx="2655651" cy="265565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7D2AB30-3600-0779-9928-0C0D8AF7C3AA}"/>
              </a:ext>
            </a:extLst>
          </p:cNvPr>
          <p:cNvSpPr txBox="1"/>
          <p:nvPr/>
        </p:nvSpPr>
        <p:spPr>
          <a:xfrm>
            <a:off x="719849" y="4026729"/>
            <a:ext cx="2333978" cy="707886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Internet Layer</a:t>
            </a:r>
          </a:p>
          <a:p>
            <a:pPr algn="ctr"/>
            <a:r>
              <a:rPr lang="en-US" sz="2000" b="1" dirty="0"/>
              <a:t>67.195.160.76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BB7BFF-EFA7-0651-C741-2906E0700BB1}"/>
              </a:ext>
            </a:extLst>
          </p:cNvPr>
          <p:cNvSpPr txBox="1"/>
          <p:nvPr/>
        </p:nvSpPr>
        <p:spPr>
          <a:xfrm>
            <a:off x="6794768" y="3157528"/>
            <a:ext cx="1919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443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0D7254-8C9A-20CB-615F-D9DAC15AAEA8}"/>
              </a:ext>
            </a:extLst>
          </p:cNvPr>
          <p:cNvSpPr txBox="1"/>
          <p:nvPr/>
        </p:nvSpPr>
        <p:spPr>
          <a:xfrm>
            <a:off x="719849" y="5088532"/>
            <a:ext cx="2333978" cy="707886"/>
          </a:xfrm>
          <a:prstGeom prst="rect">
            <a:avLst/>
          </a:prstGeom>
          <a:solidFill>
            <a:srgbClr val="E4DCC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Link Layer</a:t>
            </a:r>
          </a:p>
          <a:p>
            <a:pPr algn="ctr"/>
            <a:r>
              <a:rPr lang="en-US" sz="2000" b="1" dirty="0"/>
              <a:t>00:1B:44:11:3A:B7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ABB2EA84-B66A-4183-7A32-445C8350ED31}"/>
              </a:ext>
            </a:extLst>
          </p:cNvPr>
          <p:cNvSpPr/>
          <p:nvPr/>
        </p:nvSpPr>
        <p:spPr>
          <a:xfrm rot="10800000">
            <a:off x="10901827" y="1713858"/>
            <a:ext cx="674451" cy="426228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E6BE19FF-A7D8-9074-8DFA-0ECE03486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45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Network 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715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DA78D7-FAFB-75EB-E660-A55A32025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313402"/>
              </p:ext>
            </p:extLst>
          </p:nvPr>
        </p:nvGraphicFramePr>
        <p:xfrm>
          <a:off x="3275706" y="1713858"/>
          <a:ext cx="2566645" cy="42622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566645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HTTPS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3462799991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TCP</a:t>
                      </a:r>
                    </a:p>
                  </a:txBody>
                  <a:tcPr marL="167366" marR="167366" marT="92050" marB="92050" anchor="ctr">
                    <a:solidFill>
                      <a:srgbClr val="CCE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926739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IP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Ethernet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6F84A81-59FE-7C4A-EFA6-4A36F47FEAE5}"/>
              </a:ext>
            </a:extLst>
          </p:cNvPr>
          <p:cNvSpPr txBox="1"/>
          <p:nvPr/>
        </p:nvSpPr>
        <p:spPr>
          <a:xfrm>
            <a:off x="719849" y="2964926"/>
            <a:ext cx="2333978" cy="707886"/>
          </a:xfrm>
          <a:prstGeom prst="rect">
            <a:avLst/>
          </a:prstGeom>
          <a:solidFill>
            <a:srgbClr val="CCE8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Transport Layer</a:t>
            </a:r>
          </a:p>
          <a:p>
            <a:pPr algn="ctr"/>
            <a:r>
              <a:rPr lang="en-US" sz="2000" b="1" dirty="0"/>
              <a:t>443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BB7BFF-EFA7-0651-C741-2906E0700BB1}"/>
              </a:ext>
            </a:extLst>
          </p:cNvPr>
          <p:cNvSpPr txBox="1"/>
          <p:nvPr/>
        </p:nvSpPr>
        <p:spPr>
          <a:xfrm>
            <a:off x="6794768" y="3157528"/>
            <a:ext cx="1919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443</a:t>
            </a:r>
          </a:p>
        </p:txBody>
      </p:sp>
      <p:pic>
        <p:nvPicPr>
          <p:cNvPr id="9" name="Picture 8" descr="A blue envelope with a white paper in it&#10;&#10;Description automatically generated">
            <a:extLst>
              <a:ext uri="{FF2B5EF4-FFF2-40B4-BE49-F238E27FC236}">
                <a16:creationId xmlns:a16="http://schemas.microsoft.com/office/drawing/2014/main" id="{A3C7E26B-2663-9F7B-20D9-4E65F0FF52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736" y="1524966"/>
            <a:ext cx="2655651" cy="26556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9277AF6-ACED-AEF3-88C4-B38B6D2773E1}"/>
              </a:ext>
            </a:extLst>
          </p:cNvPr>
          <p:cNvSpPr txBox="1"/>
          <p:nvPr/>
        </p:nvSpPr>
        <p:spPr>
          <a:xfrm>
            <a:off x="6794768" y="1752910"/>
            <a:ext cx="19195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GET /index.html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1BF9BE-8DA5-0991-B7A1-2529BA2A7A17}"/>
              </a:ext>
            </a:extLst>
          </p:cNvPr>
          <p:cNvSpPr txBox="1"/>
          <p:nvPr/>
        </p:nvSpPr>
        <p:spPr>
          <a:xfrm>
            <a:off x="719849" y="5088532"/>
            <a:ext cx="2333978" cy="707886"/>
          </a:xfrm>
          <a:prstGeom prst="rect">
            <a:avLst/>
          </a:prstGeom>
          <a:solidFill>
            <a:srgbClr val="E4DCC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Link Layer</a:t>
            </a:r>
          </a:p>
          <a:p>
            <a:pPr algn="ctr"/>
            <a:r>
              <a:rPr lang="en-US" sz="2000" b="1" dirty="0"/>
              <a:t>00:1B:44:11:3A:B7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429362-1312-D4A4-D301-E6EFDF2080E0}"/>
              </a:ext>
            </a:extLst>
          </p:cNvPr>
          <p:cNvSpPr txBox="1"/>
          <p:nvPr/>
        </p:nvSpPr>
        <p:spPr>
          <a:xfrm>
            <a:off x="719849" y="4026729"/>
            <a:ext cx="2333978" cy="707886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Internet Layer</a:t>
            </a:r>
          </a:p>
          <a:p>
            <a:pPr algn="ctr"/>
            <a:r>
              <a:rPr lang="en-US" sz="2000" b="1" dirty="0"/>
              <a:t>67.195.160.76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C84DFA56-786C-9FB4-9B42-B9CCB9FA8777}"/>
              </a:ext>
            </a:extLst>
          </p:cNvPr>
          <p:cNvSpPr/>
          <p:nvPr/>
        </p:nvSpPr>
        <p:spPr>
          <a:xfrm rot="10800000">
            <a:off x="10901827" y="1713858"/>
            <a:ext cx="674451" cy="426228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B5FB2447-48CB-E5E8-AD6F-BDB4A1E5B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86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Network 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715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DA78D7-FAFB-75EB-E660-A55A32025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744626"/>
              </p:ext>
            </p:extLst>
          </p:nvPr>
        </p:nvGraphicFramePr>
        <p:xfrm>
          <a:off x="3275706" y="1713858"/>
          <a:ext cx="2566645" cy="42622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566645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HTTPS</a:t>
                      </a:r>
                    </a:p>
                  </a:txBody>
                  <a:tcPr marL="167366" marR="167366" marT="92050" marB="92050" anchor="ctr">
                    <a:solidFill>
                      <a:srgbClr val="EFF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799991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TCP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908926739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IP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Ethernet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pic>
        <p:nvPicPr>
          <p:cNvPr id="13" name="Picture 12" descr="A green rectangle with white background&#10;&#10;Description automatically generated">
            <a:extLst>
              <a:ext uri="{FF2B5EF4-FFF2-40B4-BE49-F238E27FC236}">
                <a16:creationId xmlns:a16="http://schemas.microsoft.com/office/drawing/2014/main" id="{407BB203-5352-06FC-39FE-2CBA958BC7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428" y="1423909"/>
            <a:ext cx="2511953" cy="218181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7434488-8559-3474-E956-AC35884DECA1}"/>
              </a:ext>
            </a:extLst>
          </p:cNvPr>
          <p:cNvSpPr txBox="1"/>
          <p:nvPr/>
        </p:nvSpPr>
        <p:spPr>
          <a:xfrm>
            <a:off x="6481428" y="1752910"/>
            <a:ext cx="25119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GET /index.html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BC5E3C-F9FC-0B42-B11A-E5A260B59EAF}"/>
              </a:ext>
            </a:extLst>
          </p:cNvPr>
          <p:cNvSpPr txBox="1"/>
          <p:nvPr/>
        </p:nvSpPr>
        <p:spPr>
          <a:xfrm>
            <a:off x="719849" y="5088532"/>
            <a:ext cx="2333978" cy="707886"/>
          </a:xfrm>
          <a:prstGeom prst="rect">
            <a:avLst/>
          </a:prstGeom>
          <a:solidFill>
            <a:srgbClr val="E4DCC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Link Layer</a:t>
            </a:r>
          </a:p>
          <a:p>
            <a:pPr algn="ctr"/>
            <a:r>
              <a:rPr lang="en-US" sz="2000" b="1" dirty="0"/>
              <a:t>00:1B:44:11:3A:B7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C15DF3-0BD8-1769-1123-D04AE52AF91E}"/>
              </a:ext>
            </a:extLst>
          </p:cNvPr>
          <p:cNvSpPr txBox="1"/>
          <p:nvPr/>
        </p:nvSpPr>
        <p:spPr>
          <a:xfrm>
            <a:off x="719849" y="4026729"/>
            <a:ext cx="2333978" cy="707886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Internet Layer</a:t>
            </a:r>
          </a:p>
          <a:p>
            <a:pPr algn="ctr"/>
            <a:r>
              <a:rPr lang="en-US" sz="2000" b="1" dirty="0"/>
              <a:t>67.195.160.76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3FD181-41C1-93BC-757F-77D30E69C85E}"/>
              </a:ext>
            </a:extLst>
          </p:cNvPr>
          <p:cNvSpPr txBox="1"/>
          <p:nvPr/>
        </p:nvSpPr>
        <p:spPr>
          <a:xfrm>
            <a:off x="719849" y="2964926"/>
            <a:ext cx="2333978" cy="707886"/>
          </a:xfrm>
          <a:prstGeom prst="rect">
            <a:avLst/>
          </a:prstGeom>
          <a:solidFill>
            <a:srgbClr val="CCE8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Transport Layer</a:t>
            </a:r>
          </a:p>
          <a:p>
            <a:pPr algn="ctr"/>
            <a:r>
              <a:rPr lang="en-US" sz="2000" b="1" dirty="0"/>
              <a:t>443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6294DA-051D-6094-5D74-CCCF50154630}"/>
              </a:ext>
            </a:extLst>
          </p:cNvPr>
          <p:cNvSpPr txBox="1"/>
          <p:nvPr/>
        </p:nvSpPr>
        <p:spPr>
          <a:xfrm>
            <a:off x="719849" y="2029908"/>
            <a:ext cx="2333978" cy="400110"/>
          </a:xfrm>
          <a:prstGeom prst="rect">
            <a:avLst/>
          </a:prstGeom>
          <a:solidFill>
            <a:srgbClr val="EFFFE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Application Layer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B0FFC5D8-51A9-04CF-15BD-3EE41281C4D1}"/>
              </a:ext>
            </a:extLst>
          </p:cNvPr>
          <p:cNvSpPr/>
          <p:nvPr/>
        </p:nvSpPr>
        <p:spPr>
          <a:xfrm rot="10800000">
            <a:off x="10901827" y="1713858"/>
            <a:ext cx="674451" cy="426228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AE61451-F30D-77BD-7B85-6D9C3F503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9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Network 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715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DA78D7-FAFB-75EB-E660-A55A32025724}"/>
              </a:ext>
            </a:extLst>
          </p:cNvPr>
          <p:cNvGraphicFramePr>
            <a:graphicFrameLocks noGrp="1"/>
          </p:cNvGraphicFramePr>
          <p:nvPr/>
        </p:nvGraphicFramePr>
        <p:xfrm>
          <a:off x="3275706" y="1713858"/>
          <a:ext cx="2566645" cy="42622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566645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HTTPS</a:t>
                      </a:r>
                    </a:p>
                  </a:txBody>
                  <a:tcPr marL="167366" marR="167366" marT="92050" marB="92050" anchor="ctr">
                    <a:solidFill>
                      <a:srgbClr val="EFF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799991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TCP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908926739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IP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Ethernet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pic>
        <p:nvPicPr>
          <p:cNvPr id="13" name="Picture 12" descr="A green rectangle with white background&#10;&#10;Description automatically generated">
            <a:extLst>
              <a:ext uri="{FF2B5EF4-FFF2-40B4-BE49-F238E27FC236}">
                <a16:creationId xmlns:a16="http://schemas.microsoft.com/office/drawing/2014/main" id="{407BB203-5352-06FC-39FE-2CBA958BC7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428" y="1423909"/>
            <a:ext cx="2511953" cy="218181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7434488-8559-3474-E956-AC35884DECA1}"/>
              </a:ext>
            </a:extLst>
          </p:cNvPr>
          <p:cNvSpPr txBox="1"/>
          <p:nvPr/>
        </p:nvSpPr>
        <p:spPr>
          <a:xfrm>
            <a:off x="6481428" y="1752910"/>
            <a:ext cx="25119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&lt;html&gt;</a:t>
            </a:r>
          </a:p>
          <a:p>
            <a:pPr algn="ctr"/>
            <a:r>
              <a:rPr lang="en-US" sz="2800" b="1" dirty="0"/>
              <a:t>Hello World</a:t>
            </a:r>
          </a:p>
          <a:p>
            <a:pPr algn="ctr"/>
            <a:r>
              <a:rPr lang="en-US" sz="2800" b="1" dirty="0"/>
              <a:t>&lt;/html&gt;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BC5E3C-F9FC-0B42-B11A-E5A260B59EAF}"/>
              </a:ext>
            </a:extLst>
          </p:cNvPr>
          <p:cNvSpPr txBox="1"/>
          <p:nvPr/>
        </p:nvSpPr>
        <p:spPr>
          <a:xfrm>
            <a:off x="719849" y="5088532"/>
            <a:ext cx="2333978" cy="707886"/>
          </a:xfrm>
          <a:prstGeom prst="rect">
            <a:avLst/>
          </a:prstGeom>
          <a:solidFill>
            <a:srgbClr val="E4DCC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Link Layer</a:t>
            </a:r>
          </a:p>
          <a:p>
            <a:pPr algn="ctr"/>
            <a:r>
              <a:rPr lang="en-US" sz="2000" b="1" dirty="0"/>
              <a:t>00:1B:44:11:3A:B7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C15DF3-0BD8-1769-1123-D04AE52AF91E}"/>
              </a:ext>
            </a:extLst>
          </p:cNvPr>
          <p:cNvSpPr txBox="1"/>
          <p:nvPr/>
        </p:nvSpPr>
        <p:spPr>
          <a:xfrm>
            <a:off x="719849" y="4026729"/>
            <a:ext cx="2333978" cy="707886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Internet Layer</a:t>
            </a:r>
          </a:p>
          <a:p>
            <a:pPr algn="ctr"/>
            <a:r>
              <a:rPr lang="en-US" sz="2000" b="1" dirty="0"/>
              <a:t>67.195.160.76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3FD181-41C1-93BC-757F-77D30E69C85E}"/>
              </a:ext>
            </a:extLst>
          </p:cNvPr>
          <p:cNvSpPr txBox="1"/>
          <p:nvPr/>
        </p:nvSpPr>
        <p:spPr>
          <a:xfrm>
            <a:off x="719849" y="2964926"/>
            <a:ext cx="2333978" cy="707886"/>
          </a:xfrm>
          <a:prstGeom prst="rect">
            <a:avLst/>
          </a:prstGeom>
          <a:solidFill>
            <a:srgbClr val="CCE8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Transport Layer</a:t>
            </a:r>
          </a:p>
          <a:p>
            <a:pPr algn="ctr"/>
            <a:r>
              <a:rPr lang="en-US" sz="2000" b="1" dirty="0"/>
              <a:t>443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6294DA-051D-6094-5D74-CCCF50154630}"/>
              </a:ext>
            </a:extLst>
          </p:cNvPr>
          <p:cNvSpPr txBox="1"/>
          <p:nvPr/>
        </p:nvSpPr>
        <p:spPr>
          <a:xfrm>
            <a:off x="719849" y="2029908"/>
            <a:ext cx="2333978" cy="400110"/>
          </a:xfrm>
          <a:prstGeom prst="rect">
            <a:avLst/>
          </a:prstGeom>
          <a:solidFill>
            <a:srgbClr val="EFFFE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Application Layer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5B8FDEF1-9DC2-DBE4-67D9-E30715B9619C}"/>
              </a:ext>
            </a:extLst>
          </p:cNvPr>
          <p:cNvSpPr/>
          <p:nvPr/>
        </p:nvSpPr>
        <p:spPr>
          <a:xfrm>
            <a:off x="10901827" y="1713858"/>
            <a:ext cx="674451" cy="426228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E69D6F-EA04-E392-73D1-AF83B2693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96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Network 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715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DA78D7-FAFB-75EB-E660-A55A32025724}"/>
              </a:ext>
            </a:extLst>
          </p:cNvPr>
          <p:cNvGraphicFramePr>
            <a:graphicFrameLocks noGrp="1"/>
          </p:cNvGraphicFramePr>
          <p:nvPr/>
        </p:nvGraphicFramePr>
        <p:xfrm>
          <a:off x="3275706" y="1713858"/>
          <a:ext cx="2566645" cy="42622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566645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HTTPS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3462799991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TCP</a:t>
                      </a:r>
                    </a:p>
                  </a:txBody>
                  <a:tcPr marL="167366" marR="167366" marT="92050" marB="92050" anchor="ctr">
                    <a:solidFill>
                      <a:srgbClr val="CCE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926739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IP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Ethernet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6F84A81-59FE-7C4A-EFA6-4A36F47FEAE5}"/>
              </a:ext>
            </a:extLst>
          </p:cNvPr>
          <p:cNvSpPr txBox="1"/>
          <p:nvPr/>
        </p:nvSpPr>
        <p:spPr>
          <a:xfrm>
            <a:off x="719849" y="2964926"/>
            <a:ext cx="2333978" cy="707886"/>
          </a:xfrm>
          <a:prstGeom prst="rect">
            <a:avLst/>
          </a:prstGeom>
          <a:solidFill>
            <a:srgbClr val="CCE8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Transport Layer</a:t>
            </a:r>
          </a:p>
          <a:p>
            <a:pPr algn="ctr"/>
            <a:r>
              <a:rPr lang="en-US" sz="2000" b="1" dirty="0"/>
              <a:t>443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BB7BFF-EFA7-0651-C741-2906E0700BB1}"/>
              </a:ext>
            </a:extLst>
          </p:cNvPr>
          <p:cNvSpPr txBox="1"/>
          <p:nvPr/>
        </p:nvSpPr>
        <p:spPr>
          <a:xfrm>
            <a:off x="6794768" y="3157528"/>
            <a:ext cx="1919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443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526E8A2-910E-B160-1D7E-C007894DBFF0}"/>
              </a:ext>
            </a:extLst>
          </p:cNvPr>
          <p:cNvGrpSpPr/>
          <p:nvPr/>
        </p:nvGrpSpPr>
        <p:grpSpPr>
          <a:xfrm>
            <a:off x="6426736" y="1524966"/>
            <a:ext cx="2655651" cy="2655651"/>
            <a:chOff x="6426736" y="1524966"/>
            <a:chExt cx="2655651" cy="2655651"/>
          </a:xfrm>
        </p:grpSpPr>
        <p:pic>
          <p:nvPicPr>
            <p:cNvPr id="9" name="Picture 8" descr="A blue envelope with a white paper in it&#10;&#10;Description automatically generated">
              <a:extLst>
                <a:ext uri="{FF2B5EF4-FFF2-40B4-BE49-F238E27FC236}">
                  <a16:creationId xmlns:a16="http://schemas.microsoft.com/office/drawing/2014/main" id="{A3C7E26B-2663-9F7B-20D9-4E65F0FF5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6736" y="1524966"/>
              <a:ext cx="2655651" cy="265565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9277AF6-ACED-AEF3-88C4-B38B6D2773E1}"/>
                </a:ext>
              </a:extLst>
            </p:cNvPr>
            <p:cNvSpPr txBox="1"/>
            <p:nvPr/>
          </p:nvSpPr>
          <p:spPr>
            <a:xfrm>
              <a:off x="6794768" y="1752910"/>
              <a:ext cx="191959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&lt;html&gt;</a:t>
              </a:r>
            </a:p>
            <a:p>
              <a:pPr algn="ctr"/>
              <a:r>
                <a:rPr lang="en-US" sz="2400" b="1" dirty="0"/>
                <a:t>Hello World</a:t>
              </a:r>
            </a:p>
            <a:p>
              <a:pPr algn="ctr"/>
              <a:r>
                <a:rPr lang="en-US" sz="2400" b="1" dirty="0"/>
                <a:t>&lt;/html&gt;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31BF9BE-8DA5-0991-B7A1-2529BA2A7A17}"/>
              </a:ext>
            </a:extLst>
          </p:cNvPr>
          <p:cNvSpPr txBox="1"/>
          <p:nvPr/>
        </p:nvSpPr>
        <p:spPr>
          <a:xfrm>
            <a:off x="719849" y="5088532"/>
            <a:ext cx="2333978" cy="707886"/>
          </a:xfrm>
          <a:prstGeom prst="rect">
            <a:avLst/>
          </a:prstGeom>
          <a:solidFill>
            <a:srgbClr val="E4DCC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Link Layer</a:t>
            </a:r>
          </a:p>
          <a:p>
            <a:pPr algn="ctr"/>
            <a:r>
              <a:rPr lang="en-US" sz="2000" b="1" dirty="0"/>
              <a:t>00:1B:44:11:3A:B7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429362-1312-D4A4-D301-E6EFDF2080E0}"/>
              </a:ext>
            </a:extLst>
          </p:cNvPr>
          <p:cNvSpPr txBox="1"/>
          <p:nvPr/>
        </p:nvSpPr>
        <p:spPr>
          <a:xfrm>
            <a:off x="719849" y="4026729"/>
            <a:ext cx="2333978" cy="707886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Internet Layer</a:t>
            </a:r>
          </a:p>
          <a:p>
            <a:pPr algn="ctr"/>
            <a:r>
              <a:rPr lang="en-US" sz="2000" b="1" dirty="0"/>
              <a:t>67.195.160.76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C84DFA56-786C-9FB4-9B42-B9CCB9FA8777}"/>
              </a:ext>
            </a:extLst>
          </p:cNvPr>
          <p:cNvSpPr/>
          <p:nvPr/>
        </p:nvSpPr>
        <p:spPr>
          <a:xfrm>
            <a:off x="10901827" y="1713858"/>
            <a:ext cx="674451" cy="426228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39BC44-0F80-9628-1205-B78098085EEF}"/>
              </a:ext>
            </a:extLst>
          </p:cNvPr>
          <p:cNvSpPr txBox="1"/>
          <p:nvPr/>
        </p:nvSpPr>
        <p:spPr>
          <a:xfrm>
            <a:off x="719849" y="2029908"/>
            <a:ext cx="2333978" cy="400110"/>
          </a:xfrm>
          <a:prstGeom prst="rect">
            <a:avLst/>
          </a:prstGeom>
          <a:solidFill>
            <a:srgbClr val="EFFFE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Application Layer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A45E5-F419-42D9-D725-ED36C6AC9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05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Down 6">
            <a:extLst>
              <a:ext uri="{FF2B5EF4-FFF2-40B4-BE49-F238E27FC236}">
                <a16:creationId xmlns:a16="http://schemas.microsoft.com/office/drawing/2014/main" id="{4B4CE9BF-DD25-2E83-4A42-7D58FF7B49F5}"/>
              </a:ext>
            </a:extLst>
          </p:cNvPr>
          <p:cNvSpPr/>
          <p:nvPr/>
        </p:nvSpPr>
        <p:spPr>
          <a:xfrm rot="16200000">
            <a:off x="6202976" y="3053688"/>
            <a:ext cx="720969" cy="157382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EC8B25-67C0-EB91-54CB-0E2E7CD1F9CC}"/>
              </a:ext>
            </a:extLst>
          </p:cNvPr>
          <p:cNvSpPr txBox="1"/>
          <p:nvPr/>
        </p:nvSpPr>
        <p:spPr>
          <a:xfrm>
            <a:off x="7826070" y="3301993"/>
            <a:ext cx="19743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Common</a:t>
            </a:r>
          </a:p>
          <a:p>
            <a:pPr algn="ctr"/>
            <a:r>
              <a:rPr lang="en-US" sz="3200" b="1" dirty="0"/>
              <a:t>Objective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CE4FF7-435E-FC28-8611-443DFA3D2E59}"/>
              </a:ext>
            </a:extLst>
          </p:cNvPr>
          <p:cNvSpPr txBox="1"/>
          <p:nvPr/>
        </p:nvSpPr>
        <p:spPr>
          <a:xfrm>
            <a:off x="0" y="5554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Distributed Systems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647CF44-1811-DAE3-4793-E72FDF1A9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</a:p>
        </p:txBody>
      </p:sp>
      <p:pic>
        <p:nvPicPr>
          <p:cNvPr id="12" name="Picture 11" descr="A red and white target with a arrow&#10;&#10;Description automatically generated">
            <a:extLst>
              <a:ext uri="{FF2B5EF4-FFF2-40B4-BE49-F238E27FC236}">
                <a16:creationId xmlns:a16="http://schemas.microsoft.com/office/drawing/2014/main" id="{BAE2557E-B4A5-7F64-1F63-62DE7B44C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394" y="3187212"/>
            <a:ext cx="1148346" cy="1148346"/>
          </a:xfrm>
          <a:prstGeom prst="rect">
            <a:avLst/>
          </a:prstGeom>
        </p:spPr>
      </p:pic>
      <p:pic>
        <p:nvPicPr>
          <p:cNvPr id="14" name="Picture 13" descr="A group of colorful circles on a black background&#10;&#10;Description automatically generated">
            <a:extLst>
              <a:ext uri="{FF2B5EF4-FFF2-40B4-BE49-F238E27FC236}">
                <a16:creationId xmlns:a16="http://schemas.microsoft.com/office/drawing/2014/main" id="{1CF57AF0-472A-1B0C-079E-B10812FB38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1279994" y="2230084"/>
            <a:ext cx="3634021" cy="363402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9420AE5-964E-2303-AAA1-D5FE24DC60A2}"/>
              </a:ext>
            </a:extLst>
          </p:cNvPr>
          <p:cNvSpPr txBox="1"/>
          <p:nvPr/>
        </p:nvSpPr>
        <p:spPr>
          <a:xfrm>
            <a:off x="1549849" y="5595626"/>
            <a:ext cx="3094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Group of Nodes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F174EA91-311E-F3EB-FB14-788F1D285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11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Network 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715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DA78D7-FAFB-75EB-E660-A55A32025724}"/>
              </a:ext>
            </a:extLst>
          </p:cNvPr>
          <p:cNvGraphicFramePr>
            <a:graphicFrameLocks noGrp="1"/>
          </p:cNvGraphicFramePr>
          <p:nvPr/>
        </p:nvGraphicFramePr>
        <p:xfrm>
          <a:off x="3275706" y="1713858"/>
          <a:ext cx="2566645" cy="42622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566645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HTTPS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3462799991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TCP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908926739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IP</a:t>
                      </a:r>
                    </a:p>
                  </a:txBody>
                  <a:tcPr marL="167366" marR="167366" marT="92050" marB="92050" anchor="ctr"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Ethernet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6F84A81-59FE-7C4A-EFA6-4A36F47FEAE5}"/>
              </a:ext>
            </a:extLst>
          </p:cNvPr>
          <p:cNvSpPr txBox="1"/>
          <p:nvPr/>
        </p:nvSpPr>
        <p:spPr>
          <a:xfrm>
            <a:off x="6794768" y="4180617"/>
            <a:ext cx="1919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67.195.160.76</a:t>
            </a:r>
          </a:p>
        </p:txBody>
      </p:sp>
      <p:pic>
        <p:nvPicPr>
          <p:cNvPr id="14" name="Picture 13" descr="A red and blue envelope with a letter inside&#10;&#10;Description automatically generated">
            <a:extLst>
              <a:ext uri="{FF2B5EF4-FFF2-40B4-BE49-F238E27FC236}">
                <a16:creationId xmlns:a16="http://schemas.microsoft.com/office/drawing/2014/main" id="{992CC785-E9C6-6E78-35DD-AC9FEBC0C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737" y="2562583"/>
            <a:ext cx="2655651" cy="265565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7D2AB30-3600-0779-9928-0C0D8AF7C3AA}"/>
              </a:ext>
            </a:extLst>
          </p:cNvPr>
          <p:cNvSpPr txBox="1"/>
          <p:nvPr/>
        </p:nvSpPr>
        <p:spPr>
          <a:xfrm>
            <a:off x="719849" y="4026729"/>
            <a:ext cx="2333978" cy="707886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Internet Layer</a:t>
            </a:r>
          </a:p>
          <a:p>
            <a:pPr algn="ctr"/>
            <a:r>
              <a:rPr lang="en-US" sz="2000" b="1" dirty="0"/>
              <a:t>67.195.160.76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BB7BFF-EFA7-0651-C741-2906E0700BB1}"/>
              </a:ext>
            </a:extLst>
          </p:cNvPr>
          <p:cNvSpPr txBox="1"/>
          <p:nvPr/>
        </p:nvSpPr>
        <p:spPr>
          <a:xfrm>
            <a:off x="6794768" y="3157528"/>
            <a:ext cx="1919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6789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0D7254-8C9A-20CB-615F-D9DAC15AAEA8}"/>
              </a:ext>
            </a:extLst>
          </p:cNvPr>
          <p:cNvSpPr txBox="1"/>
          <p:nvPr/>
        </p:nvSpPr>
        <p:spPr>
          <a:xfrm>
            <a:off x="719849" y="5088532"/>
            <a:ext cx="2333978" cy="707886"/>
          </a:xfrm>
          <a:prstGeom prst="rect">
            <a:avLst/>
          </a:prstGeom>
          <a:solidFill>
            <a:srgbClr val="E4DCC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Link Layer</a:t>
            </a:r>
          </a:p>
          <a:p>
            <a:pPr algn="ctr"/>
            <a:r>
              <a:rPr lang="en-US" sz="2000" b="1" dirty="0"/>
              <a:t>00:1B:44:11:3A:B7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ABB2EA84-B66A-4183-7A32-445C8350ED31}"/>
              </a:ext>
            </a:extLst>
          </p:cNvPr>
          <p:cNvSpPr/>
          <p:nvPr/>
        </p:nvSpPr>
        <p:spPr>
          <a:xfrm>
            <a:off x="10901827" y="1713858"/>
            <a:ext cx="674451" cy="426228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BF7E1E-5AE8-BA0A-955D-773DF981028F}"/>
              </a:ext>
            </a:extLst>
          </p:cNvPr>
          <p:cNvSpPr txBox="1"/>
          <p:nvPr/>
        </p:nvSpPr>
        <p:spPr>
          <a:xfrm>
            <a:off x="719849" y="2964926"/>
            <a:ext cx="2333978" cy="707886"/>
          </a:xfrm>
          <a:prstGeom prst="rect">
            <a:avLst/>
          </a:prstGeom>
          <a:solidFill>
            <a:srgbClr val="CCE8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Transport Layer</a:t>
            </a:r>
          </a:p>
          <a:p>
            <a:pPr algn="ctr"/>
            <a:r>
              <a:rPr lang="en-US" sz="2000" b="1" dirty="0"/>
              <a:t>443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B721FD-C1E9-66B2-1899-33EAF89AFB4C}"/>
              </a:ext>
            </a:extLst>
          </p:cNvPr>
          <p:cNvSpPr txBox="1"/>
          <p:nvPr/>
        </p:nvSpPr>
        <p:spPr>
          <a:xfrm>
            <a:off x="719849" y="2029908"/>
            <a:ext cx="2333978" cy="400110"/>
          </a:xfrm>
          <a:prstGeom prst="rect">
            <a:avLst/>
          </a:prstGeom>
          <a:solidFill>
            <a:srgbClr val="EFFFE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Application Layer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745C6-57FE-688D-675A-9D5650AC8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75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Network 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715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DA78D7-FAFB-75EB-E660-A55A32025724}"/>
              </a:ext>
            </a:extLst>
          </p:cNvPr>
          <p:cNvGraphicFramePr>
            <a:graphicFrameLocks noGrp="1"/>
          </p:cNvGraphicFramePr>
          <p:nvPr/>
        </p:nvGraphicFramePr>
        <p:xfrm>
          <a:off x="3275706" y="1713858"/>
          <a:ext cx="2566645" cy="42622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566645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HTTPS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3462799991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TCP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908926739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IP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Ethernet</a:t>
                      </a:r>
                    </a:p>
                  </a:txBody>
                  <a:tcPr marL="167366" marR="167366" marT="92050" marB="92050" anchor="ctr">
                    <a:solidFill>
                      <a:srgbClr val="E4DC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4AE1739B-3FEB-136C-14ED-28B6ACAE055A}"/>
              </a:ext>
            </a:extLst>
          </p:cNvPr>
          <p:cNvGrpSpPr/>
          <p:nvPr/>
        </p:nvGrpSpPr>
        <p:grpSpPr>
          <a:xfrm>
            <a:off x="6426739" y="3510593"/>
            <a:ext cx="2655651" cy="2655651"/>
            <a:chOff x="6426739" y="3510593"/>
            <a:chExt cx="2655651" cy="2655651"/>
          </a:xfrm>
        </p:grpSpPr>
        <p:pic>
          <p:nvPicPr>
            <p:cNvPr id="5" name="Picture 4" descr="A white envelope with a pink card inside&#10;&#10;Description automatically generated">
              <a:extLst>
                <a:ext uri="{FF2B5EF4-FFF2-40B4-BE49-F238E27FC236}">
                  <a16:creationId xmlns:a16="http://schemas.microsoft.com/office/drawing/2014/main" id="{B9EA727D-1657-EB1A-4256-AB83BAE17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6739" y="3510593"/>
              <a:ext cx="2655651" cy="265565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6F84A81-59FE-7C4A-EFA6-4A36F47FEAE5}"/>
                </a:ext>
              </a:extLst>
            </p:cNvPr>
            <p:cNvSpPr txBox="1"/>
            <p:nvPr/>
          </p:nvSpPr>
          <p:spPr>
            <a:xfrm>
              <a:off x="6794768" y="4180617"/>
              <a:ext cx="19195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13.107.18.11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D4EC132-6EEC-3C22-8F18-20FF04442940}"/>
              </a:ext>
            </a:extLst>
          </p:cNvPr>
          <p:cNvSpPr txBox="1"/>
          <p:nvPr/>
        </p:nvSpPr>
        <p:spPr>
          <a:xfrm>
            <a:off x="719849" y="5088532"/>
            <a:ext cx="2333978" cy="707886"/>
          </a:xfrm>
          <a:prstGeom prst="rect">
            <a:avLst/>
          </a:prstGeom>
          <a:solidFill>
            <a:srgbClr val="E4DCC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Link Layer</a:t>
            </a:r>
          </a:p>
          <a:p>
            <a:pPr algn="ctr"/>
            <a:r>
              <a:rPr lang="en-US" sz="2000" b="1" dirty="0"/>
              <a:t>00:1B:44:11:3A:B7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C5BA6D35-2DE1-6A88-CBF4-9098E97E08E4}"/>
              </a:ext>
            </a:extLst>
          </p:cNvPr>
          <p:cNvSpPr/>
          <p:nvPr/>
        </p:nvSpPr>
        <p:spPr>
          <a:xfrm>
            <a:off x="10901827" y="1713858"/>
            <a:ext cx="674451" cy="426228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0F080A-F3FA-BE44-B546-ED891E8FCA9D}"/>
              </a:ext>
            </a:extLst>
          </p:cNvPr>
          <p:cNvSpPr txBox="1"/>
          <p:nvPr/>
        </p:nvSpPr>
        <p:spPr>
          <a:xfrm>
            <a:off x="719849" y="4026729"/>
            <a:ext cx="2333978" cy="707886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Internet Layer</a:t>
            </a:r>
          </a:p>
          <a:p>
            <a:pPr algn="ctr"/>
            <a:r>
              <a:rPr lang="en-US" sz="2000" b="1" dirty="0"/>
              <a:t>67.195.160.76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1E417A-DD40-4B04-EC8E-211B7A555439}"/>
              </a:ext>
            </a:extLst>
          </p:cNvPr>
          <p:cNvSpPr txBox="1"/>
          <p:nvPr/>
        </p:nvSpPr>
        <p:spPr>
          <a:xfrm>
            <a:off x="719849" y="2964926"/>
            <a:ext cx="2333978" cy="707886"/>
          </a:xfrm>
          <a:prstGeom prst="rect">
            <a:avLst/>
          </a:prstGeom>
          <a:solidFill>
            <a:srgbClr val="CCE8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Transport Layer</a:t>
            </a:r>
          </a:p>
          <a:p>
            <a:pPr algn="ctr"/>
            <a:r>
              <a:rPr lang="en-US" sz="2000" b="1" dirty="0"/>
              <a:t>443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83B226-34FC-353A-0E02-BE1D9485FA49}"/>
              </a:ext>
            </a:extLst>
          </p:cNvPr>
          <p:cNvSpPr txBox="1"/>
          <p:nvPr/>
        </p:nvSpPr>
        <p:spPr>
          <a:xfrm>
            <a:off x="719849" y="2029908"/>
            <a:ext cx="2333978" cy="400110"/>
          </a:xfrm>
          <a:prstGeom prst="rect">
            <a:avLst/>
          </a:prstGeom>
          <a:solidFill>
            <a:srgbClr val="EFFFE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Application Layer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D1FAF5D-5D1B-24A6-4369-259B5A54D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28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Network 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715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DA78D7-FAFB-75EB-E660-A55A32025724}"/>
              </a:ext>
            </a:extLst>
          </p:cNvPr>
          <p:cNvGraphicFramePr>
            <a:graphicFrameLocks noGrp="1"/>
          </p:cNvGraphicFramePr>
          <p:nvPr/>
        </p:nvGraphicFramePr>
        <p:xfrm>
          <a:off x="3275706" y="1713858"/>
          <a:ext cx="2566645" cy="42622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566645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HTTPS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3462799991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TCP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908926739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IP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Ethernet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grpSp>
        <p:nvGrpSpPr>
          <p:cNvPr id="68" name="Group 67">
            <a:extLst>
              <a:ext uri="{FF2B5EF4-FFF2-40B4-BE49-F238E27FC236}">
                <a16:creationId xmlns:a16="http://schemas.microsoft.com/office/drawing/2014/main" id="{6B211031-C97D-E2E8-7C86-FDBF067C6A4D}"/>
              </a:ext>
            </a:extLst>
          </p:cNvPr>
          <p:cNvGrpSpPr/>
          <p:nvPr/>
        </p:nvGrpSpPr>
        <p:grpSpPr>
          <a:xfrm>
            <a:off x="8372576" y="3892072"/>
            <a:ext cx="2215980" cy="2215980"/>
            <a:chOff x="6213035" y="3950264"/>
            <a:chExt cx="2215980" cy="2215980"/>
          </a:xfrm>
        </p:grpSpPr>
        <p:pic>
          <p:nvPicPr>
            <p:cNvPr id="66" name="Picture 65" descr="A white rectangular object with a yellow stamp&#10;&#10;Description automatically generated">
              <a:extLst>
                <a:ext uri="{FF2B5EF4-FFF2-40B4-BE49-F238E27FC236}">
                  <a16:creationId xmlns:a16="http://schemas.microsoft.com/office/drawing/2014/main" id="{25E9D5D1-FDA0-AD41-5914-160158A43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3035" y="3950264"/>
              <a:ext cx="2215980" cy="2215980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341E81A-B4ED-6A27-C955-099599C9CF8D}"/>
                </a:ext>
              </a:extLst>
            </p:cNvPr>
            <p:cNvSpPr txBox="1"/>
            <p:nvPr/>
          </p:nvSpPr>
          <p:spPr>
            <a:xfrm>
              <a:off x="6361229" y="5373702"/>
              <a:ext cx="1919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4B:67:91:55:F6:E3</a:t>
              </a:r>
            </a:p>
          </p:txBody>
        </p:sp>
      </p:grp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02D87E41-9BBC-68B2-8B93-69329BCBF342}"/>
              </a:ext>
            </a:extLst>
          </p:cNvPr>
          <p:cNvSpPr/>
          <p:nvPr/>
        </p:nvSpPr>
        <p:spPr>
          <a:xfrm>
            <a:off x="6349651" y="5000062"/>
            <a:ext cx="1691952" cy="83807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0C31F6-D450-888A-DCA4-7F3C75670A8C}"/>
              </a:ext>
            </a:extLst>
          </p:cNvPr>
          <p:cNvSpPr txBox="1"/>
          <p:nvPr/>
        </p:nvSpPr>
        <p:spPr>
          <a:xfrm>
            <a:off x="719849" y="5088532"/>
            <a:ext cx="2333978" cy="707886"/>
          </a:xfrm>
          <a:prstGeom prst="rect">
            <a:avLst/>
          </a:prstGeom>
          <a:solidFill>
            <a:srgbClr val="E4DCC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Link Layer</a:t>
            </a:r>
          </a:p>
          <a:p>
            <a:pPr algn="ctr"/>
            <a:r>
              <a:rPr lang="en-US" sz="2000" b="1" dirty="0"/>
              <a:t>00:1B:44:11:3A:B7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623A15-D754-EDBA-0A60-6C70474E0DFD}"/>
              </a:ext>
            </a:extLst>
          </p:cNvPr>
          <p:cNvSpPr txBox="1"/>
          <p:nvPr/>
        </p:nvSpPr>
        <p:spPr>
          <a:xfrm>
            <a:off x="719849" y="4026729"/>
            <a:ext cx="2333978" cy="707886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Internet Layer</a:t>
            </a:r>
          </a:p>
          <a:p>
            <a:pPr algn="ctr"/>
            <a:r>
              <a:rPr lang="en-US" sz="2000" b="1" dirty="0"/>
              <a:t>67.195.160.76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ED3693-F210-285F-FFBA-DCD98E6126C2}"/>
              </a:ext>
            </a:extLst>
          </p:cNvPr>
          <p:cNvSpPr txBox="1"/>
          <p:nvPr/>
        </p:nvSpPr>
        <p:spPr>
          <a:xfrm>
            <a:off x="719849" y="2964926"/>
            <a:ext cx="2333978" cy="707886"/>
          </a:xfrm>
          <a:prstGeom prst="rect">
            <a:avLst/>
          </a:prstGeom>
          <a:solidFill>
            <a:srgbClr val="CCE8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Transport Layer</a:t>
            </a:r>
          </a:p>
          <a:p>
            <a:pPr algn="ctr"/>
            <a:r>
              <a:rPr lang="en-US" sz="2000" b="1" dirty="0"/>
              <a:t>443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9A9C05-92C4-77E0-4745-D9B09B98D001}"/>
              </a:ext>
            </a:extLst>
          </p:cNvPr>
          <p:cNvSpPr txBox="1"/>
          <p:nvPr/>
        </p:nvSpPr>
        <p:spPr>
          <a:xfrm>
            <a:off x="719849" y="2029908"/>
            <a:ext cx="2333978" cy="400110"/>
          </a:xfrm>
          <a:prstGeom prst="rect">
            <a:avLst/>
          </a:prstGeom>
          <a:solidFill>
            <a:srgbClr val="EFFFE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Application Layer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5027D7-AE97-2389-4F92-438087A46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50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Network 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699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DA78D7-FAFB-75EB-E660-A55A32025724}"/>
              </a:ext>
            </a:extLst>
          </p:cNvPr>
          <p:cNvGraphicFramePr>
            <a:graphicFrameLocks noGrp="1"/>
          </p:cNvGraphicFramePr>
          <p:nvPr/>
        </p:nvGraphicFramePr>
        <p:xfrm>
          <a:off x="663078" y="2336993"/>
          <a:ext cx="1695940" cy="256032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695940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HTTPS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346279999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TCP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90892673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IP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Ethernet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B5C9763-D94A-5AD8-F724-F04B8053E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143055"/>
              </p:ext>
            </p:extLst>
          </p:nvPr>
        </p:nvGraphicFramePr>
        <p:xfrm>
          <a:off x="9984134" y="2336993"/>
          <a:ext cx="1695940" cy="256032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695940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HTTPS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346279999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TCP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90892673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IP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Ethernet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F6483C1-F184-418B-A649-1D9EBF264FE3}"/>
              </a:ext>
            </a:extLst>
          </p:cNvPr>
          <p:cNvGraphicFramePr>
            <a:graphicFrameLocks noGrp="1"/>
          </p:cNvGraphicFramePr>
          <p:nvPr/>
        </p:nvGraphicFramePr>
        <p:xfrm>
          <a:off x="3679086" y="4257233"/>
          <a:ext cx="1695940" cy="6400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695940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Ethernet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AAD3623-6E17-2531-4185-8EF804937332}"/>
              </a:ext>
            </a:extLst>
          </p:cNvPr>
          <p:cNvGraphicFramePr>
            <a:graphicFrameLocks noGrp="1"/>
          </p:cNvGraphicFramePr>
          <p:nvPr/>
        </p:nvGraphicFramePr>
        <p:xfrm>
          <a:off x="6690204" y="3617153"/>
          <a:ext cx="1695940" cy="128016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695940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IP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Ethernet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64E4E45D-D189-F2C2-0B4E-FD6F5E65A27D}"/>
              </a:ext>
            </a:extLst>
          </p:cNvPr>
          <p:cNvSpPr txBox="1"/>
          <p:nvPr/>
        </p:nvSpPr>
        <p:spPr>
          <a:xfrm>
            <a:off x="663078" y="5029654"/>
            <a:ext cx="169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Host 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AE2E0C5-D258-4C6D-EACF-15FD35B28E1A}"/>
              </a:ext>
            </a:extLst>
          </p:cNvPr>
          <p:cNvSpPr txBox="1"/>
          <p:nvPr/>
        </p:nvSpPr>
        <p:spPr>
          <a:xfrm>
            <a:off x="3679086" y="5029654"/>
            <a:ext cx="169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Switch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086017B-FFD5-B729-CF2D-D7D468C39C9D}"/>
              </a:ext>
            </a:extLst>
          </p:cNvPr>
          <p:cNvSpPr txBox="1"/>
          <p:nvPr/>
        </p:nvSpPr>
        <p:spPr>
          <a:xfrm>
            <a:off x="6690204" y="5029654"/>
            <a:ext cx="169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Router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EF295BF-26B0-E80B-1746-0ADC83AC5C4A}"/>
              </a:ext>
            </a:extLst>
          </p:cNvPr>
          <p:cNvSpPr txBox="1"/>
          <p:nvPr/>
        </p:nvSpPr>
        <p:spPr>
          <a:xfrm>
            <a:off x="9984133" y="5029654"/>
            <a:ext cx="169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Host B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C40F0E9-DD41-3D93-849F-986B58181DCB}"/>
              </a:ext>
            </a:extLst>
          </p:cNvPr>
          <p:cNvGrpSpPr/>
          <p:nvPr/>
        </p:nvGrpSpPr>
        <p:grpSpPr>
          <a:xfrm>
            <a:off x="949271" y="1081098"/>
            <a:ext cx="1123554" cy="1123554"/>
            <a:chOff x="6426736" y="1524966"/>
            <a:chExt cx="2655651" cy="2655651"/>
          </a:xfrm>
        </p:grpSpPr>
        <p:pic>
          <p:nvPicPr>
            <p:cNvPr id="33" name="Picture 32" descr="A blue envelope with a white paper in it&#10;&#10;Description automatically generated">
              <a:extLst>
                <a:ext uri="{FF2B5EF4-FFF2-40B4-BE49-F238E27FC236}">
                  <a16:creationId xmlns:a16="http://schemas.microsoft.com/office/drawing/2014/main" id="{2232F5B0-3628-EBD3-FE59-1E8FBDA2A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6736" y="1524966"/>
              <a:ext cx="2655651" cy="2655651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D696E03-D26A-A9E6-7808-F96CD375A28C}"/>
                </a:ext>
              </a:extLst>
            </p:cNvPr>
            <p:cNvSpPr txBox="1"/>
            <p:nvPr/>
          </p:nvSpPr>
          <p:spPr>
            <a:xfrm>
              <a:off x="6794768" y="1752911"/>
              <a:ext cx="1919590" cy="120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&lt;html&gt;</a:t>
              </a:r>
            </a:p>
            <a:p>
              <a:pPr algn="ctr"/>
              <a:r>
                <a:rPr lang="en-US" sz="900" b="1" dirty="0"/>
                <a:t>Hello World</a:t>
              </a:r>
            </a:p>
            <a:p>
              <a:pPr algn="ctr"/>
              <a:r>
                <a:rPr lang="en-US" sz="900" b="1" dirty="0"/>
                <a:t>&lt;/html&gt;</a:t>
              </a:r>
            </a:p>
          </p:txBody>
        </p:sp>
      </p:grp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749FE351-D3A9-F69D-EE9B-5B3AAE1E7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39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Network 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699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DA78D7-FAFB-75EB-E660-A55A32025724}"/>
              </a:ext>
            </a:extLst>
          </p:cNvPr>
          <p:cNvGraphicFramePr>
            <a:graphicFrameLocks noGrp="1"/>
          </p:cNvGraphicFramePr>
          <p:nvPr/>
        </p:nvGraphicFramePr>
        <p:xfrm>
          <a:off x="663078" y="2336993"/>
          <a:ext cx="1695940" cy="256032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695940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HTTPS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346279999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TCP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90892673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IP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Ethernet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B5C9763-D94A-5AD8-F724-F04B8053EFDD}"/>
              </a:ext>
            </a:extLst>
          </p:cNvPr>
          <p:cNvGraphicFramePr>
            <a:graphicFrameLocks noGrp="1"/>
          </p:cNvGraphicFramePr>
          <p:nvPr/>
        </p:nvGraphicFramePr>
        <p:xfrm>
          <a:off x="9984134" y="2336993"/>
          <a:ext cx="1695940" cy="256032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695940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HTTPS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346279999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TCP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90892673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IP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Ethernet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F6483C1-F184-418B-A649-1D9EBF264FE3}"/>
              </a:ext>
            </a:extLst>
          </p:cNvPr>
          <p:cNvGraphicFramePr>
            <a:graphicFrameLocks noGrp="1"/>
          </p:cNvGraphicFramePr>
          <p:nvPr/>
        </p:nvGraphicFramePr>
        <p:xfrm>
          <a:off x="3679086" y="4257233"/>
          <a:ext cx="1695940" cy="6400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695940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Ethernet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AAD3623-6E17-2531-4185-8EF804937332}"/>
              </a:ext>
            </a:extLst>
          </p:cNvPr>
          <p:cNvGraphicFramePr>
            <a:graphicFrameLocks noGrp="1"/>
          </p:cNvGraphicFramePr>
          <p:nvPr/>
        </p:nvGraphicFramePr>
        <p:xfrm>
          <a:off x="6690204" y="3617153"/>
          <a:ext cx="1695940" cy="128016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695940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IP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Ethernet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CDA260-9EC6-F6E5-E9F1-8F84EC777D10}"/>
              </a:ext>
            </a:extLst>
          </p:cNvPr>
          <p:cNvCxnSpPr>
            <a:cxnSpLocks/>
          </p:cNvCxnSpPr>
          <p:nvPr/>
        </p:nvCxnSpPr>
        <p:spPr>
          <a:xfrm>
            <a:off x="422032" y="2336993"/>
            <a:ext cx="0" cy="224028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307C1A-DC09-4680-7D0B-DD076A8B39E2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359018" y="4577273"/>
            <a:ext cx="1320068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4E4E45D-D189-F2C2-0B4E-FD6F5E65A27D}"/>
              </a:ext>
            </a:extLst>
          </p:cNvPr>
          <p:cNvSpPr txBox="1"/>
          <p:nvPr/>
        </p:nvSpPr>
        <p:spPr>
          <a:xfrm>
            <a:off x="663078" y="5029654"/>
            <a:ext cx="169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Host 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AE2E0C5-D258-4C6D-EACF-15FD35B28E1A}"/>
              </a:ext>
            </a:extLst>
          </p:cNvPr>
          <p:cNvSpPr txBox="1"/>
          <p:nvPr/>
        </p:nvSpPr>
        <p:spPr>
          <a:xfrm>
            <a:off x="3679086" y="5029654"/>
            <a:ext cx="169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Switch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086017B-FFD5-B729-CF2D-D7D468C39C9D}"/>
              </a:ext>
            </a:extLst>
          </p:cNvPr>
          <p:cNvSpPr txBox="1"/>
          <p:nvPr/>
        </p:nvSpPr>
        <p:spPr>
          <a:xfrm>
            <a:off x="6690204" y="5029654"/>
            <a:ext cx="169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Router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EF295BF-26B0-E80B-1746-0ADC83AC5C4A}"/>
              </a:ext>
            </a:extLst>
          </p:cNvPr>
          <p:cNvSpPr txBox="1"/>
          <p:nvPr/>
        </p:nvSpPr>
        <p:spPr>
          <a:xfrm>
            <a:off x="9984133" y="5029654"/>
            <a:ext cx="169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Host B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BE2928B-4674-1190-6A1C-FD93DEA5F855}"/>
              </a:ext>
            </a:extLst>
          </p:cNvPr>
          <p:cNvGrpSpPr/>
          <p:nvPr/>
        </p:nvGrpSpPr>
        <p:grpSpPr>
          <a:xfrm>
            <a:off x="2437749" y="3978762"/>
            <a:ext cx="875598" cy="900996"/>
            <a:chOff x="6213035" y="3950264"/>
            <a:chExt cx="2215980" cy="2280258"/>
          </a:xfrm>
        </p:grpSpPr>
        <p:pic>
          <p:nvPicPr>
            <p:cNvPr id="5" name="Picture 4" descr="A white rectangular object with a yellow stamp&#10;&#10;Description automatically generated">
              <a:extLst>
                <a:ext uri="{FF2B5EF4-FFF2-40B4-BE49-F238E27FC236}">
                  <a16:creationId xmlns:a16="http://schemas.microsoft.com/office/drawing/2014/main" id="{04266557-13AE-DE1B-37B7-75E541202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3035" y="3950264"/>
              <a:ext cx="2215980" cy="221598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67F4AF4-086B-9572-A597-FBF92C529BCD}"/>
                </a:ext>
              </a:extLst>
            </p:cNvPr>
            <p:cNvSpPr txBox="1"/>
            <p:nvPr/>
          </p:nvSpPr>
          <p:spPr>
            <a:xfrm>
              <a:off x="6361230" y="5373703"/>
              <a:ext cx="1919591" cy="856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4B:67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C40F0E9-DD41-3D93-849F-986B58181DCB}"/>
              </a:ext>
            </a:extLst>
          </p:cNvPr>
          <p:cNvGrpSpPr/>
          <p:nvPr/>
        </p:nvGrpSpPr>
        <p:grpSpPr>
          <a:xfrm>
            <a:off x="949271" y="1081098"/>
            <a:ext cx="1123554" cy="1123554"/>
            <a:chOff x="6426736" y="1524966"/>
            <a:chExt cx="2655651" cy="2655651"/>
          </a:xfrm>
        </p:grpSpPr>
        <p:pic>
          <p:nvPicPr>
            <p:cNvPr id="33" name="Picture 32" descr="A blue envelope with a white paper in it&#10;&#10;Description automatically generated">
              <a:extLst>
                <a:ext uri="{FF2B5EF4-FFF2-40B4-BE49-F238E27FC236}">
                  <a16:creationId xmlns:a16="http://schemas.microsoft.com/office/drawing/2014/main" id="{2232F5B0-3628-EBD3-FE59-1E8FBDA2A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6736" y="1524966"/>
              <a:ext cx="2655651" cy="2655651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D696E03-D26A-A9E6-7808-F96CD375A28C}"/>
                </a:ext>
              </a:extLst>
            </p:cNvPr>
            <p:cNvSpPr txBox="1"/>
            <p:nvPr/>
          </p:nvSpPr>
          <p:spPr>
            <a:xfrm>
              <a:off x="6794768" y="1752911"/>
              <a:ext cx="1919590" cy="120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&lt;html&gt;</a:t>
              </a:r>
            </a:p>
            <a:p>
              <a:pPr algn="ctr"/>
              <a:r>
                <a:rPr lang="en-US" sz="900" b="1" dirty="0"/>
                <a:t>Hello World</a:t>
              </a:r>
            </a:p>
            <a:p>
              <a:pPr algn="ctr"/>
              <a:r>
                <a:rPr lang="en-US" sz="900" b="1" dirty="0"/>
                <a:t>&lt;/html&gt;</a:t>
              </a:r>
            </a:p>
          </p:txBody>
        </p:sp>
      </p:grp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08527DC8-29FE-37A1-91E4-8B76D7655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579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Network 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699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DA78D7-FAFB-75EB-E660-A55A32025724}"/>
              </a:ext>
            </a:extLst>
          </p:cNvPr>
          <p:cNvGraphicFramePr>
            <a:graphicFrameLocks noGrp="1"/>
          </p:cNvGraphicFramePr>
          <p:nvPr/>
        </p:nvGraphicFramePr>
        <p:xfrm>
          <a:off x="663078" y="2336993"/>
          <a:ext cx="1695940" cy="256032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695940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HTTPS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346279999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TCP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90892673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IP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Ethernet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B5C9763-D94A-5AD8-F724-F04B8053EFDD}"/>
              </a:ext>
            </a:extLst>
          </p:cNvPr>
          <p:cNvGraphicFramePr>
            <a:graphicFrameLocks noGrp="1"/>
          </p:cNvGraphicFramePr>
          <p:nvPr/>
        </p:nvGraphicFramePr>
        <p:xfrm>
          <a:off x="9984134" y="2336993"/>
          <a:ext cx="1695940" cy="256032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695940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HTTPS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346279999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TCP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90892673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IP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Ethernet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F6483C1-F184-418B-A649-1D9EBF264FE3}"/>
              </a:ext>
            </a:extLst>
          </p:cNvPr>
          <p:cNvGraphicFramePr>
            <a:graphicFrameLocks noGrp="1"/>
          </p:cNvGraphicFramePr>
          <p:nvPr/>
        </p:nvGraphicFramePr>
        <p:xfrm>
          <a:off x="3679086" y="4257233"/>
          <a:ext cx="1695940" cy="6400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695940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Ethernet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AAD3623-6E17-2531-4185-8EF804937332}"/>
              </a:ext>
            </a:extLst>
          </p:cNvPr>
          <p:cNvGraphicFramePr>
            <a:graphicFrameLocks noGrp="1"/>
          </p:cNvGraphicFramePr>
          <p:nvPr/>
        </p:nvGraphicFramePr>
        <p:xfrm>
          <a:off x="6690204" y="3617153"/>
          <a:ext cx="1695940" cy="128016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695940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IP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Ethernet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CDA260-9EC6-F6E5-E9F1-8F84EC777D10}"/>
              </a:ext>
            </a:extLst>
          </p:cNvPr>
          <p:cNvCxnSpPr>
            <a:cxnSpLocks/>
          </p:cNvCxnSpPr>
          <p:nvPr/>
        </p:nvCxnSpPr>
        <p:spPr>
          <a:xfrm>
            <a:off x="422032" y="2336993"/>
            <a:ext cx="0" cy="224028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307C1A-DC09-4680-7D0B-DD076A8B39E2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359018" y="4577273"/>
            <a:ext cx="1320068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7036AF-37DE-9049-6BF9-3B883D5531D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375026" y="4577273"/>
            <a:ext cx="1315178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4E4E45D-D189-F2C2-0B4E-FD6F5E65A27D}"/>
              </a:ext>
            </a:extLst>
          </p:cNvPr>
          <p:cNvSpPr txBox="1"/>
          <p:nvPr/>
        </p:nvSpPr>
        <p:spPr>
          <a:xfrm>
            <a:off x="663078" y="5029654"/>
            <a:ext cx="169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Host 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AE2E0C5-D258-4C6D-EACF-15FD35B28E1A}"/>
              </a:ext>
            </a:extLst>
          </p:cNvPr>
          <p:cNvSpPr txBox="1"/>
          <p:nvPr/>
        </p:nvSpPr>
        <p:spPr>
          <a:xfrm>
            <a:off x="3679086" y="5029654"/>
            <a:ext cx="169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Switch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086017B-FFD5-B729-CF2D-D7D468C39C9D}"/>
              </a:ext>
            </a:extLst>
          </p:cNvPr>
          <p:cNvSpPr txBox="1"/>
          <p:nvPr/>
        </p:nvSpPr>
        <p:spPr>
          <a:xfrm>
            <a:off x="6690204" y="5029654"/>
            <a:ext cx="169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Router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EF295BF-26B0-E80B-1746-0ADC83AC5C4A}"/>
              </a:ext>
            </a:extLst>
          </p:cNvPr>
          <p:cNvSpPr txBox="1"/>
          <p:nvPr/>
        </p:nvSpPr>
        <p:spPr>
          <a:xfrm>
            <a:off x="9984133" y="5029654"/>
            <a:ext cx="169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Host B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BE2928B-4674-1190-6A1C-FD93DEA5F855}"/>
              </a:ext>
            </a:extLst>
          </p:cNvPr>
          <p:cNvGrpSpPr/>
          <p:nvPr/>
        </p:nvGrpSpPr>
        <p:grpSpPr>
          <a:xfrm>
            <a:off x="2437749" y="3978762"/>
            <a:ext cx="875598" cy="900996"/>
            <a:chOff x="6213035" y="3950264"/>
            <a:chExt cx="2215980" cy="2280258"/>
          </a:xfrm>
        </p:grpSpPr>
        <p:pic>
          <p:nvPicPr>
            <p:cNvPr id="5" name="Picture 4" descr="A white rectangular object with a yellow stamp&#10;&#10;Description automatically generated">
              <a:extLst>
                <a:ext uri="{FF2B5EF4-FFF2-40B4-BE49-F238E27FC236}">
                  <a16:creationId xmlns:a16="http://schemas.microsoft.com/office/drawing/2014/main" id="{04266557-13AE-DE1B-37B7-75E541202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3035" y="3950264"/>
              <a:ext cx="2215980" cy="221598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67F4AF4-086B-9572-A597-FBF92C529BCD}"/>
                </a:ext>
              </a:extLst>
            </p:cNvPr>
            <p:cNvSpPr txBox="1"/>
            <p:nvPr/>
          </p:nvSpPr>
          <p:spPr>
            <a:xfrm>
              <a:off x="6361230" y="5373703"/>
              <a:ext cx="1919591" cy="856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4B:67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4A50E4-0D9E-2537-6197-FD500E444B8D}"/>
              </a:ext>
            </a:extLst>
          </p:cNvPr>
          <p:cNvGrpSpPr/>
          <p:nvPr/>
        </p:nvGrpSpPr>
        <p:grpSpPr>
          <a:xfrm>
            <a:off x="5482033" y="3967964"/>
            <a:ext cx="875598" cy="900996"/>
            <a:chOff x="6213035" y="3950264"/>
            <a:chExt cx="2215980" cy="2280258"/>
          </a:xfrm>
        </p:grpSpPr>
        <p:pic>
          <p:nvPicPr>
            <p:cNvPr id="12" name="Picture 11" descr="A white rectangular object with a yellow stamp&#10;&#10;Description automatically generated">
              <a:extLst>
                <a:ext uri="{FF2B5EF4-FFF2-40B4-BE49-F238E27FC236}">
                  <a16:creationId xmlns:a16="http://schemas.microsoft.com/office/drawing/2014/main" id="{B6149EB3-8512-0744-D1C2-800F1DC77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3035" y="3950264"/>
              <a:ext cx="2215980" cy="221598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C64DF5D-A022-A020-2E81-942D6D861136}"/>
                </a:ext>
              </a:extLst>
            </p:cNvPr>
            <p:cNvSpPr txBox="1"/>
            <p:nvPr/>
          </p:nvSpPr>
          <p:spPr>
            <a:xfrm>
              <a:off x="6361230" y="5373703"/>
              <a:ext cx="1919591" cy="856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4B:67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C40F0E9-DD41-3D93-849F-986B58181DCB}"/>
              </a:ext>
            </a:extLst>
          </p:cNvPr>
          <p:cNvGrpSpPr/>
          <p:nvPr/>
        </p:nvGrpSpPr>
        <p:grpSpPr>
          <a:xfrm>
            <a:off x="949271" y="1081098"/>
            <a:ext cx="1123554" cy="1123554"/>
            <a:chOff x="6426736" y="1524966"/>
            <a:chExt cx="2655651" cy="2655651"/>
          </a:xfrm>
        </p:grpSpPr>
        <p:pic>
          <p:nvPicPr>
            <p:cNvPr id="33" name="Picture 32" descr="A blue envelope with a white paper in it&#10;&#10;Description automatically generated">
              <a:extLst>
                <a:ext uri="{FF2B5EF4-FFF2-40B4-BE49-F238E27FC236}">
                  <a16:creationId xmlns:a16="http://schemas.microsoft.com/office/drawing/2014/main" id="{2232F5B0-3628-EBD3-FE59-1E8FBDA2A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6736" y="1524966"/>
              <a:ext cx="2655651" cy="2655651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D696E03-D26A-A9E6-7808-F96CD375A28C}"/>
                </a:ext>
              </a:extLst>
            </p:cNvPr>
            <p:cNvSpPr txBox="1"/>
            <p:nvPr/>
          </p:nvSpPr>
          <p:spPr>
            <a:xfrm>
              <a:off x="6794768" y="1752911"/>
              <a:ext cx="1919590" cy="120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&lt;html&gt;</a:t>
              </a:r>
            </a:p>
            <a:p>
              <a:pPr algn="ctr"/>
              <a:r>
                <a:rPr lang="en-US" sz="900" b="1" dirty="0"/>
                <a:t>Hello World</a:t>
              </a:r>
            </a:p>
            <a:p>
              <a:pPr algn="ctr"/>
              <a:r>
                <a:rPr lang="en-US" sz="900" b="1" dirty="0"/>
                <a:t>&lt;/html&gt;</a:t>
              </a:r>
            </a:p>
          </p:txBody>
        </p:sp>
      </p:grp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286A3F7E-A451-B66D-0D49-D66B403B1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673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Network 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699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DA78D7-FAFB-75EB-E660-A55A32025724}"/>
              </a:ext>
            </a:extLst>
          </p:cNvPr>
          <p:cNvGraphicFramePr>
            <a:graphicFrameLocks noGrp="1"/>
          </p:cNvGraphicFramePr>
          <p:nvPr/>
        </p:nvGraphicFramePr>
        <p:xfrm>
          <a:off x="663078" y="2336993"/>
          <a:ext cx="1695940" cy="256032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695940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HTTPS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346279999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TCP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90892673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IP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Ethernet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B5C9763-D94A-5AD8-F724-F04B8053EFDD}"/>
              </a:ext>
            </a:extLst>
          </p:cNvPr>
          <p:cNvGraphicFramePr>
            <a:graphicFrameLocks noGrp="1"/>
          </p:cNvGraphicFramePr>
          <p:nvPr/>
        </p:nvGraphicFramePr>
        <p:xfrm>
          <a:off x="9984134" y="2336993"/>
          <a:ext cx="1695940" cy="256032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695940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HTTPS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346279999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TCP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90892673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IP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Ethernet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F6483C1-F184-418B-A649-1D9EBF264FE3}"/>
              </a:ext>
            </a:extLst>
          </p:cNvPr>
          <p:cNvGraphicFramePr>
            <a:graphicFrameLocks noGrp="1"/>
          </p:cNvGraphicFramePr>
          <p:nvPr/>
        </p:nvGraphicFramePr>
        <p:xfrm>
          <a:off x="3679086" y="4257233"/>
          <a:ext cx="1695940" cy="6400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695940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Ethernet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AAD3623-6E17-2531-4185-8EF804937332}"/>
              </a:ext>
            </a:extLst>
          </p:cNvPr>
          <p:cNvGraphicFramePr>
            <a:graphicFrameLocks noGrp="1"/>
          </p:cNvGraphicFramePr>
          <p:nvPr/>
        </p:nvGraphicFramePr>
        <p:xfrm>
          <a:off x="6690204" y="3617153"/>
          <a:ext cx="1695940" cy="128016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695940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IP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Ethernet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CDA260-9EC6-F6E5-E9F1-8F84EC777D10}"/>
              </a:ext>
            </a:extLst>
          </p:cNvPr>
          <p:cNvCxnSpPr>
            <a:cxnSpLocks/>
          </p:cNvCxnSpPr>
          <p:nvPr/>
        </p:nvCxnSpPr>
        <p:spPr>
          <a:xfrm>
            <a:off x="422032" y="2336993"/>
            <a:ext cx="0" cy="224028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307C1A-DC09-4680-7D0B-DD076A8B39E2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359018" y="4577273"/>
            <a:ext cx="1320068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7036AF-37DE-9049-6BF9-3B883D5531D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375026" y="4577273"/>
            <a:ext cx="1315178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C709BB-C3F9-C657-259B-ECBECB54764F}"/>
              </a:ext>
            </a:extLst>
          </p:cNvPr>
          <p:cNvCxnSpPr>
            <a:cxnSpLocks/>
          </p:cNvCxnSpPr>
          <p:nvPr/>
        </p:nvCxnSpPr>
        <p:spPr>
          <a:xfrm flipV="1">
            <a:off x="6482376" y="3617153"/>
            <a:ext cx="0" cy="72321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4E4E45D-D189-F2C2-0B4E-FD6F5E65A27D}"/>
              </a:ext>
            </a:extLst>
          </p:cNvPr>
          <p:cNvSpPr txBox="1"/>
          <p:nvPr/>
        </p:nvSpPr>
        <p:spPr>
          <a:xfrm>
            <a:off x="663078" y="5029654"/>
            <a:ext cx="169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Host 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AE2E0C5-D258-4C6D-EACF-15FD35B28E1A}"/>
              </a:ext>
            </a:extLst>
          </p:cNvPr>
          <p:cNvSpPr txBox="1"/>
          <p:nvPr/>
        </p:nvSpPr>
        <p:spPr>
          <a:xfrm>
            <a:off x="3679086" y="5029654"/>
            <a:ext cx="169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Switch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086017B-FFD5-B729-CF2D-D7D468C39C9D}"/>
              </a:ext>
            </a:extLst>
          </p:cNvPr>
          <p:cNvSpPr txBox="1"/>
          <p:nvPr/>
        </p:nvSpPr>
        <p:spPr>
          <a:xfrm>
            <a:off x="6690204" y="5029654"/>
            <a:ext cx="169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Router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EF295BF-26B0-E80B-1746-0ADC83AC5C4A}"/>
              </a:ext>
            </a:extLst>
          </p:cNvPr>
          <p:cNvSpPr txBox="1"/>
          <p:nvPr/>
        </p:nvSpPr>
        <p:spPr>
          <a:xfrm>
            <a:off x="9984133" y="5029654"/>
            <a:ext cx="169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Host B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BE2928B-4674-1190-6A1C-FD93DEA5F855}"/>
              </a:ext>
            </a:extLst>
          </p:cNvPr>
          <p:cNvGrpSpPr/>
          <p:nvPr/>
        </p:nvGrpSpPr>
        <p:grpSpPr>
          <a:xfrm>
            <a:off x="2437749" y="3978762"/>
            <a:ext cx="875598" cy="900996"/>
            <a:chOff x="6213035" y="3950264"/>
            <a:chExt cx="2215980" cy="2280258"/>
          </a:xfrm>
        </p:grpSpPr>
        <p:pic>
          <p:nvPicPr>
            <p:cNvPr id="5" name="Picture 4" descr="A white rectangular object with a yellow stamp&#10;&#10;Description automatically generated">
              <a:extLst>
                <a:ext uri="{FF2B5EF4-FFF2-40B4-BE49-F238E27FC236}">
                  <a16:creationId xmlns:a16="http://schemas.microsoft.com/office/drawing/2014/main" id="{04266557-13AE-DE1B-37B7-75E541202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3035" y="3950264"/>
              <a:ext cx="2215980" cy="221598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67F4AF4-086B-9572-A597-FBF92C529BCD}"/>
                </a:ext>
              </a:extLst>
            </p:cNvPr>
            <p:cNvSpPr txBox="1"/>
            <p:nvPr/>
          </p:nvSpPr>
          <p:spPr>
            <a:xfrm>
              <a:off x="6361230" y="5373703"/>
              <a:ext cx="1919591" cy="856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4B:67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4A50E4-0D9E-2537-6197-FD500E444B8D}"/>
              </a:ext>
            </a:extLst>
          </p:cNvPr>
          <p:cNvGrpSpPr/>
          <p:nvPr/>
        </p:nvGrpSpPr>
        <p:grpSpPr>
          <a:xfrm>
            <a:off x="5482033" y="3967964"/>
            <a:ext cx="875598" cy="900996"/>
            <a:chOff x="6213035" y="3950264"/>
            <a:chExt cx="2215980" cy="2280258"/>
          </a:xfrm>
        </p:grpSpPr>
        <p:pic>
          <p:nvPicPr>
            <p:cNvPr id="12" name="Picture 11" descr="A white rectangular object with a yellow stamp&#10;&#10;Description automatically generated">
              <a:extLst>
                <a:ext uri="{FF2B5EF4-FFF2-40B4-BE49-F238E27FC236}">
                  <a16:creationId xmlns:a16="http://schemas.microsoft.com/office/drawing/2014/main" id="{B6149EB3-8512-0744-D1C2-800F1DC77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3035" y="3950264"/>
              <a:ext cx="2215980" cy="221598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C64DF5D-A022-A020-2E81-942D6D861136}"/>
                </a:ext>
              </a:extLst>
            </p:cNvPr>
            <p:cNvSpPr txBox="1"/>
            <p:nvPr/>
          </p:nvSpPr>
          <p:spPr>
            <a:xfrm>
              <a:off x="6361230" y="5373703"/>
              <a:ext cx="1919591" cy="856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4B:67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F24F8BF-DA17-7ABD-E806-B37EDBCB2A19}"/>
              </a:ext>
            </a:extLst>
          </p:cNvPr>
          <p:cNvGrpSpPr/>
          <p:nvPr/>
        </p:nvGrpSpPr>
        <p:grpSpPr>
          <a:xfrm>
            <a:off x="6976397" y="2361258"/>
            <a:ext cx="1123554" cy="1123554"/>
            <a:chOff x="6426739" y="3510593"/>
            <a:chExt cx="2655651" cy="2655651"/>
          </a:xfrm>
        </p:grpSpPr>
        <p:pic>
          <p:nvPicPr>
            <p:cNvPr id="30" name="Picture 29" descr="A white envelope with a pink card inside&#10;&#10;Description automatically generated">
              <a:extLst>
                <a:ext uri="{FF2B5EF4-FFF2-40B4-BE49-F238E27FC236}">
                  <a16:creationId xmlns:a16="http://schemas.microsoft.com/office/drawing/2014/main" id="{5AA66DD4-CC0A-3470-28B1-5558E27E8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6739" y="3510593"/>
              <a:ext cx="2655651" cy="26556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281BDD3-D2DB-803E-6045-57E280C9DF2B}"/>
                </a:ext>
              </a:extLst>
            </p:cNvPr>
            <p:cNvSpPr txBox="1"/>
            <p:nvPr/>
          </p:nvSpPr>
          <p:spPr>
            <a:xfrm>
              <a:off x="6794768" y="3953296"/>
              <a:ext cx="1919590" cy="10911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13.107.</a:t>
              </a:r>
            </a:p>
            <a:p>
              <a:pPr algn="ctr"/>
              <a:r>
                <a:rPr lang="en-US" sz="1200" b="1" dirty="0"/>
                <a:t>18.11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C40F0E9-DD41-3D93-849F-986B58181DCB}"/>
              </a:ext>
            </a:extLst>
          </p:cNvPr>
          <p:cNvGrpSpPr/>
          <p:nvPr/>
        </p:nvGrpSpPr>
        <p:grpSpPr>
          <a:xfrm>
            <a:off x="949271" y="1081098"/>
            <a:ext cx="1123554" cy="1123554"/>
            <a:chOff x="6426736" y="1524966"/>
            <a:chExt cx="2655651" cy="2655651"/>
          </a:xfrm>
        </p:grpSpPr>
        <p:pic>
          <p:nvPicPr>
            <p:cNvPr id="33" name="Picture 32" descr="A blue envelope with a white paper in it&#10;&#10;Description automatically generated">
              <a:extLst>
                <a:ext uri="{FF2B5EF4-FFF2-40B4-BE49-F238E27FC236}">
                  <a16:creationId xmlns:a16="http://schemas.microsoft.com/office/drawing/2014/main" id="{2232F5B0-3628-EBD3-FE59-1E8FBDA2A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6736" y="1524966"/>
              <a:ext cx="2655651" cy="2655651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D696E03-D26A-A9E6-7808-F96CD375A28C}"/>
                </a:ext>
              </a:extLst>
            </p:cNvPr>
            <p:cNvSpPr txBox="1"/>
            <p:nvPr/>
          </p:nvSpPr>
          <p:spPr>
            <a:xfrm>
              <a:off x="6794768" y="1752911"/>
              <a:ext cx="1919590" cy="120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&lt;html&gt;</a:t>
              </a:r>
            </a:p>
            <a:p>
              <a:pPr algn="ctr"/>
              <a:r>
                <a:rPr lang="en-US" sz="900" b="1" dirty="0"/>
                <a:t>Hello World</a:t>
              </a:r>
            </a:p>
            <a:p>
              <a:pPr algn="ctr"/>
              <a:r>
                <a:rPr lang="en-US" sz="900" b="1" dirty="0"/>
                <a:t>&lt;/html&gt;</a:t>
              </a:r>
            </a:p>
          </p:txBody>
        </p:sp>
      </p:grp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A85D9F1A-5611-65E4-A6CE-7918EA88D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388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Network 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699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DA78D7-FAFB-75EB-E660-A55A32025724}"/>
              </a:ext>
            </a:extLst>
          </p:cNvPr>
          <p:cNvGraphicFramePr>
            <a:graphicFrameLocks noGrp="1"/>
          </p:cNvGraphicFramePr>
          <p:nvPr/>
        </p:nvGraphicFramePr>
        <p:xfrm>
          <a:off x="663078" y="2336993"/>
          <a:ext cx="1695940" cy="256032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695940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HTTPS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346279999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TCP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90892673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IP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Ethernet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B5C9763-D94A-5AD8-F724-F04B8053EFDD}"/>
              </a:ext>
            </a:extLst>
          </p:cNvPr>
          <p:cNvGraphicFramePr>
            <a:graphicFrameLocks noGrp="1"/>
          </p:cNvGraphicFramePr>
          <p:nvPr/>
        </p:nvGraphicFramePr>
        <p:xfrm>
          <a:off x="9984134" y="2336993"/>
          <a:ext cx="1695940" cy="256032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695940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HTTPS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346279999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TCP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90892673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IP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Ethernet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F6483C1-F184-418B-A649-1D9EBF264FE3}"/>
              </a:ext>
            </a:extLst>
          </p:cNvPr>
          <p:cNvGraphicFramePr>
            <a:graphicFrameLocks noGrp="1"/>
          </p:cNvGraphicFramePr>
          <p:nvPr/>
        </p:nvGraphicFramePr>
        <p:xfrm>
          <a:off x="3679086" y="4257233"/>
          <a:ext cx="1695940" cy="6400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695940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Ethernet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AAD3623-6E17-2531-4185-8EF804937332}"/>
              </a:ext>
            </a:extLst>
          </p:cNvPr>
          <p:cNvGraphicFramePr>
            <a:graphicFrameLocks noGrp="1"/>
          </p:cNvGraphicFramePr>
          <p:nvPr/>
        </p:nvGraphicFramePr>
        <p:xfrm>
          <a:off x="6690204" y="3617153"/>
          <a:ext cx="1695940" cy="128016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695940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IP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Ethernet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CDA260-9EC6-F6E5-E9F1-8F84EC777D10}"/>
              </a:ext>
            </a:extLst>
          </p:cNvPr>
          <p:cNvCxnSpPr>
            <a:cxnSpLocks/>
          </p:cNvCxnSpPr>
          <p:nvPr/>
        </p:nvCxnSpPr>
        <p:spPr>
          <a:xfrm>
            <a:off x="422032" y="2336993"/>
            <a:ext cx="0" cy="224028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307C1A-DC09-4680-7D0B-DD076A8B39E2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359018" y="4577273"/>
            <a:ext cx="1320068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7036AF-37DE-9049-6BF9-3B883D5531D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375026" y="4577273"/>
            <a:ext cx="1315178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C709BB-C3F9-C657-259B-ECBECB54764F}"/>
              </a:ext>
            </a:extLst>
          </p:cNvPr>
          <p:cNvCxnSpPr>
            <a:cxnSpLocks/>
          </p:cNvCxnSpPr>
          <p:nvPr/>
        </p:nvCxnSpPr>
        <p:spPr>
          <a:xfrm flipV="1">
            <a:off x="6482376" y="3617153"/>
            <a:ext cx="0" cy="72321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2EF4071-DFCB-2D33-DF5F-0B1C1F4ADA9D}"/>
              </a:ext>
            </a:extLst>
          </p:cNvPr>
          <p:cNvCxnSpPr>
            <a:cxnSpLocks/>
          </p:cNvCxnSpPr>
          <p:nvPr/>
        </p:nvCxnSpPr>
        <p:spPr>
          <a:xfrm>
            <a:off x="8569083" y="3617153"/>
            <a:ext cx="0" cy="831661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58A4CDA-42B9-451F-08AC-586C99A6CC19}"/>
              </a:ext>
            </a:extLst>
          </p:cNvPr>
          <p:cNvCxnSpPr>
            <a:cxnSpLocks/>
          </p:cNvCxnSpPr>
          <p:nvPr/>
        </p:nvCxnSpPr>
        <p:spPr>
          <a:xfrm>
            <a:off x="8386144" y="4578787"/>
            <a:ext cx="1597989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4E4E45D-D189-F2C2-0B4E-FD6F5E65A27D}"/>
              </a:ext>
            </a:extLst>
          </p:cNvPr>
          <p:cNvSpPr txBox="1"/>
          <p:nvPr/>
        </p:nvSpPr>
        <p:spPr>
          <a:xfrm>
            <a:off x="663078" y="5029654"/>
            <a:ext cx="169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Host 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AE2E0C5-D258-4C6D-EACF-15FD35B28E1A}"/>
              </a:ext>
            </a:extLst>
          </p:cNvPr>
          <p:cNvSpPr txBox="1"/>
          <p:nvPr/>
        </p:nvSpPr>
        <p:spPr>
          <a:xfrm>
            <a:off x="3679086" y="5029654"/>
            <a:ext cx="169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Switch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086017B-FFD5-B729-CF2D-D7D468C39C9D}"/>
              </a:ext>
            </a:extLst>
          </p:cNvPr>
          <p:cNvSpPr txBox="1"/>
          <p:nvPr/>
        </p:nvSpPr>
        <p:spPr>
          <a:xfrm>
            <a:off x="6690204" y="5029654"/>
            <a:ext cx="169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Router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EF295BF-26B0-E80B-1746-0ADC83AC5C4A}"/>
              </a:ext>
            </a:extLst>
          </p:cNvPr>
          <p:cNvSpPr txBox="1"/>
          <p:nvPr/>
        </p:nvSpPr>
        <p:spPr>
          <a:xfrm>
            <a:off x="9984133" y="5029654"/>
            <a:ext cx="169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Host B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BE2928B-4674-1190-6A1C-FD93DEA5F855}"/>
              </a:ext>
            </a:extLst>
          </p:cNvPr>
          <p:cNvGrpSpPr/>
          <p:nvPr/>
        </p:nvGrpSpPr>
        <p:grpSpPr>
          <a:xfrm>
            <a:off x="2437749" y="3978762"/>
            <a:ext cx="875598" cy="900996"/>
            <a:chOff x="6213035" y="3950264"/>
            <a:chExt cx="2215980" cy="2280258"/>
          </a:xfrm>
        </p:grpSpPr>
        <p:pic>
          <p:nvPicPr>
            <p:cNvPr id="5" name="Picture 4" descr="A white rectangular object with a yellow stamp&#10;&#10;Description automatically generated">
              <a:extLst>
                <a:ext uri="{FF2B5EF4-FFF2-40B4-BE49-F238E27FC236}">
                  <a16:creationId xmlns:a16="http://schemas.microsoft.com/office/drawing/2014/main" id="{04266557-13AE-DE1B-37B7-75E541202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3035" y="3950264"/>
              <a:ext cx="2215980" cy="221598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67F4AF4-086B-9572-A597-FBF92C529BCD}"/>
                </a:ext>
              </a:extLst>
            </p:cNvPr>
            <p:cNvSpPr txBox="1"/>
            <p:nvPr/>
          </p:nvSpPr>
          <p:spPr>
            <a:xfrm>
              <a:off x="6361230" y="5373703"/>
              <a:ext cx="1919591" cy="856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4B:67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4A50E4-0D9E-2537-6197-FD500E444B8D}"/>
              </a:ext>
            </a:extLst>
          </p:cNvPr>
          <p:cNvGrpSpPr/>
          <p:nvPr/>
        </p:nvGrpSpPr>
        <p:grpSpPr>
          <a:xfrm>
            <a:off x="5482033" y="3967964"/>
            <a:ext cx="875598" cy="900996"/>
            <a:chOff x="6213035" y="3950264"/>
            <a:chExt cx="2215980" cy="2280258"/>
          </a:xfrm>
        </p:grpSpPr>
        <p:pic>
          <p:nvPicPr>
            <p:cNvPr id="12" name="Picture 11" descr="A white rectangular object with a yellow stamp&#10;&#10;Description automatically generated">
              <a:extLst>
                <a:ext uri="{FF2B5EF4-FFF2-40B4-BE49-F238E27FC236}">
                  <a16:creationId xmlns:a16="http://schemas.microsoft.com/office/drawing/2014/main" id="{B6149EB3-8512-0744-D1C2-800F1DC77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3035" y="3950264"/>
              <a:ext cx="2215980" cy="221598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C64DF5D-A022-A020-2E81-942D6D861136}"/>
                </a:ext>
              </a:extLst>
            </p:cNvPr>
            <p:cNvSpPr txBox="1"/>
            <p:nvPr/>
          </p:nvSpPr>
          <p:spPr>
            <a:xfrm>
              <a:off x="6361230" y="5373703"/>
              <a:ext cx="1919591" cy="856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4B:67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34E145B-CA9B-ADB0-D7A3-851CCA406277}"/>
              </a:ext>
            </a:extLst>
          </p:cNvPr>
          <p:cNvGrpSpPr/>
          <p:nvPr/>
        </p:nvGrpSpPr>
        <p:grpSpPr>
          <a:xfrm>
            <a:off x="8760688" y="3967964"/>
            <a:ext cx="875598" cy="900996"/>
            <a:chOff x="6213035" y="3950264"/>
            <a:chExt cx="2215980" cy="2280258"/>
          </a:xfrm>
        </p:grpSpPr>
        <p:pic>
          <p:nvPicPr>
            <p:cNvPr id="17" name="Picture 16" descr="A white rectangular object with a yellow stamp&#10;&#10;Description automatically generated">
              <a:extLst>
                <a:ext uri="{FF2B5EF4-FFF2-40B4-BE49-F238E27FC236}">
                  <a16:creationId xmlns:a16="http://schemas.microsoft.com/office/drawing/2014/main" id="{C75F2598-8C3B-06FD-A891-6D3961BFD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3035" y="3950264"/>
              <a:ext cx="2215980" cy="221598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98181EF-B1A6-6DA7-23C8-CCE4D13763F8}"/>
                </a:ext>
              </a:extLst>
            </p:cNvPr>
            <p:cNvSpPr txBox="1"/>
            <p:nvPr/>
          </p:nvSpPr>
          <p:spPr>
            <a:xfrm>
              <a:off x="6361230" y="5373703"/>
              <a:ext cx="1919591" cy="856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E5:A0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F24F8BF-DA17-7ABD-E806-B37EDBCB2A19}"/>
              </a:ext>
            </a:extLst>
          </p:cNvPr>
          <p:cNvGrpSpPr/>
          <p:nvPr/>
        </p:nvGrpSpPr>
        <p:grpSpPr>
          <a:xfrm>
            <a:off x="6976397" y="2361258"/>
            <a:ext cx="1123554" cy="1123554"/>
            <a:chOff x="6426739" y="3510593"/>
            <a:chExt cx="2655651" cy="2655651"/>
          </a:xfrm>
        </p:grpSpPr>
        <p:pic>
          <p:nvPicPr>
            <p:cNvPr id="30" name="Picture 29" descr="A white envelope with a pink card inside&#10;&#10;Description automatically generated">
              <a:extLst>
                <a:ext uri="{FF2B5EF4-FFF2-40B4-BE49-F238E27FC236}">
                  <a16:creationId xmlns:a16="http://schemas.microsoft.com/office/drawing/2014/main" id="{5AA66DD4-CC0A-3470-28B1-5558E27E8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6739" y="3510593"/>
              <a:ext cx="2655651" cy="26556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281BDD3-D2DB-803E-6045-57E280C9DF2B}"/>
                </a:ext>
              </a:extLst>
            </p:cNvPr>
            <p:cNvSpPr txBox="1"/>
            <p:nvPr/>
          </p:nvSpPr>
          <p:spPr>
            <a:xfrm>
              <a:off x="6794768" y="3953296"/>
              <a:ext cx="1919590" cy="10911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13.107.</a:t>
              </a:r>
            </a:p>
            <a:p>
              <a:pPr algn="ctr"/>
              <a:r>
                <a:rPr lang="en-US" sz="1200" b="1" dirty="0"/>
                <a:t>18.11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C40F0E9-DD41-3D93-849F-986B58181DCB}"/>
              </a:ext>
            </a:extLst>
          </p:cNvPr>
          <p:cNvGrpSpPr/>
          <p:nvPr/>
        </p:nvGrpSpPr>
        <p:grpSpPr>
          <a:xfrm>
            <a:off x="949271" y="1081098"/>
            <a:ext cx="1123554" cy="1123554"/>
            <a:chOff x="6426736" y="1524966"/>
            <a:chExt cx="2655651" cy="2655651"/>
          </a:xfrm>
        </p:grpSpPr>
        <p:pic>
          <p:nvPicPr>
            <p:cNvPr id="33" name="Picture 32" descr="A blue envelope with a white paper in it&#10;&#10;Description automatically generated">
              <a:extLst>
                <a:ext uri="{FF2B5EF4-FFF2-40B4-BE49-F238E27FC236}">
                  <a16:creationId xmlns:a16="http://schemas.microsoft.com/office/drawing/2014/main" id="{2232F5B0-3628-EBD3-FE59-1E8FBDA2A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6736" y="1524966"/>
              <a:ext cx="2655651" cy="2655651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D696E03-D26A-A9E6-7808-F96CD375A28C}"/>
                </a:ext>
              </a:extLst>
            </p:cNvPr>
            <p:cNvSpPr txBox="1"/>
            <p:nvPr/>
          </p:nvSpPr>
          <p:spPr>
            <a:xfrm>
              <a:off x="6794768" y="1752911"/>
              <a:ext cx="1919590" cy="120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&lt;html&gt;</a:t>
              </a:r>
            </a:p>
            <a:p>
              <a:pPr algn="ctr"/>
              <a:r>
                <a:rPr lang="en-US" sz="900" b="1" dirty="0"/>
                <a:t>Hello World</a:t>
              </a:r>
            </a:p>
            <a:p>
              <a:pPr algn="ctr"/>
              <a:r>
                <a:rPr lang="en-US" sz="900" b="1" dirty="0"/>
                <a:t>&lt;/html&gt;</a:t>
              </a:r>
            </a:p>
          </p:txBody>
        </p:sp>
      </p:grp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6AEBD97B-1539-079D-E3D6-3A7F9010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032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Network 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699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DA78D7-FAFB-75EB-E660-A55A32025724}"/>
              </a:ext>
            </a:extLst>
          </p:cNvPr>
          <p:cNvGraphicFramePr>
            <a:graphicFrameLocks noGrp="1"/>
          </p:cNvGraphicFramePr>
          <p:nvPr/>
        </p:nvGraphicFramePr>
        <p:xfrm>
          <a:off x="663078" y="2336993"/>
          <a:ext cx="1695940" cy="256032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695940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HTTPS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346279999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TCP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90892673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IP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Ethernet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B5C9763-D94A-5AD8-F724-F04B8053EFDD}"/>
              </a:ext>
            </a:extLst>
          </p:cNvPr>
          <p:cNvGraphicFramePr>
            <a:graphicFrameLocks noGrp="1"/>
          </p:cNvGraphicFramePr>
          <p:nvPr/>
        </p:nvGraphicFramePr>
        <p:xfrm>
          <a:off x="9984134" y="2336993"/>
          <a:ext cx="1695940" cy="256032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695940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HTTPS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346279999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TCP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90892673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IP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Ethernet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F6483C1-F184-418B-A649-1D9EBF264FE3}"/>
              </a:ext>
            </a:extLst>
          </p:cNvPr>
          <p:cNvGraphicFramePr>
            <a:graphicFrameLocks noGrp="1"/>
          </p:cNvGraphicFramePr>
          <p:nvPr/>
        </p:nvGraphicFramePr>
        <p:xfrm>
          <a:off x="3679086" y="4257233"/>
          <a:ext cx="1695940" cy="6400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695940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Ethernet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AAD3623-6E17-2531-4185-8EF804937332}"/>
              </a:ext>
            </a:extLst>
          </p:cNvPr>
          <p:cNvGraphicFramePr>
            <a:graphicFrameLocks noGrp="1"/>
          </p:cNvGraphicFramePr>
          <p:nvPr/>
        </p:nvGraphicFramePr>
        <p:xfrm>
          <a:off x="6690204" y="3617153"/>
          <a:ext cx="1695940" cy="128016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695940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IP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Ethernet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CDA260-9EC6-F6E5-E9F1-8F84EC777D10}"/>
              </a:ext>
            </a:extLst>
          </p:cNvPr>
          <p:cNvCxnSpPr>
            <a:cxnSpLocks/>
          </p:cNvCxnSpPr>
          <p:nvPr/>
        </p:nvCxnSpPr>
        <p:spPr>
          <a:xfrm>
            <a:off x="422032" y="2336993"/>
            <a:ext cx="0" cy="224028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307C1A-DC09-4680-7D0B-DD076A8B39E2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359018" y="4577273"/>
            <a:ext cx="1320068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7036AF-37DE-9049-6BF9-3B883D5531D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375026" y="4577273"/>
            <a:ext cx="1315178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C709BB-C3F9-C657-259B-ECBECB54764F}"/>
              </a:ext>
            </a:extLst>
          </p:cNvPr>
          <p:cNvCxnSpPr>
            <a:cxnSpLocks/>
          </p:cNvCxnSpPr>
          <p:nvPr/>
        </p:nvCxnSpPr>
        <p:spPr>
          <a:xfrm flipV="1">
            <a:off x="6482376" y="3617153"/>
            <a:ext cx="0" cy="72321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2EF4071-DFCB-2D33-DF5F-0B1C1F4ADA9D}"/>
              </a:ext>
            </a:extLst>
          </p:cNvPr>
          <p:cNvCxnSpPr>
            <a:cxnSpLocks/>
          </p:cNvCxnSpPr>
          <p:nvPr/>
        </p:nvCxnSpPr>
        <p:spPr>
          <a:xfrm>
            <a:off x="8569083" y="3617153"/>
            <a:ext cx="0" cy="831661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58A4CDA-42B9-451F-08AC-586C99A6CC19}"/>
              </a:ext>
            </a:extLst>
          </p:cNvPr>
          <p:cNvCxnSpPr>
            <a:cxnSpLocks/>
          </p:cNvCxnSpPr>
          <p:nvPr/>
        </p:nvCxnSpPr>
        <p:spPr>
          <a:xfrm>
            <a:off x="8386144" y="4578787"/>
            <a:ext cx="1597989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323E6C9-E855-C1CE-D354-E407298F051E}"/>
              </a:ext>
            </a:extLst>
          </p:cNvPr>
          <p:cNvCxnSpPr>
            <a:cxnSpLocks/>
          </p:cNvCxnSpPr>
          <p:nvPr/>
        </p:nvCxnSpPr>
        <p:spPr>
          <a:xfrm flipV="1">
            <a:off x="11903295" y="2336993"/>
            <a:ext cx="0" cy="224028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4E4E45D-D189-F2C2-0B4E-FD6F5E65A27D}"/>
              </a:ext>
            </a:extLst>
          </p:cNvPr>
          <p:cNvSpPr txBox="1"/>
          <p:nvPr/>
        </p:nvSpPr>
        <p:spPr>
          <a:xfrm>
            <a:off x="663078" y="5029654"/>
            <a:ext cx="169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Host 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AE2E0C5-D258-4C6D-EACF-15FD35B28E1A}"/>
              </a:ext>
            </a:extLst>
          </p:cNvPr>
          <p:cNvSpPr txBox="1"/>
          <p:nvPr/>
        </p:nvSpPr>
        <p:spPr>
          <a:xfrm>
            <a:off x="3679086" y="5029654"/>
            <a:ext cx="169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Switch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086017B-FFD5-B729-CF2D-D7D468C39C9D}"/>
              </a:ext>
            </a:extLst>
          </p:cNvPr>
          <p:cNvSpPr txBox="1"/>
          <p:nvPr/>
        </p:nvSpPr>
        <p:spPr>
          <a:xfrm>
            <a:off x="6690204" y="5029654"/>
            <a:ext cx="169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Router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EF295BF-26B0-E80B-1746-0ADC83AC5C4A}"/>
              </a:ext>
            </a:extLst>
          </p:cNvPr>
          <p:cNvSpPr txBox="1"/>
          <p:nvPr/>
        </p:nvSpPr>
        <p:spPr>
          <a:xfrm>
            <a:off x="9984133" y="5029654"/>
            <a:ext cx="169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Host B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BE2928B-4674-1190-6A1C-FD93DEA5F855}"/>
              </a:ext>
            </a:extLst>
          </p:cNvPr>
          <p:cNvGrpSpPr/>
          <p:nvPr/>
        </p:nvGrpSpPr>
        <p:grpSpPr>
          <a:xfrm>
            <a:off x="2437749" y="3978762"/>
            <a:ext cx="875598" cy="900996"/>
            <a:chOff x="6213035" y="3950264"/>
            <a:chExt cx="2215980" cy="2280258"/>
          </a:xfrm>
        </p:grpSpPr>
        <p:pic>
          <p:nvPicPr>
            <p:cNvPr id="5" name="Picture 4" descr="A white rectangular object with a yellow stamp&#10;&#10;Description automatically generated">
              <a:extLst>
                <a:ext uri="{FF2B5EF4-FFF2-40B4-BE49-F238E27FC236}">
                  <a16:creationId xmlns:a16="http://schemas.microsoft.com/office/drawing/2014/main" id="{04266557-13AE-DE1B-37B7-75E541202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3035" y="3950264"/>
              <a:ext cx="2215980" cy="221598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67F4AF4-086B-9572-A597-FBF92C529BCD}"/>
                </a:ext>
              </a:extLst>
            </p:cNvPr>
            <p:cNvSpPr txBox="1"/>
            <p:nvPr/>
          </p:nvSpPr>
          <p:spPr>
            <a:xfrm>
              <a:off x="6361230" y="5373703"/>
              <a:ext cx="1919591" cy="856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4B:67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4A50E4-0D9E-2537-6197-FD500E444B8D}"/>
              </a:ext>
            </a:extLst>
          </p:cNvPr>
          <p:cNvGrpSpPr/>
          <p:nvPr/>
        </p:nvGrpSpPr>
        <p:grpSpPr>
          <a:xfrm>
            <a:off x="5482033" y="3967964"/>
            <a:ext cx="875598" cy="900996"/>
            <a:chOff x="6213035" y="3950264"/>
            <a:chExt cx="2215980" cy="2280258"/>
          </a:xfrm>
        </p:grpSpPr>
        <p:pic>
          <p:nvPicPr>
            <p:cNvPr id="12" name="Picture 11" descr="A white rectangular object with a yellow stamp&#10;&#10;Description automatically generated">
              <a:extLst>
                <a:ext uri="{FF2B5EF4-FFF2-40B4-BE49-F238E27FC236}">
                  <a16:creationId xmlns:a16="http://schemas.microsoft.com/office/drawing/2014/main" id="{B6149EB3-8512-0744-D1C2-800F1DC77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3035" y="3950264"/>
              <a:ext cx="2215980" cy="221598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C64DF5D-A022-A020-2E81-942D6D861136}"/>
                </a:ext>
              </a:extLst>
            </p:cNvPr>
            <p:cNvSpPr txBox="1"/>
            <p:nvPr/>
          </p:nvSpPr>
          <p:spPr>
            <a:xfrm>
              <a:off x="6361230" y="5373703"/>
              <a:ext cx="1919591" cy="856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4B:67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34E145B-CA9B-ADB0-D7A3-851CCA406277}"/>
              </a:ext>
            </a:extLst>
          </p:cNvPr>
          <p:cNvGrpSpPr/>
          <p:nvPr/>
        </p:nvGrpSpPr>
        <p:grpSpPr>
          <a:xfrm>
            <a:off x="8760688" y="3967964"/>
            <a:ext cx="875598" cy="900996"/>
            <a:chOff x="6213035" y="3950264"/>
            <a:chExt cx="2215980" cy="2280258"/>
          </a:xfrm>
        </p:grpSpPr>
        <p:pic>
          <p:nvPicPr>
            <p:cNvPr id="17" name="Picture 16" descr="A white rectangular object with a yellow stamp&#10;&#10;Description automatically generated">
              <a:extLst>
                <a:ext uri="{FF2B5EF4-FFF2-40B4-BE49-F238E27FC236}">
                  <a16:creationId xmlns:a16="http://schemas.microsoft.com/office/drawing/2014/main" id="{C75F2598-8C3B-06FD-A891-6D3961BFD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3035" y="3950264"/>
              <a:ext cx="2215980" cy="221598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98181EF-B1A6-6DA7-23C8-CCE4D13763F8}"/>
                </a:ext>
              </a:extLst>
            </p:cNvPr>
            <p:cNvSpPr txBox="1"/>
            <p:nvPr/>
          </p:nvSpPr>
          <p:spPr>
            <a:xfrm>
              <a:off x="6361230" y="5373703"/>
              <a:ext cx="1919591" cy="856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E5:A0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F24F8BF-DA17-7ABD-E806-B37EDBCB2A19}"/>
              </a:ext>
            </a:extLst>
          </p:cNvPr>
          <p:cNvGrpSpPr/>
          <p:nvPr/>
        </p:nvGrpSpPr>
        <p:grpSpPr>
          <a:xfrm>
            <a:off x="6976397" y="2361258"/>
            <a:ext cx="1123554" cy="1123554"/>
            <a:chOff x="6426739" y="3510593"/>
            <a:chExt cx="2655651" cy="2655651"/>
          </a:xfrm>
        </p:grpSpPr>
        <p:pic>
          <p:nvPicPr>
            <p:cNvPr id="30" name="Picture 29" descr="A white envelope with a pink card inside&#10;&#10;Description automatically generated">
              <a:extLst>
                <a:ext uri="{FF2B5EF4-FFF2-40B4-BE49-F238E27FC236}">
                  <a16:creationId xmlns:a16="http://schemas.microsoft.com/office/drawing/2014/main" id="{5AA66DD4-CC0A-3470-28B1-5558E27E8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6739" y="3510593"/>
              <a:ext cx="2655651" cy="26556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281BDD3-D2DB-803E-6045-57E280C9DF2B}"/>
                </a:ext>
              </a:extLst>
            </p:cNvPr>
            <p:cNvSpPr txBox="1"/>
            <p:nvPr/>
          </p:nvSpPr>
          <p:spPr>
            <a:xfrm>
              <a:off x="6794768" y="3953296"/>
              <a:ext cx="1919590" cy="10911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13.107.</a:t>
              </a:r>
            </a:p>
            <a:p>
              <a:pPr algn="ctr"/>
              <a:r>
                <a:rPr lang="en-US" sz="1200" b="1" dirty="0"/>
                <a:t>18.11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C40F0E9-DD41-3D93-849F-986B58181DCB}"/>
              </a:ext>
            </a:extLst>
          </p:cNvPr>
          <p:cNvGrpSpPr/>
          <p:nvPr/>
        </p:nvGrpSpPr>
        <p:grpSpPr>
          <a:xfrm>
            <a:off x="949271" y="1081098"/>
            <a:ext cx="1123554" cy="1123554"/>
            <a:chOff x="6426736" y="1524966"/>
            <a:chExt cx="2655651" cy="2655651"/>
          </a:xfrm>
        </p:grpSpPr>
        <p:pic>
          <p:nvPicPr>
            <p:cNvPr id="33" name="Picture 32" descr="A blue envelope with a white paper in it&#10;&#10;Description automatically generated">
              <a:extLst>
                <a:ext uri="{FF2B5EF4-FFF2-40B4-BE49-F238E27FC236}">
                  <a16:creationId xmlns:a16="http://schemas.microsoft.com/office/drawing/2014/main" id="{2232F5B0-3628-EBD3-FE59-1E8FBDA2A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6736" y="1524966"/>
              <a:ext cx="2655651" cy="2655651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D696E03-D26A-A9E6-7808-F96CD375A28C}"/>
                </a:ext>
              </a:extLst>
            </p:cNvPr>
            <p:cNvSpPr txBox="1"/>
            <p:nvPr/>
          </p:nvSpPr>
          <p:spPr>
            <a:xfrm>
              <a:off x="6794768" y="1752911"/>
              <a:ext cx="1919590" cy="120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&lt;html&gt;</a:t>
              </a:r>
            </a:p>
            <a:p>
              <a:pPr algn="ctr"/>
              <a:r>
                <a:rPr lang="en-US" sz="900" b="1" dirty="0"/>
                <a:t>Hello World</a:t>
              </a:r>
            </a:p>
            <a:p>
              <a:pPr algn="ctr"/>
              <a:r>
                <a:rPr lang="en-US" sz="900" b="1" dirty="0"/>
                <a:t>&lt;/html&gt;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C4B6CF4-207D-28FA-6B17-FEC0D333C78D}"/>
              </a:ext>
            </a:extLst>
          </p:cNvPr>
          <p:cNvGrpSpPr/>
          <p:nvPr/>
        </p:nvGrpSpPr>
        <p:grpSpPr>
          <a:xfrm>
            <a:off x="10270326" y="1081098"/>
            <a:ext cx="1123554" cy="1123554"/>
            <a:chOff x="6426736" y="1524966"/>
            <a:chExt cx="2655651" cy="2655651"/>
          </a:xfrm>
        </p:grpSpPr>
        <p:pic>
          <p:nvPicPr>
            <p:cNvPr id="36" name="Picture 35" descr="A blue envelope with a white paper in it&#10;&#10;Description automatically generated">
              <a:extLst>
                <a:ext uri="{FF2B5EF4-FFF2-40B4-BE49-F238E27FC236}">
                  <a16:creationId xmlns:a16="http://schemas.microsoft.com/office/drawing/2014/main" id="{D0E0E08D-C559-5B68-4A3D-4970E2189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6736" y="1524966"/>
              <a:ext cx="2655651" cy="2655651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39ED934-09A0-A5C4-B65A-E52C978AC203}"/>
                </a:ext>
              </a:extLst>
            </p:cNvPr>
            <p:cNvSpPr txBox="1"/>
            <p:nvPr/>
          </p:nvSpPr>
          <p:spPr>
            <a:xfrm>
              <a:off x="6794768" y="1752911"/>
              <a:ext cx="1919590" cy="120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&lt;html&gt;</a:t>
              </a:r>
            </a:p>
            <a:p>
              <a:pPr algn="ctr"/>
              <a:r>
                <a:rPr lang="en-US" sz="900" b="1" dirty="0"/>
                <a:t>Hello World</a:t>
              </a:r>
            </a:p>
            <a:p>
              <a:pPr algn="ctr"/>
              <a:r>
                <a:rPr lang="en-US" sz="900" b="1" dirty="0"/>
                <a:t>&lt;/html&gt;</a:t>
              </a:r>
            </a:p>
          </p:txBody>
        </p:sp>
      </p:grp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A9946E30-9115-9E4A-49A3-898C8DB58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28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Network Security : TLS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699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EDC50E6A-5109-1193-D5A6-04AB945F9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316583"/>
              </p:ext>
            </p:extLst>
          </p:nvPr>
        </p:nvGraphicFramePr>
        <p:xfrm>
          <a:off x="938143" y="1463713"/>
          <a:ext cx="2294326" cy="476257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294326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952514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/>
                        <a:t>HTTP</a:t>
                      </a:r>
                    </a:p>
                  </a:txBody>
                  <a:tcPr marL="149609" marR="149609" marT="82284" marB="82284" anchor="ctr"/>
                </a:tc>
                <a:extLst>
                  <a:ext uri="{0D108BD9-81ED-4DB2-BD59-A6C34878D82A}">
                    <a16:rowId xmlns:a16="http://schemas.microsoft.com/office/drawing/2014/main" val="2821293972"/>
                  </a:ext>
                </a:extLst>
              </a:tr>
              <a:tr h="952514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/>
                        <a:t>TLS</a:t>
                      </a:r>
                    </a:p>
                  </a:txBody>
                  <a:tcPr marL="149609" marR="149609" marT="82284" marB="8228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799991"/>
                  </a:ext>
                </a:extLst>
              </a:tr>
              <a:tr h="952514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/>
                        <a:t>TCP</a:t>
                      </a:r>
                    </a:p>
                  </a:txBody>
                  <a:tcPr marL="149609" marR="149609" marT="82284" marB="82284" anchor="ctr"/>
                </a:tc>
                <a:extLst>
                  <a:ext uri="{0D108BD9-81ED-4DB2-BD59-A6C34878D82A}">
                    <a16:rowId xmlns:a16="http://schemas.microsoft.com/office/drawing/2014/main" val="908926739"/>
                  </a:ext>
                </a:extLst>
              </a:tr>
              <a:tr h="952514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/>
                        <a:t>IP</a:t>
                      </a:r>
                    </a:p>
                  </a:txBody>
                  <a:tcPr marL="149609" marR="149609" marT="82284" marB="82284" anchor="ctr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952514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/>
                        <a:t>Ethernet</a:t>
                      </a:r>
                    </a:p>
                  </a:txBody>
                  <a:tcPr marL="149609" marR="149609" marT="82284" marB="82284" anchor="ctr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199490E4-032E-6016-13AF-AB3DCF163527}"/>
              </a:ext>
            </a:extLst>
          </p:cNvPr>
          <p:cNvSpPr txBox="1"/>
          <p:nvPr/>
        </p:nvSpPr>
        <p:spPr>
          <a:xfrm>
            <a:off x="3760620" y="2782669"/>
            <a:ext cx="2464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Encryption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6A580A-D214-3EB7-02DF-F0E3CC4CC769}"/>
              </a:ext>
            </a:extLst>
          </p:cNvPr>
          <p:cNvSpPr txBox="1"/>
          <p:nvPr/>
        </p:nvSpPr>
        <p:spPr>
          <a:xfrm>
            <a:off x="5657411" y="3937831"/>
            <a:ext cx="3302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Authentication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E032F4-680E-1AEA-69AC-053CA3692E38}"/>
              </a:ext>
            </a:extLst>
          </p:cNvPr>
          <p:cNvSpPr txBox="1"/>
          <p:nvPr/>
        </p:nvSpPr>
        <p:spPr>
          <a:xfrm>
            <a:off x="8959533" y="2840417"/>
            <a:ext cx="1926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Integrity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5BB64E3-D734-96C4-AC69-5A9A1A63D2F2}"/>
              </a:ext>
            </a:extLst>
          </p:cNvPr>
          <p:cNvCxnSpPr>
            <a:cxnSpLocks/>
            <a:stCxn id="4" idx="2"/>
            <a:endCxn id="22" idx="0"/>
          </p:cNvCxnSpPr>
          <p:nvPr/>
        </p:nvCxnSpPr>
        <p:spPr>
          <a:xfrm flipH="1">
            <a:off x="4992977" y="1333647"/>
            <a:ext cx="1103023" cy="14490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91058B1-9607-72C2-1F15-40F434486468}"/>
              </a:ext>
            </a:extLst>
          </p:cNvPr>
          <p:cNvCxnSpPr>
            <a:cxnSpLocks/>
            <a:stCxn id="4" idx="2"/>
            <a:endCxn id="23" idx="0"/>
          </p:cNvCxnSpPr>
          <p:nvPr/>
        </p:nvCxnSpPr>
        <p:spPr>
          <a:xfrm>
            <a:off x="6096000" y="1333647"/>
            <a:ext cx="1212472" cy="26041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67BCC3C-961B-4011-85A6-9859EC25EEB9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>
            <a:off x="6096000" y="1333647"/>
            <a:ext cx="3826778" cy="15067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369210CF-5A99-875F-C578-AC37925E6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11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554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Distributed Systems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53C8D60-4A4D-AA2D-D7DA-0A1DDE84BF9E}"/>
              </a:ext>
            </a:extLst>
          </p:cNvPr>
          <p:cNvCxnSpPr>
            <a:cxnSpLocks/>
            <a:stCxn id="4" idx="2"/>
            <a:endCxn id="8" idx="3"/>
          </p:cNvCxnSpPr>
          <p:nvPr/>
        </p:nvCxnSpPr>
        <p:spPr>
          <a:xfrm flipH="1">
            <a:off x="4038600" y="1324855"/>
            <a:ext cx="2057400" cy="2926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4F9B8-767A-0243-891A-A7BF9870029B}"/>
              </a:ext>
            </a:extLst>
          </p:cNvPr>
          <p:cNvSpPr txBox="1"/>
          <p:nvPr/>
        </p:nvSpPr>
        <p:spPr>
          <a:xfrm>
            <a:off x="271306" y="2656497"/>
            <a:ext cx="357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Communication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DBA02D-A125-0A43-E594-592AC377D5F4}"/>
              </a:ext>
            </a:extLst>
          </p:cNvPr>
          <p:cNvSpPr txBox="1"/>
          <p:nvPr/>
        </p:nvSpPr>
        <p:spPr>
          <a:xfrm>
            <a:off x="1101706" y="3927911"/>
            <a:ext cx="2936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Coordination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CE4AF2-E402-28E2-3DA4-17574495E172}"/>
              </a:ext>
            </a:extLst>
          </p:cNvPr>
          <p:cNvSpPr txBox="1"/>
          <p:nvPr/>
        </p:nvSpPr>
        <p:spPr>
          <a:xfrm>
            <a:off x="4895511" y="4690353"/>
            <a:ext cx="2400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Scalability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2D334B-2087-5478-DCA4-3E5B256EDDA4}"/>
              </a:ext>
            </a:extLst>
          </p:cNvPr>
          <p:cNvSpPr txBox="1"/>
          <p:nvPr/>
        </p:nvSpPr>
        <p:spPr>
          <a:xfrm>
            <a:off x="8363930" y="2656496"/>
            <a:ext cx="3317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Maintainability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42CA4F-B5B2-C7C1-712C-4BF03B40BC06}"/>
              </a:ext>
            </a:extLst>
          </p:cNvPr>
          <p:cNvSpPr txBox="1"/>
          <p:nvPr/>
        </p:nvSpPr>
        <p:spPr>
          <a:xfrm>
            <a:off x="8153400" y="3927067"/>
            <a:ext cx="2390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Resilience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AF0FA7B-9EA2-6615-1981-FAE71742629C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2058623" y="1324855"/>
            <a:ext cx="4037377" cy="1331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FF7BE25-B2D3-67CA-B1F0-38C1D1A2FE18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6096000" y="1324855"/>
            <a:ext cx="0" cy="3365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A3C8925-C2FA-3328-8FFC-8387F93A6FAC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6096000" y="1324855"/>
            <a:ext cx="3926846" cy="13316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B74881E-D7DA-2FE8-2D40-6EBA38AE295B}"/>
              </a:ext>
            </a:extLst>
          </p:cNvPr>
          <p:cNvCxnSpPr>
            <a:cxnSpLocks/>
            <a:stCxn id="4" idx="2"/>
            <a:endCxn id="11" idx="1"/>
          </p:cNvCxnSpPr>
          <p:nvPr/>
        </p:nvCxnSpPr>
        <p:spPr>
          <a:xfrm>
            <a:off x="6096000" y="1324855"/>
            <a:ext cx="2057400" cy="2925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Footer Placeholder 86">
            <a:extLst>
              <a:ext uri="{FF2B5EF4-FFF2-40B4-BE49-F238E27FC236}">
                <a16:creationId xmlns:a16="http://schemas.microsoft.com/office/drawing/2014/main" id="{E941798F-975C-7A4A-4F19-3A61FFACA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</a:p>
        </p:txBody>
      </p:sp>
      <p:pic>
        <p:nvPicPr>
          <p:cNvPr id="101" name="Picture 100" descr="A couple of people holding a piece of gear&#10;&#10;Description automatically generated">
            <a:extLst>
              <a:ext uri="{FF2B5EF4-FFF2-40B4-BE49-F238E27FC236}">
                <a16:creationId xmlns:a16="http://schemas.microsoft.com/office/drawing/2014/main" id="{36CFAECA-0372-64EA-D11E-CE62AC373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098" y="4338947"/>
            <a:ext cx="1349142" cy="1349142"/>
          </a:xfrm>
          <a:prstGeom prst="rect">
            <a:avLst/>
          </a:prstGeom>
        </p:spPr>
      </p:pic>
      <p:pic>
        <p:nvPicPr>
          <p:cNvPr id="103" name="Picture 102" descr="A colorful square with arrows pointing up&#10;&#10;Description automatically generated">
            <a:extLst>
              <a:ext uri="{FF2B5EF4-FFF2-40B4-BE49-F238E27FC236}">
                <a16:creationId xmlns:a16="http://schemas.microsoft.com/office/drawing/2014/main" id="{3F9CAEE9-A9B0-0973-8E70-0C07F827D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140" y="5393131"/>
            <a:ext cx="849719" cy="849719"/>
          </a:xfrm>
          <a:prstGeom prst="rect">
            <a:avLst/>
          </a:prstGeom>
        </p:spPr>
      </p:pic>
      <p:pic>
        <p:nvPicPr>
          <p:cNvPr id="105" name="Picture 104" descr="A yellow shield with arrows around it&#10;&#10;Description automatically generated">
            <a:extLst>
              <a:ext uri="{FF2B5EF4-FFF2-40B4-BE49-F238E27FC236}">
                <a16:creationId xmlns:a16="http://schemas.microsoft.com/office/drawing/2014/main" id="{DB604E0F-E7AD-59F0-14D7-6E5B2992F8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895" y="4573398"/>
            <a:ext cx="1139985" cy="1139985"/>
          </a:xfrm>
          <a:prstGeom prst="rect">
            <a:avLst/>
          </a:prstGeom>
        </p:spPr>
      </p:pic>
      <p:pic>
        <p:nvPicPr>
          <p:cNvPr id="107" name="Picture 106" descr="A screwdriver and wrench crossed&#10;&#10;Description automatically generated">
            <a:extLst>
              <a:ext uri="{FF2B5EF4-FFF2-40B4-BE49-F238E27FC236}">
                <a16:creationId xmlns:a16="http://schemas.microsoft.com/office/drawing/2014/main" id="{F26B7F86-0D89-A396-EE36-E58DD05E38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965" y="1970259"/>
            <a:ext cx="669457" cy="669457"/>
          </a:xfrm>
          <a:prstGeom prst="rect">
            <a:avLst/>
          </a:prstGeom>
        </p:spPr>
      </p:pic>
      <p:pic>
        <p:nvPicPr>
          <p:cNvPr id="109" name="Picture 108" descr="A computer screen with different colored objects&#10;&#10;Description automatically generated">
            <a:extLst>
              <a:ext uri="{FF2B5EF4-FFF2-40B4-BE49-F238E27FC236}">
                <a16:creationId xmlns:a16="http://schemas.microsoft.com/office/drawing/2014/main" id="{F7CFEFA4-3F4D-6774-6E8C-6AB0CBA470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91" y="1767602"/>
            <a:ext cx="934290" cy="934290"/>
          </a:xfrm>
          <a:prstGeom prst="rect">
            <a:avLst/>
          </a:prstGeom>
        </p:spPr>
      </p:pic>
      <p:sp>
        <p:nvSpPr>
          <p:cNvPr id="110" name="Slide Number Placeholder 109">
            <a:extLst>
              <a:ext uri="{FF2B5EF4-FFF2-40B4-BE49-F238E27FC236}">
                <a16:creationId xmlns:a16="http://schemas.microsoft.com/office/drawing/2014/main" id="{D8E6679F-E200-3735-AB86-72B239BD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82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Encryption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304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TLS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3" name="Picture 2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2EE701EE-628A-8A3D-8837-957904C3D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56" y="1725009"/>
            <a:ext cx="1561616" cy="1561616"/>
          </a:xfrm>
          <a:prstGeom prst="rect">
            <a:avLst/>
          </a:prstGeom>
        </p:spPr>
      </p:pic>
      <p:pic>
        <p:nvPicPr>
          <p:cNvPr id="6" name="Picture 5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C9F7C157-058B-F963-47C4-18ACBA1E8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931" y="1725009"/>
            <a:ext cx="1561616" cy="15616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819BE74-6320-438F-69E5-FCB21C2980E9}"/>
              </a:ext>
            </a:extLst>
          </p:cNvPr>
          <p:cNvSpPr txBox="1"/>
          <p:nvPr/>
        </p:nvSpPr>
        <p:spPr>
          <a:xfrm>
            <a:off x="1023457" y="1078678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54698F-22DD-0073-DA98-FAD4C769668F}"/>
              </a:ext>
            </a:extLst>
          </p:cNvPr>
          <p:cNvSpPr txBox="1"/>
          <p:nvPr/>
        </p:nvSpPr>
        <p:spPr>
          <a:xfrm>
            <a:off x="9259931" y="1085973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B</a:t>
            </a: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CDEDDE95-825A-917B-80B5-5D2C50846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498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Encryption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304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TLS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3" name="Picture 2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2EE701EE-628A-8A3D-8837-957904C3D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56" y="1725009"/>
            <a:ext cx="1561616" cy="1561616"/>
          </a:xfrm>
          <a:prstGeom prst="rect">
            <a:avLst/>
          </a:prstGeom>
        </p:spPr>
      </p:pic>
      <p:pic>
        <p:nvPicPr>
          <p:cNvPr id="6" name="Picture 5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C9F7C157-058B-F963-47C4-18ACBA1E8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931" y="1725009"/>
            <a:ext cx="1561616" cy="1561616"/>
          </a:xfrm>
          <a:prstGeom prst="rect">
            <a:avLst/>
          </a:prstGeom>
        </p:spPr>
      </p:pic>
      <p:pic>
        <p:nvPicPr>
          <p:cNvPr id="13" name="Picture 12" descr="A orange key with a black background&#10;&#10;Description automatically generated">
            <a:extLst>
              <a:ext uri="{FF2B5EF4-FFF2-40B4-BE49-F238E27FC236}">
                <a16:creationId xmlns:a16="http://schemas.microsoft.com/office/drawing/2014/main" id="{4F0AE3F5-1325-1B4D-EF55-FFC3B1F5B3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488" y="3505680"/>
            <a:ext cx="820721" cy="820721"/>
          </a:xfrm>
          <a:prstGeom prst="rect">
            <a:avLst/>
          </a:prstGeom>
        </p:spPr>
      </p:pic>
      <p:pic>
        <p:nvPicPr>
          <p:cNvPr id="15" name="Picture 14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AAD30539-DDFB-2183-26C2-26F0590C19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561" y="3505680"/>
            <a:ext cx="820721" cy="8207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819BE74-6320-438F-69E5-FCB21C2980E9}"/>
              </a:ext>
            </a:extLst>
          </p:cNvPr>
          <p:cNvSpPr txBox="1"/>
          <p:nvPr/>
        </p:nvSpPr>
        <p:spPr>
          <a:xfrm>
            <a:off x="1023457" y="1078678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54698F-22DD-0073-DA98-FAD4C769668F}"/>
              </a:ext>
            </a:extLst>
          </p:cNvPr>
          <p:cNvSpPr txBox="1"/>
          <p:nvPr/>
        </p:nvSpPr>
        <p:spPr>
          <a:xfrm>
            <a:off x="9259931" y="1085973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D8D89C-E16A-7281-3C11-34A6D6D884E5}"/>
              </a:ext>
            </a:extLst>
          </p:cNvPr>
          <p:cNvSpPr txBox="1"/>
          <p:nvPr/>
        </p:nvSpPr>
        <p:spPr>
          <a:xfrm>
            <a:off x="9845282" y="4326401"/>
            <a:ext cx="1639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Private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64B57D-F5C8-2DBA-29FB-F1526237F2D7}"/>
              </a:ext>
            </a:extLst>
          </p:cNvPr>
          <p:cNvSpPr txBox="1"/>
          <p:nvPr/>
        </p:nvSpPr>
        <p:spPr>
          <a:xfrm>
            <a:off x="8390933" y="4339447"/>
            <a:ext cx="1639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Public</a:t>
            </a:r>
          </a:p>
        </p:txBody>
      </p:sp>
      <p:pic>
        <p:nvPicPr>
          <p:cNvPr id="29" name="Picture 28" descr="A green key with a black background&#10;&#10;Description automatically generated">
            <a:extLst>
              <a:ext uri="{FF2B5EF4-FFF2-40B4-BE49-F238E27FC236}">
                <a16:creationId xmlns:a16="http://schemas.microsoft.com/office/drawing/2014/main" id="{368F474D-C2D1-CCC8-B138-A12E7E0C202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83" y="3505681"/>
            <a:ext cx="820721" cy="820721"/>
          </a:xfrm>
          <a:prstGeom prst="rect">
            <a:avLst/>
          </a:prstGeom>
        </p:spPr>
      </p:pic>
      <p:pic>
        <p:nvPicPr>
          <p:cNvPr id="30" name="Picture 29" descr="A green key with a hole in the center&#10;&#10;Description automatically generated">
            <a:extLst>
              <a:ext uri="{FF2B5EF4-FFF2-40B4-BE49-F238E27FC236}">
                <a16:creationId xmlns:a16="http://schemas.microsoft.com/office/drawing/2014/main" id="{CCDFA06A-4D31-87C5-605F-6F7C5F01FE05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410" y="3505681"/>
            <a:ext cx="820721" cy="82072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56EB2C7-1BCA-E5FC-8EDD-BE1043102F11}"/>
              </a:ext>
            </a:extLst>
          </p:cNvPr>
          <p:cNvSpPr txBox="1"/>
          <p:nvPr/>
        </p:nvSpPr>
        <p:spPr>
          <a:xfrm>
            <a:off x="327675" y="4339447"/>
            <a:ext cx="1639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Private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3ADFBB9-DECF-5094-A2A8-C5F8B87CAC85}"/>
              </a:ext>
            </a:extLst>
          </p:cNvPr>
          <p:cNvSpPr txBox="1"/>
          <p:nvPr/>
        </p:nvSpPr>
        <p:spPr>
          <a:xfrm>
            <a:off x="1596215" y="4352492"/>
            <a:ext cx="1639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Public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8200E0-CBFF-0FDB-CAB3-067CEA203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538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Encryption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304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TLS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3" name="Picture 2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2EE701EE-628A-8A3D-8837-957904C3D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56" y="1725009"/>
            <a:ext cx="1561616" cy="1561616"/>
          </a:xfrm>
          <a:prstGeom prst="rect">
            <a:avLst/>
          </a:prstGeom>
        </p:spPr>
      </p:pic>
      <p:pic>
        <p:nvPicPr>
          <p:cNvPr id="6" name="Picture 5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C9F7C157-058B-F963-47C4-18ACBA1E8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931" y="1725009"/>
            <a:ext cx="1561616" cy="1561616"/>
          </a:xfrm>
          <a:prstGeom prst="rect">
            <a:avLst/>
          </a:prstGeom>
        </p:spPr>
      </p:pic>
      <p:pic>
        <p:nvPicPr>
          <p:cNvPr id="13" name="Picture 12" descr="A orange key with a black background&#10;&#10;Description automatically generated">
            <a:extLst>
              <a:ext uri="{FF2B5EF4-FFF2-40B4-BE49-F238E27FC236}">
                <a16:creationId xmlns:a16="http://schemas.microsoft.com/office/drawing/2014/main" id="{4F0AE3F5-1325-1B4D-EF55-FFC3B1F5B3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488" y="3505680"/>
            <a:ext cx="820721" cy="820721"/>
          </a:xfrm>
          <a:prstGeom prst="rect">
            <a:avLst/>
          </a:prstGeom>
        </p:spPr>
      </p:pic>
      <p:pic>
        <p:nvPicPr>
          <p:cNvPr id="15" name="Picture 14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AAD30539-DDFB-2183-26C2-26F0590C19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561" y="3505680"/>
            <a:ext cx="820721" cy="8207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819BE74-6320-438F-69E5-FCB21C2980E9}"/>
              </a:ext>
            </a:extLst>
          </p:cNvPr>
          <p:cNvSpPr txBox="1"/>
          <p:nvPr/>
        </p:nvSpPr>
        <p:spPr>
          <a:xfrm>
            <a:off x="1023457" y="1078678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54698F-22DD-0073-DA98-FAD4C769668F}"/>
              </a:ext>
            </a:extLst>
          </p:cNvPr>
          <p:cNvSpPr txBox="1"/>
          <p:nvPr/>
        </p:nvSpPr>
        <p:spPr>
          <a:xfrm>
            <a:off x="9259931" y="1085973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D8D89C-E16A-7281-3C11-34A6D6D884E5}"/>
              </a:ext>
            </a:extLst>
          </p:cNvPr>
          <p:cNvSpPr txBox="1"/>
          <p:nvPr/>
        </p:nvSpPr>
        <p:spPr>
          <a:xfrm>
            <a:off x="9845282" y="4326401"/>
            <a:ext cx="1639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Private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64B57D-F5C8-2DBA-29FB-F1526237F2D7}"/>
              </a:ext>
            </a:extLst>
          </p:cNvPr>
          <p:cNvSpPr txBox="1"/>
          <p:nvPr/>
        </p:nvSpPr>
        <p:spPr>
          <a:xfrm>
            <a:off x="8390933" y="4339447"/>
            <a:ext cx="1639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Public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DB4DA76-80E8-02AB-F563-A935EAD3E97E}"/>
              </a:ext>
            </a:extLst>
          </p:cNvPr>
          <p:cNvCxnSpPr>
            <a:cxnSpLocks/>
          </p:cNvCxnSpPr>
          <p:nvPr/>
        </p:nvCxnSpPr>
        <p:spPr>
          <a:xfrm>
            <a:off x="3288986" y="2081979"/>
            <a:ext cx="5153746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green key with a hole in the center&#10;&#10;Description automatically generated">
            <a:extLst>
              <a:ext uri="{FF2B5EF4-FFF2-40B4-BE49-F238E27FC236}">
                <a16:creationId xmlns:a16="http://schemas.microsoft.com/office/drawing/2014/main" id="{660DD5BA-C5A1-D0C1-6536-9EEE8A67CE4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502" y="1589625"/>
            <a:ext cx="820721" cy="82072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2F1D94-F9CD-9055-D0CD-CA9EC16CFEB6}"/>
              </a:ext>
            </a:extLst>
          </p:cNvPr>
          <p:cNvCxnSpPr>
            <a:cxnSpLocks/>
          </p:cNvCxnSpPr>
          <p:nvPr/>
        </p:nvCxnSpPr>
        <p:spPr>
          <a:xfrm flipH="1">
            <a:off x="3288986" y="2894454"/>
            <a:ext cx="5101947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12C0A364-2B95-021D-63E6-C1D9DC1A10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993" y="2444613"/>
            <a:ext cx="820721" cy="820721"/>
          </a:xfrm>
          <a:prstGeom prst="rect">
            <a:avLst/>
          </a:prstGeom>
        </p:spPr>
      </p:pic>
      <p:pic>
        <p:nvPicPr>
          <p:cNvPr id="19" name="Picture 18" descr="A green key with a black background&#10;&#10;Description automatically generated">
            <a:extLst>
              <a:ext uri="{FF2B5EF4-FFF2-40B4-BE49-F238E27FC236}">
                <a16:creationId xmlns:a16="http://schemas.microsoft.com/office/drawing/2014/main" id="{84ED032D-6D89-E46B-25F6-00CBB162E104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83" y="3505681"/>
            <a:ext cx="820721" cy="820721"/>
          </a:xfrm>
          <a:prstGeom prst="rect">
            <a:avLst/>
          </a:prstGeom>
        </p:spPr>
      </p:pic>
      <p:pic>
        <p:nvPicPr>
          <p:cNvPr id="22" name="Picture 21" descr="A green key with a hole in the center&#10;&#10;Description automatically generated">
            <a:extLst>
              <a:ext uri="{FF2B5EF4-FFF2-40B4-BE49-F238E27FC236}">
                <a16:creationId xmlns:a16="http://schemas.microsoft.com/office/drawing/2014/main" id="{D8086C29-6DBE-142E-8B45-36A64EBD140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410" y="3505681"/>
            <a:ext cx="820721" cy="82072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C1D2B06-9A41-E9A8-F983-442E94024FA8}"/>
              </a:ext>
            </a:extLst>
          </p:cNvPr>
          <p:cNvSpPr txBox="1"/>
          <p:nvPr/>
        </p:nvSpPr>
        <p:spPr>
          <a:xfrm>
            <a:off x="327675" y="4339447"/>
            <a:ext cx="1639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Private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3EE6BC-A5C5-B8A7-A160-B161E7A31980}"/>
              </a:ext>
            </a:extLst>
          </p:cNvPr>
          <p:cNvSpPr txBox="1"/>
          <p:nvPr/>
        </p:nvSpPr>
        <p:spPr>
          <a:xfrm>
            <a:off x="1596215" y="4352492"/>
            <a:ext cx="1639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Public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D14ED75B-68C0-904E-D3A3-5B3CCF4B6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842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Encryption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304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TLS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3" name="Picture 2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2EE701EE-628A-8A3D-8837-957904C3D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56" y="1725009"/>
            <a:ext cx="1561616" cy="1561616"/>
          </a:xfrm>
          <a:prstGeom prst="rect">
            <a:avLst/>
          </a:prstGeom>
        </p:spPr>
      </p:pic>
      <p:pic>
        <p:nvPicPr>
          <p:cNvPr id="6" name="Picture 5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C9F7C157-058B-F963-47C4-18ACBA1E8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931" y="1725009"/>
            <a:ext cx="1561616" cy="1561616"/>
          </a:xfrm>
          <a:prstGeom prst="rect">
            <a:avLst/>
          </a:prstGeom>
        </p:spPr>
      </p:pic>
      <p:pic>
        <p:nvPicPr>
          <p:cNvPr id="8" name="Picture 7" descr="A green key with a black background&#10;&#10;Description automatically generated">
            <a:extLst>
              <a:ext uri="{FF2B5EF4-FFF2-40B4-BE49-F238E27FC236}">
                <a16:creationId xmlns:a16="http://schemas.microsoft.com/office/drawing/2014/main" id="{055992A3-8737-931A-05DC-466B35CDBF9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83" y="3505681"/>
            <a:ext cx="820721" cy="820721"/>
          </a:xfrm>
          <a:prstGeom prst="rect">
            <a:avLst/>
          </a:prstGeom>
        </p:spPr>
      </p:pic>
      <p:pic>
        <p:nvPicPr>
          <p:cNvPr id="11" name="Picture 10" descr="A green key with a hole in the center&#10;&#10;Description automatically generated">
            <a:extLst>
              <a:ext uri="{FF2B5EF4-FFF2-40B4-BE49-F238E27FC236}">
                <a16:creationId xmlns:a16="http://schemas.microsoft.com/office/drawing/2014/main" id="{30015969-FB9C-A234-10FD-ACAB4D0C34E0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410" y="3505681"/>
            <a:ext cx="820721" cy="820721"/>
          </a:xfrm>
          <a:prstGeom prst="rect">
            <a:avLst/>
          </a:prstGeom>
        </p:spPr>
      </p:pic>
      <p:pic>
        <p:nvPicPr>
          <p:cNvPr id="13" name="Picture 12" descr="A orange key with a black background&#10;&#10;Description automatically generated">
            <a:extLst>
              <a:ext uri="{FF2B5EF4-FFF2-40B4-BE49-F238E27FC236}">
                <a16:creationId xmlns:a16="http://schemas.microsoft.com/office/drawing/2014/main" id="{4F0AE3F5-1325-1B4D-EF55-FFC3B1F5B3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488" y="3505680"/>
            <a:ext cx="820721" cy="820721"/>
          </a:xfrm>
          <a:prstGeom prst="rect">
            <a:avLst/>
          </a:prstGeom>
        </p:spPr>
      </p:pic>
      <p:pic>
        <p:nvPicPr>
          <p:cNvPr id="15" name="Picture 14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AAD30539-DDFB-2183-26C2-26F0590C19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561" y="3505680"/>
            <a:ext cx="820721" cy="8207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819BE74-6320-438F-69E5-FCB21C2980E9}"/>
              </a:ext>
            </a:extLst>
          </p:cNvPr>
          <p:cNvSpPr txBox="1"/>
          <p:nvPr/>
        </p:nvSpPr>
        <p:spPr>
          <a:xfrm>
            <a:off x="1023457" y="1078678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54698F-22DD-0073-DA98-FAD4C769668F}"/>
              </a:ext>
            </a:extLst>
          </p:cNvPr>
          <p:cNvSpPr txBox="1"/>
          <p:nvPr/>
        </p:nvSpPr>
        <p:spPr>
          <a:xfrm>
            <a:off x="9259931" y="1085973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F70669-6AB9-4989-DAEA-BB5E07754603}"/>
              </a:ext>
            </a:extLst>
          </p:cNvPr>
          <p:cNvSpPr txBox="1"/>
          <p:nvPr/>
        </p:nvSpPr>
        <p:spPr>
          <a:xfrm>
            <a:off x="327675" y="4339447"/>
            <a:ext cx="1639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Private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A9A0FE-1E9C-92FA-5332-9F0D2A163A9A}"/>
              </a:ext>
            </a:extLst>
          </p:cNvPr>
          <p:cNvSpPr txBox="1"/>
          <p:nvPr/>
        </p:nvSpPr>
        <p:spPr>
          <a:xfrm>
            <a:off x="1596215" y="4352492"/>
            <a:ext cx="1639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Public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D8D89C-E16A-7281-3C11-34A6D6D884E5}"/>
              </a:ext>
            </a:extLst>
          </p:cNvPr>
          <p:cNvSpPr txBox="1"/>
          <p:nvPr/>
        </p:nvSpPr>
        <p:spPr>
          <a:xfrm>
            <a:off x="9845282" y="4326401"/>
            <a:ext cx="1639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Private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64B57D-F5C8-2DBA-29FB-F1526237F2D7}"/>
              </a:ext>
            </a:extLst>
          </p:cNvPr>
          <p:cNvSpPr txBox="1"/>
          <p:nvPr/>
        </p:nvSpPr>
        <p:spPr>
          <a:xfrm>
            <a:off x="8390933" y="4339447"/>
            <a:ext cx="1639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Public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DB4DA76-80E8-02AB-F563-A935EAD3E97E}"/>
              </a:ext>
            </a:extLst>
          </p:cNvPr>
          <p:cNvCxnSpPr>
            <a:cxnSpLocks/>
          </p:cNvCxnSpPr>
          <p:nvPr/>
        </p:nvCxnSpPr>
        <p:spPr>
          <a:xfrm>
            <a:off x="3288986" y="2081979"/>
            <a:ext cx="5153746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green key with a hole in the center&#10;&#10;Description automatically generated">
            <a:extLst>
              <a:ext uri="{FF2B5EF4-FFF2-40B4-BE49-F238E27FC236}">
                <a16:creationId xmlns:a16="http://schemas.microsoft.com/office/drawing/2014/main" id="{660DD5BA-C5A1-D0C1-6536-9EEE8A67CE4C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502" y="1589625"/>
            <a:ext cx="820721" cy="82072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2F1D94-F9CD-9055-D0CD-CA9EC16CFEB6}"/>
              </a:ext>
            </a:extLst>
          </p:cNvPr>
          <p:cNvCxnSpPr>
            <a:cxnSpLocks/>
          </p:cNvCxnSpPr>
          <p:nvPr/>
        </p:nvCxnSpPr>
        <p:spPr>
          <a:xfrm flipH="1">
            <a:off x="3288986" y="2894454"/>
            <a:ext cx="5101947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12C0A364-2B95-021D-63E6-C1D9DC1A10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993" y="2444613"/>
            <a:ext cx="820721" cy="820721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F51BEC02-AFEF-634A-7110-F8451CE952E5}"/>
              </a:ext>
            </a:extLst>
          </p:cNvPr>
          <p:cNvGrpSpPr/>
          <p:nvPr/>
        </p:nvGrpSpPr>
        <p:grpSpPr>
          <a:xfrm>
            <a:off x="8208894" y="5045303"/>
            <a:ext cx="3643519" cy="1400534"/>
            <a:chOff x="8208894" y="5279056"/>
            <a:chExt cx="3643519" cy="1400534"/>
          </a:xfrm>
        </p:grpSpPr>
        <p:pic>
          <p:nvPicPr>
            <p:cNvPr id="12" name="Picture 11" descr="A green key with a black background&#10;&#10;Description automatically generated">
              <a:extLst>
                <a:ext uri="{FF2B5EF4-FFF2-40B4-BE49-F238E27FC236}">
                  <a16:creationId xmlns:a16="http://schemas.microsoft.com/office/drawing/2014/main" id="{E3D62FF5-1780-65F7-28DA-7136A17BD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0378" y="5279056"/>
              <a:ext cx="820721" cy="82072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C0E3244-66AA-3E8B-0821-307A6E123B89}"/>
                </a:ext>
              </a:extLst>
            </p:cNvPr>
            <p:cNvSpPr txBox="1"/>
            <p:nvPr/>
          </p:nvSpPr>
          <p:spPr>
            <a:xfrm>
              <a:off x="8208894" y="6156370"/>
              <a:ext cx="36435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Shared Symmetric Key</a:t>
              </a:r>
            </a:p>
          </p:txBody>
        </p:sp>
      </p:grpSp>
      <p:pic>
        <p:nvPicPr>
          <p:cNvPr id="28" name="Picture 27" descr="A green key with a black background&#10;&#10;Description automatically generated">
            <a:extLst>
              <a:ext uri="{FF2B5EF4-FFF2-40B4-BE49-F238E27FC236}">
                <a16:creationId xmlns:a16="http://schemas.microsoft.com/office/drawing/2014/main" id="{EE5A052C-384C-2AC1-4D9D-1F6189C7B3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404" y="5045303"/>
            <a:ext cx="820721" cy="82072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6A1B1FA-3362-921F-3F8F-F15A716C60CF}"/>
              </a:ext>
            </a:extLst>
          </p:cNvPr>
          <p:cNvSpPr txBox="1"/>
          <p:nvPr/>
        </p:nvSpPr>
        <p:spPr>
          <a:xfrm>
            <a:off x="148920" y="5922617"/>
            <a:ext cx="3643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Shared Symmetric Key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F50A3A0E-DFF6-A91D-BA84-F7F1804BC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481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Encryption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304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TLS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3" name="Picture 2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2EE701EE-628A-8A3D-8837-957904C3D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56" y="1725009"/>
            <a:ext cx="1561616" cy="1561616"/>
          </a:xfrm>
          <a:prstGeom prst="rect">
            <a:avLst/>
          </a:prstGeom>
        </p:spPr>
      </p:pic>
      <p:pic>
        <p:nvPicPr>
          <p:cNvPr id="6" name="Picture 5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C9F7C157-058B-F963-47C4-18ACBA1E8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931" y="1725009"/>
            <a:ext cx="1561616" cy="15616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819BE74-6320-438F-69E5-FCB21C2980E9}"/>
              </a:ext>
            </a:extLst>
          </p:cNvPr>
          <p:cNvSpPr txBox="1"/>
          <p:nvPr/>
        </p:nvSpPr>
        <p:spPr>
          <a:xfrm>
            <a:off x="1023457" y="1078678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54698F-22DD-0073-DA98-FAD4C769668F}"/>
              </a:ext>
            </a:extLst>
          </p:cNvPr>
          <p:cNvSpPr txBox="1"/>
          <p:nvPr/>
        </p:nvSpPr>
        <p:spPr>
          <a:xfrm>
            <a:off x="9259931" y="1085973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2F1D94-F9CD-9055-D0CD-CA9EC16CFEB6}"/>
              </a:ext>
            </a:extLst>
          </p:cNvPr>
          <p:cNvCxnSpPr>
            <a:cxnSpLocks/>
          </p:cNvCxnSpPr>
          <p:nvPr/>
        </p:nvCxnSpPr>
        <p:spPr>
          <a:xfrm flipH="1">
            <a:off x="3288986" y="2481942"/>
            <a:ext cx="5101947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51BEC02-AFEF-634A-7110-F8451CE952E5}"/>
              </a:ext>
            </a:extLst>
          </p:cNvPr>
          <p:cNvGrpSpPr/>
          <p:nvPr/>
        </p:nvGrpSpPr>
        <p:grpSpPr>
          <a:xfrm>
            <a:off x="8208894" y="3924642"/>
            <a:ext cx="3643519" cy="1400534"/>
            <a:chOff x="8208894" y="5279056"/>
            <a:chExt cx="3643519" cy="1400534"/>
          </a:xfrm>
        </p:grpSpPr>
        <p:pic>
          <p:nvPicPr>
            <p:cNvPr id="12" name="Picture 11" descr="A green key with a black background&#10;&#10;Description automatically generated">
              <a:extLst>
                <a:ext uri="{FF2B5EF4-FFF2-40B4-BE49-F238E27FC236}">
                  <a16:creationId xmlns:a16="http://schemas.microsoft.com/office/drawing/2014/main" id="{E3D62FF5-1780-65F7-28DA-7136A17BD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0378" y="5279056"/>
              <a:ext cx="820721" cy="82072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C0E3244-66AA-3E8B-0821-307A6E123B89}"/>
                </a:ext>
              </a:extLst>
            </p:cNvPr>
            <p:cNvSpPr txBox="1"/>
            <p:nvPr/>
          </p:nvSpPr>
          <p:spPr>
            <a:xfrm>
              <a:off x="8208894" y="6156370"/>
              <a:ext cx="36435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Shared Symmetric Key</a:t>
              </a:r>
            </a:p>
          </p:txBody>
        </p:sp>
      </p:grpSp>
      <p:pic>
        <p:nvPicPr>
          <p:cNvPr id="28" name="Picture 27" descr="A green key with a black background&#10;&#10;Description automatically generated">
            <a:extLst>
              <a:ext uri="{FF2B5EF4-FFF2-40B4-BE49-F238E27FC236}">
                <a16:creationId xmlns:a16="http://schemas.microsoft.com/office/drawing/2014/main" id="{EE5A052C-384C-2AC1-4D9D-1F6189C7B3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404" y="3924642"/>
            <a:ext cx="820721" cy="82072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6A1B1FA-3362-921F-3F8F-F15A716C60CF}"/>
              </a:ext>
            </a:extLst>
          </p:cNvPr>
          <p:cNvSpPr txBox="1"/>
          <p:nvPr/>
        </p:nvSpPr>
        <p:spPr>
          <a:xfrm>
            <a:off x="148920" y="4801956"/>
            <a:ext cx="3643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Shared Symmetric Key</a:t>
            </a:r>
          </a:p>
        </p:txBody>
      </p:sp>
      <p:pic>
        <p:nvPicPr>
          <p:cNvPr id="14" name="Picture 13" descr="A yellow envelope with black lines&#10;&#10;Description automatically generated">
            <a:extLst>
              <a:ext uri="{FF2B5EF4-FFF2-40B4-BE49-F238E27FC236}">
                <a16:creationId xmlns:a16="http://schemas.microsoft.com/office/drawing/2014/main" id="{32F9CE0B-4A73-9D7B-DE28-495C84384135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463" y="1595634"/>
            <a:ext cx="1690991" cy="1690991"/>
          </a:xfrm>
          <a:prstGeom prst="rect">
            <a:avLst/>
          </a:prstGeom>
        </p:spPr>
      </p:pic>
      <p:pic>
        <p:nvPicPr>
          <p:cNvPr id="22" name="Picture 21" descr="A green key with a black background&#10;&#10;Description automatically generated">
            <a:extLst>
              <a:ext uri="{FF2B5EF4-FFF2-40B4-BE49-F238E27FC236}">
                <a16:creationId xmlns:a16="http://schemas.microsoft.com/office/drawing/2014/main" id="{D13CBA43-270F-CA07-F7E7-3EE5C5DCE7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969" y="2652347"/>
            <a:ext cx="606970" cy="60697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1A4EA08-DFCD-6830-7D37-249733E4FFF0}"/>
              </a:ext>
            </a:extLst>
          </p:cNvPr>
          <p:cNvSpPr txBox="1"/>
          <p:nvPr/>
        </p:nvSpPr>
        <p:spPr>
          <a:xfrm>
            <a:off x="4931825" y="3221788"/>
            <a:ext cx="1816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Encrypted</a:t>
            </a:r>
          </a:p>
        </p:txBody>
      </p:sp>
      <p:pic>
        <p:nvPicPr>
          <p:cNvPr id="30" name="Picture 29" descr="A yellow envelope with black lines&#10;&#10;Description automatically generated">
            <a:extLst>
              <a:ext uri="{FF2B5EF4-FFF2-40B4-BE49-F238E27FC236}">
                <a16:creationId xmlns:a16="http://schemas.microsoft.com/office/drawing/2014/main" id="{1FD65C18-4989-2B22-9C46-9284F4390A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329" y="1855414"/>
            <a:ext cx="1249547" cy="1249547"/>
          </a:xfrm>
          <a:prstGeom prst="rect">
            <a:avLst/>
          </a:prstGeom>
        </p:spPr>
      </p:pic>
      <p:pic>
        <p:nvPicPr>
          <p:cNvPr id="31" name="Picture 30" descr="A yellow envelope with black lines&#10;&#10;Description automatically generated">
            <a:extLst>
              <a:ext uri="{FF2B5EF4-FFF2-40B4-BE49-F238E27FC236}">
                <a16:creationId xmlns:a16="http://schemas.microsoft.com/office/drawing/2014/main" id="{D898C974-072C-EEEB-643E-8DC1AC33C9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447" y="1851787"/>
            <a:ext cx="1249547" cy="1249547"/>
          </a:xfrm>
          <a:prstGeom prst="rect">
            <a:avLst/>
          </a:prstGeom>
        </p:spPr>
      </p:pic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479A3840-6C4A-FFE4-BE74-5D6590A7A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39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Encryption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304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TLS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3" name="Picture 2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2EE701EE-628A-8A3D-8837-957904C3D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56" y="1725009"/>
            <a:ext cx="1561616" cy="1561616"/>
          </a:xfrm>
          <a:prstGeom prst="rect">
            <a:avLst/>
          </a:prstGeom>
        </p:spPr>
      </p:pic>
      <p:pic>
        <p:nvPicPr>
          <p:cNvPr id="6" name="Picture 5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C9F7C157-058B-F963-47C4-18ACBA1E8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931" y="1725009"/>
            <a:ext cx="1561616" cy="15616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819BE74-6320-438F-69E5-FCB21C2980E9}"/>
              </a:ext>
            </a:extLst>
          </p:cNvPr>
          <p:cNvSpPr txBox="1"/>
          <p:nvPr/>
        </p:nvSpPr>
        <p:spPr>
          <a:xfrm>
            <a:off x="1023457" y="1078678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54698F-22DD-0073-DA98-FAD4C769668F}"/>
              </a:ext>
            </a:extLst>
          </p:cNvPr>
          <p:cNvSpPr txBox="1"/>
          <p:nvPr/>
        </p:nvSpPr>
        <p:spPr>
          <a:xfrm>
            <a:off x="9259931" y="1085973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2F1D94-F9CD-9055-D0CD-CA9EC16CFEB6}"/>
              </a:ext>
            </a:extLst>
          </p:cNvPr>
          <p:cNvCxnSpPr>
            <a:cxnSpLocks/>
          </p:cNvCxnSpPr>
          <p:nvPr/>
        </p:nvCxnSpPr>
        <p:spPr>
          <a:xfrm flipH="1">
            <a:off x="3288986" y="2481942"/>
            <a:ext cx="5101947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51BEC02-AFEF-634A-7110-F8451CE952E5}"/>
              </a:ext>
            </a:extLst>
          </p:cNvPr>
          <p:cNvGrpSpPr/>
          <p:nvPr/>
        </p:nvGrpSpPr>
        <p:grpSpPr>
          <a:xfrm>
            <a:off x="8208894" y="3924642"/>
            <a:ext cx="3643519" cy="1400534"/>
            <a:chOff x="8208894" y="5279056"/>
            <a:chExt cx="3643519" cy="1400534"/>
          </a:xfrm>
        </p:grpSpPr>
        <p:pic>
          <p:nvPicPr>
            <p:cNvPr id="12" name="Picture 11" descr="A green key with a black background&#10;&#10;Description automatically generated">
              <a:extLst>
                <a:ext uri="{FF2B5EF4-FFF2-40B4-BE49-F238E27FC236}">
                  <a16:creationId xmlns:a16="http://schemas.microsoft.com/office/drawing/2014/main" id="{E3D62FF5-1780-65F7-28DA-7136A17BD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0378" y="5279056"/>
              <a:ext cx="820721" cy="82072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C0E3244-66AA-3E8B-0821-307A6E123B89}"/>
                </a:ext>
              </a:extLst>
            </p:cNvPr>
            <p:cNvSpPr txBox="1"/>
            <p:nvPr/>
          </p:nvSpPr>
          <p:spPr>
            <a:xfrm>
              <a:off x="8208894" y="6156370"/>
              <a:ext cx="36435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Shared Symmetric Key</a:t>
              </a:r>
            </a:p>
          </p:txBody>
        </p:sp>
      </p:grpSp>
      <p:pic>
        <p:nvPicPr>
          <p:cNvPr id="14" name="Picture 13" descr="A yellow envelope with black lines&#10;&#10;Description automatically generated">
            <a:extLst>
              <a:ext uri="{FF2B5EF4-FFF2-40B4-BE49-F238E27FC236}">
                <a16:creationId xmlns:a16="http://schemas.microsoft.com/office/drawing/2014/main" id="{32F9CE0B-4A73-9D7B-DE28-495C84384135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463" y="1595634"/>
            <a:ext cx="1690991" cy="1690991"/>
          </a:xfrm>
          <a:prstGeom prst="rect">
            <a:avLst/>
          </a:prstGeom>
        </p:spPr>
      </p:pic>
      <p:pic>
        <p:nvPicPr>
          <p:cNvPr id="22" name="Picture 21" descr="A green key with a black background&#10;&#10;Description automatically generated">
            <a:extLst>
              <a:ext uri="{FF2B5EF4-FFF2-40B4-BE49-F238E27FC236}">
                <a16:creationId xmlns:a16="http://schemas.microsoft.com/office/drawing/2014/main" id="{D13CBA43-270F-CA07-F7E7-3EE5C5DCE7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969" y="2652347"/>
            <a:ext cx="606970" cy="60697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1A4EA08-DFCD-6830-7D37-249733E4FFF0}"/>
              </a:ext>
            </a:extLst>
          </p:cNvPr>
          <p:cNvSpPr txBox="1"/>
          <p:nvPr/>
        </p:nvSpPr>
        <p:spPr>
          <a:xfrm>
            <a:off x="4931825" y="3221788"/>
            <a:ext cx="1816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Encrypted</a:t>
            </a:r>
          </a:p>
        </p:txBody>
      </p:sp>
      <p:pic>
        <p:nvPicPr>
          <p:cNvPr id="30" name="Picture 29" descr="A yellow envelope with black lines&#10;&#10;Description automatically generated">
            <a:extLst>
              <a:ext uri="{FF2B5EF4-FFF2-40B4-BE49-F238E27FC236}">
                <a16:creationId xmlns:a16="http://schemas.microsoft.com/office/drawing/2014/main" id="{1FD65C18-4989-2B22-9C46-9284F4390A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329" y="1855414"/>
            <a:ext cx="1249547" cy="1249547"/>
          </a:xfrm>
          <a:prstGeom prst="rect">
            <a:avLst/>
          </a:prstGeom>
        </p:spPr>
      </p:pic>
      <p:pic>
        <p:nvPicPr>
          <p:cNvPr id="31" name="Picture 30" descr="A yellow envelope with black lines&#10;&#10;Description automatically generated">
            <a:extLst>
              <a:ext uri="{FF2B5EF4-FFF2-40B4-BE49-F238E27FC236}">
                <a16:creationId xmlns:a16="http://schemas.microsoft.com/office/drawing/2014/main" id="{D898C974-072C-EEEB-643E-8DC1AC33C9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447" y="1851787"/>
            <a:ext cx="1249547" cy="1249547"/>
          </a:xfrm>
          <a:prstGeom prst="rect">
            <a:avLst/>
          </a:prstGeom>
        </p:spPr>
      </p:pic>
      <p:pic>
        <p:nvPicPr>
          <p:cNvPr id="2" name="Picture 1" descr="A cartoon of a child with his arms up&#10;&#10;Description automatically generated">
            <a:extLst>
              <a:ext uri="{FF2B5EF4-FFF2-40B4-BE49-F238E27FC236}">
                <a16:creationId xmlns:a16="http://schemas.microsoft.com/office/drawing/2014/main" id="{9166478A-DD83-042E-3C7D-04711A2744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26" y="3804765"/>
            <a:ext cx="2429460" cy="242946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F91E62-17AC-B324-6898-C811142A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817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Authentication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304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TLS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3" name="Picture 2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2EE701EE-628A-8A3D-8837-957904C3D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56" y="1725009"/>
            <a:ext cx="1561616" cy="1561616"/>
          </a:xfrm>
          <a:prstGeom prst="rect">
            <a:avLst/>
          </a:prstGeom>
        </p:spPr>
      </p:pic>
      <p:pic>
        <p:nvPicPr>
          <p:cNvPr id="6" name="Picture 5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C9F7C157-058B-F963-47C4-18ACBA1E8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931" y="1725009"/>
            <a:ext cx="1561616" cy="1561616"/>
          </a:xfrm>
          <a:prstGeom prst="rect">
            <a:avLst/>
          </a:prstGeom>
        </p:spPr>
      </p:pic>
      <p:pic>
        <p:nvPicPr>
          <p:cNvPr id="13" name="Picture 12" descr="A orange key with a black background&#10;&#10;Description automatically generated">
            <a:extLst>
              <a:ext uri="{FF2B5EF4-FFF2-40B4-BE49-F238E27FC236}">
                <a16:creationId xmlns:a16="http://schemas.microsoft.com/office/drawing/2014/main" id="{4F0AE3F5-1325-1B4D-EF55-FFC3B1F5B34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488" y="3505680"/>
            <a:ext cx="820721" cy="820721"/>
          </a:xfrm>
          <a:prstGeom prst="rect">
            <a:avLst/>
          </a:prstGeom>
        </p:spPr>
      </p:pic>
      <p:pic>
        <p:nvPicPr>
          <p:cNvPr id="15" name="Picture 14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AAD30539-DDFB-2183-26C2-26F0590C196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561" y="3505680"/>
            <a:ext cx="820721" cy="8207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819BE74-6320-438F-69E5-FCB21C2980E9}"/>
              </a:ext>
            </a:extLst>
          </p:cNvPr>
          <p:cNvSpPr txBox="1"/>
          <p:nvPr/>
        </p:nvSpPr>
        <p:spPr>
          <a:xfrm>
            <a:off x="1023457" y="1078678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54698F-22DD-0073-DA98-FAD4C769668F}"/>
              </a:ext>
            </a:extLst>
          </p:cNvPr>
          <p:cNvSpPr txBox="1"/>
          <p:nvPr/>
        </p:nvSpPr>
        <p:spPr>
          <a:xfrm>
            <a:off x="9259931" y="1085973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B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EF71401-329F-FA9E-F480-C69244A1829E}"/>
              </a:ext>
            </a:extLst>
          </p:cNvPr>
          <p:cNvCxnSpPr>
            <a:cxnSpLocks/>
          </p:cNvCxnSpPr>
          <p:nvPr/>
        </p:nvCxnSpPr>
        <p:spPr>
          <a:xfrm>
            <a:off x="3288986" y="2081979"/>
            <a:ext cx="5153746" cy="0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D72AFA65-5A99-95BA-F8AB-6F000219B53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813" y="1598699"/>
            <a:ext cx="820721" cy="820721"/>
          </a:xfrm>
          <a:prstGeom prst="rect">
            <a:avLst/>
          </a:prstGeom>
        </p:spPr>
      </p:pic>
      <p:pic>
        <p:nvPicPr>
          <p:cNvPr id="8" name="Picture 7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31C8C072-94B7-1A73-4D25-D3DED640750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941" y="3505679"/>
            <a:ext cx="820721" cy="8207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8D0612-1B5A-D24C-E3B6-651A774B3CB8}"/>
              </a:ext>
            </a:extLst>
          </p:cNvPr>
          <p:cNvSpPr txBox="1"/>
          <p:nvPr/>
        </p:nvSpPr>
        <p:spPr>
          <a:xfrm>
            <a:off x="9845282" y="4326401"/>
            <a:ext cx="1639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Private</a:t>
            </a:r>
          </a:p>
          <a:p>
            <a:pPr algn="ctr"/>
            <a:r>
              <a:rPr lang="en-US" sz="2800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7FFAC7-6D0B-E886-C77C-B1B6A318ED16}"/>
              </a:ext>
            </a:extLst>
          </p:cNvPr>
          <p:cNvSpPr txBox="1"/>
          <p:nvPr/>
        </p:nvSpPr>
        <p:spPr>
          <a:xfrm>
            <a:off x="8390933" y="4339447"/>
            <a:ext cx="1639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Public</a:t>
            </a:r>
          </a:p>
          <a:p>
            <a:pPr algn="ctr"/>
            <a:r>
              <a:rPr lang="en-US" sz="2800" dirty="0"/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77A6E1-8EF9-0BE8-EB49-A3C1DCB25BA9}"/>
              </a:ext>
            </a:extLst>
          </p:cNvPr>
          <p:cNvSpPr txBox="1"/>
          <p:nvPr/>
        </p:nvSpPr>
        <p:spPr>
          <a:xfrm>
            <a:off x="661295" y="4326400"/>
            <a:ext cx="1639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Public</a:t>
            </a:r>
          </a:p>
          <a:p>
            <a:pPr algn="ctr"/>
            <a:r>
              <a:rPr lang="en-US" sz="2800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863415-FC5C-0034-5716-BFF8E6A80BB5}"/>
              </a:ext>
            </a:extLst>
          </p:cNvPr>
          <p:cNvSpPr txBox="1"/>
          <p:nvPr/>
        </p:nvSpPr>
        <p:spPr>
          <a:xfrm>
            <a:off x="6013264" y="2419420"/>
            <a:ext cx="1639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Public</a:t>
            </a:r>
          </a:p>
          <a:p>
            <a:pPr algn="ctr"/>
            <a:r>
              <a:rPr lang="en-US" sz="2800" dirty="0"/>
              <a:t>B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1B758E56-43DC-ECE3-95E5-299A8A652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746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Authentication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304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TLS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3" name="Picture 2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2EE701EE-628A-8A3D-8837-957904C3D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56" y="1725009"/>
            <a:ext cx="1561616" cy="1561616"/>
          </a:xfrm>
          <a:prstGeom prst="rect">
            <a:avLst/>
          </a:prstGeom>
        </p:spPr>
      </p:pic>
      <p:pic>
        <p:nvPicPr>
          <p:cNvPr id="6" name="Picture 5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C9F7C157-058B-F963-47C4-18ACBA1E8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931" y="1725009"/>
            <a:ext cx="1561616" cy="1561616"/>
          </a:xfrm>
          <a:prstGeom prst="rect">
            <a:avLst/>
          </a:prstGeom>
        </p:spPr>
      </p:pic>
      <p:pic>
        <p:nvPicPr>
          <p:cNvPr id="13" name="Picture 12" descr="A orange key with a black background&#10;&#10;Description automatically generated">
            <a:extLst>
              <a:ext uri="{FF2B5EF4-FFF2-40B4-BE49-F238E27FC236}">
                <a16:creationId xmlns:a16="http://schemas.microsoft.com/office/drawing/2014/main" id="{4F0AE3F5-1325-1B4D-EF55-FFC3B1F5B34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488" y="3505680"/>
            <a:ext cx="820721" cy="820721"/>
          </a:xfrm>
          <a:prstGeom prst="rect">
            <a:avLst/>
          </a:prstGeom>
        </p:spPr>
      </p:pic>
      <p:pic>
        <p:nvPicPr>
          <p:cNvPr id="15" name="Picture 14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AAD30539-DDFB-2183-26C2-26F0590C196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561" y="3505680"/>
            <a:ext cx="820721" cy="8207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819BE74-6320-438F-69E5-FCB21C2980E9}"/>
              </a:ext>
            </a:extLst>
          </p:cNvPr>
          <p:cNvSpPr txBox="1"/>
          <p:nvPr/>
        </p:nvSpPr>
        <p:spPr>
          <a:xfrm>
            <a:off x="1023457" y="1078678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54698F-22DD-0073-DA98-FAD4C769668F}"/>
              </a:ext>
            </a:extLst>
          </p:cNvPr>
          <p:cNvSpPr txBox="1"/>
          <p:nvPr/>
        </p:nvSpPr>
        <p:spPr>
          <a:xfrm>
            <a:off x="9259931" y="1085973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D8D89C-E16A-7281-3C11-34A6D6D884E5}"/>
              </a:ext>
            </a:extLst>
          </p:cNvPr>
          <p:cNvSpPr txBox="1"/>
          <p:nvPr/>
        </p:nvSpPr>
        <p:spPr>
          <a:xfrm>
            <a:off x="9845282" y="4326401"/>
            <a:ext cx="1639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Private</a:t>
            </a:r>
          </a:p>
          <a:p>
            <a:pPr algn="ctr"/>
            <a:r>
              <a:rPr lang="en-US" sz="2800" dirty="0"/>
              <a:t>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64B57D-F5C8-2DBA-29FB-F1526237F2D7}"/>
              </a:ext>
            </a:extLst>
          </p:cNvPr>
          <p:cNvSpPr txBox="1"/>
          <p:nvPr/>
        </p:nvSpPr>
        <p:spPr>
          <a:xfrm>
            <a:off x="8390933" y="4339447"/>
            <a:ext cx="1639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Public</a:t>
            </a:r>
          </a:p>
          <a:p>
            <a:pPr algn="ctr"/>
            <a:r>
              <a:rPr lang="en-US" sz="2800" dirty="0"/>
              <a:t>B</a:t>
            </a:r>
          </a:p>
        </p:txBody>
      </p:sp>
      <p:pic>
        <p:nvPicPr>
          <p:cNvPr id="8" name="Picture 7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31C8C072-94B7-1A73-4D25-D3DED640750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941" y="3505679"/>
            <a:ext cx="820721" cy="8207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C7DA104-1635-B832-90AD-E79A355D654B}"/>
              </a:ext>
            </a:extLst>
          </p:cNvPr>
          <p:cNvSpPr txBox="1"/>
          <p:nvPr/>
        </p:nvSpPr>
        <p:spPr>
          <a:xfrm>
            <a:off x="6811232" y="1465556"/>
            <a:ext cx="21564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Signed with private key 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F1EAF9-0D2D-92E3-F55D-10A06AD992AE}"/>
              </a:ext>
            </a:extLst>
          </p:cNvPr>
          <p:cNvCxnSpPr>
            <a:cxnSpLocks/>
          </p:cNvCxnSpPr>
          <p:nvPr/>
        </p:nvCxnSpPr>
        <p:spPr>
          <a:xfrm flipH="1">
            <a:off x="3288986" y="2481942"/>
            <a:ext cx="5101947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1B47AF6-C58F-CE49-0E74-EE0905D17C8B}"/>
              </a:ext>
            </a:extLst>
          </p:cNvPr>
          <p:cNvGrpSpPr/>
          <p:nvPr/>
        </p:nvGrpSpPr>
        <p:grpSpPr>
          <a:xfrm>
            <a:off x="4994463" y="1595634"/>
            <a:ext cx="1690991" cy="1690991"/>
            <a:chOff x="4994463" y="1595634"/>
            <a:chExt cx="1690991" cy="1690991"/>
          </a:xfrm>
        </p:grpSpPr>
        <p:pic>
          <p:nvPicPr>
            <p:cNvPr id="5" name="Picture 4" descr="A yellow envelope with black lines&#10;&#10;Description automatically generated">
              <a:extLst>
                <a:ext uri="{FF2B5EF4-FFF2-40B4-BE49-F238E27FC236}">
                  <a16:creationId xmlns:a16="http://schemas.microsoft.com/office/drawing/2014/main" id="{51DC280C-A2AF-556C-E8D2-A8584A796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4463" y="1595634"/>
              <a:ext cx="1690991" cy="1690991"/>
            </a:xfrm>
            <a:prstGeom prst="rect">
              <a:avLst/>
            </a:prstGeom>
          </p:spPr>
        </p:pic>
        <p:pic>
          <p:nvPicPr>
            <p:cNvPr id="12" name="Picture 11" descr="A blue and white logo&#10;&#10;Description automatically generated">
              <a:extLst>
                <a:ext uri="{FF2B5EF4-FFF2-40B4-BE49-F238E27FC236}">
                  <a16:creationId xmlns:a16="http://schemas.microsoft.com/office/drawing/2014/main" id="{2E93A06F-585B-232C-4475-26D280E66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9909" y="2160241"/>
              <a:ext cx="586508" cy="586508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CEC8B37-7DE1-7CAC-C2A9-A31B8B0E4BCB}"/>
              </a:ext>
            </a:extLst>
          </p:cNvPr>
          <p:cNvSpPr txBox="1"/>
          <p:nvPr/>
        </p:nvSpPr>
        <p:spPr>
          <a:xfrm>
            <a:off x="2711520" y="2600008"/>
            <a:ext cx="21564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Identity verified with public key 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ABA635-783E-D1CB-61EC-7E58EB8F42CD}"/>
              </a:ext>
            </a:extLst>
          </p:cNvPr>
          <p:cNvSpPr txBox="1"/>
          <p:nvPr/>
        </p:nvSpPr>
        <p:spPr>
          <a:xfrm>
            <a:off x="661295" y="4326400"/>
            <a:ext cx="1639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Public</a:t>
            </a:r>
          </a:p>
          <a:p>
            <a:pPr algn="ctr"/>
            <a:r>
              <a:rPr lang="en-US" sz="2800" dirty="0"/>
              <a:t>B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C372581-3081-D157-9237-771ED64B6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161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Authentication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304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TLS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3" name="Picture 2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2EE701EE-628A-8A3D-8837-957904C3D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56" y="1725009"/>
            <a:ext cx="1561616" cy="1561616"/>
          </a:xfrm>
          <a:prstGeom prst="rect">
            <a:avLst/>
          </a:prstGeom>
        </p:spPr>
      </p:pic>
      <p:pic>
        <p:nvPicPr>
          <p:cNvPr id="6" name="Picture 5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C9F7C157-058B-F963-47C4-18ACBA1E8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931" y="1725009"/>
            <a:ext cx="1561616" cy="1561616"/>
          </a:xfrm>
          <a:prstGeom prst="rect">
            <a:avLst/>
          </a:prstGeom>
        </p:spPr>
      </p:pic>
      <p:pic>
        <p:nvPicPr>
          <p:cNvPr id="13" name="Picture 12" descr="A orange key with a black background&#10;&#10;Description automatically generated">
            <a:extLst>
              <a:ext uri="{FF2B5EF4-FFF2-40B4-BE49-F238E27FC236}">
                <a16:creationId xmlns:a16="http://schemas.microsoft.com/office/drawing/2014/main" id="{4F0AE3F5-1325-1B4D-EF55-FFC3B1F5B34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488" y="3505680"/>
            <a:ext cx="820721" cy="820721"/>
          </a:xfrm>
          <a:prstGeom prst="rect">
            <a:avLst/>
          </a:prstGeom>
        </p:spPr>
      </p:pic>
      <p:pic>
        <p:nvPicPr>
          <p:cNvPr id="15" name="Picture 14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AAD30539-DDFB-2183-26C2-26F0590C196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561" y="3505680"/>
            <a:ext cx="820721" cy="8207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819BE74-6320-438F-69E5-FCB21C2980E9}"/>
              </a:ext>
            </a:extLst>
          </p:cNvPr>
          <p:cNvSpPr txBox="1"/>
          <p:nvPr/>
        </p:nvSpPr>
        <p:spPr>
          <a:xfrm>
            <a:off x="1023457" y="1078678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54698F-22DD-0073-DA98-FAD4C769668F}"/>
              </a:ext>
            </a:extLst>
          </p:cNvPr>
          <p:cNvSpPr txBox="1"/>
          <p:nvPr/>
        </p:nvSpPr>
        <p:spPr>
          <a:xfrm>
            <a:off x="9259931" y="1085973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B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EF71401-329F-FA9E-F480-C69244A1829E}"/>
              </a:ext>
            </a:extLst>
          </p:cNvPr>
          <p:cNvCxnSpPr>
            <a:cxnSpLocks/>
          </p:cNvCxnSpPr>
          <p:nvPr/>
        </p:nvCxnSpPr>
        <p:spPr>
          <a:xfrm>
            <a:off x="3288986" y="2081979"/>
            <a:ext cx="5153746" cy="0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D72AFA65-5A99-95BA-F8AB-6F000219B53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813" y="1598699"/>
            <a:ext cx="820721" cy="8207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8D0612-1B5A-D24C-E3B6-651A774B3CB8}"/>
              </a:ext>
            </a:extLst>
          </p:cNvPr>
          <p:cNvSpPr txBox="1"/>
          <p:nvPr/>
        </p:nvSpPr>
        <p:spPr>
          <a:xfrm>
            <a:off x="9845282" y="4326401"/>
            <a:ext cx="1639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Private</a:t>
            </a:r>
          </a:p>
          <a:p>
            <a:pPr algn="ctr"/>
            <a:r>
              <a:rPr lang="en-US" sz="2800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7FFAC7-6D0B-E886-C77C-B1B6A318ED16}"/>
              </a:ext>
            </a:extLst>
          </p:cNvPr>
          <p:cNvSpPr txBox="1"/>
          <p:nvPr/>
        </p:nvSpPr>
        <p:spPr>
          <a:xfrm>
            <a:off x="8390933" y="4339447"/>
            <a:ext cx="1639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Public</a:t>
            </a:r>
          </a:p>
          <a:p>
            <a:pPr algn="ctr"/>
            <a:r>
              <a:rPr lang="en-US" sz="2800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863415-FC5C-0034-5716-BFF8E6A80BB5}"/>
              </a:ext>
            </a:extLst>
          </p:cNvPr>
          <p:cNvSpPr txBox="1"/>
          <p:nvPr/>
        </p:nvSpPr>
        <p:spPr>
          <a:xfrm>
            <a:off x="6013264" y="2419420"/>
            <a:ext cx="1639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Public</a:t>
            </a:r>
          </a:p>
          <a:p>
            <a:pPr algn="ctr"/>
            <a:r>
              <a:rPr lang="en-US" sz="2800" dirty="0"/>
              <a:t>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21B278-7B0D-EA31-3A51-78E1B07F9498}"/>
              </a:ext>
            </a:extLst>
          </p:cNvPr>
          <p:cNvSpPr txBox="1"/>
          <p:nvPr/>
        </p:nvSpPr>
        <p:spPr>
          <a:xfrm>
            <a:off x="720732" y="3677987"/>
            <a:ext cx="21670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Public B is authentic ?</a:t>
            </a:r>
          </a:p>
        </p:txBody>
      </p:sp>
      <p:pic>
        <p:nvPicPr>
          <p:cNvPr id="17" name="Picture 16" descr="A person with his hand on his chin&#10;&#10;Description automatically generated">
            <a:extLst>
              <a:ext uri="{FF2B5EF4-FFF2-40B4-BE49-F238E27FC236}">
                <a16:creationId xmlns:a16="http://schemas.microsoft.com/office/drawing/2014/main" id="{B3169C3C-8B0F-26A3-9A15-12CD42CBEE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29" y="4785797"/>
            <a:ext cx="1733120" cy="1733120"/>
          </a:xfrm>
          <a:prstGeom prst="rect">
            <a:avLst/>
          </a:prstGeom>
        </p:spPr>
      </p:pic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3ACF08E3-BE3A-730F-4C26-DA171CF6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304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Authentication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304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TLS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3" name="Picture 2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2EE701EE-628A-8A3D-8837-957904C3D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56" y="1725009"/>
            <a:ext cx="1561616" cy="1561616"/>
          </a:xfrm>
          <a:prstGeom prst="rect">
            <a:avLst/>
          </a:prstGeom>
        </p:spPr>
      </p:pic>
      <p:pic>
        <p:nvPicPr>
          <p:cNvPr id="6" name="Picture 5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C9F7C157-058B-F963-47C4-18ACBA1E8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931" y="1725009"/>
            <a:ext cx="1561616" cy="15616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819BE74-6320-438F-69E5-FCB21C2980E9}"/>
              </a:ext>
            </a:extLst>
          </p:cNvPr>
          <p:cNvSpPr txBox="1"/>
          <p:nvPr/>
        </p:nvSpPr>
        <p:spPr>
          <a:xfrm>
            <a:off x="1023457" y="1078678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54698F-22DD-0073-DA98-FAD4C769668F}"/>
              </a:ext>
            </a:extLst>
          </p:cNvPr>
          <p:cNvSpPr txBox="1"/>
          <p:nvPr/>
        </p:nvSpPr>
        <p:spPr>
          <a:xfrm>
            <a:off x="9259931" y="1085973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B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EF71401-329F-FA9E-F480-C69244A1829E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2585072" y="2505817"/>
            <a:ext cx="2414998" cy="1796707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F854C1D-C65A-B202-412C-B024E5AFA5F3}"/>
              </a:ext>
            </a:extLst>
          </p:cNvPr>
          <p:cNvGrpSpPr/>
          <p:nvPr/>
        </p:nvGrpSpPr>
        <p:grpSpPr>
          <a:xfrm>
            <a:off x="2606834" y="2784740"/>
            <a:ext cx="2006129" cy="2326071"/>
            <a:chOff x="2174409" y="3464541"/>
            <a:chExt cx="2006129" cy="2326071"/>
          </a:xfrm>
        </p:grpSpPr>
        <p:pic>
          <p:nvPicPr>
            <p:cNvPr id="7" name="Picture 6" descr="A yellow key with a black background&#10;&#10;Description automatically generated">
              <a:extLst>
                <a:ext uri="{FF2B5EF4-FFF2-40B4-BE49-F238E27FC236}">
                  <a16:creationId xmlns:a16="http://schemas.microsoft.com/office/drawing/2014/main" id="{D72AFA65-5A99-95BA-F8AB-6F000219B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2711" y="3464541"/>
              <a:ext cx="820721" cy="82072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6863415-FC5C-0034-5716-BFF8E6A80BB5}"/>
                </a:ext>
              </a:extLst>
            </p:cNvPr>
            <p:cNvSpPr txBox="1"/>
            <p:nvPr/>
          </p:nvSpPr>
          <p:spPr>
            <a:xfrm>
              <a:off x="2174409" y="4405617"/>
              <a:ext cx="200612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Public B</a:t>
              </a:r>
            </a:p>
            <a:p>
              <a:pPr algn="ctr"/>
              <a:r>
                <a:rPr lang="en-US" sz="2800" dirty="0"/>
                <a:t>Signed with Public X</a:t>
              </a:r>
            </a:p>
          </p:txBody>
        </p:sp>
      </p:grpSp>
      <p:pic>
        <p:nvPicPr>
          <p:cNvPr id="12" name="Picture 11" descr="A building with columns and a flag&#10;&#10;Description automatically generated">
            <a:extLst>
              <a:ext uri="{FF2B5EF4-FFF2-40B4-BE49-F238E27FC236}">
                <a16:creationId xmlns:a16="http://schemas.microsoft.com/office/drawing/2014/main" id="{FED49806-C306-237B-01BC-72FD54ABB0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070" y="3247335"/>
            <a:ext cx="2110378" cy="211037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54F9299-C8AB-7D5C-8E5F-4BA91BD1F4DA}"/>
              </a:ext>
            </a:extLst>
          </p:cNvPr>
          <p:cNvSpPr txBox="1"/>
          <p:nvPr/>
        </p:nvSpPr>
        <p:spPr>
          <a:xfrm>
            <a:off x="4306688" y="5497795"/>
            <a:ext cx="3603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Certificate Authority X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F69F3AB-3566-B913-B05C-B11A6884B46D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7110448" y="2505817"/>
            <a:ext cx="2149483" cy="1779445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37E2E3F-DA0B-C1E4-8F8C-78D63113F2EF}"/>
              </a:ext>
            </a:extLst>
          </p:cNvPr>
          <p:cNvGrpSpPr/>
          <p:nvPr/>
        </p:nvGrpSpPr>
        <p:grpSpPr>
          <a:xfrm>
            <a:off x="7581105" y="2863031"/>
            <a:ext cx="1639721" cy="1774828"/>
            <a:chOff x="2418162" y="3464541"/>
            <a:chExt cx="1639721" cy="1774828"/>
          </a:xfrm>
        </p:grpSpPr>
        <p:pic>
          <p:nvPicPr>
            <p:cNvPr id="26" name="Picture 25" descr="A yellow key with a black background&#10;&#10;Description automatically generated">
              <a:extLst>
                <a:ext uri="{FF2B5EF4-FFF2-40B4-BE49-F238E27FC236}">
                  <a16:creationId xmlns:a16="http://schemas.microsoft.com/office/drawing/2014/main" id="{864FD910-F96E-F1D6-E7AE-3F50A1F07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2711" y="3464541"/>
              <a:ext cx="820721" cy="820721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80B4C2B-444E-2E01-C142-9DBA7E6F79D9}"/>
                </a:ext>
              </a:extLst>
            </p:cNvPr>
            <p:cNvSpPr txBox="1"/>
            <p:nvPr/>
          </p:nvSpPr>
          <p:spPr>
            <a:xfrm>
              <a:off x="2418162" y="4285262"/>
              <a:ext cx="163972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Public</a:t>
              </a:r>
            </a:p>
            <a:p>
              <a:pPr algn="ctr"/>
              <a:r>
                <a:rPr lang="en-US" sz="2800" dirty="0"/>
                <a:t>B</a:t>
              </a:r>
            </a:p>
          </p:txBody>
        </p:sp>
      </p:grpSp>
      <p:pic>
        <p:nvPicPr>
          <p:cNvPr id="34" name="Picture 33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51E4B6EC-549E-CA38-3282-A6C38DB4C12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941" y="3505679"/>
            <a:ext cx="820721" cy="82072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52D0265-E383-CA06-B88A-A3D1E7843E94}"/>
              </a:ext>
            </a:extLst>
          </p:cNvPr>
          <p:cNvSpPr txBox="1"/>
          <p:nvPr/>
        </p:nvSpPr>
        <p:spPr>
          <a:xfrm>
            <a:off x="661295" y="4326400"/>
            <a:ext cx="1639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Public</a:t>
            </a:r>
          </a:p>
          <a:p>
            <a:pPr algn="ctr"/>
            <a:r>
              <a:rPr lang="en-US" sz="2800" dirty="0"/>
              <a:t>B</a:t>
            </a:r>
          </a:p>
        </p:txBody>
      </p:sp>
      <p:pic>
        <p:nvPicPr>
          <p:cNvPr id="37" name="Picture 36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32A0CE2A-817F-743F-C26C-991A609F93D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308" y="5431873"/>
            <a:ext cx="820721" cy="820721"/>
          </a:xfrm>
          <a:prstGeom prst="rect">
            <a:avLst/>
          </a:prstGeom>
        </p:spPr>
      </p:pic>
      <p:pic>
        <p:nvPicPr>
          <p:cNvPr id="40" name="Picture 39" descr="A blue and white logo&#10;&#10;Description automatically generated">
            <a:extLst>
              <a:ext uri="{FF2B5EF4-FFF2-40B4-BE49-F238E27FC236}">
                <a16:creationId xmlns:a16="http://schemas.microsoft.com/office/drawing/2014/main" id="{281FFD5C-22F7-E03D-DDC5-BEFB4E9A2AA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278" y="3183673"/>
            <a:ext cx="490654" cy="490654"/>
          </a:xfrm>
          <a:prstGeom prst="rect">
            <a:avLst/>
          </a:prstGeom>
        </p:spPr>
      </p:pic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4D8DEF4B-8E9B-3B21-E35D-C394BABD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45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55414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Communication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0A38C1B-4402-E71E-930B-3F05A7036282}"/>
              </a:ext>
            </a:extLst>
          </p:cNvPr>
          <p:cNvSpPr/>
          <p:nvPr/>
        </p:nvSpPr>
        <p:spPr>
          <a:xfrm>
            <a:off x="2118946" y="3068516"/>
            <a:ext cx="1230923" cy="123092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F995D70-0CAD-1321-14F5-966B942C38A1}"/>
              </a:ext>
            </a:extLst>
          </p:cNvPr>
          <p:cNvSpPr/>
          <p:nvPr/>
        </p:nvSpPr>
        <p:spPr>
          <a:xfrm>
            <a:off x="8786446" y="3068516"/>
            <a:ext cx="1230923" cy="123092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871A9D2-6D0C-FB5B-E67D-2B99788F5EF9}"/>
              </a:ext>
            </a:extLst>
          </p:cNvPr>
          <p:cNvCxnSpPr>
            <a:stCxn id="15" idx="6"/>
            <a:endCxn id="17" idx="2"/>
          </p:cNvCxnSpPr>
          <p:nvPr/>
        </p:nvCxnSpPr>
        <p:spPr>
          <a:xfrm>
            <a:off x="3349869" y="3683978"/>
            <a:ext cx="54365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1030B2E5-C3D1-90A9-E900-A452AB02B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430" y="2816300"/>
            <a:ext cx="1483139" cy="1483139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0B2B8E0A-6557-1974-8A21-7727335CB535}"/>
              </a:ext>
            </a:extLst>
          </p:cNvPr>
          <p:cNvSpPr txBox="1"/>
          <p:nvPr/>
        </p:nvSpPr>
        <p:spPr>
          <a:xfrm>
            <a:off x="148920" y="216860"/>
            <a:ext cx="1970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F750A0D8-6C19-2918-928C-21BCB98E8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622B17-9E61-478C-009C-F1695B1A3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890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Authentication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304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TLS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3" name="Picture 2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2EE701EE-628A-8A3D-8837-957904C3D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56" y="1725009"/>
            <a:ext cx="1561616" cy="1561616"/>
          </a:xfrm>
          <a:prstGeom prst="rect">
            <a:avLst/>
          </a:prstGeom>
        </p:spPr>
      </p:pic>
      <p:pic>
        <p:nvPicPr>
          <p:cNvPr id="6" name="Picture 5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C9F7C157-058B-F963-47C4-18ACBA1E8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931" y="1725009"/>
            <a:ext cx="1561616" cy="15616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819BE74-6320-438F-69E5-FCB21C2980E9}"/>
              </a:ext>
            </a:extLst>
          </p:cNvPr>
          <p:cNvSpPr txBox="1"/>
          <p:nvPr/>
        </p:nvSpPr>
        <p:spPr>
          <a:xfrm>
            <a:off x="1023457" y="1078678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54698F-22DD-0073-DA98-FAD4C769668F}"/>
              </a:ext>
            </a:extLst>
          </p:cNvPr>
          <p:cNvSpPr txBox="1"/>
          <p:nvPr/>
        </p:nvSpPr>
        <p:spPr>
          <a:xfrm>
            <a:off x="9259931" y="1085973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B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EF71401-329F-FA9E-F480-C69244A1829E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2585072" y="2505817"/>
            <a:ext cx="2414998" cy="1796707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building with columns and a flag&#10;&#10;Description automatically generated">
            <a:extLst>
              <a:ext uri="{FF2B5EF4-FFF2-40B4-BE49-F238E27FC236}">
                <a16:creationId xmlns:a16="http://schemas.microsoft.com/office/drawing/2014/main" id="{FED49806-C306-237B-01BC-72FD54ABB0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070" y="3247335"/>
            <a:ext cx="2110378" cy="2110378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F69F3AB-3566-B913-B05C-B11A6884B46D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7110448" y="2505817"/>
            <a:ext cx="2149483" cy="1779445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37E2E3F-DA0B-C1E4-8F8C-78D63113F2EF}"/>
              </a:ext>
            </a:extLst>
          </p:cNvPr>
          <p:cNvGrpSpPr/>
          <p:nvPr/>
        </p:nvGrpSpPr>
        <p:grpSpPr>
          <a:xfrm>
            <a:off x="7581105" y="2863031"/>
            <a:ext cx="1639721" cy="1774828"/>
            <a:chOff x="2418162" y="3464541"/>
            <a:chExt cx="1639721" cy="1774828"/>
          </a:xfrm>
        </p:grpSpPr>
        <p:pic>
          <p:nvPicPr>
            <p:cNvPr id="26" name="Picture 25" descr="A yellow key with a black background&#10;&#10;Description automatically generated">
              <a:extLst>
                <a:ext uri="{FF2B5EF4-FFF2-40B4-BE49-F238E27FC236}">
                  <a16:creationId xmlns:a16="http://schemas.microsoft.com/office/drawing/2014/main" id="{864FD910-F96E-F1D6-E7AE-3F50A1F07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2711" y="3464541"/>
              <a:ext cx="820721" cy="820721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80B4C2B-444E-2E01-C142-9DBA7E6F79D9}"/>
                </a:ext>
              </a:extLst>
            </p:cNvPr>
            <p:cNvSpPr txBox="1"/>
            <p:nvPr/>
          </p:nvSpPr>
          <p:spPr>
            <a:xfrm>
              <a:off x="2418162" y="4285262"/>
              <a:ext cx="163972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Public</a:t>
              </a:r>
            </a:p>
            <a:p>
              <a:pPr algn="ctr"/>
              <a:r>
                <a:rPr lang="en-US" sz="2800" dirty="0"/>
                <a:t>B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E46C9E1-5149-B6D9-7555-68FB104B1782}"/>
              </a:ext>
            </a:extLst>
          </p:cNvPr>
          <p:cNvSpPr txBox="1"/>
          <p:nvPr/>
        </p:nvSpPr>
        <p:spPr>
          <a:xfrm>
            <a:off x="439770" y="5402243"/>
            <a:ext cx="21670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X is authentic ?</a:t>
            </a:r>
          </a:p>
        </p:txBody>
      </p:sp>
      <p:pic>
        <p:nvPicPr>
          <p:cNvPr id="8" name="Picture 7" descr="A person with his hand on his chin&#10;&#10;Description automatically generated">
            <a:extLst>
              <a:ext uri="{FF2B5EF4-FFF2-40B4-BE49-F238E27FC236}">
                <a16:creationId xmlns:a16="http://schemas.microsoft.com/office/drawing/2014/main" id="{2A7AEA87-2F87-C541-5134-04CA756EAE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45" y="3644462"/>
            <a:ext cx="1733120" cy="173312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D4DE850-53E0-53BF-30D8-1C27C24E6C91}"/>
              </a:ext>
            </a:extLst>
          </p:cNvPr>
          <p:cNvSpPr txBox="1"/>
          <p:nvPr/>
        </p:nvSpPr>
        <p:spPr>
          <a:xfrm>
            <a:off x="4306688" y="5497795"/>
            <a:ext cx="3603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Certificate Authority X</a:t>
            </a:r>
          </a:p>
        </p:txBody>
      </p:sp>
      <p:pic>
        <p:nvPicPr>
          <p:cNvPr id="16" name="Picture 15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99AF9F78-BC3F-3B42-9A69-91FD43A8D458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308" y="5431873"/>
            <a:ext cx="820721" cy="82072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DFCAF93B-A373-536E-66C3-9BBAEDC9D412}"/>
              </a:ext>
            </a:extLst>
          </p:cNvPr>
          <p:cNvGrpSpPr/>
          <p:nvPr/>
        </p:nvGrpSpPr>
        <p:grpSpPr>
          <a:xfrm>
            <a:off x="2606834" y="2784740"/>
            <a:ext cx="2006129" cy="2326071"/>
            <a:chOff x="2174409" y="3464541"/>
            <a:chExt cx="2006129" cy="2326071"/>
          </a:xfrm>
        </p:grpSpPr>
        <p:pic>
          <p:nvPicPr>
            <p:cNvPr id="19" name="Picture 18" descr="A yellow key with a black background&#10;&#10;Description automatically generated">
              <a:extLst>
                <a:ext uri="{FF2B5EF4-FFF2-40B4-BE49-F238E27FC236}">
                  <a16:creationId xmlns:a16="http://schemas.microsoft.com/office/drawing/2014/main" id="{9E6A2D68-4789-27F3-FDC3-0C5992AF2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2711" y="3464541"/>
              <a:ext cx="820721" cy="820721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8B46563-41E8-0586-0F86-50B29389BE56}"/>
                </a:ext>
              </a:extLst>
            </p:cNvPr>
            <p:cNvSpPr txBox="1"/>
            <p:nvPr/>
          </p:nvSpPr>
          <p:spPr>
            <a:xfrm>
              <a:off x="2174409" y="4405617"/>
              <a:ext cx="200612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Public B</a:t>
              </a:r>
            </a:p>
            <a:p>
              <a:pPr algn="ctr"/>
              <a:r>
                <a:rPr lang="en-US" sz="2800" dirty="0"/>
                <a:t>Signed with Public X</a:t>
              </a:r>
            </a:p>
          </p:txBody>
        </p:sp>
      </p:grpSp>
      <p:pic>
        <p:nvPicPr>
          <p:cNvPr id="29" name="Picture 28" descr="A blue and white logo&#10;&#10;Description automatically generated">
            <a:extLst>
              <a:ext uri="{FF2B5EF4-FFF2-40B4-BE49-F238E27FC236}">
                <a16:creationId xmlns:a16="http://schemas.microsoft.com/office/drawing/2014/main" id="{E03B5C18-6F41-ABCB-ED7E-FC0861E8914B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278" y="3183673"/>
            <a:ext cx="490654" cy="490654"/>
          </a:xfrm>
          <a:prstGeom prst="rect">
            <a:avLst/>
          </a:prstGeom>
        </p:spPr>
      </p:pic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093AA0D9-E36D-A1F8-6573-C2C740AD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187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Authentication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304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TLS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3" name="Picture 2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2EE701EE-628A-8A3D-8837-957904C3D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56" y="1725009"/>
            <a:ext cx="1561616" cy="15616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819BE74-6320-438F-69E5-FCB21C2980E9}"/>
              </a:ext>
            </a:extLst>
          </p:cNvPr>
          <p:cNvSpPr txBox="1"/>
          <p:nvPr/>
        </p:nvSpPr>
        <p:spPr>
          <a:xfrm>
            <a:off x="1023457" y="1078678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A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EF71401-329F-FA9E-F480-C69244A1829E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2585072" y="2505817"/>
            <a:ext cx="2414998" cy="1796707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building with columns and a flag&#10;&#10;Description automatically generated">
            <a:extLst>
              <a:ext uri="{FF2B5EF4-FFF2-40B4-BE49-F238E27FC236}">
                <a16:creationId xmlns:a16="http://schemas.microsoft.com/office/drawing/2014/main" id="{FED49806-C306-237B-01BC-72FD54ABB05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070" y="3247335"/>
            <a:ext cx="2110378" cy="2110378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F69F3AB-3566-B913-B05C-B11A6884B46D}"/>
              </a:ext>
            </a:extLst>
          </p:cNvPr>
          <p:cNvCxnSpPr>
            <a:cxnSpLocks/>
          </p:cNvCxnSpPr>
          <p:nvPr/>
        </p:nvCxnSpPr>
        <p:spPr>
          <a:xfrm flipV="1">
            <a:off x="7110448" y="2505817"/>
            <a:ext cx="2149483" cy="1779445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37E2E3F-DA0B-C1E4-8F8C-78D63113F2EF}"/>
              </a:ext>
            </a:extLst>
          </p:cNvPr>
          <p:cNvGrpSpPr/>
          <p:nvPr/>
        </p:nvGrpSpPr>
        <p:grpSpPr>
          <a:xfrm>
            <a:off x="7581105" y="2863031"/>
            <a:ext cx="1639721" cy="1774828"/>
            <a:chOff x="2418162" y="3464541"/>
            <a:chExt cx="1639721" cy="1774828"/>
          </a:xfrm>
        </p:grpSpPr>
        <p:pic>
          <p:nvPicPr>
            <p:cNvPr id="26" name="Picture 25" descr="A yellow key with a black background&#10;&#10;Description automatically generated">
              <a:extLst>
                <a:ext uri="{FF2B5EF4-FFF2-40B4-BE49-F238E27FC236}">
                  <a16:creationId xmlns:a16="http://schemas.microsoft.com/office/drawing/2014/main" id="{864FD910-F96E-F1D6-E7AE-3F50A1F07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2711" y="3464541"/>
              <a:ext cx="820721" cy="820721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80B4C2B-444E-2E01-C142-9DBA7E6F79D9}"/>
                </a:ext>
              </a:extLst>
            </p:cNvPr>
            <p:cNvSpPr txBox="1"/>
            <p:nvPr/>
          </p:nvSpPr>
          <p:spPr>
            <a:xfrm>
              <a:off x="2418162" y="4285262"/>
              <a:ext cx="163972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Public</a:t>
              </a:r>
            </a:p>
            <a:p>
              <a:pPr algn="ctr"/>
              <a:r>
                <a:rPr lang="en-US" sz="2800" dirty="0"/>
                <a:t>X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D4DE850-53E0-53BF-30D8-1C27C24E6C91}"/>
              </a:ext>
            </a:extLst>
          </p:cNvPr>
          <p:cNvSpPr txBox="1"/>
          <p:nvPr/>
        </p:nvSpPr>
        <p:spPr>
          <a:xfrm>
            <a:off x="4306688" y="5497795"/>
            <a:ext cx="3603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Certificate Authority Y</a:t>
            </a:r>
          </a:p>
        </p:txBody>
      </p:sp>
      <p:pic>
        <p:nvPicPr>
          <p:cNvPr id="16" name="Picture 15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99AF9F78-BC3F-3B42-9A69-91FD43A8D45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308" y="5431873"/>
            <a:ext cx="820721" cy="82072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DFCAF93B-A373-536E-66C3-9BBAEDC9D412}"/>
              </a:ext>
            </a:extLst>
          </p:cNvPr>
          <p:cNvGrpSpPr/>
          <p:nvPr/>
        </p:nvGrpSpPr>
        <p:grpSpPr>
          <a:xfrm>
            <a:off x="2606834" y="2784740"/>
            <a:ext cx="2006129" cy="2326071"/>
            <a:chOff x="2174409" y="3464541"/>
            <a:chExt cx="2006129" cy="2326071"/>
          </a:xfrm>
        </p:grpSpPr>
        <p:pic>
          <p:nvPicPr>
            <p:cNvPr id="19" name="Picture 18" descr="A yellow key with a black background&#10;&#10;Description automatically generated">
              <a:extLst>
                <a:ext uri="{FF2B5EF4-FFF2-40B4-BE49-F238E27FC236}">
                  <a16:creationId xmlns:a16="http://schemas.microsoft.com/office/drawing/2014/main" id="{9E6A2D68-4789-27F3-FDC3-0C5992AF2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2711" y="3464541"/>
              <a:ext cx="820721" cy="820721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8B46563-41E8-0586-0F86-50B29389BE56}"/>
                </a:ext>
              </a:extLst>
            </p:cNvPr>
            <p:cNvSpPr txBox="1"/>
            <p:nvPr/>
          </p:nvSpPr>
          <p:spPr>
            <a:xfrm>
              <a:off x="2174409" y="4405617"/>
              <a:ext cx="200612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Public X</a:t>
              </a:r>
            </a:p>
            <a:p>
              <a:pPr algn="ctr"/>
              <a:r>
                <a:rPr lang="en-US" sz="2800" dirty="0"/>
                <a:t>Signed with Public Y</a:t>
              </a:r>
            </a:p>
          </p:txBody>
        </p:sp>
      </p:grpSp>
      <p:pic>
        <p:nvPicPr>
          <p:cNvPr id="7" name="Picture 6" descr="A building with columns and a flag&#10;&#10;Description automatically generated">
            <a:extLst>
              <a:ext uri="{FF2B5EF4-FFF2-40B4-BE49-F238E27FC236}">
                <a16:creationId xmlns:a16="http://schemas.microsoft.com/office/drawing/2014/main" id="{C136A2BD-00CE-722D-BA1D-5A72608163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826" y="1401843"/>
            <a:ext cx="2110378" cy="21103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F32CC0-74AF-7BFE-10C4-BB55336AA4C5}"/>
              </a:ext>
            </a:extLst>
          </p:cNvPr>
          <p:cNvSpPr txBox="1"/>
          <p:nvPr/>
        </p:nvSpPr>
        <p:spPr>
          <a:xfrm>
            <a:off x="8527444" y="882776"/>
            <a:ext cx="3603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Certificate Authority X</a:t>
            </a:r>
          </a:p>
        </p:txBody>
      </p:sp>
      <p:pic>
        <p:nvPicPr>
          <p:cNvPr id="11" name="Picture 10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F50C954F-FB84-BB70-94DF-56CE81D524E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941" y="3505679"/>
            <a:ext cx="820721" cy="8207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D8F682C-A920-984D-19FB-60142BCD73FE}"/>
              </a:ext>
            </a:extLst>
          </p:cNvPr>
          <p:cNvSpPr txBox="1"/>
          <p:nvPr/>
        </p:nvSpPr>
        <p:spPr>
          <a:xfrm>
            <a:off x="661295" y="4326400"/>
            <a:ext cx="1639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Public</a:t>
            </a:r>
          </a:p>
          <a:p>
            <a:pPr algn="ctr"/>
            <a:r>
              <a:rPr lang="en-US" sz="2800" dirty="0"/>
              <a:t>Y</a:t>
            </a:r>
          </a:p>
        </p:txBody>
      </p:sp>
      <p:pic>
        <p:nvPicPr>
          <p:cNvPr id="14" name="Picture 13" descr="A blue and white logo&#10;&#10;Description automatically generated">
            <a:extLst>
              <a:ext uri="{FF2B5EF4-FFF2-40B4-BE49-F238E27FC236}">
                <a16:creationId xmlns:a16="http://schemas.microsoft.com/office/drawing/2014/main" id="{1E224EEE-CB40-8049-C8E5-3D3450AB67DE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278" y="3183673"/>
            <a:ext cx="490654" cy="490654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C6F67E3C-61D8-1625-2157-F6F7C7F1A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61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Authentication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304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TLS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3" name="Picture 2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2EE701EE-628A-8A3D-8837-957904C3D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56" y="1725009"/>
            <a:ext cx="1561616" cy="15616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819BE74-6320-438F-69E5-FCB21C2980E9}"/>
              </a:ext>
            </a:extLst>
          </p:cNvPr>
          <p:cNvSpPr txBox="1"/>
          <p:nvPr/>
        </p:nvSpPr>
        <p:spPr>
          <a:xfrm>
            <a:off x="1023457" y="1078678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A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EF71401-329F-FA9E-F480-C69244A1829E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2585072" y="2505817"/>
            <a:ext cx="2414998" cy="1796707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building with columns and a flag&#10;&#10;Description automatically generated">
            <a:extLst>
              <a:ext uri="{FF2B5EF4-FFF2-40B4-BE49-F238E27FC236}">
                <a16:creationId xmlns:a16="http://schemas.microsoft.com/office/drawing/2014/main" id="{FED49806-C306-237B-01BC-72FD54ABB05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070" y="3247335"/>
            <a:ext cx="2110378" cy="2110378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F69F3AB-3566-B913-B05C-B11A6884B46D}"/>
              </a:ext>
            </a:extLst>
          </p:cNvPr>
          <p:cNvCxnSpPr>
            <a:cxnSpLocks/>
          </p:cNvCxnSpPr>
          <p:nvPr/>
        </p:nvCxnSpPr>
        <p:spPr>
          <a:xfrm flipV="1">
            <a:off x="7110448" y="2505817"/>
            <a:ext cx="2149483" cy="1779445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37E2E3F-DA0B-C1E4-8F8C-78D63113F2EF}"/>
              </a:ext>
            </a:extLst>
          </p:cNvPr>
          <p:cNvGrpSpPr/>
          <p:nvPr/>
        </p:nvGrpSpPr>
        <p:grpSpPr>
          <a:xfrm>
            <a:off x="7581105" y="2863031"/>
            <a:ext cx="1639721" cy="1774828"/>
            <a:chOff x="2418162" y="3464541"/>
            <a:chExt cx="1639721" cy="1774828"/>
          </a:xfrm>
        </p:grpSpPr>
        <p:pic>
          <p:nvPicPr>
            <p:cNvPr id="26" name="Picture 25" descr="A yellow key with a black background&#10;&#10;Description automatically generated">
              <a:extLst>
                <a:ext uri="{FF2B5EF4-FFF2-40B4-BE49-F238E27FC236}">
                  <a16:creationId xmlns:a16="http://schemas.microsoft.com/office/drawing/2014/main" id="{864FD910-F96E-F1D6-E7AE-3F50A1F07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2711" y="3464541"/>
              <a:ext cx="820721" cy="820721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80B4C2B-444E-2E01-C142-9DBA7E6F79D9}"/>
                </a:ext>
              </a:extLst>
            </p:cNvPr>
            <p:cNvSpPr txBox="1"/>
            <p:nvPr/>
          </p:nvSpPr>
          <p:spPr>
            <a:xfrm>
              <a:off x="2418162" y="4285262"/>
              <a:ext cx="163972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Public</a:t>
              </a:r>
            </a:p>
            <a:p>
              <a:pPr algn="ctr"/>
              <a:r>
                <a:rPr lang="en-US" sz="2800" dirty="0"/>
                <a:t>X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E46C9E1-5149-B6D9-7555-68FB104B1782}"/>
              </a:ext>
            </a:extLst>
          </p:cNvPr>
          <p:cNvSpPr txBox="1"/>
          <p:nvPr/>
        </p:nvSpPr>
        <p:spPr>
          <a:xfrm>
            <a:off x="439770" y="5402243"/>
            <a:ext cx="21670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Y is authentic ?</a:t>
            </a:r>
          </a:p>
        </p:txBody>
      </p:sp>
      <p:pic>
        <p:nvPicPr>
          <p:cNvPr id="8" name="Picture 7" descr="A person with his hand on his chin&#10;&#10;Description automatically generated">
            <a:extLst>
              <a:ext uri="{FF2B5EF4-FFF2-40B4-BE49-F238E27FC236}">
                <a16:creationId xmlns:a16="http://schemas.microsoft.com/office/drawing/2014/main" id="{2A7AEA87-2F87-C541-5134-04CA756EAE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45" y="3644462"/>
            <a:ext cx="1733120" cy="173312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D4DE850-53E0-53BF-30D8-1C27C24E6C91}"/>
              </a:ext>
            </a:extLst>
          </p:cNvPr>
          <p:cNvSpPr txBox="1"/>
          <p:nvPr/>
        </p:nvSpPr>
        <p:spPr>
          <a:xfrm>
            <a:off x="4306688" y="5497795"/>
            <a:ext cx="3603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Certificate Authority Y</a:t>
            </a:r>
          </a:p>
        </p:txBody>
      </p:sp>
      <p:pic>
        <p:nvPicPr>
          <p:cNvPr id="16" name="Picture 15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99AF9F78-BC3F-3B42-9A69-91FD43A8D45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308" y="5431873"/>
            <a:ext cx="820721" cy="82072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DFCAF93B-A373-536E-66C3-9BBAEDC9D412}"/>
              </a:ext>
            </a:extLst>
          </p:cNvPr>
          <p:cNvGrpSpPr/>
          <p:nvPr/>
        </p:nvGrpSpPr>
        <p:grpSpPr>
          <a:xfrm>
            <a:off x="2606834" y="2784740"/>
            <a:ext cx="2006129" cy="2326071"/>
            <a:chOff x="2174409" y="3464541"/>
            <a:chExt cx="2006129" cy="2326071"/>
          </a:xfrm>
        </p:grpSpPr>
        <p:pic>
          <p:nvPicPr>
            <p:cNvPr id="19" name="Picture 18" descr="A yellow key with a black background&#10;&#10;Description automatically generated">
              <a:extLst>
                <a:ext uri="{FF2B5EF4-FFF2-40B4-BE49-F238E27FC236}">
                  <a16:creationId xmlns:a16="http://schemas.microsoft.com/office/drawing/2014/main" id="{9E6A2D68-4789-27F3-FDC3-0C5992AF2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2711" y="3464541"/>
              <a:ext cx="820721" cy="820721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8B46563-41E8-0586-0F86-50B29389BE56}"/>
                </a:ext>
              </a:extLst>
            </p:cNvPr>
            <p:cNvSpPr txBox="1"/>
            <p:nvPr/>
          </p:nvSpPr>
          <p:spPr>
            <a:xfrm>
              <a:off x="2174409" y="4405617"/>
              <a:ext cx="200612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Public X</a:t>
              </a:r>
            </a:p>
            <a:p>
              <a:pPr algn="ctr"/>
              <a:r>
                <a:rPr lang="en-US" sz="2800" dirty="0"/>
                <a:t>Signed with Public Y</a:t>
              </a:r>
            </a:p>
          </p:txBody>
        </p:sp>
      </p:grpSp>
      <p:pic>
        <p:nvPicPr>
          <p:cNvPr id="7" name="Picture 6" descr="A building with columns and a flag&#10;&#10;Description automatically generated">
            <a:extLst>
              <a:ext uri="{FF2B5EF4-FFF2-40B4-BE49-F238E27FC236}">
                <a16:creationId xmlns:a16="http://schemas.microsoft.com/office/drawing/2014/main" id="{C136A2BD-00CE-722D-BA1D-5A72608163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826" y="1401843"/>
            <a:ext cx="2110378" cy="21103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F32CC0-74AF-7BFE-10C4-BB55336AA4C5}"/>
              </a:ext>
            </a:extLst>
          </p:cNvPr>
          <p:cNvSpPr txBox="1"/>
          <p:nvPr/>
        </p:nvSpPr>
        <p:spPr>
          <a:xfrm>
            <a:off x="8527444" y="882776"/>
            <a:ext cx="3603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Certificate Authority X</a:t>
            </a:r>
          </a:p>
        </p:txBody>
      </p:sp>
      <p:pic>
        <p:nvPicPr>
          <p:cNvPr id="6" name="Picture 5" descr="A blue and white logo&#10;&#10;Description automatically generated">
            <a:extLst>
              <a:ext uri="{FF2B5EF4-FFF2-40B4-BE49-F238E27FC236}">
                <a16:creationId xmlns:a16="http://schemas.microsoft.com/office/drawing/2014/main" id="{50232FE6-C49A-3D03-D56E-849EC961ADE1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278" y="3183673"/>
            <a:ext cx="490654" cy="490654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E9611A4-7B0F-BCF7-1E0F-D48B76824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134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Authentication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304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TLS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3" name="Picture 2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2EE701EE-628A-8A3D-8837-957904C3D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56" y="1725009"/>
            <a:ext cx="1561616" cy="15616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819BE74-6320-438F-69E5-FCB21C2980E9}"/>
              </a:ext>
            </a:extLst>
          </p:cNvPr>
          <p:cNvSpPr txBox="1"/>
          <p:nvPr/>
        </p:nvSpPr>
        <p:spPr>
          <a:xfrm>
            <a:off x="1023457" y="1078678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A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EF71401-329F-FA9E-F480-C69244A1829E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2585072" y="2505817"/>
            <a:ext cx="2414998" cy="1796707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building with columns and a flag&#10;&#10;Description automatically generated">
            <a:extLst>
              <a:ext uri="{FF2B5EF4-FFF2-40B4-BE49-F238E27FC236}">
                <a16:creationId xmlns:a16="http://schemas.microsoft.com/office/drawing/2014/main" id="{FED49806-C306-237B-01BC-72FD54ABB05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070" y="3247335"/>
            <a:ext cx="2110378" cy="2110378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F69F3AB-3566-B913-B05C-B11A6884B46D}"/>
              </a:ext>
            </a:extLst>
          </p:cNvPr>
          <p:cNvCxnSpPr>
            <a:cxnSpLocks/>
          </p:cNvCxnSpPr>
          <p:nvPr/>
        </p:nvCxnSpPr>
        <p:spPr>
          <a:xfrm flipV="1">
            <a:off x="7110448" y="2505817"/>
            <a:ext cx="2149483" cy="1779445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37E2E3F-DA0B-C1E4-8F8C-78D63113F2EF}"/>
              </a:ext>
            </a:extLst>
          </p:cNvPr>
          <p:cNvGrpSpPr/>
          <p:nvPr/>
        </p:nvGrpSpPr>
        <p:grpSpPr>
          <a:xfrm>
            <a:off x="7581105" y="2863031"/>
            <a:ext cx="1639721" cy="1774828"/>
            <a:chOff x="2418162" y="3464541"/>
            <a:chExt cx="1639721" cy="1774828"/>
          </a:xfrm>
        </p:grpSpPr>
        <p:pic>
          <p:nvPicPr>
            <p:cNvPr id="26" name="Picture 25" descr="A yellow key with a black background&#10;&#10;Description automatically generated">
              <a:extLst>
                <a:ext uri="{FF2B5EF4-FFF2-40B4-BE49-F238E27FC236}">
                  <a16:creationId xmlns:a16="http://schemas.microsoft.com/office/drawing/2014/main" id="{864FD910-F96E-F1D6-E7AE-3F50A1F07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2711" y="3464541"/>
              <a:ext cx="820721" cy="820721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80B4C2B-444E-2E01-C142-9DBA7E6F79D9}"/>
                </a:ext>
              </a:extLst>
            </p:cNvPr>
            <p:cNvSpPr txBox="1"/>
            <p:nvPr/>
          </p:nvSpPr>
          <p:spPr>
            <a:xfrm>
              <a:off x="2418162" y="4285262"/>
              <a:ext cx="163972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Public</a:t>
              </a:r>
            </a:p>
            <a:p>
              <a:pPr algn="ctr"/>
              <a:r>
                <a:rPr lang="en-US" sz="2800" dirty="0"/>
                <a:t>Y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D4DE850-53E0-53BF-30D8-1C27C24E6C91}"/>
              </a:ext>
            </a:extLst>
          </p:cNvPr>
          <p:cNvSpPr txBox="1"/>
          <p:nvPr/>
        </p:nvSpPr>
        <p:spPr>
          <a:xfrm>
            <a:off x="4306688" y="5497795"/>
            <a:ext cx="36036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Root Certificate Authority</a:t>
            </a:r>
          </a:p>
        </p:txBody>
      </p:sp>
      <p:pic>
        <p:nvPicPr>
          <p:cNvPr id="16" name="Picture 15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99AF9F78-BC3F-3B42-9A69-91FD43A8D45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468" y="5440031"/>
            <a:ext cx="820721" cy="82072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DFCAF93B-A373-536E-66C3-9BBAEDC9D412}"/>
              </a:ext>
            </a:extLst>
          </p:cNvPr>
          <p:cNvGrpSpPr/>
          <p:nvPr/>
        </p:nvGrpSpPr>
        <p:grpSpPr>
          <a:xfrm>
            <a:off x="2849523" y="1813437"/>
            <a:ext cx="3446987" cy="1792024"/>
            <a:chOff x="2417098" y="2493238"/>
            <a:chExt cx="3446987" cy="1792024"/>
          </a:xfrm>
        </p:grpSpPr>
        <p:pic>
          <p:nvPicPr>
            <p:cNvPr id="19" name="Picture 18" descr="A yellow key with a black background&#10;&#10;Description automatically generated">
              <a:extLst>
                <a:ext uri="{FF2B5EF4-FFF2-40B4-BE49-F238E27FC236}">
                  <a16:creationId xmlns:a16="http://schemas.microsoft.com/office/drawing/2014/main" id="{9E6A2D68-4789-27F3-FDC3-0C5992AF2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2711" y="3464541"/>
              <a:ext cx="820721" cy="820721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8B46563-41E8-0586-0F86-50B29389BE56}"/>
                </a:ext>
              </a:extLst>
            </p:cNvPr>
            <p:cNvSpPr txBox="1"/>
            <p:nvPr/>
          </p:nvSpPr>
          <p:spPr>
            <a:xfrm>
              <a:off x="2417098" y="2493238"/>
              <a:ext cx="344698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Public Y Signed with Root Certificate</a:t>
              </a:r>
            </a:p>
          </p:txBody>
        </p:sp>
      </p:grpSp>
      <p:pic>
        <p:nvPicPr>
          <p:cNvPr id="7" name="Picture 6" descr="A building with columns and a flag&#10;&#10;Description automatically generated">
            <a:extLst>
              <a:ext uri="{FF2B5EF4-FFF2-40B4-BE49-F238E27FC236}">
                <a16:creationId xmlns:a16="http://schemas.microsoft.com/office/drawing/2014/main" id="{C136A2BD-00CE-722D-BA1D-5A726081633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826" y="1401843"/>
            <a:ext cx="2110378" cy="21103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F32CC0-74AF-7BFE-10C4-BB55336AA4C5}"/>
              </a:ext>
            </a:extLst>
          </p:cNvPr>
          <p:cNvSpPr txBox="1"/>
          <p:nvPr/>
        </p:nvSpPr>
        <p:spPr>
          <a:xfrm>
            <a:off x="8527444" y="882776"/>
            <a:ext cx="3603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Certificate Authority Y</a:t>
            </a:r>
          </a:p>
        </p:txBody>
      </p:sp>
      <p:pic>
        <p:nvPicPr>
          <p:cNvPr id="11" name="Picture 10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F50C954F-FB84-BB70-94DF-56CE81D524E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26" y="3571376"/>
            <a:ext cx="820721" cy="8207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D8F682C-A920-984D-19FB-60142BCD73FE}"/>
              </a:ext>
            </a:extLst>
          </p:cNvPr>
          <p:cNvSpPr txBox="1"/>
          <p:nvPr/>
        </p:nvSpPr>
        <p:spPr>
          <a:xfrm>
            <a:off x="417564" y="4395531"/>
            <a:ext cx="1639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Public Y</a:t>
            </a:r>
          </a:p>
        </p:txBody>
      </p:sp>
      <p:pic>
        <p:nvPicPr>
          <p:cNvPr id="5" name="Picture 4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A3348599-8541-A07E-36A4-EB319E1D059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99" y="5473073"/>
            <a:ext cx="820721" cy="8207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D508F0-4C92-ABD3-9244-661C07BAB190}"/>
              </a:ext>
            </a:extLst>
          </p:cNvPr>
          <p:cNvSpPr txBox="1"/>
          <p:nvPr/>
        </p:nvSpPr>
        <p:spPr>
          <a:xfrm>
            <a:off x="1023456" y="5165782"/>
            <a:ext cx="31019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Self-signed Root Certificate pre-installed on the OS</a:t>
            </a:r>
          </a:p>
        </p:txBody>
      </p:sp>
      <p:pic>
        <p:nvPicPr>
          <p:cNvPr id="8" name="Picture 7" descr="A blue and white logo&#10;&#10;Description automatically generated">
            <a:extLst>
              <a:ext uri="{FF2B5EF4-FFF2-40B4-BE49-F238E27FC236}">
                <a16:creationId xmlns:a16="http://schemas.microsoft.com/office/drawing/2014/main" id="{8543F76F-F2F3-32D4-3703-92E6DA732F1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278" y="3183673"/>
            <a:ext cx="490654" cy="490654"/>
          </a:xfrm>
          <a:prstGeom prst="rect">
            <a:avLst/>
          </a:prstGeom>
        </p:spPr>
      </p:pic>
      <p:pic>
        <p:nvPicPr>
          <p:cNvPr id="14" name="Picture 13" descr="A blue and white logo&#10;&#10;Description automatically generated">
            <a:extLst>
              <a:ext uri="{FF2B5EF4-FFF2-40B4-BE49-F238E27FC236}">
                <a16:creationId xmlns:a16="http://schemas.microsoft.com/office/drawing/2014/main" id="{0B17C256-16E4-847F-E175-28D179DB8E30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85" y="5849401"/>
            <a:ext cx="490654" cy="490654"/>
          </a:xfrm>
          <a:prstGeom prst="rect">
            <a:avLst/>
          </a:prstGeom>
        </p:spPr>
      </p:pic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F1891B1-2985-EE7D-07F0-EA7B40622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3203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Authentication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304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TLS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3" name="Picture 2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2EE701EE-628A-8A3D-8837-957904C3D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56" y="1725009"/>
            <a:ext cx="1561616" cy="1561616"/>
          </a:xfrm>
          <a:prstGeom prst="rect">
            <a:avLst/>
          </a:prstGeom>
        </p:spPr>
      </p:pic>
      <p:pic>
        <p:nvPicPr>
          <p:cNvPr id="6" name="Picture 5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C9F7C157-058B-F963-47C4-18ACBA1E8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931" y="1725009"/>
            <a:ext cx="1561616" cy="1561616"/>
          </a:xfrm>
          <a:prstGeom prst="rect">
            <a:avLst/>
          </a:prstGeom>
        </p:spPr>
      </p:pic>
      <p:pic>
        <p:nvPicPr>
          <p:cNvPr id="13" name="Picture 12" descr="A orange key with a black background&#10;&#10;Description automatically generated">
            <a:extLst>
              <a:ext uri="{FF2B5EF4-FFF2-40B4-BE49-F238E27FC236}">
                <a16:creationId xmlns:a16="http://schemas.microsoft.com/office/drawing/2014/main" id="{4F0AE3F5-1325-1B4D-EF55-FFC3B1F5B34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488" y="3505680"/>
            <a:ext cx="820721" cy="820721"/>
          </a:xfrm>
          <a:prstGeom prst="rect">
            <a:avLst/>
          </a:prstGeom>
        </p:spPr>
      </p:pic>
      <p:pic>
        <p:nvPicPr>
          <p:cNvPr id="15" name="Picture 14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AAD30539-DDFB-2183-26C2-26F0590C196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561" y="3505680"/>
            <a:ext cx="820721" cy="8207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819BE74-6320-438F-69E5-FCB21C2980E9}"/>
              </a:ext>
            </a:extLst>
          </p:cNvPr>
          <p:cNvSpPr txBox="1"/>
          <p:nvPr/>
        </p:nvSpPr>
        <p:spPr>
          <a:xfrm>
            <a:off x="1023457" y="1078678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54698F-22DD-0073-DA98-FAD4C769668F}"/>
              </a:ext>
            </a:extLst>
          </p:cNvPr>
          <p:cNvSpPr txBox="1"/>
          <p:nvPr/>
        </p:nvSpPr>
        <p:spPr>
          <a:xfrm>
            <a:off x="9259931" y="1085973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D8D89C-E16A-7281-3C11-34A6D6D884E5}"/>
              </a:ext>
            </a:extLst>
          </p:cNvPr>
          <p:cNvSpPr txBox="1"/>
          <p:nvPr/>
        </p:nvSpPr>
        <p:spPr>
          <a:xfrm>
            <a:off x="9845282" y="4326401"/>
            <a:ext cx="1639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Private</a:t>
            </a:r>
          </a:p>
          <a:p>
            <a:pPr algn="ctr"/>
            <a:r>
              <a:rPr lang="en-US" sz="2800" dirty="0"/>
              <a:t>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64B57D-F5C8-2DBA-29FB-F1526237F2D7}"/>
              </a:ext>
            </a:extLst>
          </p:cNvPr>
          <p:cNvSpPr txBox="1"/>
          <p:nvPr/>
        </p:nvSpPr>
        <p:spPr>
          <a:xfrm>
            <a:off x="8390933" y="4339447"/>
            <a:ext cx="1639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Public</a:t>
            </a:r>
          </a:p>
          <a:p>
            <a:pPr algn="ctr"/>
            <a:r>
              <a:rPr lang="en-US" sz="2800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7DA104-1635-B832-90AD-E79A355D654B}"/>
              </a:ext>
            </a:extLst>
          </p:cNvPr>
          <p:cNvSpPr txBox="1"/>
          <p:nvPr/>
        </p:nvSpPr>
        <p:spPr>
          <a:xfrm>
            <a:off x="6811232" y="1465556"/>
            <a:ext cx="21564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Signed with private key 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F1EAF9-0D2D-92E3-F55D-10A06AD992AE}"/>
              </a:ext>
            </a:extLst>
          </p:cNvPr>
          <p:cNvCxnSpPr>
            <a:cxnSpLocks/>
          </p:cNvCxnSpPr>
          <p:nvPr/>
        </p:nvCxnSpPr>
        <p:spPr>
          <a:xfrm flipH="1">
            <a:off x="3288986" y="2481942"/>
            <a:ext cx="5101947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1B47AF6-C58F-CE49-0E74-EE0905D17C8B}"/>
              </a:ext>
            </a:extLst>
          </p:cNvPr>
          <p:cNvGrpSpPr/>
          <p:nvPr/>
        </p:nvGrpSpPr>
        <p:grpSpPr>
          <a:xfrm>
            <a:off x="4994463" y="1595634"/>
            <a:ext cx="1690991" cy="1690991"/>
            <a:chOff x="4994463" y="1595634"/>
            <a:chExt cx="1690991" cy="1690991"/>
          </a:xfrm>
        </p:grpSpPr>
        <p:pic>
          <p:nvPicPr>
            <p:cNvPr id="5" name="Picture 4" descr="A yellow envelope with black lines&#10;&#10;Description automatically generated">
              <a:extLst>
                <a:ext uri="{FF2B5EF4-FFF2-40B4-BE49-F238E27FC236}">
                  <a16:creationId xmlns:a16="http://schemas.microsoft.com/office/drawing/2014/main" id="{51DC280C-A2AF-556C-E8D2-A8584A796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4463" y="1595634"/>
              <a:ext cx="1690991" cy="1690991"/>
            </a:xfrm>
            <a:prstGeom prst="rect">
              <a:avLst/>
            </a:prstGeom>
          </p:spPr>
        </p:pic>
        <p:pic>
          <p:nvPicPr>
            <p:cNvPr id="12" name="Picture 11" descr="A blue and white logo&#10;&#10;Description automatically generated">
              <a:extLst>
                <a:ext uri="{FF2B5EF4-FFF2-40B4-BE49-F238E27FC236}">
                  <a16:creationId xmlns:a16="http://schemas.microsoft.com/office/drawing/2014/main" id="{2E93A06F-585B-232C-4475-26D280E66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9909" y="2160241"/>
              <a:ext cx="586508" cy="586508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CEC8B37-7DE1-7CAC-C2A9-A31B8B0E4BCB}"/>
              </a:ext>
            </a:extLst>
          </p:cNvPr>
          <p:cNvSpPr txBox="1"/>
          <p:nvPr/>
        </p:nvSpPr>
        <p:spPr>
          <a:xfrm>
            <a:off x="2711520" y="2600008"/>
            <a:ext cx="21564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Identity verified with public key 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2554C2-391A-9B6E-A4AC-173113858660}"/>
              </a:ext>
            </a:extLst>
          </p:cNvPr>
          <p:cNvSpPr txBox="1"/>
          <p:nvPr/>
        </p:nvSpPr>
        <p:spPr>
          <a:xfrm>
            <a:off x="600599" y="5491882"/>
            <a:ext cx="3025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Certificate Chain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91C04E-ADA5-A699-7A40-27FAA9B9FD99}"/>
              </a:ext>
            </a:extLst>
          </p:cNvPr>
          <p:cNvGrpSpPr/>
          <p:nvPr/>
        </p:nvGrpSpPr>
        <p:grpSpPr>
          <a:xfrm>
            <a:off x="410618" y="4553410"/>
            <a:ext cx="3390450" cy="860621"/>
            <a:chOff x="386123" y="4172932"/>
            <a:chExt cx="3390450" cy="860621"/>
          </a:xfrm>
        </p:grpSpPr>
        <p:pic>
          <p:nvPicPr>
            <p:cNvPr id="7" name="Picture 6" descr="A yellow key with a black background&#10;&#10;Description automatically generated">
              <a:extLst>
                <a:ext uri="{FF2B5EF4-FFF2-40B4-BE49-F238E27FC236}">
                  <a16:creationId xmlns:a16="http://schemas.microsoft.com/office/drawing/2014/main" id="{21EB2081-945E-B44A-2B53-94A9B021C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5852" y="4189778"/>
              <a:ext cx="820721" cy="820721"/>
            </a:xfrm>
            <a:prstGeom prst="rect">
              <a:avLst/>
            </a:prstGeom>
          </p:spPr>
        </p:pic>
        <p:pic>
          <p:nvPicPr>
            <p:cNvPr id="9" name="Picture 8" descr="A yellow key with a black background&#10;&#10;Description automatically generated">
              <a:extLst>
                <a:ext uri="{FF2B5EF4-FFF2-40B4-BE49-F238E27FC236}">
                  <a16:creationId xmlns:a16="http://schemas.microsoft.com/office/drawing/2014/main" id="{18147D75-2F9F-8BEC-2518-11A67467F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0102" y="4172933"/>
              <a:ext cx="820721" cy="820721"/>
            </a:xfrm>
            <a:prstGeom prst="rect">
              <a:avLst/>
            </a:prstGeom>
          </p:spPr>
        </p:pic>
        <p:pic>
          <p:nvPicPr>
            <p:cNvPr id="11" name="Picture 10" descr="A yellow key with a black background&#10;&#10;Description automatically generated">
              <a:extLst>
                <a:ext uri="{FF2B5EF4-FFF2-40B4-BE49-F238E27FC236}">
                  <a16:creationId xmlns:a16="http://schemas.microsoft.com/office/drawing/2014/main" id="{332DBB81-3E2B-F351-7C75-353816242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123" y="4172932"/>
              <a:ext cx="820721" cy="820721"/>
            </a:xfrm>
            <a:prstGeom prst="rect">
              <a:avLst/>
            </a:prstGeom>
          </p:spPr>
        </p:pic>
        <p:pic>
          <p:nvPicPr>
            <p:cNvPr id="21" name="Picture 20" descr="A yellow key with a black background&#10;&#10;Description automatically generated">
              <a:extLst>
                <a:ext uri="{FF2B5EF4-FFF2-40B4-BE49-F238E27FC236}">
                  <a16:creationId xmlns:a16="http://schemas.microsoft.com/office/drawing/2014/main" id="{BB0BDF14-B146-3561-9CAE-D3BC51FD5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4418" y="4189778"/>
              <a:ext cx="820721" cy="820721"/>
            </a:xfrm>
            <a:prstGeom prst="rect">
              <a:avLst/>
            </a:prstGeom>
          </p:spPr>
        </p:pic>
        <p:pic>
          <p:nvPicPr>
            <p:cNvPr id="25" name="Picture 24" descr="A blue and white logo&#10;&#10;Description automatically generated">
              <a:extLst>
                <a:ext uri="{FF2B5EF4-FFF2-40B4-BE49-F238E27FC236}">
                  <a16:creationId xmlns:a16="http://schemas.microsoft.com/office/drawing/2014/main" id="{435322CD-C1CE-5244-25BE-340A09470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1265" y="4541828"/>
              <a:ext cx="490654" cy="490654"/>
            </a:xfrm>
            <a:prstGeom prst="rect">
              <a:avLst/>
            </a:prstGeom>
          </p:spPr>
        </p:pic>
        <p:pic>
          <p:nvPicPr>
            <p:cNvPr id="28" name="Picture 27" descr="A blue and white logo&#10;&#10;Description automatically generated">
              <a:extLst>
                <a:ext uri="{FF2B5EF4-FFF2-40B4-BE49-F238E27FC236}">
                  <a16:creationId xmlns:a16="http://schemas.microsoft.com/office/drawing/2014/main" id="{F5F374BB-6D00-65C0-BA8E-48F1CB6D5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940" y="4541828"/>
              <a:ext cx="490654" cy="490654"/>
            </a:xfrm>
            <a:prstGeom prst="rect">
              <a:avLst/>
            </a:prstGeom>
          </p:spPr>
        </p:pic>
        <p:pic>
          <p:nvPicPr>
            <p:cNvPr id="29" name="Picture 28" descr="A blue and white logo&#10;&#10;Description automatically generated">
              <a:extLst>
                <a:ext uri="{FF2B5EF4-FFF2-40B4-BE49-F238E27FC236}">
                  <a16:creationId xmlns:a16="http://schemas.microsoft.com/office/drawing/2014/main" id="{39ADD187-164D-89E3-ABC4-DC16F6E59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5468" y="4542899"/>
              <a:ext cx="490654" cy="490654"/>
            </a:xfrm>
            <a:prstGeom prst="rect">
              <a:avLst/>
            </a:prstGeom>
          </p:spPr>
        </p:pic>
        <p:pic>
          <p:nvPicPr>
            <p:cNvPr id="30" name="Picture 29" descr="A blue and white logo&#10;&#10;Description automatically generated">
              <a:extLst>
                <a:ext uri="{FF2B5EF4-FFF2-40B4-BE49-F238E27FC236}">
                  <a16:creationId xmlns:a16="http://schemas.microsoft.com/office/drawing/2014/main" id="{0B814AAE-97FB-F243-F403-95737322B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6250" y="4541828"/>
              <a:ext cx="490654" cy="490654"/>
            </a:xfrm>
            <a:prstGeom prst="rect">
              <a:avLst/>
            </a:prstGeom>
          </p:spPr>
        </p:pic>
      </p:grp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742DFB9C-A2C3-C2E9-154A-4FF2FA64B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574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Authentication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304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TLS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3" name="Picture 2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2EE701EE-628A-8A3D-8837-957904C3D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56" y="1725009"/>
            <a:ext cx="1561616" cy="1561616"/>
          </a:xfrm>
          <a:prstGeom prst="rect">
            <a:avLst/>
          </a:prstGeom>
        </p:spPr>
      </p:pic>
      <p:pic>
        <p:nvPicPr>
          <p:cNvPr id="6" name="Picture 5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C9F7C157-058B-F963-47C4-18ACBA1E8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931" y="1725009"/>
            <a:ext cx="1561616" cy="1561616"/>
          </a:xfrm>
          <a:prstGeom prst="rect">
            <a:avLst/>
          </a:prstGeom>
        </p:spPr>
      </p:pic>
      <p:pic>
        <p:nvPicPr>
          <p:cNvPr id="13" name="Picture 12" descr="A orange key with a black background&#10;&#10;Description automatically generated">
            <a:extLst>
              <a:ext uri="{FF2B5EF4-FFF2-40B4-BE49-F238E27FC236}">
                <a16:creationId xmlns:a16="http://schemas.microsoft.com/office/drawing/2014/main" id="{4F0AE3F5-1325-1B4D-EF55-FFC3B1F5B34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488" y="3505680"/>
            <a:ext cx="820721" cy="820721"/>
          </a:xfrm>
          <a:prstGeom prst="rect">
            <a:avLst/>
          </a:prstGeom>
        </p:spPr>
      </p:pic>
      <p:pic>
        <p:nvPicPr>
          <p:cNvPr id="15" name="Picture 14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AAD30539-DDFB-2183-26C2-26F0590C196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561" y="3505680"/>
            <a:ext cx="820721" cy="8207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819BE74-6320-438F-69E5-FCB21C2980E9}"/>
              </a:ext>
            </a:extLst>
          </p:cNvPr>
          <p:cNvSpPr txBox="1"/>
          <p:nvPr/>
        </p:nvSpPr>
        <p:spPr>
          <a:xfrm>
            <a:off x="1023457" y="1078678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54698F-22DD-0073-DA98-FAD4C769668F}"/>
              </a:ext>
            </a:extLst>
          </p:cNvPr>
          <p:cNvSpPr txBox="1"/>
          <p:nvPr/>
        </p:nvSpPr>
        <p:spPr>
          <a:xfrm>
            <a:off x="9259931" y="1085973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D8D89C-E16A-7281-3C11-34A6D6D884E5}"/>
              </a:ext>
            </a:extLst>
          </p:cNvPr>
          <p:cNvSpPr txBox="1"/>
          <p:nvPr/>
        </p:nvSpPr>
        <p:spPr>
          <a:xfrm>
            <a:off x="9845282" y="4326401"/>
            <a:ext cx="1639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Private</a:t>
            </a:r>
          </a:p>
          <a:p>
            <a:pPr algn="ctr"/>
            <a:r>
              <a:rPr lang="en-US" sz="2800" dirty="0"/>
              <a:t>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64B57D-F5C8-2DBA-29FB-F1526237F2D7}"/>
              </a:ext>
            </a:extLst>
          </p:cNvPr>
          <p:cNvSpPr txBox="1"/>
          <p:nvPr/>
        </p:nvSpPr>
        <p:spPr>
          <a:xfrm>
            <a:off x="8390933" y="4339447"/>
            <a:ext cx="1639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Public</a:t>
            </a:r>
          </a:p>
          <a:p>
            <a:pPr algn="ctr"/>
            <a:r>
              <a:rPr lang="en-US" sz="2800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7DA104-1635-B832-90AD-E79A355D654B}"/>
              </a:ext>
            </a:extLst>
          </p:cNvPr>
          <p:cNvSpPr txBox="1"/>
          <p:nvPr/>
        </p:nvSpPr>
        <p:spPr>
          <a:xfrm>
            <a:off x="6811232" y="1465556"/>
            <a:ext cx="21564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Signed with private key 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F1EAF9-0D2D-92E3-F55D-10A06AD992AE}"/>
              </a:ext>
            </a:extLst>
          </p:cNvPr>
          <p:cNvCxnSpPr>
            <a:cxnSpLocks/>
          </p:cNvCxnSpPr>
          <p:nvPr/>
        </p:nvCxnSpPr>
        <p:spPr>
          <a:xfrm flipH="1">
            <a:off x="3288986" y="2481942"/>
            <a:ext cx="5101947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1B47AF6-C58F-CE49-0E74-EE0905D17C8B}"/>
              </a:ext>
            </a:extLst>
          </p:cNvPr>
          <p:cNvGrpSpPr/>
          <p:nvPr/>
        </p:nvGrpSpPr>
        <p:grpSpPr>
          <a:xfrm>
            <a:off x="4994463" y="1595634"/>
            <a:ext cx="1690991" cy="1690991"/>
            <a:chOff x="4994463" y="1595634"/>
            <a:chExt cx="1690991" cy="1690991"/>
          </a:xfrm>
        </p:grpSpPr>
        <p:pic>
          <p:nvPicPr>
            <p:cNvPr id="5" name="Picture 4" descr="A yellow envelope with black lines&#10;&#10;Description automatically generated">
              <a:extLst>
                <a:ext uri="{FF2B5EF4-FFF2-40B4-BE49-F238E27FC236}">
                  <a16:creationId xmlns:a16="http://schemas.microsoft.com/office/drawing/2014/main" id="{51DC280C-A2AF-556C-E8D2-A8584A796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4463" y="1595634"/>
              <a:ext cx="1690991" cy="1690991"/>
            </a:xfrm>
            <a:prstGeom prst="rect">
              <a:avLst/>
            </a:prstGeom>
          </p:spPr>
        </p:pic>
        <p:pic>
          <p:nvPicPr>
            <p:cNvPr id="12" name="Picture 11" descr="A blue and white logo&#10;&#10;Description automatically generated">
              <a:extLst>
                <a:ext uri="{FF2B5EF4-FFF2-40B4-BE49-F238E27FC236}">
                  <a16:creationId xmlns:a16="http://schemas.microsoft.com/office/drawing/2014/main" id="{2E93A06F-585B-232C-4475-26D280E66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9909" y="2160241"/>
              <a:ext cx="586508" cy="586508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CEC8B37-7DE1-7CAC-C2A9-A31B8B0E4BCB}"/>
              </a:ext>
            </a:extLst>
          </p:cNvPr>
          <p:cNvSpPr txBox="1"/>
          <p:nvPr/>
        </p:nvSpPr>
        <p:spPr>
          <a:xfrm>
            <a:off x="2711520" y="2600008"/>
            <a:ext cx="21564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Identity verified with public key B</a:t>
            </a:r>
          </a:p>
        </p:txBody>
      </p:sp>
      <p:pic>
        <p:nvPicPr>
          <p:cNvPr id="8" name="Picture 7" descr="A cartoon of a child with his arms up&#10;&#10;Description automatically generated">
            <a:extLst>
              <a:ext uri="{FF2B5EF4-FFF2-40B4-BE49-F238E27FC236}">
                <a16:creationId xmlns:a16="http://schemas.microsoft.com/office/drawing/2014/main" id="{C91F38F6-0FB1-5C2A-3F11-E43BA049EE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80" y="4065778"/>
            <a:ext cx="2429460" cy="242946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A32B7023-A55A-0458-EB06-4FE2ABA1A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566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Integrity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304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TLS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2" name="Picture 1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618FB8F0-7B06-083B-2ADD-7785D445C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56" y="2199397"/>
            <a:ext cx="1561616" cy="1561616"/>
          </a:xfrm>
          <a:prstGeom prst="rect">
            <a:avLst/>
          </a:prstGeom>
        </p:spPr>
      </p:pic>
      <p:pic>
        <p:nvPicPr>
          <p:cNvPr id="7" name="Picture 6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F92B7B00-D515-A782-2CE3-7A61F32AB0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931" y="2199397"/>
            <a:ext cx="1561616" cy="15616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FF6FD7-5769-F573-F31D-86799A16CE17}"/>
              </a:ext>
            </a:extLst>
          </p:cNvPr>
          <p:cNvSpPr txBox="1"/>
          <p:nvPr/>
        </p:nvSpPr>
        <p:spPr>
          <a:xfrm>
            <a:off x="1023457" y="1553066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AAEF05-A73F-2395-29F1-B4E40913A482}"/>
              </a:ext>
            </a:extLst>
          </p:cNvPr>
          <p:cNvSpPr txBox="1"/>
          <p:nvPr/>
        </p:nvSpPr>
        <p:spPr>
          <a:xfrm>
            <a:off x="9259931" y="1560361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B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76CD944-B074-7631-5AC0-EE621F883879}"/>
              </a:ext>
            </a:extLst>
          </p:cNvPr>
          <p:cNvCxnSpPr>
            <a:cxnSpLocks/>
          </p:cNvCxnSpPr>
          <p:nvPr/>
        </p:nvCxnSpPr>
        <p:spPr>
          <a:xfrm flipH="1">
            <a:off x="7060818" y="2932078"/>
            <a:ext cx="2107726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A yellow envelope with black lines&#10;&#10;Description automatically generated">
            <a:extLst>
              <a:ext uri="{FF2B5EF4-FFF2-40B4-BE49-F238E27FC236}">
                <a16:creationId xmlns:a16="http://schemas.microsoft.com/office/drawing/2014/main" id="{1488D809-2D8E-EED5-0222-964B0063E9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958" y="2225634"/>
            <a:ext cx="1412888" cy="141288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8B3828-AC12-483D-35BB-C372E24C747F}"/>
              </a:ext>
            </a:extLst>
          </p:cNvPr>
          <p:cNvCxnSpPr>
            <a:cxnSpLocks/>
          </p:cNvCxnSpPr>
          <p:nvPr/>
        </p:nvCxnSpPr>
        <p:spPr>
          <a:xfrm flipH="1">
            <a:off x="2803814" y="2921576"/>
            <a:ext cx="2103543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yellow envelope with black lines&#10;&#10;Description automatically generated">
            <a:extLst>
              <a:ext uri="{FF2B5EF4-FFF2-40B4-BE49-F238E27FC236}">
                <a16:creationId xmlns:a16="http://schemas.microsoft.com/office/drawing/2014/main" id="{CD05CD00-388B-A591-514D-07E37A12573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355" y="2215132"/>
            <a:ext cx="1412888" cy="1412888"/>
          </a:xfrm>
          <a:prstGeom prst="rect">
            <a:avLst/>
          </a:prstGeom>
        </p:spPr>
      </p:pic>
      <p:pic>
        <p:nvPicPr>
          <p:cNvPr id="18" name="Picture 17" descr="A cartoon star with a face and horns&#10;&#10;Description automatically generated">
            <a:extLst>
              <a:ext uri="{FF2B5EF4-FFF2-40B4-BE49-F238E27FC236}">
                <a16:creationId xmlns:a16="http://schemas.microsoft.com/office/drawing/2014/main" id="{C6EF4975-09EF-0CCC-419D-5484FD06D6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92" y="1673534"/>
            <a:ext cx="2107726" cy="210772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0603A3D-656E-9E13-417A-507B753DAFD8}"/>
              </a:ext>
            </a:extLst>
          </p:cNvPr>
          <p:cNvSpPr txBox="1"/>
          <p:nvPr/>
        </p:nvSpPr>
        <p:spPr>
          <a:xfrm>
            <a:off x="5348073" y="3908737"/>
            <a:ext cx="131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Middleman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5BDD0F-314C-8C48-853C-9FE53CC1466C}"/>
              </a:ext>
            </a:extLst>
          </p:cNvPr>
          <p:cNvSpPr txBox="1"/>
          <p:nvPr/>
        </p:nvSpPr>
        <p:spPr>
          <a:xfrm>
            <a:off x="7524464" y="3523668"/>
            <a:ext cx="131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Message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2E6939-4D2E-E60A-A8FE-F7A643199BA6}"/>
              </a:ext>
            </a:extLst>
          </p:cNvPr>
          <p:cNvSpPr txBox="1"/>
          <p:nvPr/>
        </p:nvSpPr>
        <p:spPr>
          <a:xfrm>
            <a:off x="3301917" y="3523668"/>
            <a:ext cx="1317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Message altered by Middleman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12AC60D4-BF7E-A090-AAA1-824D2992E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923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Integrity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304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TLS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2" name="Picture 1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618FB8F0-7B06-083B-2ADD-7785D445C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56" y="2199397"/>
            <a:ext cx="1561616" cy="1561616"/>
          </a:xfrm>
          <a:prstGeom prst="rect">
            <a:avLst/>
          </a:prstGeom>
        </p:spPr>
      </p:pic>
      <p:pic>
        <p:nvPicPr>
          <p:cNvPr id="7" name="Picture 6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F92B7B00-D515-A782-2CE3-7A61F32AB0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931" y="2199397"/>
            <a:ext cx="1561616" cy="15616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FF6FD7-5769-F573-F31D-86799A16CE17}"/>
              </a:ext>
            </a:extLst>
          </p:cNvPr>
          <p:cNvSpPr txBox="1"/>
          <p:nvPr/>
        </p:nvSpPr>
        <p:spPr>
          <a:xfrm>
            <a:off x="1023457" y="1553066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AAEF05-A73F-2395-29F1-B4E40913A482}"/>
              </a:ext>
            </a:extLst>
          </p:cNvPr>
          <p:cNvSpPr txBox="1"/>
          <p:nvPr/>
        </p:nvSpPr>
        <p:spPr>
          <a:xfrm>
            <a:off x="9259931" y="1560361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B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76CD944-B074-7631-5AC0-EE621F883879}"/>
              </a:ext>
            </a:extLst>
          </p:cNvPr>
          <p:cNvCxnSpPr>
            <a:cxnSpLocks/>
          </p:cNvCxnSpPr>
          <p:nvPr/>
        </p:nvCxnSpPr>
        <p:spPr>
          <a:xfrm flipH="1">
            <a:off x="7060818" y="2932078"/>
            <a:ext cx="2107726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A yellow envelope with black lines&#10;&#10;Description automatically generated">
            <a:extLst>
              <a:ext uri="{FF2B5EF4-FFF2-40B4-BE49-F238E27FC236}">
                <a16:creationId xmlns:a16="http://schemas.microsoft.com/office/drawing/2014/main" id="{1488D809-2D8E-EED5-0222-964B0063E9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958" y="2225634"/>
            <a:ext cx="1412888" cy="141288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8B3828-AC12-483D-35BB-C372E24C747F}"/>
              </a:ext>
            </a:extLst>
          </p:cNvPr>
          <p:cNvCxnSpPr>
            <a:cxnSpLocks/>
          </p:cNvCxnSpPr>
          <p:nvPr/>
        </p:nvCxnSpPr>
        <p:spPr>
          <a:xfrm flipH="1">
            <a:off x="2803814" y="2921576"/>
            <a:ext cx="2103543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yellow envelope with black lines&#10;&#10;Description automatically generated">
            <a:extLst>
              <a:ext uri="{FF2B5EF4-FFF2-40B4-BE49-F238E27FC236}">
                <a16:creationId xmlns:a16="http://schemas.microsoft.com/office/drawing/2014/main" id="{CD05CD00-388B-A591-514D-07E37A12573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355" y="2215132"/>
            <a:ext cx="1412888" cy="141288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6EF4975-09EF-0CCC-419D-5484FD06D6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53092" y="1673534"/>
            <a:ext cx="2107726" cy="2107726"/>
          </a:xfrm>
          <a:prstGeom prst="rect">
            <a:avLst/>
          </a:prstGeom>
        </p:spPr>
      </p:pic>
      <p:pic>
        <p:nvPicPr>
          <p:cNvPr id="3" name="Picture 2" descr="A yellow envelope with black lines&#10;&#10;Description automatically generated">
            <a:extLst>
              <a:ext uri="{FF2B5EF4-FFF2-40B4-BE49-F238E27FC236}">
                <a16:creationId xmlns:a16="http://schemas.microsoft.com/office/drawing/2014/main" id="{9459A5D6-591F-420F-D66B-06902626683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941" y="3073747"/>
            <a:ext cx="282922" cy="2829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0A27B9-5E43-E9EA-15D5-FAF9B9E80E6D}"/>
              </a:ext>
            </a:extLst>
          </p:cNvPr>
          <p:cNvSpPr txBox="1"/>
          <p:nvPr/>
        </p:nvSpPr>
        <p:spPr>
          <a:xfrm>
            <a:off x="7164633" y="3503475"/>
            <a:ext cx="21332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Message + Message Digest generated with Private 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F02BB5-B4AC-E784-CC70-3058991CB1ED}"/>
              </a:ext>
            </a:extLst>
          </p:cNvPr>
          <p:cNvSpPr txBox="1"/>
          <p:nvPr/>
        </p:nvSpPr>
        <p:spPr>
          <a:xfrm>
            <a:off x="3151363" y="3503475"/>
            <a:ext cx="1632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Middleman can’t generate correct Digest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4B57C4-B7E2-ADA8-5C7A-5506F5D9395D}"/>
              </a:ext>
            </a:extLst>
          </p:cNvPr>
          <p:cNvSpPr txBox="1"/>
          <p:nvPr/>
        </p:nvSpPr>
        <p:spPr>
          <a:xfrm>
            <a:off x="5348073" y="3908737"/>
            <a:ext cx="131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Middleman</a:t>
            </a:r>
          </a:p>
        </p:txBody>
      </p:sp>
      <p:pic>
        <p:nvPicPr>
          <p:cNvPr id="15" name="Picture 14" descr="A orange key with a black background&#10;&#10;Description automatically generated">
            <a:extLst>
              <a:ext uri="{FF2B5EF4-FFF2-40B4-BE49-F238E27FC236}">
                <a16:creationId xmlns:a16="http://schemas.microsoft.com/office/drawing/2014/main" id="{C62018FF-462D-4D5F-7CFC-A802F149CB3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471" y="4430921"/>
            <a:ext cx="820721" cy="820721"/>
          </a:xfrm>
          <a:prstGeom prst="rect">
            <a:avLst/>
          </a:prstGeom>
        </p:spPr>
      </p:pic>
      <p:pic>
        <p:nvPicPr>
          <p:cNvPr id="16" name="Picture 15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5F8E1ABF-1465-3DF1-8FD4-A77D8377502A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544" y="4430921"/>
            <a:ext cx="820721" cy="82072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1A0FEB0-1356-0AB2-E13C-8393987776D0}"/>
              </a:ext>
            </a:extLst>
          </p:cNvPr>
          <p:cNvSpPr txBox="1"/>
          <p:nvPr/>
        </p:nvSpPr>
        <p:spPr>
          <a:xfrm>
            <a:off x="9989265" y="5251642"/>
            <a:ext cx="1639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Private</a:t>
            </a:r>
          </a:p>
          <a:p>
            <a:pPr algn="ctr"/>
            <a:r>
              <a:rPr lang="en-US" sz="2800" dirty="0"/>
              <a:t>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9CF05E-EEB6-8068-89F9-D67F3345979A}"/>
              </a:ext>
            </a:extLst>
          </p:cNvPr>
          <p:cNvSpPr txBox="1"/>
          <p:nvPr/>
        </p:nvSpPr>
        <p:spPr>
          <a:xfrm>
            <a:off x="8534916" y="5264688"/>
            <a:ext cx="1639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Public</a:t>
            </a:r>
          </a:p>
          <a:p>
            <a:pPr algn="ctr"/>
            <a:r>
              <a:rPr lang="en-US" sz="2800" dirty="0"/>
              <a:t>B</a:t>
            </a:r>
          </a:p>
        </p:txBody>
      </p:sp>
      <p:pic>
        <p:nvPicPr>
          <p:cNvPr id="20" name="Picture 19" descr="A yellow envelope with black lines&#10;&#10;Description automatically generated">
            <a:extLst>
              <a:ext uri="{FF2B5EF4-FFF2-40B4-BE49-F238E27FC236}">
                <a16:creationId xmlns:a16="http://schemas.microsoft.com/office/drawing/2014/main" id="{B044B750-DFF1-D8A5-0ECF-683D1D2F419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338" y="3085219"/>
            <a:ext cx="282922" cy="282922"/>
          </a:xfrm>
          <a:prstGeom prst="rect">
            <a:avLst/>
          </a:prstGeom>
        </p:spPr>
      </p:pic>
      <p:pic>
        <p:nvPicPr>
          <p:cNvPr id="22" name="Picture 21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B8C02E39-A243-E765-AFE1-0C0FC2AACA2A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312" y="4108933"/>
            <a:ext cx="820721" cy="82072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B1E6C00-204C-FCD1-5B87-10121EA9783E}"/>
              </a:ext>
            </a:extLst>
          </p:cNvPr>
          <p:cNvSpPr txBox="1"/>
          <p:nvPr/>
        </p:nvSpPr>
        <p:spPr>
          <a:xfrm>
            <a:off x="702684" y="4942700"/>
            <a:ext cx="1639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Public</a:t>
            </a:r>
          </a:p>
          <a:p>
            <a:pPr algn="ctr"/>
            <a:r>
              <a:rPr lang="en-US" sz="2800" dirty="0"/>
              <a:t>B</a:t>
            </a:r>
          </a:p>
        </p:txBody>
      </p:sp>
      <p:pic>
        <p:nvPicPr>
          <p:cNvPr id="25" name="Picture 24" descr="A group of water drops&#10;&#10;Description automatically generated">
            <a:extLst>
              <a:ext uri="{FF2B5EF4-FFF2-40B4-BE49-F238E27FC236}">
                <a16:creationId xmlns:a16="http://schemas.microsoft.com/office/drawing/2014/main" id="{7073C4EC-2591-D3B4-898C-BC227DFB63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080" y="2682012"/>
            <a:ext cx="298193" cy="298193"/>
          </a:xfrm>
          <a:prstGeom prst="rect">
            <a:avLst/>
          </a:prstGeom>
        </p:spPr>
      </p:pic>
      <p:pic>
        <p:nvPicPr>
          <p:cNvPr id="27" name="Picture 26" descr="A red x on a black background&#10;&#10;Description automatically generated">
            <a:extLst>
              <a:ext uri="{FF2B5EF4-FFF2-40B4-BE49-F238E27FC236}">
                <a16:creationId xmlns:a16="http://schemas.microsoft.com/office/drawing/2014/main" id="{D69FE086-7F9D-461D-DBE2-D0BE966873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378" y="2687686"/>
            <a:ext cx="488783" cy="488783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90FD0D5E-6F98-0318-C9B7-2C3B0F3C8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644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Integrity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304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TLS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2" name="Picture 1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618FB8F0-7B06-083B-2ADD-7785D445C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56" y="2199397"/>
            <a:ext cx="1561616" cy="1561616"/>
          </a:xfrm>
          <a:prstGeom prst="rect">
            <a:avLst/>
          </a:prstGeom>
        </p:spPr>
      </p:pic>
      <p:pic>
        <p:nvPicPr>
          <p:cNvPr id="7" name="Picture 6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F92B7B00-D515-A782-2CE3-7A61F32AB0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931" y="2199397"/>
            <a:ext cx="1561616" cy="15616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FF6FD7-5769-F573-F31D-86799A16CE17}"/>
              </a:ext>
            </a:extLst>
          </p:cNvPr>
          <p:cNvSpPr txBox="1"/>
          <p:nvPr/>
        </p:nvSpPr>
        <p:spPr>
          <a:xfrm>
            <a:off x="1023457" y="1553066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AAEF05-A73F-2395-29F1-B4E40913A482}"/>
              </a:ext>
            </a:extLst>
          </p:cNvPr>
          <p:cNvSpPr txBox="1"/>
          <p:nvPr/>
        </p:nvSpPr>
        <p:spPr>
          <a:xfrm>
            <a:off x="9259931" y="1560361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B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76CD944-B074-7631-5AC0-EE621F883879}"/>
              </a:ext>
            </a:extLst>
          </p:cNvPr>
          <p:cNvCxnSpPr>
            <a:cxnSpLocks/>
          </p:cNvCxnSpPr>
          <p:nvPr/>
        </p:nvCxnSpPr>
        <p:spPr>
          <a:xfrm flipH="1">
            <a:off x="7060818" y="2932078"/>
            <a:ext cx="2107726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A yellow envelope with black lines&#10;&#10;Description automatically generated">
            <a:extLst>
              <a:ext uri="{FF2B5EF4-FFF2-40B4-BE49-F238E27FC236}">
                <a16:creationId xmlns:a16="http://schemas.microsoft.com/office/drawing/2014/main" id="{1488D809-2D8E-EED5-0222-964B0063E9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958" y="2225634"/>
            <a:ext cx="1412888" cy="141288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8B3828-AC12-483D-35BB-C372E24C747F}"/>
              </a:ext>
            </a:extLst>
          </p:cNvPr>
          <p:cNvCxnSpPr>
            <a:cxnSpLocks/>
          </p:cNvCxnSpPr>
          <p:nvPr/>
        </p:nvCxnSpPr>
        <p:spPr>
          <a:xfrm flipH="1">
            <a:off x="2803814" y="2921576"/>
            <a:ext cx="2103543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yellow envelope with black lines&#10;&#10;Description automatically generated">
            <a:extLst>
              <a:ext uri="{FF2B5EF4-FFF2-40B4-BE49-F238E27FC236}">
                <a16:creationId xmlns:a16="http://schemas.microsoft.com/office/drawing/2014/main" id="{CD05CD00-388B-A591-514D-07E37A12573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355" y="2215132"/>
            <a:ext cx="1412888" cy="141288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6EF4975-09EF-0CCC-419D-5484FD06D6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53092" y="1673534"/>
            <a:ext cx="2107726" cy="2107726"/>
          </a:xfrm>
          <a:prstGeom prst="rect">
            <a:avLst/>
          </a:prstGeom>
        </p:spPr>
      </p:pic>
      <p:pic>
        <p:nvPicPr>
          <p:cNvPr id="3" name="Picture 2" descr="A yellow envelope with black lines&#10;&#10;Description automatically generated">
            <a:extLst>
              <a:ext uri="{FF2B5EF4-FFF2-40B4-BE49-F238E27FC236}">
                <a16:creationId xmlns:a16="http://schemas.microsoft.com/office/drawing/2014/main" id="{9459A5D6-591F-420F-D66B-06902626683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941" y="3073747"/>
            <a:ext cx="282922" cy="2829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0A27B9-5E43-E9EA-15D5-FAF9B9E80E6D}"/>
              </a:ext>
            </a:extLst>
          </p:cNvPr>
          <p:cNvSpPr txBox="1"/>
          <p:nvPr/>
        </p:nvSpPr>
        <p:spPr>
          <a:xfrm>
            <a:off x="7164633" y="3503475"/>
            <a:ext cx="21332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Message + Message Digest generated with Private 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F02BB5-B4AC-E784-CC70-3058991CB1ED}"/>
              </a:ext>
            </a:extLst>
          </p:cNvPr>
          <p:cNvSpPr txBox="1"/>
          <p:nvPr/>
        </p:nvSpPr>
        <p:spPr>
          <a:xfrm>
            <a:off x="3151363" y="3503475"/>
            <a:ext cx="1632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Middleman can’t generate correct Digest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4B57C4-B7E2-ADA8-5C7A-5506F5D9395D}"/>
              </a:ext>
            </a:extLst>
          </p:cNvPr>
          <p:cNvSpPr txBox="1"/>
          <p:nvPr/>
        </p:nvSpPr>
        <p:spPr>
          <a:xfrm>
            <a:off x="5348073" y="3908737"/>
            <a:ext cx="131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Middleman</a:t>
            </a:r>
          </a:p>
        </p:txBody>
      </p:sp>
      <p:pic>
        <p:nvPicPr>
          <p:cNvPr id="15" name="Picture 14" descr="A orange key with a black background&#10;&#10;Description automatically generated">
            <a:extLst>
              <a:ext uri="{FF2B5EF4-FFF2-40B4-BE49-F238E27FC236}">
                <a16:creationId xmlns:a16="http://schemas.microsoft.com/office/drawing/2014/main" id="{C62018FF-462D-4D5F-7CFC-A802F149CB3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471" y="4430921"/>
            <a:ext cx="820721" cy="820721"/>
          </a:xfrm>
          <a:prstGeom prst="rect">
            <a:avLst/>
          </a:prstGeom>
        </p:spPr>
      </p:pic>
      <p:pic>
        <p:nvPicPr>
          <p:cNvPr id="16" name="Picture 15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5F8E1ABF-1465-3DF1-8FD4-A77D8377502A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544" y="4430921"/>
            <a:ext cx="820721" cy="82072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1A0FEB0-1356-0AB2-E13C-8393987776D0}"/>
              </a:ext>
            </a:extLst>
          </p:cNvPr>
          <p:cNvSpPr txBox="1"/>
          <p:nvPr/>
        </p:nvSpPr>
        <p:spPr>
          <a:xfrm>
            <a:off x="9989265" y="5251642"/>
            <a:ext cx="1639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Private</a:t>
            </a:r>
          </a:p>
          <a:p>
            <a:pPr algn="ctr"/>
            <a:r>
              <a:rPr lang="en-US" sz="2800" dirty="0"/>
              <a:t>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9CF05E-EEB6-8068-89F9-D67F3345979A}"/>
              </a:ext>
            </a:extLst>
          </p:cNvPr>
          <p:cNvSpPr txBox="1"/>
          <p:nvPr/>
        </p:nvSpPr>
        <p:spPr>
          <a:xfrm>
            <a:off x="8534916" y="5264688"/>
            <a:ext cx="1639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Public</a:t>
            </a:r>
          </a:p>
          <a:p>
            <a:pPr algn="ctr"/>
            <a:r>
              <a:rPr lang="en-US" sz="2800" dirty="0"/>
              <a:t>B</a:t>
            </a:r>
          </a:p>
        </p:txBody>
      </p:sp>
      <p:pic>
        <p:nvPicPr>
          <p:cNvPr id="20" name="Picture 19" descr="A yellow envelope with black lines&#10;&#10;Description automatically generated">
            <a:extLst>
              <a:ext uri="{FF2B5EF4-FFF2-40B4-BE49-F238E27FC236}">
                <a16:creationId xmlns:a16="http://schemas.microsoft.com/office/drawing/2014/main" id="{B044B750-DFF1-D8A5-0ECF-683D1D2F419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338" y="3085219"/>
            <a:ext cx="282922" cy="282922"/>
          </a:xfrm>
          <a:prstGeom prst="rect">
            <a:avLst/>
          </a:prstGeom>
        </p:spPr>
      </p:pic>
      <p:pic>
        <p:nvPicPr>
          <p:cNvPr id="25" name="Picture 24" descr="A group of water drops&#10;&#10;Description automatically generated">
            <a:extLst>
              <a:ext uri="{FF2B5EF4-FFF2-40B4-BE49-F238E27FC236}">
                <a16:creationId xmlns:a16="http://schemas.microsoft.com/office/drawing/2014/main" id="{7073C4EC-2591-D3B4-898C-BC227DFB63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080" y="2682012"/>
            <a:ext cx="298193" cy="298193"/>
          </a:xfrm>
          <a:prstGeom prst="rect">
            <a:avLst/>
          </a:prstGeom>
        </p:spPr>
      </p:pic>
      <p:pic>
        <p:nvPicPr>
          <p:cNvPr id="27" name="Picture 26" descr="A red x on a black background&#10;&#10;Description automatically generated">
            <a:extLst>
              <a:ext uri="{FF2B5EF4-FFF2-40B4-BE49-F238E27FC236}">
                <a16:creationId xmlns:a16="http://schemas.microsoft.com/office/drawing/2014/main" id="{D69FE086-7F9D-461D-DBE2-D0BE966873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378" y="2687686"/>
            <a:ext cx="488783" cy="488783"/>
          </a:xfrm>
          <a:prstGeom prst="rect">
            <a:avLst/>
          </a:prstGeom>
        </p:spPr>
      </p:pic>
      <p:pic>
        <p:nvPicPr>
          <p:cNvPr id="5" name="Picture 4" descr="A cartoon of a child with his arms up&#10;&#10;Description automatically generated">
            <a:extLst>
              <a:ext uri="{FF2B5EF4-FFF2-40B4-BE49-F238E27FC236}">
                <a16:creationId xmlns:a16="http://schemas.microsoft.com/office/drawing/2014/main" id="{FE0E0D1D-1EE2-58CF-D47B-C01BFF44BE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14" y="4036912"/>
            <a:ext cx="2429460" cy="2429460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F694F03-88FD-1BAC-5A8D-37165DA33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173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Network Discovery : DNS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699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3" name="Picture 2" descr="A black background with a blue and green logo&#10;&#10;Description automatically generated">
            <a:extLst>
              <a:ext uri="{FF2B5EF4-FFF2-40B4-BE49-F238E27FC236}">
                <a16:creationId xmlns:a16="http://schemas.microsoft.com/office/drawing/2014/main" id="{3EE3DB68-085E-E13E-6F5D-FF2853C9DC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033" y="136525"/>
            <a:ext cx="4876190" cy="48761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10C101-D910-FCBF-9822-15F5B42DE8E2}"/>
              </a:ext>
            </a:extLst>
          </p:cNvPr>
          <p:cNvSpPr txBox="1"/>
          <p:nvPr/>
        </p:nvSpPr>
        <p:spPr>
          <a:xfrm>
            <a:off x="3909604" y="2174510"/>
            <a:ext cx="2902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https://www.google.com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4C353F-9771-8D48-286A-8F1B6BD5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60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Coordination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0A38C1B-4402-E71E-930B-3F05A7036282}"/>
              </a:ext>
            </a:extLst>
          </p:cNvPr>
          <p:cNvSpPr/>
          <p:nvPr/>
        </p:nvSpPr>
        <p:spPr>
          <a:xfrm>
            <a:off x="2118946" y="3068516"/>
            <a:ext cx="1230923" cy="123092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F995D70-0CAD-1321-14F5-966B942C38A1}"/>
              </a:ext>
            </a:extLst>
          </p:cNvPr>
          <p:cNvSpPr/>
          <p:nvPr/>
        </p:nvSpPr>
        <p:spPr>
          <a:xfrm>
            <a:off x="8786446" y="3068516"/>
            <a:ext cx="1230923" cy="123092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871A9D2-6D0C-FB5B-E67D-2B99788F5EF9}"/>
              </a:ext>
            </a:extLst>
          </p:cNvPr>
          <p:cNvCxnSpPr>
            <a:stCxn id="15" idx="6"/>
            <a:endCxn id="17" idx="2"/>
          </p:cNvCxnSpPr>
          <p:nvPr/>
        </p:nvCxnSpPr>
        <p:spPr>
          <a:xfrm>
            <a:off x="3349869" y="3683978"/>
            <a:ext cx="54365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couple of people holding a piece of gear&#10;&#10;Description automatically generated">
            <a:extLst>
              <a:ext uri="{FF2B5EF4-FFF2-40B4-BE49-F238E27FC236}">
                <a16:creationId xmlns:a16="http://schemas.microsoft.com/office/drawing/2014/main" id="{FACA211A-D15A-6546-2889-3FAE0E411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725" y="2321545"/>
            <a:ext cx="2724864" cy="27248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1970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B5EB77E2-E135-3569-5D67-9C1C05216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299B3F6-4B8A-D6FB-D12C-114B4C70C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3127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Network Discovery : DNS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699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3" name="Picture 2" descr="A black background with a blue and green logo&#10;&#10;Description automatically generated">
            <a:extLst>
              <a:ext uri="{FF2B5EF4-FFF2-40B4-BE49-F238E27FC236}">
                <a16:creationId xmlns:a16="http://schemas.microsoft.com/office/drawing/2014/main" id="{3EE3DB68-085E-E13E-6F5D-FF2853C9DC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033" y="136525"/>
            <a:ext cx="4876190" cy="48761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10C101-D910-FCBF-9822-15F5B42DE8E2}"/>
              </a:ext>
            </a:extLst>
          </p:cNvPr>
          <p:cNvSpPr txBox="1"/>
          <p:nvPr/>
        </p:nvSpPr>
        <p:spPr>
          <a:xfrm>
            <a:off x="3909604" y="2174510"/>
            <a:ext cx="2902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https://www.google.com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7EA8EC-4AFF-1B52-6620-46C6956A8693}"/>
              </a:ext>
            </a:extLst>
          </p:cNvPr>
          <p:cNvSpPr txBox="1"/>
          <p:nvPr/>
        </p:nvSpPr>
        <p:spPr>
          <a:xfrm>
            <a:off x="1770209" y="4178740"/>
            <a:ext cx="6820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443 is the default port of HTTPS</a:t>
            </a:r>
          </a:p>
        </p:txBody>
      </p:sp>
      <p:pic>
        <p:nvPicPr>
          <p:cNvPr id="8" name="Picture 7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1C43E570-0768-ADB0-836B-1F50414780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655" y="3662756"/>
            <a:ext cx="1534886" cy="153488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4CF40-494B-C204-B77E-A08A4E2DD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007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Network Discovery : DNS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699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3" name="Picture 2" descr="A black background with a blue and green logo&#10;&#10;Description automatically generated">
            <a:extLst>
              <a:ext uri="{FF2B5EF4-FFF2-40B4-BE49-F238E27FC236}">
                <a16:creationId xmlns:a16="http://schemas.microsoft.com/office/drawing/2014/main" id="{3EE3DB68-085E-E13E-6F5D-FF2853C9DC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033" y="136525"/>
            <a:ext cx="4876190" cy="48761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10C101-D910-FCBF-9822-15F5B42DE8E2}"/>
              </a:ext>
            </a:extLst>
          </p:cNvPr>
          <p:cNvSpPr txBox="1"/>
          <p:nvPr/>
        </p:nvSpPr>
        <p:spPr>
          <a:xfrm>
            <a:off x="3909604" y="2174510"/>
            <a:ext cx="2902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https://www.google.com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7EA8EC-4AFF-1B52-6620-46C6956A8693}"/>
              </a:ext>
            </a:extLst>
          </p:cNvPr>
          <p:cNvSpPr txBox="1"/>
          <p:nvPr/>
        </p:nvSpPr>
        <p:spPr>
          <a:xfrm>
            <a:off x="910811" y="4219991"/>
            <a:ext cx="7303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What is the IP Address of Google ?</a:t>
            </a:r>
          </a:p>
        </p:txBody>
      </p:sp>
      <p:pic>
        <p:nvPicPr>
          <p:cNvPr id="7" name="Picture 6" descr="A person with his hand on his chin&#10;&#10;Description automatically generated">
            <a:extLst>
              <a:ext uri="{FF2B5EF4-FFF2-40B4-BE49-F238E27FC236}">
                <a16:creationId xmlns:a16="http://schemas.microsoft.com/office/drawing/2014/main" id="{86EF3F41-6E9D-598C-3D28-303E0DA294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671" y="3429000"/>
            <a:ext cx="2602518" cy="2602518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C0886AA-D321-B7D6-2E73-2414D7030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220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Network Discovery : DNS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699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8" name="Picture 7" descr="A computer with a screen on&#10;&#10;Description automatically generated">
            <a:extLst>
              <a:ext uri="{FF2B5EF4-FFF2-40B4-BE49-F238E27FC236}">
                <a16:creationId xmlns:a16="http://schemas.microsoft.com/office/drawing/2014/main" id="{6F12DB22-A3F6-6438-35AB-3C72CC537F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624" y="2980833"/>
            <a:ext cx="1872610" cy="1872610"/>
          </a:xfrm>
          <a:prstGeom prst="rect">
            <a:avLst/>
          </a:prstGeom>
        </p:spPr>
      </p:pic>
      <p:pic>
        <p:nvPicPr>
          <p:cNvPr id="9" name="Picture 8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AAC8E012-945C-02CB-F6AE-B4283A0AF0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161" y="2764703"/>
            <a:ext cx="2256010" cy="22560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E3B0A6-FC6B-6C16-3DE5-424AF60F6F7E}"/>
              </a:ext>
            </a:extLst>
          </p:cNvPr>
          <p:cNvSpPr txBox="1"/>
          <p:nvPr/>
        </p:nvSpPr>
        <p:spPr>
          <a:xfrm>
            <a:off x="6423033" y="2081516"/>
            <a:ext cx="2574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DNS Server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4B61742-B035-1274-2871-C29965D281A3}"/>
              </a:ext>
            </a:extLst>
          </p:cNvPr>
          <p:cNvCxnSpPr>
            <a:cxnSpLocks/>
          </p:cNvCxnSpPr>
          <p:nvPr/>
        </p:nvCxnSpPr>
        <p:spPr>
          <a:xfrm>
            <a:off x="4444082" y="3306965"/>
            <a:ext cx="1923065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CA2CDE9-1913-EE85-41AA-A7F5934D385C}"/>
              </a:ext>
            </a:extLst>
          </p:cNvPr>
          <p:cNvSpPr txBox="1"/>
          <p:nvPr/>
        </p:nvSpPr>
        <p:spPr>
          <a:xfrm>
            <a:off x="4385130" y="2835652"/>
            <a:ext cx="198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 of google.com 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4D58BE-3318-0F21-8397-78BFB4A9FB19}"/>
              </a:ext>
            </a:extLst>
          </p:cNvPr>
          <p:cNvSpPr txBox="1"/>
          <p:nvPr/>
        </p:nvSpPr>
        <p:spPr>
          <a:xfrm>
            <a:off x="4686839" y="3779138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13.107.18.11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5FB33F4-A64F-5438-4A4C-C468F163EF35}"/>
              </a:ext>
            </a:extLst>
          </p:cNvPr>
          <p:cNvCxnSpPr>
            <a:cxnSpLocks/>
          </p:cNvCxnSpPr>
          <p:nvPr/>
        </p:nvCxnSpPr>
        <p:spPr>
          <a:xfrm flipH="1">
            <a:off x="4414605" y="4221366"/>
            <a:ext cx="1923065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05D4F840-D40F-78D1-9742-2AF805145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303324"/>
              </p:ext>
            </p:extLst>
          </p:nvPr>
        </p:nvGraphicFramePr>
        <p:xfrm>
          <a:off x="7111026" y="4496608"/>
          <a:ext cx="2319994" cy="10363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59997">
                  <a:extLst>
                    <a:ext uri="{9D8B030D-6E8A-4147-A177-3AD203B41FA5}">
                      <a16:colId xmlns:a16="http://schemas.microsoft.com/office/drawing/2014/main" val="3305609868"/>
                    </a:ext>
                  </a:extLst>
                </a:gridCol>
                <a:gridCol w="1159997">
                  <a:extLst>
                    <a:ext uri="{9D8B030D-6E8A-4147-A177-3AD203B41FA5}">
                      <a16:colId xmlns:a16="http://schemas.microsoft.com/office/drawing/2014/main" val="3974244171"/>
                    </a:ext>
                  </a:extLst>
                </a:gridCol>
              </a:tblGrid>
              <a:tr h="212127">
                <a:tc>
                  <a:txBody>
                    <a:bodyPr/>
                    <a:lstStyle/>
                    <a:p>
                      <a:r>
                        <a:rPr lang="en-US" sz="1100" dirty="0"/>
                        <a:t>Domain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IP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633913"/>
                  </a:ext>
                </a:extLst>
              </a:tr>
              <a:tr h="212127">
                <a:tc>
                  <a:txBody>
                    <a:bodyPr/>
                    <a:lstStyle/>
                    <a:p>
                      <a:r>
                        <a:rPr lang="en-US" sz="1100" dirty="0"/>
                        <a:t>google.com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13.107.18.11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492495"/>
                  </a:ext>
                </a:extLst>
              </a:tr>
              <a:tr h="212127">
                <a:tc>
                  <a:txBody>
                    <a:bodyPr/>
                    <a:lstStyle/>
                    <a:p>
                      <a:r>
                        <a:rPr lang="en-US" sz="1100" dirty="0"/>
                        <a:t>microsoft.com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77.84.181.6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821856"/>
                  </a:ext>
                </a:extLst>
              </a:tr>
              <a:tr h="212127"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735774"/>
                  </a:ext>
                </a:extLst>
              </a:tr>
            </a:tbl>
          </a:graphicData>
        </a:graphic>
      </p:graphicFrame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61003F58-B28E-1B69-C92E-2CDF8A212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692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Network Discovery : DNS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699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9" name="Picture 8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AAC8E012-945C-02CB-F6AE-B4283A0AF0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899" y="2764703"/>
            <a:ext cx="2256010" cy="22560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E3B0A6-FC6B-6C16-3DE5-424AF60F6F7E}"/>
              </a:ext>
            </a:extLst>
          </p:cNvPr>
          <p:cNvSpPr txBox="1"/>
          <p:nvPr/>
        </p:nvSpPr>
        <p:spPr>
          <a:xfrm>
            <a:off x="1699771" y="2081516"/>
            <a:ext cx="2574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DNS Server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05D4F840-D40F-78D1-9742-2AF805145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359040"/>
              </p:ext>
            </p:extLst>
          </p:nvPr>
        </p:nvGraphicFramePr>
        <p:xfrm>
          <a:off x="2387764" y="4496608"/>
          <a:ext cx="2319994" cy="10363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59997">
                  <a:extLst>
                    <a:ext uri="{9D8B030D-6E8A-4147-A177-3AD203B41FA5}">
                      <a16:colId xmlns:a16="http://schemas.microsoft.com/office/drawing/2014/main" val="3305609868"/>
                    </a:ext>
                  </a:extLst>
                </a:gridCol>
                <a:gridCol w="1159997">
                  <a:extLst>
                    <a:ext uri="{9D8B030D-6E8A-4147-A177-3AD203B41FA5}">
                      <a16:colId xmlns:a16="http://schemas.microsoft.com/office/drawing/2014/main" val="3974244171"/>
                    </a:ext>
                  </a:extLst>
                </a:gridCol>
              </a:tblGrid>
              <a:tr h="212127">
                <a:tc>
                  <a:txBody>
                    <a:bodyPr/>
                    <a:lstStyle/>
                    <a:p>
                      <a:r>
                        <a:rPr lang="en-US" sz="1100" dirty="0"/>
                        <a:t>Domain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IP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633913"/>
                  </a:ext>
                </a:extLst>
              </a:tr>
              <a:tr h="212127">
                <a:tc>
                  <a:txBody>
                    <a:bodyPr/>
                    <a:lstStyle/>
                    <a:p>
                      <a:r>
                        <a:rPr lang="en-US" sz="1100" dirty="0"/>
                        <a:t>google.com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13.107.18.11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492495"/>
                  </a:ext>
                </a:extLst>
              </a:tr>
              <a:tr h="212127">
                <a:tc>
                  <a:txBody>
                    <a:bodyPr/>
                    <a:lstStyle/>
                    <a:p>
                      <a:r>
                        <a:rPr lang="en-US" sz="1100" dirty="0"/>
                        <a:t>microsoft.com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77.84.181.6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821856"/>
                  </a:ext>
                </a:extLst>
              </a:tr>
              <a:tr h="212127"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735774"/>
                  </a:ext>
                </a:extLst>
              </a:tr>
            </a:tbl>
          </a:graphicData>
        </a:graphic>
      </p:graphicFrame>
      <p:pic>
        <p:nvPicPr>
          <p:cNvPr id="3" name="Picture 2" descr="A colorful letter g&#10;&#10;Description automatically generated">
            <a:extLst>
              <a:ext uri="{FF2B5EF4-FFF2-40B4-BE49-F238E27FC236}">
                <a16:creationId xmlns:a16="http://schemas.microsoft.com/office/drawing/2014/main" id="{381C9C84-0B03-DBD5-D335-E694CA64BF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978" y="2537516"/>
            <a:ext cx="2428087" cy="242808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2F8819-515F-0DBD-F73D-C90297C417C3}"/>
              </a:ext>
            </a:extLst>
          </p:cNvPr>
          <p:cNvCxnSpPr>
            <a:cxnSpLocks/>
          </p:cNvCxnSpPr>
          <p:nvPr/>
        </p:nvCxnSpPr>
        <p:spPr>
          <a:xfrm flipH="1">
            <a:off x="4186989" y="3751560"/>
            <a:ext cx="4021985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27EEE74-B152-8005-E02C-D1600FD12928}"/>
              </a:ext>
            </a:extLst>
          </p:cNvPr>
          <p:cNvSpPr txBox="1"/>
          <p:nvPr/>
        </p:nvSpPr>
        <p:spPr>
          <a:xfrm>
            <a:off x="4965955" y="3246377"/>
            <a:ext cx="2863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google.com = 13.107.18.11</a:t>
            </a:r>
          </a:p>
          <a:p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138541D0-A6B3-5432-F178-38D8FE950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088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APIs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699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2" name="Picture 1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5071B326-365D-F051-05D4-3BDE5F5728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56" y="2941919"/>
            <a:ext cx="1561616" cy="1561616"/>
          </a:xfrm>
          <a:prstGeom prst="rect">
            <a:avLst/>
          </a:prstGeom>
        </p:spPr>
      </p:pic>
      <p:pic>
        <p:nvPicPr>
          <p:cNvPr id="6" name="Picture 5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5385658C-C109-9C7F-7961-3BEC742532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931" y="2941919"/>
            <a:ext cx="1561616" cy="156161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0BCCD8D-A6DB-747F-7C28-1C3E4AAAA241}"/>
              </a:ext>
            </a:extLst>
          </p:cNvPr>
          <p:cNvCxnSpPr>
            <a:cxnSpLocks/>
          </p:cNvCxnSpPr>
          <p:nvPr/>
        </p:nvCxnSpPr>
        <p:spPr>
          <a:xfrm>
            <a:off x="2674448" y="3306965"/>
            <a:ext cx="6497053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D5E775A-F9AD-2874-F66A-4D9E8D89ED7C}"/>
              </a:ext>
            </a:extLst>
          </p:cNvPr>
          <p:cNvSpPr txBox="1"/>
          <p:nvPr/>
        </p:nvSpPr>
        <p:spPr>
          <a:xfrm>
            <a:off x="5030995" y="2831473"/>
            <a:ext cx="2130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What’s your name 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335DDC-1DE6-5D57-D1B5-35B5A3C43624}"/>
              </a:ext>
            </a:extLst>
          </p:cNvPr>
          <p:cNvSpPr txBox="1"/>
          <p:nvPr/>
        </p:nvSpPr>
        <p:spPr>
          <a:xfrm>
            <a:off x="5057091" y="3789333"/>
            <a:ext cx="20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何を言っている ？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A4E8B2-3793-6DDB-3C33-163212E7D797}"/>
              </a:ext>
            </a:extLst>
          </p:cNvPr>
          <p:cNvCxnSpPr>
            <a:cxnSpLocks/>
          </p:cNvCxnSpPr>
          <p:nvPr/>
        </p:nvCxnSpPr>
        <p:spPr>
          <a:xfrm flipH="1">
            <a:off x="2674448" y="4221366"/>
            <a:ext cx="6448926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A55697B-BBE7-5D46-FB12-EC0D6B87C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49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Data Formats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379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APIs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89249E-E79F-4331-F3AA-1773BAFFB8D4}"/>
              </a:ext>
            </a:extLst>
          </p:cNvPr>
          <p:cNvSpPr txBox="1"/>
          <p:nvPr/>
        </p:nvSpPr>
        <p:spPr>
          <a:xfrm>
            <a:off x="1998849" y="1696505"/>
            <a:ext cx="3129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JSON (textual)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BE611C-D124-47DD-5075-8D36F9578620}"/>
              </a:ext>
            </a:extLst>
          </p:cNvPr>
          <p:cNvSpPr txBox="1"/>
          <p:nvPr/>
        </p:nvSpPr>
        <p:spPr>
          <a:xfrm>
            <a:off x="1244409" y="2626321"/>
            <a:ext cx="2630207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Self-describing</a:t>
            </a:r>
          </a:p>
          <a:p>
            <a:endParaRPr lang="en-US" sz="2400" dirty="0"/>
          </a:p>
          <a:p>
            <a:r>
              <a:rPr lang="en-US" sz="2400" dirty="0"/>
              <a:t>Human-readable</a:t>
            </a:r>
          </a:p>
          <a:p>
            <a:endParaRPr lang="en-US" sz="2400" dirty="0"/>
          </a:p>
          <a:p>
            <a:r>
              <a:rPr lang="en-US" sz="2400" dirty="0"/>
              <a:t>Verbose</a:t>
            </a:r>
          </a:p>
          <a:p>
            <a:endParaRPr lang="en-US" sz="2400" dirty="0"/>
          </a:p>
          <a:p>
            <a:r>
              <a:rPr lang="en-US" sz="2400" dirty="0"/>
              <a:t>Inefficient parsing</a:t>
            </a:r>
          </a:p>
          <a:p>
            <a:endParaRPr lang="en-US" sz="2400" dirty="0"/>
          </a:p>
          <a:p>
            <a:r>
              <a:rPr lang="en-US" sz="2400" dirty="0"/>
              <a:t>Simple Data Types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A2E485-255D-21BA-2936-9ED45B3BED7D}"/>
              </a:ext>
            </a:extLst>
          </p:cNvPr>
          <p:cNvSpPr txBox="1"/>
          <p:nvPr/>
        </p:nvSpPr>
        <p:spPr>
          <a:xfrm>
            <a:off x="6721463" y="1696505"/>
            <a:ext cx="3691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Protobuf</a:t>
            </a:r>
            <a:r>
              <a:rPr lang="en-US" sz="3600" b="1" dirty="0"/>
              <a:t> (binary)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3D8376-DC7E-738A-97F1-C375C324F080}"/>
              </a:ext>
            </a:extLst>
          </p:cNvPr>
          <p:cNvSpPr txBox="1"/>
          <p:nvPr/>
        </p:nvSpPr>
        <p:spPr>
          <a:xfrm>
            <a:off x="7831985" y="2626321"/>
            <a:ext cx="295202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Compact</a:t>
            </a:r>
          </a:p>
          <a:p>
            <a:endParaRPr lang="en-US" sz="2400" dirty="0"/>
          </a:p>
          <a:p>
            <a:r>
              <a:rPr lang="en-US" sz="2400" dirty="0"/>
              <a:t>Performant</a:t>
            </a:r>
          </a:p>
          <a:p>
            <a:endParaRPr lang="en-US" sz="2400" dirty="0"/>
          </a:p>
          <a:p>
            <a:r>
              <a:rPr lang="en-US" sz="2400" dirty="0"/>
              <a:t>Rich Data Types</a:t>
            </a:r>
          </a:p>
          <a:p>
            <a:endParaRPr lang="en-US" sz="2400" dirty="0"/>
          </a:p>
          <a:p>
            <a:r>
              <a:rPr lang="en-US" sz="2400" dirty="0"/>
              <a:t>Not human-readable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9" name="Picture 8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D27B5D79-548D-CAA8-DDDD-FB61DC0A7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94" y="2558001"/>
            <a:ext cx="550015" cy="550015"/>
          </a:xfrm>
          <a:prstGeom prst="rect">
            <a:avLst/>
          </a:prstGeom>
        </p:spPr>
      </p:pic>
      <p:pic>
        <p:nvPicPr>
          <p:cNvPr id="11" name="Picture 10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4A636AFC-CF38-1A10-1610-A5618B2570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2" y="3282471"/>
            <a:ext cx="550015" cy="550015"/>
          </a:xfrm>
          <a:prstGeom prst="rect">
            <a:avLst/>
          </a:prstGeom>
        </p:spPr>
      </p:pic>
      <p:pic>
        <p:nvPicPr>
          <p:cNvPr id="14" name="Picture 13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F313D5AF-FF34-C068-39CB-7AC24CFBA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970" y="2558000"/>
            <a:ext cx="550015" cy="550015"/>
          </a:xfrm>
          <a:prstGeom prst="rect">
            <a:avLst/>
          </a:prstGeom>
        </p:spPr>
      </p:pic>
      <p:pic>
        <p:nvPicPr>
          <p:cNvPr id="17" name="Picture 16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CCADBB3F-34C6-6AB5-D701-7D7AFBB78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970" y="3195243"/>
            <a:ext cx="550015" cy="550015"/>
          </a:xfrm>
          <a:prstGeom prst="rect">
            <a:avLst/>
          </a:prstGeom>
        </p:spPr>
      </p:pic>
      <p:pic>
        <p:nvPicPr>
          <p:cNvPr id="18" name="Picture 17" descr="A red x on a black background&#10;&#10;Description automatically generated">
            <a:extLst>
              <a:ext uri="{FF2B5EF4-FFF2-40B4-BE49-F238E27FC236}">
                <a16:creationId xmlns:a16="http://schemas.microsoft.com/office/drawing/2014/main" id="{59849310-4110-A141-4628-E84FC90C45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10" y="4077344"/>
            <a:ext cx="488783" cy="488783"/>
          </a:xfrm>
          <a:prstGeom prst="rect">
            <a:avLst/>
          </a:prstGeom>
        </p:spPr>
      </p:pic>
      <p:pic>
        <p:nvPicPr>
          <p:cNvPr id="19" name="Picture 18" descr="A red x on a black background&#10;&#10;Description automatically generated">
            <a:extLst>
              <a:ext uri="{FF2B5EF4-FFF2-40B4-BE49-F238E27FC236}">
                <a16:creationId xmlns:a16="http://schemas.microsoft.com/office/drawing/2014/main" id="{2E8F1F16-39F4-13C2-D263-871B064566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00" y="4801814"/>
            <a:ext cx="488783" cy="488783"/>
          </a:xfrm>
          <a:prstGeom prst="rect">
            <a:avLst/>
          </a:prstGeom>
        </p:spPr>
      </p:pic>
      <p:pic>
        <p:nvPicPr>
          <p:cNvPr id="20" name="Picture 19" descr="A red x on a black background&#10;&#10;Description automatically generated">
            <a:extLst>
              <a:ext uri="{FF2B5EF4-FFF2-40B4-BE49-F238E27FC236}">
                <a16:creationId xmlns:a16="http://schemas.microsoft.com/office/drawing/2014/main" id="{908B888F-ACBE-AD66-2985-E4A7F7A0DA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586" y="4801814"/>
            <a:ext cx="488783" cy="48878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3360E1D-0BD8-2C5A-61C8-B92D03E6445E}"/>
              </a:ext>
            </a:extLst>
          </p:cNvPr>
          <p:cNvSpPr txBox="1"/>
          <p:nvPr/>
        </p:nvSpPr>
        <p:spPr>
          <a:xfrm>
            <a:off x="8105118" y="5849352"/>
            <a:ext cx="3578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XML, BSON, YAML, …</a:t>
            </a:r>
          </a:p>
        </p:txBody>
      </p:sp>
      <p:pic>
        <p:nvPicPr>
          <p:cNvPr id="23" name="Picture 2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A13DAD0A-BAB2-AC2C-B332-5D50F62916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608" y="2447696"/>
            <a:ext cx="2750328" cy="2219564"/>
          </a:xfrm>
          <a:prstGeom prst="rect">
            <a:avLst/>
          </a:prstGeom>
        </p:spPr>
      </p:pic>
      <p:pic>
        <p:nvPicPr>
          <p:cNvPr id="26" name="Picture 25" descr="A red x on a black background&#10;&#10;Description automatically generated">
            <a:extLst>
              <a:ext uri="{FF2B5EF4-FFF2-40B4-BE49-F238E27FC236}">
                <a16:creationId xmlns:a16="http://schemas.microsoft.com/office/drawing/2014/main" id="{BC8BDFE6-8BB1-ED9B-691E-2B29686BDA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00" y="5501928"/>
            <a:ext cx="488783" cy="488783"/>
          </a:xfrm>
          <a:prstGeom prst="rect">
            <a:avLst/>
          </a:prstGeom>
        </p:spPr>
      </p:pic>
      <p:pic>
        <p:nvPicPr>
          <p:cNvPr id="27" name="Picture 26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48565181-A9F0-FEF7-C27C-CECAA014B9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662" y="3998528"/>
            <a:ext cx="550015" cy="550015"/>
          </a:xfrm>
          <a:prstGeom prst="rect">
            <a:avLst/>
          </a:prstGeom>
        </p:spPr>
      </p:pic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299B4F94-0B0F-3DB0-4612-821DB2BA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330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Protocols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379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APIs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89249E-E79F-4331-F3AA-1773BAFFB8D4}"/>
              </a:ext>
            </a:extLst>
          </p:cNvPr>
          <p:cNvSpPr txBox="1"/>
          <p:nvPr/>
        </p:nvSpPr>
        <p:spPr>
          <a:xfrm>
            <a:off x="2747885" y="1711738"/>
            <a:ext cx="124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REST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BE611C-D124-47DD-5075-8D36F9578620}"/>
              </a:ext>
            </a:extLst>
          </p:cNvPr>
          <p:cNvSpPr txBox="1"/>
          <p:nvPr/>
        </p:nvSpPr>
        <p:spPr>
          <a:xfrm>
            <a:off x="620279" y="2646946"/>
            <a:ext cx="54997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HTTP</a:t>
            </a:r>
            <a:r>
              <a:rPr lang="en-US" sz="2400" dirty="0"/>
              <a:t> Based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Textual (</a:t>
            </a:r>
            <a:r>
              <a:rPr lang="en-US" sz="2400" b="1" dirty="0"/>
              <a:t>JSON or XML</a:t>
            </a:r>
            <a:r>
              <a:rPr lang="en-US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Requires extra validation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Request-response</a:t>
            </a:r>
            <a:r>
              <a:rPr lang="en-US" sz="2400" dirty="0"/>
              <a:t> communication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 native code generation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Multiple </a:t>
            </a:r>
            <a:r>
              <a:rPr lang="en-US" sz="2400" b="1" dirty="0"/>
              <a:t>endpoints</a:t>
            </a:r>
            <a:r>
              <a:rPr lang="en-US" sz="2400" dirty="0"/>
              <a:t> defined by HTTP methods + resource paths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A2E485-255D-21BA-2936-9ED45B3BED7D}"/>
              </a:ext>
            </a:extLst>
          </p:cNvPr>
          <p:cNvSpPr txBox="1"/>
          <p:nvPr/>
        </p:nvSpPr>
        <p:spPr>
          <a:xfrm>
            <a:off x="8644098" y="1667131"/>
            <a:ext cx="1317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gRPC</a:t>
            </a:r>
            <a:endParaRPr lang="en-US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3D8376-DC7E-738A-97F1-C375C324F080}"/>
              </a:ext>
            </a:extLst>
          </p:cNvPr>
          <p:cNvSpPr txBox="1"/>
          <p:nvPr/>
        </p:nvSpPr>
        <p:spPr>
          <a:xfrm>
            <a:off x="6553201" y="2646946"/>
            <a:ext cx="54997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HTTP</a:t>
            </a:r>
            <a:r>
              <a:rPr lang="en-US" sz="2400" dirty="0"/>
              <a:t> Based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Binary (</a:t>
            </a:r>
            <a:r>
              <a:rPr lang="en-US" sz="2400" b="1" dirty="0" err="1"/>
              <a:t>Protobuf</a:t>
            </a:r>
            <a:r>
              <a:rPr lang="en-US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Automatic native data validation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Bidirectional </a:t>
            </a:r>
            <a:r>
              <a:rPr lang="en-US" sz="2400" b="1" dirty="0"/>
              <a:t>streaming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Native code generation for many programming languages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Callable </a:t>
            </a:r>
            <a:r>
              <a:rPr lang="en-US" sz="2400" b="1" dirty="0"/>
              <a:t>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F8C44D-798E-46FB-93AE-1C45715E6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841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HTTP Methods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5116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APIs ➤ REST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5FA6B0F-04C8-1170-03E4-7A6EDCD70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126655"/>
              </p:ext>
            </p:extLst>
          </p:nvPr>
        </p:nvGraphicFramePr>
        <p:xfrm>
          <a:off x="540847" y="2501900"/>
          <a:ext cx="1111030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7576">
                  <a:extLst>
                    <a:ext uri="{9D8B030D-6E8A-4147-A177-3AD203B41FA5}">
                      <a16:colId xmlns:a16="http://schemas.microsoft.com/office/drawing/2014/main" val="3702361959"/>
                    </a:ext>
                  </a:extLst>
                </a:gridCol>
                <a:gridCol w="4481712">
                  <a:extLst>
                    <a:ext uri="{9D8B030D-6E8A-4147-A177-3AD203B41FA5}">
                      <a16:colId xmlns:a16="http://schemas.microsoft.com/office/drawing/2014/main" val="3560209618"/>
                    </a:ext>
                  </a:extLst>
                </a:gridCol>
                <a:gridCol w="1740334">
                  <a:extLst>
                    <a:ext uri="{9D8B030D-6E8A-4147-A177-3AD203B41FA5}">
                      <a16:colId xmlns:a16="http://schemas.microsoft.com/office/drawing/2014/main" val="2142684632"/>
                    </a:ext>
                  </a:extLst>
                </a:gridCol>
                <a:gridCol w="2110682">
                  <a:extLst>
                    <a:ext uri="{9D8B030D-6E8A-4147-A177-3AD203B41FA5}">
                      <a16:colId xmlns:a16="http://schemas.microsoft.com/office/drawing/2014/main" val="473173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HTTP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Idempotent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789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Retrieve a resource or a list of 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635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a new 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91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a 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014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a 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046724"/>
                  </a:ext>
                </a:extLst>
              </a:tr>
            </a:tbl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670591-24A6-53B7-730A-35E96097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518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HTTP Response Status Codes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5116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APIs ➤ REST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5FA6B0F-04C8-1170-03E4-7A6EDCD70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902367"/>
              </p:ext>
            </p:extLst>
          </p:nvPr>
        </p:nvGraphicFramePr>
        <p:xfrm>
          <a:off x="1778380" y="2102558"/>
          <a:ext cx="8366210" cy="348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200">
                  <a:extLst>
                    <a:ext uri="{9D8B030D-6E8A-4147-A177-3AD203B41FA5}">
                      <a16:colId xmlns:a16="http://schemas.microsoft.com/office/drawing/2014/main" val="3702361959"/>
                    </a:ext>
                  </a:extLst>
                </a:gridCol>
                <a:gridCol w="3193505">
                  <a:extLst>
                    <a:ext uri="{9D8B030D-6E8A-4147-A177-3AD203B41FA5}">
                      <a16:colId xmlns:a16="http://schemas.microsoft.com/office/drawing/2014/main" val="3560209618"/>
                    </a:ext>
                  </a:extLst>
                </a:gridCol>
                <a:gridCol w="3193505">
                  <a:extLst>
                    <a:ext uri="{9D8B030D-6E8A-4147-A177-3AD203B41FA5}">
                      <a16:colId xmlns:a16="http://schemas.microsoft.com/office/drawing/2014/main" val="2639318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789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 (OK)</a:t>
                      </a:r>
                    </a:p>
                    <a:p>
                      <a:r>
                        <a:rPr lang="en-US" dirty="0"/>
                        <a:t>201 (Created)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635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301 (Moved Permanently)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91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Client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 (Bad Request)</a:t>
                      </a:r>
                    </a:p>
                    <a:p>
                      <a:r>
                        <a:rPr lang="en-US" dirty="0"/>
                        <a:t>401 (Unauthorized)</a:t>
                      </a:r>
                    </a:p>
                    <a:p>
                      <a:r>
                        <a:rPr lang="en-US" dirty="0"/>
                        <a:t>403 (Forbidden)</a:t>
                      </a:r>
                    </a:p>
                    <a:p>
                      <a:r>
                        <a:rPr lang="en-US" dirty="0"/>
                        <a:t>404 (Not Found)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014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Server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 (Internal Server Error)</a:t>
                      </a:r>
                    </a:p>
                    <a:p>
                      <a:r>
                        <a:rPr lang="en-US" dirty="0"/>
                        <a:t>502 (Bad Gateway)</a:t>
                      </a:r>
                    </a:p>
                    <a:p>
                      <a:r>
                        <a:rPr lang="en-US" dirty="0"/>
                        <a:t>503 (Service Unavailable)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046724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816B35-A9AC-161F-E1BE-8514DEEDE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819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Evolution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379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APIs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234A81-4CBE-357B-5F27-2B6D26B3D17A}"/>
              </a:ext>
            </a:extLst>
          </p:cNvPr>
          <p:cNvSpPr txBox="1"/>
          <p:nvPr/>
        </p:nvSpPr>
        <p:spPr>
          <a:xfrm>
            <a:off x="1999292" y="2438482"/>
            <a:ext cx="6309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POST </a:t>
            </a:r>
            <a:r>
              <a:rPr lang="en-US" sz="2800" i="1" dirty="0"/>
              <a:t>/products </a:t>
            </a:r>
            <a:r>
              <a:rPr lang="en-US" sz="2800" dirty="0">
                <a:solidFill>
                  <a:srgbClr val="FF0000"/>
                </a:solidFill>
              </a:rPr>
              <a:t>➜</a:t>
            </a:r>
            <a:r>
              <a:rPr lang="en-US" sz="2800" dirty="0"/>
              <a:t> POST </a:t>
            </a:r>
            <a:r>
              <a:rPr lang="en-US" sz="2800" i="1" dirty="0"/>
              <a:t>/new-products</a:t>
            </a:r>
          </a:p>
        </p:txBody>
      </p:sp>
      <p:pic>
        <p:nvPicPr>
          <p:cNvPr id="3" name="Picture 2" descr="A red x on a black background&#10;&#10;Description automatically generated">
            <a:extLst>
              <a:ext uri="{FF2B5EF4-FFF2-40B4-BE49-F238E27FC236}">
                <a16:creationId xmlns:a16="http://schemas.microsoft.com/office/drawing/2014/main" id="{2F108A40-E471-B6A9-1C7C-E8FF24D4E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901" y="2455700"/>
            <a:ext cx="488783" cy="4887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DFD392-F121-0B70-E874-64E1E9A1D467}"/>
              </a:ext>
            </a:extLst>
          </p:cNvPr>
          <p:cNvSpPr txBox="1"/>
          <p:nvPr/>
        </p:nvSpPr>
        <p:spPr>
          <a:xfrm>
            <a:off x="1999293" y="3429000"/>
            <a:ext cx="8598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Optional parameter </a:t>
            </a:r>
            <a:r>
              <a:rPr lang="en-US" sz="2800" i="1" dirty="0" err="1"/>
              <a:t>birthDate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➜</a:t>
            </a:r>
            <a:r>
              <a:rPr lang="en-US" sz="2800" dirty="0"/>
              <a:t> Mandatory parameter</a:t>
            </a:r>
          </a:p>
        </p:txBody>
      </p:sp>
      <p:pic>
        <p:nvPicPr>
          <p:cNvPr id="7" name="Picture 6" descr="A red x on a black background&#10;&#10;Description automatically generated">
            <a:extLst>
              <a:ext uri="{FF2B5EF4-FFF2-40B4-BE49-F238E27FC236}">
                <a16:creationId xmlns:a16="http://schemas.microsoft.com/office/drawing/2014/main" id="{662BF02D-AB8C-2601-558F-962E707C7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902" y="3446218"/>
            <a:ext cx="488783" cy="4887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F16A43-0585-5293-6090-3B0199D23494}"/>
              </a:ext>
            </a:extLst>
          </p:cNvPr>
          <p:cNvSpPr txBox="1"/>
          <p:nvPr/>
        </p:nvSpPr>
        <p:spPr>
          <a:xfrm>
            <a:off x="1999292" y="5471550"/>
            <a:ext cx="8909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/v1/products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➜</a:t>
            </a:r>
            <a:r>
              <a:rPr lang="en-US" sz="2800" dirty="0"/>
              <a:t> keep </a:t>
            </a:r>
            <a:r>
              <a:rPr lang="en-US" sz="2800" i="1" dirty="0"/>
              <a:t>/v1/products </a:t>
            </a:r>
            <a:r>
              <a:rPr lang="en-US" sz="2800" dirty="0"/>
              <a:t>and add </a:t>
            </a:r>
            <a:r>
              <a:rPr lang="en-US" sz="2800" i="1" dirty="0"/>
              <a:t>/v2/products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E1D95D-E72C-9404-B826-F7DDD53E0CF6}"/>
              </a:ext>
            </a:extLst>
          </p:cNvPr>
          <p:cNvSpPr txBox="1"/>
          <p:nvPr/>
        </p:nvSpPr>
        <p:spPr>
          <a:xfrm>
            <a:off x="639150" y="1703847"/>
            <a:ext cx="80076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û"/>
            </a:pPr>
            <a:r>
              <a:rPr lang="en-US" sz="2800" dirty="0"/>
              <a:t>Don’t introduce breaking changes, for example 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A62CDB-D7C2-4830-870F-17E0E521C7DB}"/>
              </a:ext>
            </a:extLst>
          </p:cNvPr>
          <p:cNvSpPr txBox="1"/>
          <p:nvPr/>
        </p:nvSpPr>
        <p:spPr>
          <a:xfrm>
            <a:off x="639150" y="4586750"/>
            <a:ext cx="8651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If breaking changes are necessary, version your API :</a:t>
            </a:r>
          </a:p>
        </p:txBody>
      </p:sp>
      <p:pic>
        <p:nvPicPr>
          <p:cNvPr id="12" name="Picture 11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BB7DB0D5-05D9-D884-2BCA-435DAD07F7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4" y="5444755"/>
            <a:ext cx="550015" cy="550015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2E1BE8F-3A1A-F78F-ABBA-7E0BE16AF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46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A red map of brazil&#10;&#10;Description automatically generated">
            <a:extLst>
              <a:ext uri="{FF2B5EF4-FFF2-40B4-BE49-F238E27FC236}">
                <a16:creationId xmlns:a16="http://schemas.microsoft.com/office/drawing/2014/main" id="{C824D675-8CDC-2865-598A-1B3370897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258" y="1654661"/>
            <a:ext cx="4877481" cy="48774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Two Generals Problem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424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</a:t>
            </a:r>
          </a:p>
        </p:txBody>
      </p:sp>
      <p:pic>
        <p:nvPicPr>
          <p:cNvPr id="16" name="Picture 15" descr="A cartoon of a person in a uniform&#10;&#10;Description automatically generated">
            <a:extLst>
              <a:ext uri="{FF2B5EF4-FFF2-40B4-BE49-F238E27FC236}">
                <a16:creationId xmlns:a16="http://schemas.microsoft.com/office/drawing/2014/main" id="{FD5F476F-B54C-5F1F-41CB-837B7AE5E7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76" y="2502631"/>
            <a:ext cx="1811443" cy="1811443"/>
          </a:xfrm>
          <a:prstGeom prst="rect">
            <a:avLst/>
          </a:prstGeom>
        </p:spPr>
      </p:pic>
      <p:pic>
        <p:nvPicPr>
          <p:cNvPr id="19" name="Picture 18" descr="A cartoon of a person in a military uniform&#10;&#10;Description automatically generated">
            <a:extLst>
              <a:ext uri="{FF2B5EF4-FFF2-40B4-BE49-F238E27FC236}">
                <a16:creationId xmlns:a16="http://schemas.microsoft.com/office/drawing/2014/main" id="{0095DF66-63BF-8064-0F95-F751676C37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548" y="2478705"/>
            <a:ext cx="1835369" cy="1835369"/>
          </a:xfrm>
          <a:prstGeom prst="rect">
            <a:avLst/>
          </a:prstGeom>
        </p:spPr>
      </p:pic>
      <p:sp>
        <p:nvSpPr>
          <p:cNvPr id="34" name="Arrow: Down 33">
            <a:extLst>
              <a:ext uri="{FF2B5EF4-FFF2-40B4-BE49-F238E27FC236}">
                <a16:creationId xmlns:a16="http://schemas.microsoft.com/office/drawing/2014/main" id="{AFBFC3D0-E64E-BA15-0C8A-142DD4C946A3}"/>
              </a:ext>
            </a:extLst>
          </p:cNvPr>
          <p:cNvSpPr/>
          <p:nvPr/>
        </p:nvSpPr>
        <p:spPr>
          <a:xfrm rot="17100000">
            <a:off x="4044423" y="1858750"/>
            <a:ext cx="890149" cy="2786042"/>
          </a:xfrm>
          <a:prstGeom prst="downArrow">
            <a:avLst>
              <a:gd name="adj1" fmla="val 32690"/>
              <a:gd name="adj2" fmla="val 4574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6FE579AF-1FFB-D5DA-15BA-99F4A2B5C077}"/>
              </a:ext>
            </a:extLst>
          </p:cNvPr>
          <p:cNvSpPr/>
          <p:nvPr/>
        </p:nvSpPr>
        <p:spPr>
          <a:xfrm rot="4500000">
            <a:off x="7594430" y="1892346"/>
            <a:ext cx="890149" cy="2786042"/>
          </a:xfrm>
          <a:prstGeom prst="downArrow">
            <a:avLst>
              <a:gd name="adj1" fmla="val 32690"/>
              <a:gd name="adj2" fmla="val 4574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A clock with a black background&#10;&#10;Description automatically generated">
            <a:extLst>
              <a:ext uri="{FF2B5EF4-FFF2-40B4-BE49-F238E27FC236}">
                <a16:creationId xmlns:a16="http://schemas.microsoft.com/office/drawing/2014/main" id="{D6580A1F-D39C-8009-454D-1F069C6C3B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940" y="2461322"/>
            <a:ext cx="958319" cy="958319"/>
          </a:xfrm>
          <a:prstGeom prst="rect">
            <a:avLst/>
          </a:prstGeom>
        </p:spPr>
      </p:pic>
      <p:pic>
        <p:nvPicPr>
          <p:cNvPr id="37" name="Picture 36" descr="A clock with a black background&#10;&#10;Description automatically generated">
            <a:extLst>
              <a:ext uri="{FF2B5EF4-FFF2-40B4-BE49-F238E27FC236}">
                <a16:creationId xmlns:a16="http://schemas.microsoft.com/office/drawing/2014/main" id="{E0D26DB7-3084-65BF-66E1-308F023187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378" y="2544917"/>
            <a:ext cx="958319" cy="958319"/>
          </a:xfrm>
          <a:prstGeom prst="rect">
            <a:avLst/>
          </a:prstGeom>
        </p:spPr>
      </p:pic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4859C0C5-A8CA-F901-917E-F9C10C8D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649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Idempotency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379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APIs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13" name="Picture 12" descr="A cartoon of 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4FB21004-86D0-C71C-4CE8-DAC4F995E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32" y="2431049"/>
            <a:ext cx="1807869" cy="1807869"/>
          </a:xfrm>
          <a:prstGeom prst="rect">
            <a:avLst/>
          </a:prstGeom>
        </p:spPr>
      </p:pic>
      <p:pic>
        <p:nvPicPr>
          <p:cNvPr id="14" name="Picture 13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DC992D94-3DEC-8B4B-3DFE-D56B617C50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246" y="3009302"/>
            <a:ext cx="1889077" cy="18890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F53D4C3-1DDE-15F7-875D-44884EADE1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460" y="2537266"/>
            <a:ext cx="1889077" cy="188907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4F9CEE2-08DE-3E98-3268-A4A56CE2CD30}"/>
              </a:ext>
            </a:extLst>
          </p:cNvPr>
          <p:cNvSpPr txBox="1"/>
          <p:nvPr/>
        </p:nvSpPr>
        <p:spPr>
          <a:xfrm>
            <a:off x="11602498" y="2947241"/>
            <a:ext cx="3449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  <a:p>
            <a:r>
              <a:rPr lang="en-US" dirty="0"/>
              <a:t>B</a:t>
            </a:r>
          </a:p>
          <a:p>
            <a:r>
              <a:rPr lang="en-US" dirty="0"/>
              <a:t>C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7A9D4450-1627-3CF8-09D9-5E9FEEB6A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513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Idempotency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421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APIs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13" name="Picture 12" descr="A cartoon of 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4FB21004-86D0-C71C-4CE8-DAC4F995E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32" y="2431049"/>
            <a:ext cx="1807869" cy="1807869"/>
          </a:xfrm>
          <a:prstGeom prst="rect">
            <a:avLst/>
          </a:prstGeom>
        </p:spPr>
      </p:pic>
      <p:pic>
        <p:nvPicPr>
          <p:cNvPr id="14" name="Picture 13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DC992D94-3DEC-8B4B-3DFE-D56B617C50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246" y="3009302"/>
            <a:ext cx="1889077" cy="18890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F53D4C3-1DDE-15F7-875D-44884EADE1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460" y="2537266"/>
            <a:ext cx="1889077" cy="1889077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7F91B22-F126-9C7E-04A0-D7A2D3B02C3A}"/>
              </a:ext>
            </a:extLst>
          </p:cNvPr>
          <p:cNvCxnSpPr>
            <a:cxnSpLocks/>
          </p:cNvCxnSpPr>
          <p:nvPr/>
        </p:nvCxnSpPr>
        <p:spPr>
          <a:xfrm>
            <a:off x="2674448" y="2543819"/>
            <a:ext cx="226881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6072D20-36FE-30E7-361B-BAFEDEC46156}"/>
              </a:ext>
            </a:extLst>
          </p:cNvPr>
          <p:cNvSpPr txBox="1"/>
          <p:nvPr/>
        </p:nvSpPr>
        <p:spPr>
          <a:xfrm>
            <a:off x="2826540" y="2118953"/>
            <a:ext cx="1864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product 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F9CEE2-08DE-3E98-3268-A4A56CE2CD30}"/>
              </a:ext>
            </a:extLst>
          </p:cNvPr>
          <p:cNvSpPr txBox="1"/>
          <p:nvPr/>
        </p:nvSpPr>
        <p:spPr>
          <a:xfrm>
            <a:off x="11602498" y="2947241"/>
            <a:ext cx="3449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  <a:p>
            <a:r>
              <a:rPr lang="en-US" dirty="0"/>
              <a:t>B</a:t>
            </a:r>
          </a:p>
          <a:p>
            <a:r>
              <a:rPr lang="en-US" dirty="0"/>
              <a:t>C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DF620B1-1E6D-09C3-ABD3-ED98C6B744DF}"/>
              </a:ext>
            </a:extLst>
          </p:cNvPr>
          <p:cNvCxnSpPr>
            <a:cxnSpLocks/>
          </p:cNvCxnSpPr>
          <p:nvPr/>
        </p:nvCxnSpPr>
        <p:spPr>
          <a:xfrm>
            <a:off x="7261344" y="2999468"/>
            <a:ext cx="226881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3FAAEA8-1B96-89B1-7091-6D700EDA47C6}"/>
              </a:ext>
            </a:extLst>
          </p:cNvPr>
          <p:cNvSpPr txBox="1"/>
          <p:nvPr/>
        </p:nvSpPr>
        <p:spPr>
          <a:xfrm>
            <a:off x="7929917" y="2577909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X</a:t>
            </a:r>
          </a:p>
        </p:txBody>
      </p:sp>
      <p:pic>
        <p:nvPicPr>
          <p:cNvPr id="8" name="Picture 7" descr="A red x on a black background&#10;&#10;Description automatically generated">
            <a:extLst>
              <a:ext uri="{FF2B5EF4-FFF2-40B4-BE49-F238E27FC236}">
                <a16:creationId xmlns:a16="http://schemas.microsoft.com/office/drawing/2014/main" id="{12BDF5EB-4E8B-26F6-091D-BD0D6B801E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140" y="2787889"/>
            <a:ext cx="488783" cy="4887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9AD4B4F-20F6-E5A4-29FA-3B013C5EFDF2}"/>
              </a:ext>
            </a:extLst>
          </p:cNvPr>
          <p:cNvSpPr txBox="1"/>
          <p:nvPr/>
        </p:nvSpPr>
        <p:spPr>
          <a:xfrm>
            <a:off x="2601903" y="3263781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Connection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Error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E0DCE3C-F669-9C1B-B90F-631EB62C3551}"/>
              </a:ext>
            </a:extLst>
          </p:cNvPr>
          <p:cNvCxnSpPr>
            <a:cxnSpLocks/>
          </p:cNvCxnSpPr>
          <p:nvPr/>
        </p:nvCxnSpPr>
        <p:spPr>
          <a:xfrm flipH="1">
            <a:off x="4010223" y="3515762"/>
            <a:ext cx="9046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1AC86C4-F6C2-7F4E-C2DF-D26D7F79CE22}"/>
              </a:ext>
            </a:extLst>
          </p:cNvPr>
          <p:cNvSpPr txBox="1"/>
          <p:nvPr/>
        </p:nvSpPr>
        <p:spPr>
          <a:xfrm>
            <a:off x="3984516" y="3033913"/>
            <a:ext cx="1124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created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480A709-EAF6-0D24-855D-D94D19243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645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Idempotency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379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APIs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13" name="Picture 12" descr="A cartoon of 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4FB21004-86D0-C71C-4CE8-DAC4F995E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32" y="2431049"/>
            <a:ext cx="1807869" cy="1807869"/>
          </a:xfrm>
          <a:prstGeom prst="rect">
            <a:avLst/>
          </a:prstGeom>
        </p:spPr>
      </p:pic>
      <p:pic>
        <p:nvPicPr>
          <p:cNvPr id="14" name="Picture 13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DC992D94-3DEC-8B4B-3DFE-D56B617C50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246" y="3009302"/>
            <a:ext cx="1889077" cy="18890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F53D4C3-1DDE-15F7-875D-44884EADE1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460" y="2537266"/>
            <a:ext cx="1889077" cy="1889077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7F91B22-F126-9C7E-04A0-D7A2D3B02C3A}"/>
              </a:ext>
            </a:extLst>
          </p:cNvPr>
          <p:cNvCxnSpPr>
            <a:cxnSpLocks/>
          </p:cNvCxnSpPr>
          <p:nvPr/>
        </p:nvCxnSpPr>
        <p:spPr>
          <a:xfrm>
            <a:off x="2674448" y="2543819"/>
            <a:ext cx="226881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6072D20-36FE-30E7-361B-BAFEDEC46156}"/>
              </a:ext>
            </a:extLst>
          </p:cNvPr>
          <p:cNvSpPr txBox="1"/>
          <p:nvPr/>
        </p:nvSpPr>
        <p:spPr>
          <a:xfrm>
            <a:off x="2826540" y="2118953"/>
            <a:ext cx="1864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product 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F9CEE2-08DE-3E98-3268-A4A56CE2CD30}"/>
              </a:ext>
            </a:extLst>
          </p:cNvPr>
          <p:cNvSpPr txBox="1"/>
          <p:nvPr/>
        </p:nvSpPr>
        <p:spPr>
          <a:xfrm>
            <a:off x="11602498" y="2947241"/>
            <a:ext cx="3449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  <a:p>
            <a:r>
              <a:rPr lang="en-US" dirty="0"/>
              <a:t>B</a:t>
            </a:r>
          </a:p>
          <a:p>
            <a:r>
              <a:rPr lang="en-US" dirty="0"/>
              <a:t>C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</a:p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DF620B1-1E6D-09C3-ABD3-ED98C6B744DF}"/>
              </a:ext>
            </a:extLst>
          </p:cNvPr>
          <p:cNvCxnSpPr>
            <a:cxnSpLocks/>
          </p:cNvCxnSpPr>
          <p:nvPr/>
        </p:nvCxnSpPr>
        <p:spPr>
          <a:xfrm>
            <a:off x="7261344" y="2999468"/>
            <a:ext cx="226881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3FAAEA8-1B96-89B1-7091-6D700EDA47C6}"/>
              </a:ext>
            </a:extLst>
          </p:cNvPr>
          <p:cNvSpPr txBox="1"/>
          <p:nvPr/>
        </p:nvSpPr>
        <p:spPr>
          <a:xfrm>
            <a:off x="7929917" y="2577909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X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B99ED80-DF0A-90C4-65B7-B668AE977065}"/>
              </a:ext>
            </a:extLst>
          </p:cNvPr>
          <p:cNvCxnSpPr>
            <a:cxnSpLocks/>
          </p:cNvCxnSpPr>
          <p:nvPr/>
        </p:nvCxnSpPr>
        <p:spPr>
          <a:xfrm flipH="1">
            <a:off x="2674448" y="5439895"/>
            <a:ext cx="2257907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00A2EA4-33E0-3D8B-6C42-779DF3E89943}"/>
              </a:ext>
            </a:extLst>
          </p:cNvPr>
          <p:cNvSpPr txBox="1"/>
          <p:nvPr/>
        </p:nvSpPr>
        <p:spPr>
          <a:xfrm>
            <a:off x="3277729" y="5039215"/>
            <a:ext cx="1124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created</a:t>
            </a:r>
          </a:p>
        </p:txBody>
      </p:sp>
      <p:pic>
        <p:nvPicPr>
          <p:cNvPr id="8" name="Picture 7" descr="A red x on a black background&#10;&#10;Description automatically generated">
            <a:extLst>
              <a:ext uri="{FF2B5EF4-FFF2-40B4-BE49-F238E27FC236}">
                <a16:creationId xmlns:a16="http://schemas.microsoft.com/office/drawing/2014/main" id="{12BDF5EB-4E8B-26F6-091D-BD0D6B801E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140" y="2787889"/>
            <a:ext cx="488783" cy="4887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9AD4B4F-20F6-E5A4-29FA-3B013C5EFDF2}"/>
              </a:ext>
            </a:extLst>
          </p:cNvPr>
          <p:cNvSpPr txBox="1"/>
          <p:nvPr/>
        </p:nvSpPr>
        <p:spPr>
          <a:xfrm>
            <a:off x="2601903" y="3263781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Connection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Error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3FC11AC-097D-43C9-ED23-908FC18678B9}"/>
              </a:ext>
            </a:extLst>
          </p:cNvPr>
          <p:cNvCxnSpPr>
            <a:cxnSpLocks/>
          </p:cNvCxnSpPr>
          <p:nvPr/>
        </p:nvCxnSpPr>
        <p:spPr>
          <a:xfrm>
            <a:off x="2674448" y="4493586"/>
            <a:ext cx="226881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F159B9F-53D6-944E-EF8F-3F6B8F32F8D5}"/>
              </a:ext>
            </a:extLst>
          </p:cNvPr>
          <p:cNvSpPr txBox="1"/>
          <p:nvPr/>
        </p:nvSpPr>
        <p:spPr>
          <a:xfrm>
            <a:off x="2826540" y="4068720"/>
            <a:ext cx="1864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product X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A4B96FA-71AD-B897-9EC8-BD0769538903}"/>
              </a:ext>
            </a:extLst>
          </p:cNvPr>
          <p:cNvCxnSpPr>
            <a:cxnSpLocks/>
          </p:cNvCxnSpPr>
          <p:nvPr/>
        </p:nvCxnSpPr>
        <p:spPr>
          <a:xfrm>
            <a:off x="7261344" y="4958046"/>
            <a:ext cx="226881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71F8FA4-F1E7-7415-279E-F9E03E4B571A}"/>
              </a:ext>
            </a:extLst>
          </p:cNvPr>
          <p:cNvSpPr txBox="1"/>
          <p:nvPr/>
        </p:nvSpPr>
        <p:spPr>
          <a:xfrm>
            <a:off x="7929917" y="4536487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12BCDD-21F7-E693-71D5-C4370C9D3AF0}"/>
              </a:ext>
            </a:extLst>
          </p:cNvPr>
          <p:cNvSpPr txBox="1"/>
          <p:nvPr/>
        </p:nvSpPr>
        <p:spPr>
          <a:xfrm>
            <a:off x="8361631" y="5750500"/>
            <a:ext cx="2337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X created twice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E0DCE3C-F669-9C1B-B90F-631EB62C3551}"/>
              </a:ext>
            </a:extLst>
          </p:cNvPr>
          <p:cNvCxnSpPr>
            <a:cxnSpLocks/>
          </p:cNvCxnSpPr>
          <p:nvPr/>
        </p:nvCxnSpPr>
        <p:spPr>
          <a:xfrm flipH="1">
            <a:off x="4010223" y="3515762"/>
            <a:ext cx="9046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1AC86C4-F6C2-7F4E-C2DF-D26D7F79CE22}"/>
              </a:ext>
            </a:extLst>
          </p:cNvPr>
          <p:cNvSpPr txBox="1"/>
          <p:nvPr/>
        </p:nvSpPr>
        <p:spPr>
          <a:xfrm>
            <a:off x="3984516" y="3033913"/>
            <a:ext cx="1124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created</a:t>
            </a:r>
          </a:p>
        </p:txBody>
      </p:sp>
      <p:pic>
        <p:nvPicPr>
          <p:cNvPr id="26" name="Picture 25" descr="A yellow face with a sad expression&#10;&#10;Description automatically generated">
            <a:extLst>
              <a:ext uri="{FF2B5EF4-FFF2-40B4-BE49-F238E27FC236}">
                <a16:creationId xmlns:a16="http://schemas.microsoft.com/office/drawing/2014/main" id="{48CFED9E-2147-AEAA-0703-E9CBEE3C0D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470" y="5492264"/>
            <a:ext cx="916021" cy="916021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DA9FEE4-C62E-0E27-7A37-F1E90B72F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859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Idempotency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421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APIs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13" name="Picture 12" descr="A cartoon of 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4FB21004-86D0-C71C-4CE8-DAC4F995E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32" y="2431049"/>
            <a:ext cx="1807869" cy="1807869"/>
          </a:xfrm>
          <a:prstGeom prst="rect">
            <a:avLst/>
          </a:prstGeom>
        </p:spPr>
      </p:pic>
      <p:pic>
        <p:nvPicPr>
          <p:cNvPr id="14" name="Picture 13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DC992D94-3DEC-8B4B-3DFE-D56B617C50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246" y="3009302"/>
            <a:ext cx="1889077" cy="18890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F53D4C3-1DDE-15F7-875D-44884EADE1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460" y="2537266"/>
            <a:ext cx="1889077" cy="188907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4F9CEE2-08DE-3E98-3268-A4A56CE2CD30}"/>
              </a:ext>
            </a:extLst>
          </p:cNvPr>
          <p:cNvSpPr txBox="1"/>
          <p:nvPr/>
        </p:nvSpPr>
        <p:spPr>
          <a:xfrm>
            <a:off x="11602498" y="2947241"/>
            <a:ext cx="3449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  <a:p>
            <a:r>
              <a:rPr lang="en-US" dirty="0"/>
              <a:t>B</a:t>
            </a:r>
          </a:p>
          <a:p>
            <a:r>
              <a:rPr lang="en-US" dirty="0"/>
              <a:t>C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2311EC8-61DB-11EA-5A3D-2FBEADB18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058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Idempotency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421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APIs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13" name="Picture 12" descr="A cartoon of 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4FB21004-86D0-C71C-4CE8-DAC4F995E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32" y="2431049"/>
            <a:ext cx="1807869" cy="1807869"/>
          </a:xfrm>
          <a:prstGeom prst="rect">
            <a:avLst/>
          </a:prstGeom>
        </p:spPr>
      </p:pic>
      <p:pic>
        <p:nvPicPr>
          <p:cNvPr id="14" name="Picture 13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DC992D94-3DEC-8B4B-3DFE-D56B617C50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246" y="3009302"/>
            <a:ext cx="1889077" cy="18890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F53D4C3-1DDE-15F7-875D-44884EADE1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460" y="2537266"/>
            <a:ext cx="1889077" cy="1889077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7F91B22-F126-9C7E-04A0-D7A2D3B02C3A}"/>
              </a:ext>
            </a:extLst>
          </p:cNvPr>
          <p:cNvCxnSpPr>
            <a:cxnSpLocks/>
          </p:cNvCxnSpPr>
          <p:nvPr/>
        </p:nvCxnSpPr>
        <p:spPr>
          <a:xfrm>
            <a:off x="2674448" y="2543819"/>
            <a:ext cx="226881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6072D20-36FE-30E7-361B-BAFEDEC46156}"/>
              </a:ext>
            </a:extLst>
          </p:cNvPr>
          <p:cNvSpPr txBox="1"/>
          <p:nvPr/>
        </p:nvSpPr>
        <p:spPr>
          <a:xfrm>
            <a:off x="2816941" y="1867740"/>
            <a:ext cx="1930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Create product X,</a:t>
            </a:r>
          </a:p>
          <a:p>
            <a:pPr algn="ctr"/>
            <a:r>
              <a:rPr lang="en-US" dirty="0"/>
              <a:t>Request ID 17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F9CEE2-08DE-3E98-3268-A4A56CE2CD30}"/>
              </a:ext>
            </a:extLst>
          </p:cNvPr>
          <p:cNvSpPr txBox="1"/>
          <p:nvPr/>
        </p:nvSpPr>
        <p:spPr>
          <a:xfrm>
            <a:off x="11602498" y="2947241"/>
            <a:ext cx="3449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  <a:p>
            <a:r>
              <a:rPr lang="en-US" dirty="0"/>
              <a:t>B</a:t>
            </a:r>
          </a:p>
          <a:p>
            <a:r>
              <a:rPr lang="en-US" dirty="0"/>
              <a:t>C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DF620B1-1E6D-09C3-ABD3-ED98C6B744DF}"/>
              </a:ext>
            </a:extLst>
          </p:cNvPr>
          <p:cNvCxnSpPr>
            <a:cxnSpLocks/>
          </p:cNvCxnSpPr>
          <p:nvPr/>
        </p:nvCxnSpPr>
        <p:spPr>
          <a:xfrm>
            <a:off x="7261344" y="2999468"/>
            <a:ext cx="226881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3FAAEA8-1B96-89B1-7091-6D700EDA47C6}"/>
              </a:ext>
            </a:extLst>
          </p:cNvPr>
          <p:cNvSpPr txBox="1"/>
          <p:nvPr/>
        </p:nvSpPr>
        <p:spPr>
          <a:xfrm>
            <a:off x="7929917" y="2577909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X</a:t>
            </a:r>
          </a:p>
        </p:txBody>
      </p:sp>
      <p:pic>
        <p:nvPicPr>
          <p:cNvPr id="8" name="Picture 7" descr="A red x on a black background&#10;&#10;Description automatically generated">
            <a:extLst>
              <a:ext uri="{FF2B5EF4-FFF2-40B4-BE49-F238E27FC236}">
                <a16:creationId xmlns:a16="http://schemas.microsoft.com/office/drawing/2014/main" id="{12BDF5EB-4E8B-26F6-091D-BD0D6B801E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140" y="2787889"/>
            <a:ext cx="488783" cy="4887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9AD4B4F-20F6-E5A4-29FA-3B013C5EFDF2}"/>
              </a:ext>
            </a:extLst>
          </p:cNvPr>
          <p:cNvSpPr txBox="1"/>
          <p:nvPr/>
        </p:nvSpPr>
        <p:spPr>
          <a:xfrm>
            <a:off x="2601903" y="3263781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Connection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Error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E0DCE3C-F669-9C1B-B90F-631EB62C3551}"/>
              </a:ext>
            </a:extLst>
          </p:cNvPr>
          <p:cNvCxnSpPr>
            <a:cxnSpLocks/>
          </p:cNvCxnSpPr>
          <p:nvPr/>
        </p:nvCxnSpPr>
        <p:spPr>
          <a:xfrm flipH="1">
            <a:off x="4010223" y="3515762"/>
            <a:ext cx="9046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1AC86C4-F6C2-7F4E-C2DF-D26D7F79CE22}"/>
              </a:ext>
            </a:extLst>
          </p:cNvPr>
          <p:cNvSpPr txBox="1"/>
          <p:nvPr/>
        </p:nvSpPr>
        <p:spPr>
          <a:xfrm>
            <a:off x="3984516" y="3033913"/>
            <a:ext cx="1124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created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B5DD43-AA7B-021B-8E1D-14F300DDC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3332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Idempotency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421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APIs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13" name="Picture 12" descr="A cartoon of 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4FB21004-86D0-C71C-4CE8-DAC4F995E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32" y="2431049"/>
            <a:ext cx="1807869" cy="1807869"/>
          </a:xfrm>
          <a:prstGeom prst="rect">
            <a:avLst/>
          </a:prstGeom>
        </p:spPr>
      </p:pic>
      <p:pic>
        <p:nvPicPr>
          <p:cNvPr id="14" name="Picture 13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DC992D94-3DEC-8B4B-3DFE-D56B617C50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246" y="3009302"/>
            <a:ext cx="1889077" cy="18890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F53D4C3-1DDE-15F7-875D-44884EADE1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460" y="2537266"/>
            <a:ext cx="1889077" cy="1889077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7F91B22-F126-9C7E-04A0-D7A2D3B02C3A}"/>
              </a:ext>
            </a:extLst>
          </p:cNvPr>
          <p:cNvCxnSpPr>
            <a:cxnSpLocks/>
          </p:cNvCxnSpPr>
          <p:nvPr/>
        </p:nvCxnSpPr>
        <p:spPr>
          <a:xfrm>
            <a:off x="2674448" y="2543819"/>
            <a:ext cx="226881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6072D20-36FE-30E7-361B-BAFEDEC46156}"/>
              </a:ext>
            </a:extLst>
          </p:cNvPr>
          <p:cNvSpPr txBox="1"/>
          <p:nvPr/>
        </p:nvSpPr>
        <p:spPr>
          <a:xfrm>
            <a:off x="2816941" y="1867740"/>
            <a:ext cx="1930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Create product X,</a:t>
            </a:r>
          </a:p>
          <a:p>
            <a:pPr algn="ctr"/>
            <a:r>
              <a:rPr lang="en-US" dirty="0"/>
              <a:t>Request ID 17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F9CEE2-08DE-3E98-3268-A4A56CE2CD30}"/>
              </a:ext>
            </a:extLst>
          </p:cNvPr>
          <p:cNvSpPr txBox="1"/>
          <p:nvPr/>
        </p:nvSpPr>
        <p:spPr>
          <a:xfrm>
            <a:off x="11602498" y="2947241"/>
            <a:ext cx="3449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  <a:p>
            <a:r>
              <a:rPr lang="en-US" dirty="0"/>
              <a:t>B</a:t>
            </a:r>
          </a:p>
          <a:p>
            <a:r>
              <a:rPr lang="en-US" dirty="0"/>
              <a:t>C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DF620B1-1E6D-09C3-ABD3-ED98C6B744DF}"/>
              </a:ext>
            </a:extLst>
          </p:cNvPr>
          <p:cNvCxnSpPr>
            <a:cxnSpLocks/>
          </p:cNvCxnSpPr>
          <p:nvPr/>
        </p:nvCxnSpPr>
        <p:spPr>
          <a:xfrm>
            <a:off x="7261344" y="2999468"/>
            <a:ext cx="226881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3FAAEA8-1B96-89B1-7091-6D700EDA47C6}"/>
              </a:ext>
            </a:extLst>
          </p:cNvPr>
          <p:cNvSpPr txBox="1"/>
          <p:nvPr/>
        </p:nvSpPr>
        <p:spPr>
          <a:xfrm>
            <a:off x="7929917" y="2577909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X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B99ED80-DF0A-90C4-65B7-B668AE977065}"/>
              </a:ext>
            </a:extLst>
          </p:cNvPr>
          <p:cNvCxnSpPr>
            <a:cxnSpLocks/>
          </p:cNvCxnSpPr>
          <p:nvPr/>
        </p:nvCxnSpPr>
        <p:spPr>
          <a:xfrm flipH="1">
            <a:off x="2674448" y="5439895"/>
            <a:ext cx="2257907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00A2EA4-33E0-3D8B-6C42-779DF3E89943}"/>
              </a:ext>
            </a:extLst>
          </p:cNvPr>
          <p:cNvSpPr txBox="1"/>
          <p:nvPr/>
        </p:nvSpPr>
        <p:spPr>
          <a:xfrm>
            <a:off x="3277729" y="5039215"/>
            <a:ext cx="1124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created</a:t>
            </a:r>
          </a:p>
        </p:txBody>
      </p:sp>
      <p:pic>
        <p:nvPicPr>
          <p:cNvPr id="8" name="Picture 7" descr="A red x on a black background&#10;&#10;Description automatically generated">
            <a:extLst>
              <a:ext uri="{FF2B5EF4-FFF2-40B4-BE49-F238E27FC236}">
                <a16:creationId xmlns:a16="http://schemas.microsoft.com/office/drawing/2014/main" id="{12BDF5EB-4E8B-26F6-091D-BD0D6B801E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140" y="2787889"/>
            <a:ext cx="488783" cy="4887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9AD4B4F-20F6-E5A4-29FA-3B013C5EFDF2}"/>
              </a:ext>
            </a:extLst>
          </p:cNvPr>
          <p:cNvSpPr txBox="1"/>
          <p:nvPr/>
        </p:nvSpPr>
        <p:spPr>
          <a:xfrm>
            <a:off x="2601903" y="3263781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Connection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Error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3FC11AC-097D-43C9-ED23-908FC18678B9}"/>
              </a:ext>
            </a:extLst>
          </p:cNvPr>
          <p:cNvCxnSpPr>
            <a:cxnSpLocks/>
          </p:cNvCxnSpPr>
          <p:nvPr/>
        </p:nvCxnSpPr>
        <p:spPr>
          <a:xfrm>
            <a:off x="2674448" y="4741093"/>
            <a:ext cx="226881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71F8FA4-F1E7-7415-279E-F9E03E4B571A}"/>
              </a:ext>
            </a:extLst>
          </p:cNvPr>
          <p:cNvSpPr txBox="1"/>
          <p:nvPr/>
        </p:nvSpPr>
        <p:spPr>
          <a:xfrm>
            <a:off x="7133964" y="4505810"/>
            <a:ext cx="2017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 ID 17 was</a:t>
            </a:r>
          </a:p>
          <a:p>
            <a:r>
              <a:rPr lang="en-US" dirty="0"/>
              <a:t>already processed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12BCDD-21F7-E693-71D5-C4370C9D3AF0}"/>
              </a:ext>
            </a:extLst>
          </p:cNvPr>
          <p:cNvSpPr txBox="1"/>
          <p:nvPr/>
        </p:nvSpPr>
        <p:spPr>
          <a:xfrm>
            <a:off x="8396898" y="5750501"/>
            <a:ext cx="2266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X created once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E0DCE3C-F669-9C1B-B90F-631EB62C3551}"/>
              </a:ext>
            </a:extLst>
          </p:cNvPr>
          <p:cNvCxnSpPr>
            <a:cxnSpLocks/>
          </p:cNvCxnSpPr>
          <p:nvPr/>
        </p:nvCxnSpPr>
        <p:spPr>
          <a:xfrm flipH="1">
            <a:off x="4010223" y="3515762"/>
            <a:ext cx="9046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1AC86C4-F6C2-7F4E-C2DF-D26D7F79CE22}"/>
              </a:ext>
            </a:extLst>
          </p:cNvPr>
          <p:cNvSpPr txBox="1"/>
          <p:nvPr/>
        </p:nvSpPr>
        <p:spPr>
          <a:xfrm>
            <a:off x="3984516" y="3033913"/>
            <a:ext cx="1124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created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8CFED9E-2147-AEAA-0703-E9CBEE3C0D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76470" y="5492265"/>
            <a:ext cx="916021" cy="9160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AC16264-5E08-EEE4-F6A6-D0D090553DA3}"/>
              </a:ext>
            </a:extLst>
          </p:cNvPr>
          <p:cNvSpPr txBox="1"/>
          <p:nvPr/>
        </p:nvSpPr>
        <p:spPr>
          <a:xfrm>
            <a:off x="2838168" y="4068527"/>
            <a:ext cx="1930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Create product X,</a:t>
            </a:r>
          </a:p>
          <a:p>
            <a:pPr algn="ctr"/>
            <a:r>
              <a:rPr lang="en-US" dirty="0"/>
              <a:t>Request ID 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103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Coordination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0A38C1B-4402-E71E-930B-3F05A7036282}"/>
              </a:ext>
            </a:extLst>
          </p:cNvPr>
          <p:cNvSpPr/>
          <p:nvPr/>
        </p:nvSpPr>
        <p:spPr>
          <a:xfrm>
            <a:off x="2118946" y="3068516"/>
            <a:ext cx="1230923" cy="123092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F995D70-0CAD-1321-14F5-966B942C38A1}"/>
              </a:ext>
            </a:extLst>
          </p:cNvPr>
          <p:cNvSpPr/>
          <p:nvPr/>
        </p:nvSpPr>
        <p:spPr>
          <a:xfrm>
            <a:off x="8786446" y="3068516"/>
            <a:ext cx="1230923" cy="123092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871A9D2-6D0C-FB5B-E67D-2B99788F5EF9}"/>
              </a:ext>
            </a:extLst>
          </p:cNvPr>
          <p:cNvCxnSpPr>
            <a:stCxn id="15" idx="6"/>
            <a:endCxn id="17" idx="2"/>
          </p:cNvCxnSpPr>
          <p:nvPr/>
        </p:nvCxnSpPr>
        <p:spPr>
          <a:xfrm>
            <a:off x="3349869" y="3683978"/>
            <a:ext cx="54365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couple of people holding a piece of gear&#10;&#10;Description automatically generated">
            <a:extLst>
              <a:ext uri="{FF2B5EF4-FFF2-40B4-BE49-F238E27FC236}">
                <a16:creationId xmlns:a16="http://schemas.microsoft.com/office/drawing/2014/main" id="{FACA211A-D15A-6546-2889-3FAE0E411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725" y="2321545"/>
            <a:ext cx="2724864" cy="27248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1970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B5EB77E2-E135-3569-5D67-9C1C05216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299B3F6-4B8A-D6FB-D12C-114B4C70C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019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Failure Detection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424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14" name="Picture 13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DC992D94-3DEC-8B4B-3DFE-D56B617C50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875" y="1779061"/>
            <a:ext cx="1889077" cy="188907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67</a:t>
            </a:fld>
            <a:endParaRPr lang="en-US"/>
          </a:p>
        </p:txBody>
      </p:sp>
      <p:pic>
        <p:nvPicPr>
          <p:cNvPr id="33" name="Picture 32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308B794A-93CA-7248-B021-9C10575F95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221" y="1778289"/>
            <a:ext cx="1889073" cy="188907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20B311A-4716-2149-4C87-4F44097981F3}"/>
              </a:ext>
            </a:extLst>
          </p:cNvPr>
          <p:cNvSpPr txBox="1"/>
          <p:nvPr/>
        </p:nvSpPr>
        <p:spPr>
          <a:xfrm>
            <a:off x="1553949" y="1131958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88BEE0-BF6D-F366-752E-3B769EC6A9C2}"/>
              </a:ext>
            </a:extLst>
          </p:cNvPr>
          <p:cNvSpPr txBox="1"/>
          <p:nvPr/>
        </p:nvSpPr>
        <p:spPr>
          <a:xfrm>
            <a:off x="9010605" y="1131957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B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3502071-F19D-B276-C30E-EC91034400FE}"/>
              </a:ext>
            </a:extLst>
          </p:cNvPr>
          <p:cNvCxnSpPr>
            <a:cxnSpLocks/>
          </p:cNvCxnSpPr>
          <p:nvPr/>
        </p:nvCxnSpPr>
        <p:spPr>
          <a:xfrm>
            <a:off x="3429573" y="2206982"/>
            <a:ext cx="533125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73A536A-B489-F603-DDEB-C49C0CFEE907}"/>
              </a:ext>
            </a:extLst>
          </p:cNvPr>
          <p:cNvCxnSpPr>
            <a:cxnSpLocks/>
          </p:cNvCxnSpPr>
          <p:nvPr/>
        </p:nvCxnSpPr>
        <p:spPr>
          <a:xfrm flipH="1">
            <a:off x="3429573" y="3196047"/>
            <a:ext cx="533125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893C130-DA61-2720-090D-3E390D5A8210}"/>
              </a:ext>
            </a:extLst>
          </p:cNvPr>
          <p:cNvSpPr txBox="1"/>
          <p:nvPr/>
        </p:nvSpPr>
        <p:spPr>
          <a:xfrm>
            <a:off x="4944247" y="1518691"/>
            <a:ext cx="2401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Request</a:t>
            </a:r>
          </a:p>
        </p:txBody>
      </p:sp>
      <p:pic>
        <p:nvPicPr>
          <p:cNvPr id="44" name="Picture 43" descr="A red x on a black background&#10;&#10;Description automatically generated">
            <a:extLst>
              <a:ext uri="{FF2B5EF4-FFF2-40B4-BE49-F238E27FC236}">
                <a16:creationId xmlns:a16="http://schemas.microsoft.com/office/drawing/2014/main" id="{9638D4A3-B4B6-8ABD-2DA2-A1A2109DC5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557" y="2953649"/>
            <a:ext cx="488783" cy="488783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5422C2D-3587-97C3-B320-882A249886E6}"/>
              </a:ext>
            </a:extLst>
          </p:cNvPr>
          <p:cNvSpPr txBox="1"/>
          <p:nvPr/>
        </p:nvSpPr>
        <p:spPr>
          <a:xfrm>
            <a:off x="4628546" y="3343176"/>
            <a:ext cx="3032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No Response</a:t>
            </a:r>
          </a:p>
        </p:txBody>
      </p:sp>
    </p:spTree>
    <p:extLst>
      <p:ext uri="{BB962C8B-B14F-4D97-AF65-F5344CB8AC3E}">
        <p14:creationId xmlns:p14="http://schemas.microsoft.com/office/powerpoint/2010/main" val="233459470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Failure Detection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424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14" name="Picture 13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DC992D94-3DEC-8B4B-3DFE-D56B617C50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875" y="1779061"/>
            <a:ext cx="1889077" cy="188907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68</a:t>
            </a:fld>
            <a:endParaRPr lang="en-US"/>
          </a:p>
        </p:txBody>
      </p:sp>
      <p:pic>
        <p:nvPicPr>
          <p:cNvPr id="33" name="Picture 32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308B794A-93CA-7248-B021-9C10575F95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221" y="1778289"/>
            <a:ext cx="1889073" cy="188907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20B311A-4716-2149-4C87-4F44097981F3}"/>
              </a:ext>
            </a:extLst>
          </p:cNvPr>
          <p:cNvSpPr txBox="1"/>
          <p:nvPr/>
        </p:nvSpPr>
        <p:spPr>
          <a:xfrm>
            <a:off x="1553949" y="1131958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88BEE0-BF6D-F366-752E-3B769EC6A9C2}"/>
              </a:ext>
            </a:extLst>
          </p:cNvPr>
          <p:cNvSpPr txBox="1"/>
          <p:nvPr/>
        </p:nvSpPr>
        <p:spPr>
          <a:xfrm>
            <a:off x="9010605" y="1131957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1DFADF0-12CF-9684-011C-1C5AD2B1A083}"/>
              </a:ext>
            </a:extLst>
          </p:cNvPr>
          <p:cNvSpPr txBox="1"/>
          <p:nvPr/>
        </p:nvSpPr>
        <p:spPr>
          <a:xfrm>
            <a:off x="3026416" y="4409080"/>
            <a:ext cx="61698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Is the server slow 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Has the server crashed 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Is there a network issue ?</a:t>
            </a:r>
          </a:p>
        </p:txBody>
      </p:sp>
      <p:pic>
        <p:nvPicPr>
          <p:cNvPr id="37" name="Picture 36" descr="A person with his hand on his chin&#10;&#10;Description automatically generated">
            <a:extLst>
              <a:ext uri="{FF2B5EF4-FFF2-40B4-BE49-F238E27FC236}">
                <a16:creationId xmlns:a16="http://schemas.microsoft.com/office/drawing/2014/main" id="{0415E130-43C3-7796-4CDE-AED146E557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28" y="4412192"/>
            <a:ext cx="1754326" cy="1754326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3502071-F19D-B276-C30E-EC91034400FE}"/>
              </a:ext>
            </a:extLst>
          </p:cNvPr>
          <p:cNvCxnSpPr>
            <a:cxnSpLocks/>
          </p:cNvCxnSpPr>
          <p:nvPr/>
        </p:nvCxnSpPr>
        <p:spPr>
          <a:xfrm>
            <a:off x="3429573" y="2206982"/>
            <a:ext cx="533125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73A536A-B489-F603-DDEB-C49C0CFEE907}"/>
              </a:ext>
            </a:extLst>
          </p:cNvPr>
          <p:cNvCxnSpPr>
            <a:cxnSpLocks/>
          </p:cNvCxnSpPr>
          <p:nvPr/>
        </p:nvCxnSpPr>
        <p:spPr>
          <a:xfrm flipH="1">
            <a:off x="3429573" y="3196047"/>
            <a:ext cx="533125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893C130-DA61-2720-090D-3E390D5A8210}"/>
              </a:ext>
            </a:extLst>
          </p:cNvPr>
          <p:cNvSpPr txBox="1"/>
          <p:nvPr/>
        </p:nvSpPr>
        <p:spPr>
          <a:xfrm>
            <a:off x="4944247" y="1518691"/>
            <a:ext cx="2401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Request</a:t>
            </a:r>
          </a:p>
        </p:txBody>
      </p:sp>
      <p:pic>
        <p:nvPicPr>
          <p:cNvPr id="44" name="Picture 43" descr="A red x on a black background&#10;&#10;Description automatically generated">
            <a:extLst>
              <a:ext uri="{FF2B5EF4-FFF2-40B4-BE49-F238E27FC236}">
                <a16:creationId xmlns:a16="http://schemas.microsoft.com/office/drawing/2014/main" id="{9638D4A3-B4B6-8ABD-2DA2-A1A2109DC5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557" y="2953649"/>
            <a:ext cx="488783" cy="48878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6A76D992-C3E7-6E1F-ACA8-57CC00EB3F02}"/>
              </a:ext>
            </a:extLst>
          </p:cNvPr>
          <p:cNvSpPr txBox="1"/>
          <p:nvPr/>
        </p:nvSpPr>
        <p:spPr>
          <a:xfrm>
            <a:off x="4628546" y="3343176"/>
            <a:ext cx="3032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No Response</a:t>
            </a:r>
          </a:p>
        </p:txBody>
      </p:sp>
    </p:spTree>
    <p:extLst>
      <p:ext uri="{BB962C8B-B14F-4D97-AF65-F5344CB8AC3E}">
        <p14:creationId xmlns:p14="http://schemas.microsoft.com/office/powerpoint/2010/main" val="209618953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Failure Detection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424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14" name="Picture 13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DC992D94-3DEC-8B4B-3DFE-D56B617C50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875" y="2972137"/>
            <a:ext cx="1889077" cy="188907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69</a:t>
            </a:fld>
            <a:endParaRPr lang="en-US"/>
          </a:p>
        </p:txBody>
      </p:sp>
      <p:pic>
        <p:nvPicPr>
          <p:cNvPr id="33" name="Picture 32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308B794A-93CA-7248-B021-9C10575F95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221" y="2971365"/>
            <a:ext cx="1889073" cy="188907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20B311A-4716-2149-4C87-4F44097981F3}"/>
              </a:ext>
            </a:extLst>
          </p:cNvPr>
          <p:cNvSpPr txBox="1"/>
          <p:nvPr/>
        </p:nvSpPr>
        <p:spPr>
          <a:xfrm>
            <a:off x="1553949" y="2325034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88BEE0-BF6D-F366-752E-3B769EC6A9C2}"/>
              </a:ext>
            </a:extLst>
          </p:cNvPr>
          <p:cNvSpPr txBox="1"/>
          <p:nvPr/>
        </p:nvSpPr>
        <p:spPr>
          <a:xfrm>
            <a:off x="9010605" y="2325033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B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3502071-F19D-B276-C30E-EC91034400FE}"/>
              </a:ext>
            </a:extLst>
          </p:cNvPr>
          <p:cNvCxnSpPr>
            <a:cxnSpLocks/>
          </p:cNvCxnSpPr>
          <p:nvPr/>
        </p:nvCxnSpPr>
        <p:spPr>
          <a:xfrm>
            <a:off x="3429573" y="3400058"/>
            <a:ext cx="533125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73A536A-B489-F603-DDEB-C49C0CFEE907}"/>
              </a:ext>
            </a:extLst>
          </p:cNvPr>
          <p:cNvCxnSpPr>
            <a:cxnSpLocks/>
          </p:cNvCxnSpPr>
          <p:nvPr/>
        </p:nvCxnSpPr>
        <p:spPr>
          <a:xfrm flipH="1">
            <a:off x="3429573" y="4389123"/>
            <a:ext cx="533125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893C130-DA61-2720-090D-3E390D5A8210}"/>
              </a:ext>
            </a:extLst>
          </p:cNvPr>
          <p:cNvSpPr txBox="1"/>
          <p:nvPr/>
        </p:nvSpPr>
        <p:spPr>
          <a:xfrm>
            <a:off x="4944247" y="2711767"/>
            <a:ext cx="2401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Ping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76D992-C3E7-6E1F-ACA8-57CC00EB3F02}"/>
              </a:ext>
            </a:extLst>
          </p:cNvPr>
          <p:cNvSpPr txBox="1"/>
          <p:nvPr/>
        </p:nvSpPr>
        <p:spPr>
          <a:xfrm>
            <a:off x="4616441" y="4413052"/>
            <a:ext cx="3032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Pong</a:t>
            </a:r>
          </a:p>
        </p:txBody>
      </p:sp>
      <p:pic>
        <p:nvPicPr>
          <p:cNvPr id="3" name="Picture 2" descr="A sand clock with yellow liquid&#10;&#10;Description automatically generated">
            <a:extLst>
              <a:ext uri="{FF2B5EF4-FFF2-40B4-BE49-F238E27FC236}">
                <a16:creationId xmlns:a16="http://schemas.microsoft.com/office/drawing/2014/main" id="{A012BEAE-5CB5-8E9B-C611-1DA53F959B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849" y="3034932"/>
            <a:ext cx="559219" cy="559219"/>
          </a:xfrm>
          <a:prstGeom prst="rect">
            <a:avLst/>
          </a:prstGeom>
        </p:spPr>
      </p:pic>
      <p:pic>
        <p:nvPicPr>
          <p:cNvPr id="6" name="Picture 5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648040DE-02DF-1E29-1FF2-7714128A12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849" y="4059068"/>
            <a:ext cx="550015" cy="55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800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A red map of brazil&#10;&#10;Description automatically generated">
            <a:extLst>
              <a:ext uri="{FF2B5EF4-FFF2-40B4-BE49-F238E27FC236}">
                <a16:creationId xmlns:a16="http://schemas.microsoft.com/office/drawing/2014/main" id="{C824D675-8CDC-2865-598A-1B3370897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258" y="1654661"/>
            <a:ext cx="4877481" cy="48774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Two Generals Problem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424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</a:t>
            </a:r>
          </a:p>
        </p:txBody>
      </p:sp>
      <p:pic>
        <p:nvPicPr>
          <p:cNvPr id="12" name="Picture 11" descr="A cartoon of a person holding a mail&#10;&#10;Description automatically generated">
            <a:extLst>
              <a:ext uri="{FF2B5EF4-FFF2-40B4-BE49-F238E27FC236}">
                <a16:creationId xmlns:a16="http://schemas.microsoft.com/office/drawing/2014/main" id="{58D17596-7A4C-E2CC-60B3-B90D2E6FF7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700" y="4936601"/>
            <a:ext cx="1357193" cy="1357193"/>
          </a:xfrm>
          <a:prstGeom prst="rect">
            <a:avLst/>
          </a:prstGeom>
        </p:spPr>
      </p:pic>
      <p:pic>
        <p:nvPicPr>
          <p:cNvPr id="16" name="Picture 15" descr="A cartoon of a person in a uniform&#10;&#10;Description automatically generated">
            <a:extLst>
              <a:ext uri="{FF2B5EF4-FFF2-40B4-BE49-F238E27FC236}">
                <a16:creationId xmlns:a16="http://schemas.microsoft.com/office/drawing/2014/main" id="{FD5F476F-B54C-5F1F-41CB-837B7AE5E7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76" y="2502631"/>
            <a:ext cx="1811443" cy="1811443"/>
          </a:xfrm>
          <a:prstGeom prst="rect">
            <a:avLst/>
          </a:prstGeom>
        </p:spPr>
      </p:pic>
      <p:pic>
        <p:nvPicPr>
          <p:cNvPr id="19" name="Picture 18" descr="A cartoon of a person in a military uniform&#10;&#10;Description automatically generated">
            <a:extLst>
              <a:ext uri="{FF2B5EF4-FFF2-40B4-BE49-F238E27FC236}">
                <a16:creationId xmlns:a16="http://schemas.microsoft.com/office/drawing/2014/main" id="{0095DF66-63BF-8064-0F95-F751676C37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548" y="2478705"/>
            <a:ext cx="1835369" cy="1835369"/>
          </a:xfrm>
          <a:prstGeom prst="rect">
            <a:avLst/>
          </a:prstGeom>
        </p:spPr>
      </p:pic>
      <p:sp>
        <p:nvSpPr>
          <p:cNvPr id="34" name="Arrow: Down 33">
            <a:extLst>
              <a:ext uri="{FF2B5EF4-FFF2-40B4-BE49-F238E27FC236}">
                <a16:creationId xmlns:a16="http://schemas.microsoft.com/office/drawing/2014/main" id="{AFBFC3D0-E64E-BA15-0C8A-142DD4C946A3}"/>
              </a:ext>
            </a:extLst>
          </p:cNvPr>
          <p:cNvSpPr/>
          <p:nvPr/>
        </p:nvSpPr>
        <p:spPr>
          <a:xfrm rot="17100000">
            <a:off x="4044423" y="1858750"/>
            <a:ext cx="890149" cy="2786042"/>
          </a:xfrm>
          <a:prstGeom prst="downArrow">
            <a:avLst>
              <a:gd name="adj1" fmla="val 32690"/>
              <a:gd name="adj2" fmla="val 4574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6FE579AF-1FFB-D5DA-15BA-99F4A2B5C077}"/>
              </a:ext>
            </a:extLst>
          </p:cNvPr>
          <p:cNvSpPr/>
          <p:nvPr/>
        </p:nvSpPr>
        <p:spPr>
          <a:xfrm rot="4500000">
            <a:off x="7594430" y="1892346"/>
            <a:ext cx="890149" cy="2786042"/>
          </a:xfrm>
          <a:prstGeom prst="downArrow">
            <a:avLst>
              <a:gd name="adj1" fmla="val 32690"/>
              <a:gd name="adj2" fmla="val 4574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A clock with a black background&#10;&#10;Description automatically generated">
            <a:extLst>
              <a:ext uri="{FF2B5EF4-FFF2-40B4-BE49-F238E27FC236}">
                <a16:creationId xmlns:a16="http://schemas.microsoft.com/office/drawing/2014/main" id="{D6580A1F-D39C-8009-454D-1F069C6C3B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940" y="2461322"/>
            <a:ext cx="958319" cy="958319"/>
          </a:xfrm>
          <a:prstGeom prst="rect">
            <a:avLst/>
          </a:prstGeom>
        </p:spPr>
      </p:pic>
      <p:pic>
        <p:nvPicPr>
          <p:cNvPr id="37" name="Picture 36" descr="A clock with a black background&#10;&#10;Description automatically generated">
            <a:extLst>
              <a:ext uri="{FF2B5EF4-FFF2-40B4-BE49-F238E27FC236}">
                <a16:creationId xmlns:a16="http://schemas.microsoft.com/office/drawing/2014/main" id="{E0D26DB7-3084-65BF-66E1-308F023187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378" y="2544917"/>
            <a:ext cx="958319" cy="958319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18091EA-34B6-B2A7-7625-A32BE8105148}"/>
              </a:ext>
            </a:extLst>
          </p:cNvPr>
          <p:cNvCxnSpPr>
            <a:cxnSpLocks/>
          </p:cNvCxnSpPr>
          <p:nvPr/>
        </p:nvCxnSpPr>
        <p:spPr>
          <a:xfrm flipV="1">
            <a:off x="2956106" y="4320948"/>
            <a:ext cx="6544147" cy="1470549"/>
          </a:xfrm>
          <a:prstGeom prst="straightConnector1">
            <a:avLst/>
          </a:prstGeom>
          <a:ln w="76200">
            <a:headEnd type="none" w="med" len="med"/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A clock with a black background&#10;&#10;Description automatically generated">
            <a:extLst>
              <a:ext uri="{FF2B5EF4-FFF2-40B4-BE49-F238E27FC236}">
                <a16:creationId xmlns:a16="http://schemas.microsoft.com/office/drawing/2014/main" id="{B49BFFA5-A4EF-921A-8740-8E53E455EE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137" y="5013262"/>
            <a:ext cx="887668" cy="887668"/>
          </a:xfrm>
          <a:prstGeom prst="rect">
            <a:avLst/>
          </a:prstGeom>
        </p:spPr>
      </p:pic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4859C0C5-A8CA-F901-917E-F9C10C8D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409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Failure Detection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424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14" name="Picture 13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DC992D94-3DEC-8B4B-3DFE-D56B617C50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875" y="2972137"/>
            <a:ext cx="1889077" cy="188907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70</a:t>
            </a:fld>
            <a:endParaRPr lang="en-US"/>
          </a:p>
        </p:txBody>
      </p:sp>
      <p:pic>
        <p:nvPicPr>
          <p:cNvPr id="33" name="Picture 32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308B794A-93CA-7248-B021-9C10575F95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221" y="2971365"/>
            <a:ext cx="1889073" cy="188907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20B311A-4716-2149-4C87-4F44097981F3}"/>
              </a:ext>
            </a:extLst>
          </p:cNvPr>
          <p:cNvSpPr txBox="1"/>
          <p:nvPr/>
        </p:nvSpPr>
        <p:spPr>
          <a:xfrm>
            <a:off x="1553949" y="2325034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88BEE0-BF6D-F366-752E-3B769EC6A9C2}"/>
              </a:ext>
            </a:extLst>
          </p:cNvPr>
          <p:cNvSpPr txBox="1"/>
          <p:nvPr/>
        </p:nvSpPr>
        <p:spPr>
          <a:xfrm>
            <a:off x="9010605" y="2325033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B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3502071-F19D-B276-C30E-EC91034400FE}"/>
              </a:ext>
            </a:extLst>
          </p:cNvPr>
          <p:cNvCxnSpPr>
            <a:cxnSpLocks/>
          </p:cNvCxnSpPr>
          <p:nvPr/>
        </p:nvCxnSpPr>
        <p:spPr>
          <a:xfrm>
            <a:off x="3429573" y="3400058"/>
            <a:ext cx="533125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73A536A-B489-F603-DDEB-C49C0CFEE907}"/>
              </a:ext>
            </a:extLst>
          </p:cNvPr>
          <p:cNvCxnSpPr>
            <a:cxnSpLocks/>
          </p:cNvCxnSpPr>
          <p:nvPr/>
        </p:nvCxnSpPr>
        <p:spPr>
          <a:xfrm flipH="1">
            <a:off x="3429573" y="4389123"/>
            <a:ext cx="533125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893C130-DA61-2720-090D-3E390D5A8210}"/>
              </a:ext>
            </a:extLst>
          </p:cNvPr>
          <p:cNvSpPr txBox="1"/>
          <p:nvPr/>
        </p:nvSpPr>
        <p:spPr>
          <a:xfrm>
            <a:off x="4944247" y="2711767"/>
            <a:ext cx="2401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Ping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76D992-C3E7-6E1F-ACA8-57CC00EB3F02}"/>
              </a:ext>
            </a:extLst>
          </p:cNvPr>
          <p:cNvSpPr txBox="1"/>
          <p:nvPr/>
        </p:nvSpPr>
        <p:spPr>
          <a:xfrm>
            <a:off x="4616441" y="4413052"/>
            <a:ext cx="3032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Pong</a:t>
            </a:r>
          </a:p>
        </p:txBody>
      </p:sp>
      <p:pic>
        <p:nvPicPr>
          <p:cNvPr id="3" name="Picture 2" descr="A sand clock with yellow liquid&#10;&#10;Description automatically generated">
            <a:extLst>
              <a:ext uri="{FF2B5EF4-FFF2-40B4-BE49-F238E27FC236}">
                <a16:creationId xmlns:a16="http://schemas.microsoft.com/office/drawing/2014/main" id="{A012BEAE-5CB5-8E9B-C611-1DA53F959B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849" y="3034932"/>
            <a:ext cx="559219" cy="559219"/>
          </a:xfrm>
          <a:prstGeom prst="rect">
            <a:avLst/>
          </a:prstGeom>
        </p:spPr>
      </p:pic>
      <p:pic>
        <p:nvPicPr>
          <p:cNvPr id="6" name="Picture 5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648040DE-02DF-1E29-1FF2-7714128A12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849" y="4059068"/>
            <a:ext cx="550015" cy="5500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18B5F8-C066-68CD-377C-D77EC6A1C1C8}"/>
              </a:ext>
            </a:extLst>
          </p:cNvPr>
          <p:cNvSpPr txBox="1"/>
          <p:nvPr/>
        </p:nvSpPr>
        <p:spPr>
          <a:xfrm>
            <a:off x="722508" y="5498090"/>
            <a:ext cx="2276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No Pong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A32317-59F6-02A8-F4A1-1638B890F63C}"/>
              </a:ext>
            </a:extLst>
          </p:cNvPr>
          <p:cNvSpPr txBox="1"/>
          <p:nvPr/>
        </p:nvSpPr>
        <p:spPr>
          <a:xfrm>
            <a:off x="2887408" y="5498089"/>
            <a:ext cx="783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FC83FE-6630-1E89-189C-065E931DF734}"/>
              </a:ext>
            </a:extLst>
          </p:cNvPr>
          <p:cNvSpPr txBox="1"/>
          <p:nvPr/>
        </p:nvSpPr>
        <p:spPr>
          <a:xfrm>
            <a:off x="3448088" y="5498090"/>
            <a:ext cx="3949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B is unavailable</a:t>
            </a:r>
          </a:p>
        </p:txBody>
      </p:sp>
    </p:spTree>
    <p:extLst>
      <p:ext uri="{BB962C8B-B14F-4D97-AF65-F5344CB8AC3E}">
        <p14:creationId xmlns:p14="http://schemas.microsoft.com/office/powerpoint/2010/main" val="88779733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Failure Detection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424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14" name="Picture 13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DC992D94-3DEC-8B4B-3DFE-D56B617C50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875" y="2972137"/>
            <a:ext cx="1889077" cy="188907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71</a:t>
            </a:fld>
            <a:endParaRPr lang="en-US"/>
          </a:p>
        </p:txBody>
      </p:sp>
      <p:pic>
        <p:nvPicPr>
          <p:cNvPr id="33" name="Picture 32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308B794A-93CA-7248-B021-9C10575F95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221" y="2971365"/>
            <a:ext cx="1889073" cy="188907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20B311A-4716-2149-4C87-4F44097981F3}"/>
              </a:ext>
            </a:extLst>
          </p:cNvPr>
          <p:cNvSpPr txBox="1"/>
          <p:nvPr/>
        </p:nvSpPr>
        <p:spPr>
          <a:xfrm>
            <a:off x="1553949" y="2325034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88BEE0-BF6D-F366-752E-3B769EC6A9C2}"/>
              </a:ext>
            </a:extLst>
          </p:cNvPr>
          <p:cNvSpPr txBox="1"/>
          <p:nvPr/>
        </p:nvSpPr>
        <p:spPr>
          <a:xfrm>
            <a:off x="9010605" y="2325033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B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73A536A-B489-F603-DDEB-C49C0CFEE907}"/>
              </a:ext>
            </a:extLst>
          </p:cNvPr>
          <p:cNvCxnSpPr>
            <a:cxnSpLocks/>
          </p:cNvCxnSpPr>
          <p:nvPr/>
        </p:nvCxnSpPr>
        <p:spPr>
          <a:xfrm flipH="1">
            <a:off x="3429573" y="3875316"/>
            <a:ext cx="533125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A76D992-C3E7-6E1F-ACA8-57CC00EB3F02}"/>
              </a:ext>
            </a:extLst>
          </p:cNvPr>
          <p:cNvSpPr txBox="1"/>
          <p:nvPr/>
        </p:nvSpPr>
        <p:spPr>
          <a:xfrm>
            <a:off x="4453502" y="3915901"/>
            <a:ext cx="3032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Heartbeat</a:t>
            </a:r>
          </a:p>
        </p:txBody>
      </p:sp>
      <p:pic>
        <p:nvPicPr>
          <p:cNvPr id="3" name="Picture 2" descr="A sand clock with yellow liquid&#10;&#10;Description automatically generated">
            <a:extLst>
              <a:ext uri="{FF2B5EF4-FFF2-40B4-BE49-F238E27FC236}">
                <a16:creationId xmlns:a16="http://schemas.microsoft.com/office/drawing/2014/main" id="{A012BEAE-5CB5-8E9B-C611-1DA53F959B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096" y="3586997"/>
            <a:ext cx="559219" cy="559219"/>
          </a:xfrm>
          <a:prstGeom prst="rect">
            <a:avLst/>
          </a:prstGeom>
        </p:spPr>
      </p:pic>
      <p:pic>
        <p:nvPicPr>
          <p:cNvPr id="6" name="Picture 5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648040DE-02DF-1E29-1FF2-7714128A12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058" y="3569991"/>
            <a:ext cx="550015" cy="55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37863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Failure Detection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424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14" name="Picture 13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DC992D94-3DEC-8B4B-3DFE-D56B617C50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875" y="2972137"/>
            <a:ext cx="1889077" cy="188907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72</a:t>
            </a:fld>
            <a:endParaRPr lang="en-US"/>
          </a:p>
        </p:txBody>
      </p:sp>
      <p:pic>
        <p:nvPicPr>
          <p:cNvPr id="33" name="Picture 32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308B794A-93CA-7248-B021-9C10575F95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221" y="2971365"/>
            <a:ext cx="1889073" cy="188907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20B311A-4716-2149-4C87-4F44097981F3}"/>
              </a:ext>
            </a:extLst>
          </p:cNvPr>
          <p:cNvSpPr txBox="1"/>
          <p:nvPr/>
        </p:nvSpPr>
        <p:spPr>
          <a:xfrm>
            <a:off x="1553949" y="2325034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88BEE0-BF6D-F366-752E-3B769EC6A9C2}"/>
              </a:ext>
            </a:extLst>
          </p:cNvPr>
          <p:cNvSpPr txBox="1"/>
          <p:nvPr/>
        </p:nvSpPr>
        <p:spPr>
          <a:xfrm>
            <a:off x="9010605" y="2325033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B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73A536A-B489-F603-DDEB-C49C0CFEE907}"/>
              </a:ext>
            </a:extLst>
          </p:cNvPr>
          <p:cNvCxnSpPr>
            <a:cxnSpLocks/>
          </p:cNvCxnSpPr>
          <p:nvPr/>
        </p:nvCxnSpPr>
        <p:spPr>
          <a:xfrm flipH="1">
            <a:off x="3429573" y="3875316"/>
            <a:ext cx="533125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A76D992-C3E7-6E1F-ACA8-57CC00EB3F02}"/>
              </a:ext>
            </a:extLst>
          </p:cNvPr>
          <p:cNvSpPr txBox="1"/>
          <p:nvPr/>
        </p:nvSpPr>
        <p:spPr>
          <a:xfrm>
            <a:off x="4453502" y="3915901"/>
            <a:ext cx="3032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Heartbeat</a:t>
            </a:r>
          </a:p>
        </p:txBody>
      </p:sp>
      <p:pic>
        <p:nvPicPr>
          <p:cNvPr id="3" name="Picture 2" descr="A sand clock with yellow liquid&#10;&#10;Description automatically generated">
            <a:extLst>
              <a:ext uri="{FF2B5EF4-FFF2-40B4-BE49-F238E27FC236}">
                <a16:creationId xmlns:a16="http://schemas.microsoft.com/office/drawing/2014/main" id="{A012BEAE-5CB5-8E9B-C611-1DA53F959B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096" y="3586997"/>
            <a:ext cx="559219" cy="559219"/>
          </a:xfrm>
          <a:prstGeom prst="rect">
            <a:avLst/>
          </a:prstGeom>
        </p:spPr>
      </p:pic>
      <p:pic>
        <p:nvPicPr>
          <p:cNvPr id="6" name="Picture 5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648040DE-02DF-1E29-1FF2-7714128A12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058" y="3569991"/>
            <a:ext cx="550015" cy="550015"/>
          </a:xfrm>
          <a:prstGeom prst="rect">
            <a:avLst/>
          </a:prstGeom>
        </p:spPr>
      </p:pic>
      <p:pic>
        <p:nvPicPr>
          <p:cNvPr id="2" name="Picture 1" descr="A sand clock with yellow liquid&#10;&#10;Description automatically generated">
            <a:extLst>
              <a:ext uri="{FF2B5EF4-FFF2-40B4-BE49-F238E27FC236}">
                <a16:creationId xmlns:a16="http://schemas.microsoft.com/office/drawing/2014/main" id="{1C7F867D-B661-D0A3-D7B6-CEE94A6BA4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550" y="4436083"/>
            <a:ext cx="559219" cy="5592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AF931C-6549-6CE0-71F2-0C0F8F07F1A3}"/>
              </a:ext>
            </a:extLst>
          </p:cNvPr>
          <p:cNvSpPr txBox="1"/>
          <p:nvPr/>
        </p:nvSpPr>
        <p:spPr>
          <a:xfrm>
            <a:off x="326897" y="5221093"/>
            <a:ext cx="3570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Long time since last heartbeat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548083-9BE6-D492-9A03-6488775E9025}"/>
              </a:ext>
            </a:extLst>
          </p:cNvPr>
          <p:cNvSpPr txBox="1"/>
          <p:nvPr/>
        </p:nvSpPr>
        <p:spPr>
          <a:xfrm>
            <a:off x="3897086" y="5525094"/>
            <a:ext cx="783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2B967D-4D02-7010-DAE1-E1B7A3318D8F}"/>
              </a:ext>
            </a:extLst>
          </p:cNvPr>
          <p:cNvSpPr txBox="1"/>
          <p:nvPr/>
        </p:nvSpPr>
        <p:spPr>
          <a:xfrm>
            <a:off x="4661588" y="5498091"/>
            <a:ext cx="3949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B is unavailable</a:t>
            </a:r>
          </a:p>
        </p:txBody>
      </p:sp>
    </p:spTree>
    <p:extLst>
      <p:ext uri="{BB962C8B-B14F-4D97-AF65-F5344CB8AC3E}">
        <p14:creationId xmlns:p14="http://schemas.microsoft.com/office/powerpoint/2010/main" val="190282955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424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73</a:t>
            </a:fld>
            <a:endParaRPr lang="en-US"/>
          </a:p>
        </p:txBody>
      </p:sp>
      <p:pic>
        <p:nvPicPr>
          <p:cNvPr id="25" name="Picture 24" descr="A clock with a black and red frame&#10;&#10;Description automatically generated">
            <a:extLst>
              <a:ext uri="{FF2B5EF4-FFF2-40B4-BE49-F238E27FC236}">
                <a16:creationId xmlns:a16="http://schemas.microsoft.com/office/drawing/2014/main" id="{EE0CCAA4-BF8F-E6CC-0A7C-D7C86D20F6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004" y="2513978"/>
            <a:ext cx="2987992" cy="298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17578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Physical Clock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142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Time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74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994C68-28AE-18DA-F4A3-58ADD0BBB380}"/>
              </a:ext>
            </a:extLst>
          </p:cNvPr>
          <p:cNvSpPr txBox="1"/>
          <p:nvPr/>
        </p:nvSpPr>
        <p:spPr>
          <a:xfrm>
            <a:off x="434969" y="2120842"/>
            <a:ext cx="113303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Clock Drift : rate at which a clock runs faster or slower than others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Clock Skew : difference between two clocks at a specific point in time</a:t>
            </a:r>
          </a:p>
        </p:txBody>
      </p:sp>
    </p:spTree>
    <p:extLst>
      <p:ext uri="{BB962C8B-B14F-4D97-AF65-F5344CB8AC3E}">
        <p14:creationId xmlns:p14="http://schemas.microsoft.com/office/powerpoint/2010/main" val="377663054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Physical Clock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142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Time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75</a:t>
            </a:fld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F36702F-8BC8-3459-C4F3-A908434283A8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3023787" y="1333647"/>
            <a:ext cx="3072213" cy="17208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7A8C821-9484-E9F3-FDBD-DF3E93657506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6096000" y="1333647"/>
            <a:ext cx="2921726" cy="17229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B46C204-2827-8129-8187-CF527062E29C}"/>
              </a:ext>
            </a:extLst>
          </p:cNvPr>
          <p:cNvSpPr txBox="1"/>
          <p:nvPr/>
        </p:nvSpPr>
        <p:spPr>
          <a:xfrm>
            <a:off x="326041" y="3054533"/>
            <a:ext cx="53954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Quartz Crystal Clock</a:t>
            </a:r>
          </a:p>
          <a:p>
            <a:pPr algn="ctr"/>
            <a:endParaRPr lang="en-US" sz="3600" dirty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600" dirty="0"/>
              <a:t>Cheap</a:t>
            </a:r>
          </a:p>
          <a:p>
            <a:pPr marL="571500" indent="-571500">
              <a:buFont typeface="Wingdings" panose="05000000000000000000" pitchFamily="2" charset="2"/>
              <a:buChar char="û"/>
            </a:pPr>
            <a:r>
              <a:rPr lang="en-US" sz="3600" dirty="0"/>
              <a:t>Low accuracy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6885C0-1770-E0DF-1A20-67EF62C8EF69}"/>
              </a:ext>
            </a:extLst>
          </p:cNvPr>
          <p:cNvSpPr txBox="1"/>
          <p:nvPr/>
        </p:nvSpPr>
        <p:spPr>
          <a:xfrm>
            <a:off x="6278880" y="3056556"/>
            <a:ext cx="54776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Atomic Clock</a:t>
            </a:r>
          </a:p>
          <a:p>
            <a:pPr algn="ctr"/>
            <a:endParaRPr lang="en-US" sz="3600" b="1" dirty="0"/>
          </a:p>
          <a:p>
            <a:pPr marL="571500" indent="-571500">
              <a:buFont typeface="Wingdings" panose="05000000000000000000" pitchFamily="2" charset="2"/>
              <a:buChar char="û"/>
            </a:pPr>
            <a:r>
              <a:rPr lang="en-US" sz="3600" dirty="0"/>
              <a:t>Expensive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600" dirty="0"/>
              <a:t>High accuracy</a:t>
            </a:r>
          </a:p>
          <a:p>
            <a:r>
              <a:rPr lang="en-US" sz="3600" dirty="0"/>
              <a:t>(1 second in 3M years)</a:t>
            </a:r>
          </a:p>
        </p:txBody>
      </p:sp>
      <p:pic>
        <p:nvPicPr>
          <p:cNvPr id="16" name="Picture 15" descr="A red x on a black background&#10;&#10;Description automatically generated">
            <a:extLst>
              <a:ext uri="{FF2B5EF4-FFF2-40B4-BE49-F238E27FC236}">
                <a16:creationId xmlns:a16="http://schemas.microsoft.com/office/drawing/2014/main" id="{EE6F344F-DEEC-73D1-924E-CA442DA7F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41" y="4768216"/>
            <a:ext cx="488783" cy="488783"/>
          </a:xfrm>
          <a:prstGeom prst="rect">
            <a:avLst/>
          </a:prstGeom>
        </p:spPr>
      </p:pic>
      <p:pic>
        <p:nvPicPr>
          <p:cNvPr id="17" name="Picture 16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48E36FF6-342E-D9FD-802E-7AE914AB5B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41" y="4112343"/>
            <a:ext cx="550015" cy="550015"/>
          </a:xfrm>
          <a:prstGeom prst="rect">
            <a:avLst/>
          </a:prstGeom>
        </p:spPr>
      </p:pic>
      <p:pic>
        <p:nvPicPr>
          <p:cNvPr id="18" name="Picture 17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7CFD48FB-9A23-1D7B-B1DB-D2D8DCABBB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880" y="4705441"/>
            <a:ext cx="550015" cy="550015"/>
          </a:xfrm>
          <a:prstGeom prst="rect">
            <a:avLst/>
          </a:prstGeom>
        </p:spPr>
      </p:pic>
      <p:pic>
        <p:nvPicPr>
          <p:cNvPr id="19" name="Picture 18" descr="A red x on a black background&#10;&#10;Description automatically generated">
            <a:extLst>
              <a:ext uri="{FF2B5EF4-FFF2-40B4-BE49-F238E27FC236}">
                <a16:creationId xmlns:a16="http://schemas.microsoft.com/office/drawing/2014/main" id="{016A2AE8-5474-B772-E8EA-585849C0E3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628" y="4171805"/>
            <a:ext cx="488783" cy="48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11958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Synchronization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5730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Time ➤ Physical Clock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76</a:t>
            </a:fld>
            <a:endParaRPr lang="en-US"/>
          </a:p>
        </p:txBody>
      </p:sp>
      <p:pic>
        <p:nvPicPr>
          <p:cNvPr id="2" name="Picture 1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237D4C7B-C58C-F035-FD79-79DBA8247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875" y="2858929"/>
            <a:ext cx="1889077" cy="1889077"/>
          </a:xfrm>
          <a:prstGeom prst="rect">
            <a:avLst/>
          </a:prstGeom>
        </p:spPr>
      </p:pic>
      <p:pic>
        <p:nvPicPr>
          <p:cNvPr id="9" name="Picture 8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92EFE167-51B5-FA3C-7C14-1049D1455E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221" y="2858157"/>
            <a:ext cx="1889073" cy="18890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C8F8E7-EB82-5948-375F-970E0BFE819D}"/>
              </a:ext>
            </a:extLst>
          </p:cNvPr>
          <p:cNvSpPr txBox="1"/>
          <p:nvPr/>
        </p:nvSpPr>
        <p:spPr>
          <a:xfrm>
            <a:off x="-210589" y="2211824"/>
            <a:ext cx="5090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Quartz Crystal Clock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680017-D1FE-D1FC-4ECA-C7052EE9975A}"/>
              </a:ext>
            </a:extLst>
          </p:cNvPr>
          <p:cNvSpPr txBox="1"/>
          <p:nvPr/>
        </p:nvSpPr>
        <p:spPr>
          <a:xfrm>
            <a:off x="8200716" y="2202959"/>
            <a:ext cx="3181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Atomic Clock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071330-200F-5802-6DCA-67E390EB1207}"/>
              </a:ext>
            </a:extLst>
          </p:cNvPr>
          <p:cNvSpPr txBox="1"/>
          <p:nvPr/>
        </p:nvSpPr>
        <p:spPr>
          <a:xfrm>
            <a:off x="780276" y="4747230"/>
            <a:ext cx="310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11:32:15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6801EF-9C7D-57DA-9F8C-A1AF61D462D6}"/>
              </a:ext>
            </a:extLst>
          </p:cNvPr>
          <p:cNvSpPr txBox="1"/>
          <p:nvPr/>
        </p:nvSpPr>
        <p:spPr>
          <a:xfrm>
            <a:off x="8236933" y="4757645"/>
            <a:ext cx="310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11:32:17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0C09B9-6443-8EDA-F857-01E514EFF9B5}"/>
              </a:ext>
            </a:extLst>
          </p:cNvPr>
          <p:cNvCxnSpPr>
            <a:cxnSpLocks/>
          </p:cNvCxnSpPr>
          <p:nvPr/>
        </p:nvCxnSpPr>
        <p:spPr>
          <a:xfrm>
            <a:off x="3429573" y="3286850"/>
            <a:ext cx="533125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9504DC-A7DE-9C10-0191-A270C06BB114}"/>
              </a:ext>
            </a:extLst>
          </p:cNvPr>
          <p:cNvCxnSpPr>
            <a:cxnSpLocks/>
          </p:cNvCxnSpPr>
          <p:nvPr/>
        </p:nvCxnSpPr>
        <p:spPr>
          <a:xfrm flipH="1">
            <a:off x="3429573" y="4275915"/>
            <a:ext cx="533125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F4FC81E-85FD-6326-82DE-4B93B226FD63}"/>
              </a:ext>
            </a:extLst>
          </p:cNvPr>
          <p:cNvSpPr txBox="1"/>
          <p:nvPr/>
        </p:nvSpPr>
        <p:spPr>
          <a:xfrm>
            <a:off x="4944247" y="2598559"/>
            <a:ext cx="2401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Time 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3B0B68-9272-A511-EEF7-FCFCD1509FD6}"/>
              </a:ext>
            </a:extLst>
          </p:cNvPr>
          <p:cNvSpPr txBox="1"/>
          <p:nvPr/>
        </p:nvSpPr>
        <p:spPr>
          <a:xfrm>
            <a:off x="4944247" y="3629584"/>
            <a:ext cx="2401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11:32:17</a:t>
            </a:r>
          </a:p>
        </p:txBody>
      </p:sp>
    </p:spTree>
    <p:extLst>
      <p:ext uri="{BB962C8B-B14F-4D97-AF65-F5344CB8AC3E}">
        <p14:creationId xmlns:p14="http://schemas.microsoft.com/office/powerpoint/2010/main" val="86958512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Synchronization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5730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Time ➤ Physical Clock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77</a:t>
            </a:fld>
            <a:endParaRPr lang="en-US"/>
          </a:p>
        </p:txBody>
      </p:sp>
      <p:pic>
        <p:nvPicPr>
          <p:cNvPr id="2" name="Picture 1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237D4C7B-C58C-F035-FD79-79DBA8247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875" y="2858929"/>
            <a:ext cx="1889077" cy="1889077"/>
          </a:xfrm>
          <a:prstGeom prst="rect">
            <a:avLst/>
          </a:prstGeom>
        </p:spPr>
      </p:pic>
      <p:pic>
        <p:nvPicPr>
          <p:cNvPr id="9" name="Picture 8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92EFE167-51B5-FA3C-7C14-1049D1455E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221" y="2858157"/>
            <a:ext cx="1889073" cy="18890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C8F8E7-EB82-5948-375F-970E0BFE819D}"/>
              </a:ext>
            </a:extLst>
          </p:cNvPr>
          <p:cNvSpPr txBox="1"/>
          <p:nvPr/>
        </p:nvSpPr>
        <p:spPr>
          <a:xfrm>
            <a:off x="-210589" y="2211824"/>
            <a:ext cx="5090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Quartz Crystal Clock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680017-D1FE-D1FC-4ECA-C7052EE9975A}"/>
              </a:ext>
            </a:extLst>
          </p:cNvPr>
          <p:cNvSpPr txBox="1"/>
          <p:nvPr/>
        </p:nvSpPr>
        <p:spPr>
          <a:xfrm>
            <a:off x="8200716" y="2202959"/>
            <a:ext cx="3181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Atomic Clock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071330-200F-5802-6DCA-67E390EB1207}"/>
              </a:ext>
            </a:extLst>
          </p:cNvPr>
          <p:cNvSpPr txBox="1"/>
          <p:nvPr/>
        </p:nvSpPr>
        <p:spPr>
          <a:xfrm>
            <a:off x="780276" y="4747230"/>
            <a:ext cx="3108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trike="sngStrike" dirty="0">
                <a:solidFill>
                  <a:srgbClr val="C00000"/>
                </a:solidFill>
              </a:rPr>
              <a:t>11:32:15</a:t>
            </a:r>
          </a:p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11:32:18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6801EF-9C7D-57DA-9F8C-A1AF61D462D6}"/>
              </a:ext>
            </a:extLst>
          </p:cNvPr>
          <p:cNvSpPr txBox="1"/>
          <p:nvPr/>
        </p:nvSpPr>
        <p:spPr>
          <a:xfrm>
            <a:off x="8236933" y="4757645"/>
            <a:ext cx="310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11:32:17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0C09B9-6443-8EDA-F857-01E514EFF9B5}"/>
              </a:ext>
            </a:extLst>
          </p:cNvPr>
          <p:cNvCxnSpPr>
            <a:cxnSpLocks/>
          </p:cNvCxnSpPr>
          <p:nvPr/>
        </p:nvCxnSpPr>
        <p:spPr>
          <a:xfrm>
            <a:off x="3429573" y="3286850"/>
            <a:ext cx="533125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9504DC-A7DE-9C10-0191-A270C06BB114}"/>
              </a:ext>
            </a:extLst>
          </p:cNvPr>
          <p:cNvCxnSpPr>
            <a:cxnSpLocks/>
          </p:cNvCxnSpPr>
          <p:nvPr/>
        </p:nvCxnSpPr>
        <p:spPr>
          <a:xfrm flipH="1">
            <a:off x="3429573" y="4275915"/>
            <a:ext cx="533125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F4FC81E-85FD-6326-82DE-4B93B226FD63}"/>
              </a:ext>
            </a:extLst>
          </p:cNvPr>
          <p:cNvSpPr txBox="1"/>
          <p:nvPr/>
        </p:nvSpPr>
        <p:spPr>
          <a:xfrm>
            <a:off x="4944247" y="2598559"/>
            <a:ext cx="2401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Time 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3B0B68-9272-A511-EEF7-FCFCD1509FD6}"/>
              </a:ext>
            </a:extLst>
          </p:cNvPr>
          <p:cNvSpPr txBox="1"/>
          <p:nvPr/>
        </p:nvSpPr>
        <p:spPr>
          <a:xfrm>
            <a:off x="4944247" y="3629584"/>
            <a:ext cx="2401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11:32:17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BC6E24-7C0D-3290-BBC5-D0262374B6DD}"/>
              </a:ext>
            </a:extLst>
          </p:cNvPr>
          <p:cNvSpPr txBox="1"/>
          <p:nvPr/>
        </p:nvSpPr>
        <p:spPr>
          <a:xfrm>
            <a:off x="117351" y="5974698"/>
            <a:ext cx="44017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11:32:17 +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1s estimated network latency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F0DCAA-BFD1-1A15-C2E1-C655729D675B}"/>
              </a:ext>
            </a:extLst>
          </p:cNvPr>
          <p:cNvSpPr txBox="1"/>
          <p:nvPr/>
        </p:nvSpPr>
        <p:spPr>
          <a:xfrm>
            <a:off x="4424577" y="4987666"/>
            <a:ext cx="3440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NTP Protocol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188902-E4A1-BBA2-7DAF-3F70C1E40C4B}"/>
              </a:ext>
            </a:extLst>
          </p:cNvPr>
          <p:cNvSpPr txBox="1"/>
          <p:nvPr/>
        </p:nvSpPr>
        <p:spPr>
          <a:xfrm>
            <a:off x="8071041" y="1539582"/>
            <a:ext cx="3440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NTP 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79E265-333D-02FF-53FF-35EB4FAA7118}"/>
              </a:ext>
            </a:extLst>
          </p:cNvPr>
          <p:cNvSpPr txBox="1"/>
          <p:nvPr/>
        </p:nvSpPr>
        <p:spPr>
          <a:xfrm>
            <a:off x="597856" y="1556641"/>
            <a:ext cx="3440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NTP Client</a:t>
            </a:r>
          </a:p>
        </p:txBody>
      </p:sp>
    </p:spTree>
    <p:extLst>
      <p:ext uri="{BB962C8B-B14F-4D97-AF65-F5344CB8AC3E}">
        <p14:creationId xmlns:p14="http://schemas.microsoft.com/office/powerpoint/2010/main" val="1616308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Synchronization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5730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Time ➤ Physical Clock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78</a:t>
            </a:fld>
            <a:endParaRPr lang="en-US"/>
          </a:p>
        </p:txBody>
      </p:sp>
      <p:pic>
        <p:nvPicPr>
          <p:cNvPr id="2" name="Picture 1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237D4C7B-C58C-F035-FD79-79DBA8247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875" y="2858929"/>
            <a:ext cx="1889077" cy="1889077"/>
          </a:xfrm>
          <a:prstGeom prst="rect">
            <a:avLst/>
          </a:prstGeom>
        </p:spPr>
      </p:pic>
      <p:pic>
        <p:nvPicPr>
          <p:cNvPr id="9" name="Picture 8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92EFE167-51B5-FA3C-7C14-1049D1455E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221" y="2858157"/>
            <a:ext cx="1889073" cy="18890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C8F8E7-EB82-5948-375F-970E0BFE819D}"/>
              </a:ext>
            </a:extLst>
          </p:cNvPr>
          <p:cNvSpPr txBox="1"/>
          <p:nvPr/>
        </p:nvSpPr>
        <p:spPr>
          <a:xfrm>
            <a:off x="-210589" y="2211824"/>
            <a:ext cx="5090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Quartz Crystal Clock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680017-D1FE-D1FC-4ECA-C7052EE9975A}"/>
              </a:ext>
            </a:extLst>
          </p:cNvPr>
          <p:cNvSpPr txBox="1"/>
          <p:nvPr/>
        </p:nvSpPr>
        <p:spPr>
          <a:xfrm>
            <a:off x="8200716" y="2202959"/>
            <a:ext cx="3181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Atomic Clock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071330-200F-5802-6DCA-67E390EB1207}"/>
              </a:ext>
            </a:extLst>
          </p:cNvPr>
          <p:cNvSpPr txBox="1"/>
          <p:nvPr/>
        </p:nvSpPr>
        <p:spPr>
          <a:xfrm>
            <a:off x="780276" y="4747230"/>
            <a:ext cx="310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11:32:19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6801EF-9C7D-57DA-9F8C-A1AF61D462D6}"/>
              </a:ext>
            </a:extLst>
          </p:cNvPr>
          <p:cNvSpPr txBox="1"/>
          <p:nvPr/>
        </p:nvSpPr>
        <p:spPr>
          <a:xfrm>
            <a:off x="8236933" y="4757645"/>
            <a:ext cx="310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11:32:17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0C09B9-6443-8EDA-F857-01E514EFF9B5}"/>
              </a:ext>
            </a:extLst>
          </p:cNvPr>
          <p:cNvCxnSpPr>
            <a:cxnSpLocks/>
          </p:cNvCxnSpPr>
          <p:nvPr/>
        </p:nvCxnSpPr>
        <p:spPr>
          <a:xfrm>
            <a:off x="3429573" y="3286850"/>
            <a:ext cx="533125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9504DC-A7DE-9C10-0191-A270C06BB114}"/>
              </a:ext>
            </a:extLst>
          </p:cNvPr>
          <p:cNvCxnSpPr>
            <a:cxnSpLocks/>
          </p:cNvCxnSpPr>
          <p:nvPr/>
        </p:nvCxnSpPr>
        <p:spPr>
          <a:xfrm flipH="1">
            <a:off x="3429573" y="4275915"/>
            <a:ext cx="533125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F4FC81E-85FD-6326-82DE-4B93B226FD63}"/>
              </a:ext>
            </a:extLst>
          </p:cNvPr>
          <p:cNvSpPr txBox="1"/>
          <p:nvPr/>
        </p:nvSpPr>
        <p:spPr>
          <a:xfrm>
            <a:off x="4944247" y="2598559"/>
            <a:ext cx="2401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Time 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3B0B68-9272-A511-EEF7-FCFCD1509FD6}"/>
              </a:ext>
            </a:extLst>
          </p:cNvPr>
          <p:cNvSpPr txBox="1"/>
          <p:nvPr/>
        </p:nvSpPr>
        <p:spPr>
          <a:xfrm>
            <a:off x="4944247" y="3629584"/>
            <a:ext cx="2401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11:32:17</a:t>
            </a:r>
          </a:p>
        </p:txBody>
      </p:sp>
    </p:spTree>
    <p:extLst>
      <p:ext uri="{BB962C8B-B14F-4D97-AF65-F5344CB8AC3E}">
        <p14:creationId xmlns:p14="http://schemas.microsoft.com/office/powerpoint/2010/main" val="95450445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Synchronization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5730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Time ➤ Physical Clock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79</a:t>
            </a:fld>
            <a:endParaRPr lang="en-US"/>
          </a:p>
        </p:txBody>
      </p:sp>
      <p:pic>
        <p:nvPicPr>
          <p:cNvPr id="2" name="Picture 1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237D4C7B-C58C-F035-FD79-79DBA8247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875" y="2858929"/>
            <a:ext cx="1889077" cy="1889077"/>
          </a:xfrm>
          <a:prstGeom prst="rect">
            <a:avLst/>
          </a:prstGeom>
        </p:spPr>
      </p:pic>
      <p:pic>
        <p:nvPicPr>
          <p:cNvPr id="9" name="Picture 8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92EFE167-51B5-FA3C-7C14-1049D1455E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221" y="2858157"/>
            <a:ext cx="1889073" cy="188907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7071330-200F-5802-6DCA-67E390EB1207}"/>
              </a:ext>
            </a:extLst>
          </p:cNvPr>
          <p:cNvSpPr txBox="1"/>
          <p:nvPr/>
        </p:nvSpPr>
        <p:spPr>
          <a:xfrm>
            <a:off x="780276" y="4747230"/>
            <a:ext cx="3108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trike="sngStrike" dirty="0">
                <a:solidFill>
                  <a:srgbClr val="C00000"/>
                </a:solidFill>
              </a:rPr>
              <a:t>11:32:19</a:t>
            </a:r>
          </a:p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11:32:18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6801EF-9C7D-57DA-9F8C-A1AF61D462D6}"/>
              </a:ext>
            </a:extLst>
          </p:cNvPr>
          <p:cNvSpPr txBox="1"/>
          <p:nvPr/>
        </p:nvSpPr>
        <p:spPr>
          <a:xfrm>
            <a:off x="8236933" y="4757645"/>
            <a:ext cx="310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11:32:17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0C09B9-6443-8EDA-F857-01E514EFF9B5}"/>
              </a:ext>
            </a:extLst>
          </p:cNvPr>
          <p:cNvCxnSpPr>
            <a:cxnSpLocks/>
          </p:cNvCxnSpPr>
          <p:nvPr/>
        </p:nvCxnSpPr>
        <p:spPr>
          <a:xfrm>
            <a:off x="3429573" y="3286850"/>
            <a:ext cx="533125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9504DC-A7DE-9C10-0191-A270C06BB114}"/>
              </a:ext>
            </a:extLst>
          </p:cNvPr>
          <p:cNvCxnSpPr>
            <a:cxnSpLocks/>
          </p:cNvCxnSpPr>
          <p:nvPr/>
        </p:nvCxnSpPr>
        <p:spPr>
          <a:xfrm flipH="1">
            <a:off x="3429573" y="4275915"/>
            <a:ext cx="533125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F4FC81E-85FD-6326-82DE-4B93B226FD63}"/>
              </a:ext>
            </a:extLst>
          </p:cNvPr>
          <p:cNvSpPr txBox="1"/>
          <p:nvPr/>
        </p:nvSpPr>
        <p:spPr>
          <a:xfrm>
            <a:off x="4944247" y="2598559"/>
            <a:ext cx="2401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Time 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3B0B68-9272-A511-EEF7-FCFCD1509FD6}"/>
              </a:ext>
            </a:extLst>
          </p:cNvPr>
          <p:cNvSpPr txBox="1"/>
          <p:nvPr/>
        </p:nvSpPr>
        <p:spPr>
          <a:xfrm>
            <a:off x="4944247" y="3629584"/>
            <a:ext cx="2401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11:32:17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188902-E4A1-BBA2-7DAF-3F70C1E40C4B}"/>
              </a:ext>
            </a:extLst>
          </p:cNvPr>
          <p:cNvSpPr txBox="1"/>
          <p:nvPr/>
        </p:nvSpPr>
        <p:spPr>
          <a:xfrm>
            <a:off x="8071041" y="2184015"/>
            <a:ext cx="3440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NTP 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79E265-333D-02FF-53FF-35EB4FAA7118}"/>
              </a:ext>
            </a:extLst>
          </p:cNvPr>
          <p:cNvSpPr txBox="1"/>
          <p:nvPr/>
        </p:nvSpPr>
        <p:spPr>
          <a:xfrm>
            <a:off x="597856" y="2201074"/>
            <a:ext cx="3440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NTP Client</a:t>
            </a:r>
          </a:p>
        </p:txBody>
      </p:sp>
    </p:spTree>
    <p:extLst>
      <p:ext uri="{BB962C8B-B14F-4D97-AF65-F5344CB8AC3E}">
        <p14:creationId xmlns:p14="http://schemas.microsoft.com/office/powerpoint/2010/main" val="870651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A red map of brazil&#10;&#10;Description automatically generated">
            <a:extLst>
              <a:ext uri="{FF2B5EF4-FFF2-40B4-BE49-F238E27FC236}">
                <a16:creationId xmlns:a16="http://schemas.microsoft.com/office/drawing/2014/main" id="{C824D675-8CDC-2865-598A-1B3370897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258" y="1654661"/>
            <a:ext cx="4877481" cy="48774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Two Generals Problem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424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</a:t>
            </a:r>
          </a:p>
        </p:txBody>
      </p:sp>
      <p:pic>
        <p:nvPicPr>
          <p:cNvPr id="12" name="Picture 11" descr="A cartoon of a person holding a mail&#10;&#10;Description automatically generated">
            <a:extLst>
              <a:ext uri="{FF2B5EF4-FFF2-40B4-BE49-F238E27FC236}">
                <a16:creationId xmlns:a16="http://schemas.microsoft.com/office/drawing/2014/main" id="{58D17596-7A4C-E2CC-60B3-B90D2E6FF7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700" y="4936601"/>
            <a:ext cx="1357193" cy="1357193"/>
          </a:xfrm>
          <a:prstGeom prst="rect">
            <a:avLst/>
          </a:prstGeom>
        </p:spPr>
      </p:pic>
      <p:pic>
        <p:nvPicPr>
          <p:cNvPr id="16" name="Picture 15" descr="A cartoon of a person in a uniform&#10;&#10;Description automatically generated">
            <a:extLst>
              <a:ext uri="{FF2B5EF4-FFF2-40B4-BE49-F238E27FC236}">
                <a16:creationId xmlns:a16="http://schemas.microsoft.com/office/drawing/2014/main" id="{FD5F476F-B54C-5F1F-41CB-837B7AE5E7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76" y="2502631"/>
            <a:ext cx="1811443" cy="1811443"/>
          </a:xfrm>
          <a:prstGeom prst="rect">
            <a:avLst/>
          </a:prstGeom>
        </p:spPr>
      </p:pic>
      <p:pic>
        <p:nvPicPr>
          <p:cNvPr id="19" name="Picture 18" descr="A cartoon of a person in a military uniform&#10;&#10;Description automatically generated">
            <a:extLst>
              <a:ext uri="{FF2B5EF4-FFF2-40B4-BE49-F238E27FC236}">
                <a16:creationId xmlns:a16="http://schemas.microsoft.com/office/drawing/2014/main" id="{0095DF66-63BF-8064-0F95-F751676C37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548" y="2478705"/>
            <a:ext cx="1835369" cy="1835369"/>
          </a:xfrm>
          <a:prstGeom prst="rect">
            <a:avLst/>
          </a:prstGeom>
        </p:spPr>
      </p:pic>
      <p:pic>
        <p:nvPicPr>
          <p:cNvPr id="22" name="Picture 21" descr="A cartoon of a person holding a envelope&#10;&#10;Description automatically generated">
            <a:extLst>
              <a:ext uri="{FF2B5EF4-FFF2-40B4-BE49-F238E27FC236}">
                <a16:creationId xmlns:a16="http://schemas.microsoft.com/office/drawing/2014/main" id="{E62EC791-47B8-9393-D1E2-2F7BB0682F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08635" y="5011474"/>
            <a:ext cx="1357193" cy="1357193"/>
          </a:xfrm>
          <a:prstGeom prst="rect">
            <a:avLst/>
          </a:prstGeom>
        </p:spPr>
      </p:pic>
      <p:sp>
        <p:nvSpPr>
          <p:cNvPr id="34" name="Arrow: Down 33">
            <a:extLst>
              <a:ext uri="{FF2B5EF4-FFF2-40B4-BE49-F238E27FC236}">
                <a16:creationId xmlns:a16="http://schemas.microsoft.com/office/drawing/2014/main" id="{AFBFC3D0-E64E-BA15-0C8A-142DD4C946A3}"/>
              </a:ext>
            </a:extLst>
          </p:cNvPr>
          <p:cNvSpPr/>
          <p:nvPr/>
        </p:nvSpPr>
        <p:spPr>
          <a:xfrm rot="17100000">
            <a:off x="4044423" y="1858750"/>
            <a:ext cx="890149" cy="2786042"/>
          </a:xfrm>
          <a:prstGeom prst="downArrow">
            <a:avLst>
              <a:gd name="adj1" fmla="val 32690"/>
              <a:gd name="adj2" fmla="val 4574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6FE579AF-1FFB-D5DA-15BA-99F4A2B5C077}"/>
              </a:ext>
            </a:extLst>
          </p:cNvPr>
          <p:cNvSpPr/>
          <p:nvPr/>
        </p:nvSpPr>
        <p:spPr>
          <a:xfrm rot="4500000">
            <a:off x="7594430" y="1892346"/>
            <a:ext cx="890149" cy="2786042"/>
          </a:xfrm>
          <a:prstGeom prst="downArrow">
            <a:avLst>
              <a:gd name="adj1" fmla="val 32690"/>
              <a:gd name="adj2" fmla="val 4574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A clock with a black background&#10;&#10;Description automatically generated">
            <a:extLst>
              <a:ext uri="{FF2B5EF4-FFF2-40B4-BE49-F238E27FC236}">
                <a16:creationId xmlns:a16="http://schemas.microsoft.com/office/drawing/2014/main" id="{D6580A1F-D39C-8009-454D-1F069C6C3B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940" y="2461322"/>
            <a:ext cx="958319" cy="958319"/>
          </a:xfrm>
          <a:prstGeom prst="rect">
            <a:avLst/>
          </a:prstGeom>
        </p:spPr>
      </p:pic>
      <p:pic>
        <p:nvPicPr>
          <p:cNvPr id="37" name="Picture 36" descr="A clock with a black background&#10;&#10;Description automatically generated">
            <a:extLst>
              <a:ext uri="{FF2B5EF4-FFF2-40B4-BE49-F238E27FC236}">
                <a16:creationId xmlns:a16="http://schemas.microsoft.com/office/drawing/2014/main" id="{E0D26DB7-3084-65BF-66E1-308F023187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378" y="2544917"/>
            <a:ext cx="958319" cy="958319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18091EA-34B6-B2A7-7625-A32BE8105148}"/>
              </a:ext>
            </a:extLst>
          </p:cNvPr>
          <p:cNvCxnSpPr>
            <a:cxnSpLocks/>
          </p:cNvCxnSpPr>
          <p:nvPr/>
        </p:nvCxnSpPr>
        <p:spPr>
          <a:xfrm flipV="1">
            <a:off x="2956106" y="4320948"/>
            <a:ext cx="6544147" cy="1470549"/>
          </a:xfrm>
          <a:prstGeom prst="straightConnector1">
            <a:avLst/>
          </a:prstGeom>
          <a:ln w="76200">
            <a:headEnd type="none" w="med" len="med"/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A clock with a black background&#10;&#10;Description automatically generated">
            <a:extLst>
              <a:ext uri="{FF2B5EF4-FFF2-40B4-BE49-F238E27FC236}">
                <a16:creationId xmlns:a16="http://schemas.microsoft.com/office/drawing/2014/main" id="{B49BFFA5-A4EF-921A-8740-8E53E455EE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137" y="5013262"/>
            <a:ext cx="887668" cy="887668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AEE0C4D-2CD3-D433-7CAE-D3F7ED67C7A2}"/>
              </a:ext>
            </a:extLst>
          </p:cNvPr>
          <p:cNvCxnSpPr>
            <a:cxnSpLocks/>
          </p:cNvCxnSpPr>
          <p:nvPr/>
        </p:nvCxnSpPr>
        <p:spPr>
          <a:xfrm flipH="1" flipV="1">
            <a:off x="2793219" y="4211515"/>
            <a:ext cx="6557405" cy="1598999"/>
          </a:xfrm>
          <a:prstGeom prst="straightConnector1">
            <a:avLst/>
          </a:prstGeom>
          <a:ln w="76200">
            <a:headEnd type="none" w="med" len="med"/>
            <a:tailEnd type="arrow" w="lg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31" name="Picture 30" descr="A blue and green check mark&#10;&#10;Description automatically generated">
            <a:extLst>
              <a:ext uri="{FF2B5EF4-FFF2-40B4-BE49-F238E27FC236}">
                <a16:creationId xmlns:a16="http://schemas.microsoft.com/office/drawing/2014/main" id="{09D2187C-C4CC-1CBF-A498-36C32A6033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501" y="4867691"/>
            <a:ext cx="1011125" cy="1011125"/>
          </a:xfrm>
          <a:prstGeom prst="rect">
            <a:avLst/>
          </a:prstGeom>
        </p:spPr>
      </p:pic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4859C0C5-A8CA-F901-917E-F9C10C8D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6651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Synchronization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5730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Time ➤ Physical Clock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80</a:t>
            </a:fld>
            <a:endParaRPr lang="en-US"/>
          </a:p>
        </p:txBody>
      </p:sp>
      <p:pic>
        <p:nvPicPr>
          <p:cNvPr id="9" name="Picture 8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92EFE167-51B5-FA3C-7C14-1049D1455E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221" y="2858157"/>
            <a:ext cx="1889073" cy="188907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7071330-200F-5802-6DCA-67E390EB1207}"/>
              </a:ext>
            </a:extLst>
          </p:cNvPr>
          <p:cNvSpPr txBox="1"/>
          <p:nvPr/>
        </p:nvSpPr>
        <p:spPr>
          <a:xfrm>
            <a:off x="780276" y="4747230"/>
            <a:ext cx="3108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trike="sngStrike" dirty="0">
                <a:solidFill>
                  <a:srgbClr val="C00000"/>
                </a:solidFill>
              </a:rPr>
              <a:t>11:32:19</a:t>
            </a:r>
          </a:p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11:32:18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79E265-333D-02FF-53FF-35EB4FAA7118}"/>
              </a:ext>
            </a:extLst>
          </p:cNvPr>
          <p:cNvSpPr txBox="1"/>
          <p:nvPr/>
        </p:nvSpPr>
        <p:spPr>
          <a:xfrm>
            <a:off x="597856" y="2201074"/>
            <a:ext cx="3440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NTP Client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4C98CB-06C3-3A97-A17A-B407A360FA70}"/>
              </a:ext>
            </a:extLst>
          </p:cNvPr>
          <p:cNvSpPr txBox="1"/>
          <p:nvPr/>
        </p:nvSpPr>
        <p:spPr>
          <a:xfrm>
            <a:off x="6331947" y="2648531"/>
            <a:ext cx="4870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Measurement of a duration could be inaccurate and even negative !</a:t>
            </a:r>
          </a:p>
        </p:txBody>
      </p:sp>
      <p:pic>
        <p:nvPicPr>
          <p:cNvPr id="12" name="Picture 11" descr="A red triangle with a white exclamation mark&#10;&#10;Description automatically generated">
            <a:extLst>
              <a:ext uri="{FF2B5EF4-FFF2-40B4-BE49-F238E27FC236}">
                <a16:creationId xmlns:a16="http://schemas.microsoft.com/office/drawing/2014/main" id="{0C20FBE8-0012-B5C9-F131-BBEC79BA79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282" y="2753432"/>
            <a:ext cx="1993798" cy="199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15078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Monotonic Clock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5730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Time ➤ Physical Clock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81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54AC6B2-6ABD-7724-9919-6BCFD867CECA}"/>
              </a:ext>
            </a:extLst>
          </p:cNvPr>
          <p:cNvGrpSpPr/>
          <p:nvPr/>
        </p:nvGrpSpPr>
        <p:grpSpPr>
          <a:xfrm>
            <a:off x="757647" y="2460053"/>
            <a:ext cx="10763797" cy="2554545"/>
            <a:chOff x="705394" y="1789493"/>
            <a:chExt cx="11086012" cy="255454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B4C98CB-06C3-3A97-A17A-B407A360FA70}"/>
                </a:ext>
              </a:extLst>
            </p:cNvPr>
            <p:cNvSpPr txBox="1"/>
            <p:nvPr/>
          </p:nvSpPr>
          <p:spPr>
            <a:xfrm>
              <a:off x="705394" y="1789493"/>
              <a:ext cx="11086012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200" b="1" dirty="0"/>
                <a:t>Measures the amount of time since an arbitrary point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en-US" sz="3200" b="1" dirty="0"/>
            </a:p>
            <a:p>
              <a:pPr marL="571500" indent="-571500">
                <a:buFont typeface="Wingdings" panose="05000000000000000000" pitchFamily="2" charset="2"/>
                <a:buChar char="ü"/>
              </a:pPr>
              <a:r>
                <a:rPr lang="en-US" sz="3200" b="1" dirty="0"/>
                <a:t>Useful for accurate measurement of a duration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en-US" sz="3200" b="1" dirty="0"/>
            </a:p>
            <a:p>
              <a:pPr marL="571500" indent="-571500">
                <a:buFont typeface="Wingdings" panose="05000000000000000000" pitchFamily="2" charset="2"/>
                <a:buChar char=""/>
              </a:pPr>
              <a:r>
                <a:rPr lang="en-US" sz="3200" b="1" dirty="0"/>
                <a:t>Cannot be used to compare timestamps of two nodes</a:t>
              </a:r>
            </a:p>
          </p:txBody>
        </p:sp>
        <p:pic>
          <p:nvPicPr>
            <p:cNvPr id="2" name="Picture 1" descr="A red x on a black background&#10;&#10;Description automatically generated">
              <a:extLst>
                <a:ext uri="{FF2B5EF4-FFF2-40B4-BE49-F238E27FC236}">
                  <a16:creationId xmlns:a16="http://schemas.microsoft.com/office/drawing/2014/main" id="{84E0ED0C-69E4-25FE-7AF3-DACC4A2BC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394" y="3768941"/>
              <a:ext cx="488783" cy="488783"/>
            </a:xfrm>
            <a:prstGeom prst="rect">
              <a:avLst/>
            </a:prstGeom>
          </p:spPr>
        </p:pic>
        <p:pic>
          <p:nvPicPr>
            <p:cNvPr id="3" name="Picture 2" descr="A green tick mark on a black background&#10;&#10;Description automatically generated">
              <a:extLst>
                <a:ext uri="{FF2B5EF4-FFF2-40B4-BE49-F238E27FC236}">
                  <a16:creationId xmlns:a16="http://schemas.microsoft.com/office/drawing/2014/main" id="{79064348-0138-B777-D929-A3A60B06B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394" y="2701554"/>
              <a:ext cx="550015" cy="5500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243537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Logical Clock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142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Time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82</a:t>
            </a:fld>
            <a:endParaRPr lang="en-US"/>
          </a:p>
        </p:txBody>
      </p:sp>
      <p:pic>
        <p:nvPicPr>
          <p:cNvPr id="7" name="Picture 6" descr="A cartoon of 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E94970E2-9DE6-03CC-39AF-6108F3094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09" y="1046386"/>
            <a:ext cx="1807869" cy="1807869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6D1B3F93-93B6-7741-CA7F-B3EE341FC7E2}"/>
              </a:ext>
            </a:extLst>
          </p:cNvPr>
          <p:cNvSpPr/>
          <p:nvPr/>
        </p:nvSpPr>
        <p:spPr>
          <a:xfrm>
            <a:off x="629909" y="3077612"/>
            <a:ext cx="10976440" cy="7694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0C3869-E09A-A662-8CEB-752EBD330219}"/>
              </a:ext>
            </a:extLst>
          </p:cNvPr>
          <p:cNvSpPr txBox="1"/>
          <p:nvPr/>
        </p:nvSpPr>
        <p:spPr>
          <a:xfrm>
            <a:off x="9982200" y="2319602"/>
            <a:ext cx="2401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Time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A62D8AF6-D99B-A781-534F-9D6793FCA2C9}"/>
              </a:ext>
            </a:extLst>
          </p:cNvPr>
          <p:cNvSpPr/>
          <p:nvPr/>
        </p:nvSpPr>
        <p:spPr>
          <a:xfrm>
            <a:off x="2865120" y="2220686"/>
            <a:ext cx="1637211" cy="556080"/>
          </a:xfrm>
          <a:prstGeom prst="wedgeRectCallout">
            <a:avLst>
              <a:gd name="adj1" fmla="val -21897"/>
              <a:gd name="adj2" fmla="val 13188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Drink Coffee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9D65558F-7C0D-267F-A2D7-9926B91D0FC2}"/>
              </a:ext>
            </a:extLst>
          </p:cNvPr>
          <p:cNvSpPr/>
          <p:nvPr/>
        </p:nvSpPr>
        <p:spPr>
          <a:xfrm>
            <a:off x="4786449" y="2220686"/>
            <a:ext cx="2293620" cy="556080"/>
          </a:xfrm>
          <a:prstGeom prst="wedgeRectCallout">
            <a:avLst>
              <a:gd name="adj1" fmla="val -21897"/>
              <a:gd name="adj2" fmla="val 13188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Email to Ema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1BC93C12-9E43-99C4-1417-3C9584D253A1}"/>
              </a:ext>
            </a:extLst>
          </p:cNvPr>
          <p:cNvSpPr/>
          <p:nvPr/>
        </p:nvSpPr>
        <p:spPr>
          <a:xfrm>
            <a:off x="5936444" y="4147899"/>
            <a:ext cx="2994661" cy="556080"/>
          </a:xfrm>
          <a:prstGeom prst="wedgeRectCallout">
            <a:avLst>
              <a:gd name="adj1" fmla="val -19769"/>
              <a:gd name="adj2" fmla="val -137476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 Email from Jimmy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A61B066C-470D-1334-DEA2-117C0C767DFF}"/>
              </a:ext>
            </a:extLst>
          </p:cNvPr>
          <p:cNvSpPr/>
          <p:nvPr/>
        </p:nvSpPr>
        <p:spPr>
          <a:xfrm>
            <a:off x="9262653" y="4147899"/>
            <a:ext cx="1637211" cy="556080"/>
          </a:xfrm>
          <a:prstGeom prst="wedgeRectCallout">
            <a:avLst>
              <a:gd name="adj1" fmla="val -19769"/>
              <a:gd name="adj2" fmla="val -137476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Email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2FBAA3-EDF2-961E-C9A0-AA59DDAE9C35}"/>
              </a:ext>
            </a:extLst>
          </p:cNvPr>
          <p:cNvSpPr txBox="1"/>
          <p:nvPr/>
        </p:nvSpPr>
        <p:spPr>
          <a:xfrm>
            <a:off x="1759116" y="1180293"/>
            <a:ext cx="2029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Jimmy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92EF51-5EAC-AAEF-2C2F-B22A1E8D300F}"/>
              </a:ext>
            </a:extLst>
          </p:cNvPr>
          <p:cNvSpPr txBox="1"/>
          <p:nvPr/>
        </p:nvSpPr>
        <p:spPr>
          <a:xfrm>
            <a:off x="1966144" y="3963126"/>
            <a:ext cx="1432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Ema</a:t>
            </a:r>
          </a:p>
        </p:txBody>
      </p:sp>
      <p:pic>
        <p:nvPicPr>
          <p:cNvPr id="3" name="Picture 2" descr="A cartoon of a person&#10;&#10;Description automatically generated">
            <a:extLst>
              <a:ext uri="{FF2B5EF4-FFF2-40B4-BE49-F238E27FC236}">
                <a16:creationId xmlns:a16="http://schemas.microsoft.com/office/drawing/2014/main" id="{07A041CD-9F2B-AC62-4FBF-CF978BF0FC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09" y="4016864"/>
            <a:ext cx="1574154" cy="157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8830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Logical Clock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142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Time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83</a:t>
            </a:fld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D1B3F93-93B6-7741-CA7F-B3EE341FC7E2}"/>
              </a:ext>
            </a:extLst>
          </p:cNvPr>
          <p:cNvSpPr/>
          <p:nvPr/>
        </p:nvSpPr>
        <p:spPr>
          <a:xfrm>
            <a:off x="629909" y="3077612"/>
            <a:ext cx="10976440" cy="7694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0C3869-E09A-A662-8CEB-752EBD330219}"/>
              </a:ext>
            </a:extLst>
          </p:cNvPr>
          <p:cNvSpPr txBox="1"/>
          <p:nvPr/>
        </p:nvSpPr>
        <p:spPr>
          <a:xfrm>
            <a:off x="9982200" y="2319602"/>
            <a:ext cx="2401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Time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A62D8AF6-D99B-A781-534F-9D6793FCA2C9}"/>
              </a:ext>
            </a:extLst>
          </p:cNvPr>
          <p:cNvSpPr/>
          <p:nvPr/>
        </p:nvSpPr>
        <p:spPr>
          <a:xfrm>
            <a:off x="2865120" y="2220686"/>
            <a:ext cx="1637211" cy="556080"/>
          </a:xfrm>
          <a:prstGeom prst="wedgeRectCallout">
            <a:avLst>
              <a:gd name="adj1" fmla="val -21897"/>
              <a:gd name="adj2" fmla="val 13188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Drink Coffee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1BC93C12-9E43-99C4-1417-3C9584D253A1}"/>
              </a:ext>
            </a:extLst>
          </p:cNvPr>
          <p:cNvSpPr/>
          <p:nvPr/>
        </p:nvSpPr>
        <p:spPr>
          <a:xfrm>
            <a:off x="5936444" y="4147899"/>
            <a:ext cx="2994661" cy="556080"/>
          </a:xfrm>
          <a:prstGeom prst="wedgeRectCallout">
            <a:avLst>
              <a:gd name="adj1" fmla="val -19769"/>
              <a:gd name="adj2" fmla="val -137476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 Email from Jimmy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A61B066C-470D-1334-DEA2-117C0C767DFF}"/>
              </a:ext>
            </a:extLst>
          </p:cNvPr>
          <p:cNvSpPr/>
          <p:nvPr/>
        </p:nvSpPr>
        <p:spPr>
          <a:xfrm>
            <a:off x="9262653" y="4147899"/>
            <a:ext cx="1637211" cy="556080"/>
          </a:xfrm>
          <a:prstGeom prst="wedgeRectCallout">
            <a:avLst>
              <a:gd name="adj1" fmla="val -19769"/>
              <a:gd name="adj2" fmla="val -137476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Email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2FBAA3-EDF2-961E-C9A0-AA59DDAE9C35}"/>
              </a:ext>
            </a:extLst>
          </p:cNvPr>
          <p:cNvSpPr txBox="1"/>
          <p:nvPr/>
        </p:nvSpPr>
        <p:spPr>
          <a:xfrm>
            <a:off x="1759116" y="1180293"/>
            <a:ext cx="2029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Jimmy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EFC5D0-2833-2EF6-FC4C-0EFCCF3AA60B}"/>
              </a:ext>
            </a:extLst>
          </p:cNvPr>
          <p:cNvSpPr txBox="1"/>
          <p:nvPr/>
        </p:nvSpPr>
        <p:spPr>
          <a:xfrm>
            <a:off x="2865120" y="4950774"/>
            <a:ext cx="84886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Jimmy</a:t>
            </a:r>
            <a:r>
              <a:rPr lang="en-US" sz="2800" dirty="0"/>
              <a:t>’s “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Drink Coffee</a:t>
            </a:r>
            <a:r>
              <a:rPr lang="en-US" sz="2800" dirty="0"/>
              <a:t>” action</a:t>
            </a:r>
          </a:p>
          <a:p>
            <a:pPr algn="ctr"/>
            <a:r>
              <a:rPr lang="en-US" sz="3200" b="1" dirty="0">
                <a:solidFill>
                  <a:srgbClr val="FF0000"/>
                </a:solidFill>
              </a:rPr>
              <a:t>happened-before</a:t>
            </a:r>
            <a:endParaRPr lang="en-US" sz="3200" b="1" dirty="0"/>
          </a:p>
          <a:p>
            <a:pPr algn="r"/>
            <a:r>
              <a:rPr lang="en-US" sz="2800" dirty="0">
                <a:solidFill>
                  <a:schemeClr val="accent2"/>
                </a:solidFill>
              </a:rPr>
              <a:t>Ema</a:t>
            </a:r>
            <a:r>
              <a:rPr lang="en-US" sz="2800" dirty="0"/>
              <a:t>’s “</a:t>
            </a:r>
            <a:r>
              <a:rPr lang="en-US" sz="2800" dirty="0">
                <a:solidFill>
                  <a:schemeClr val="accent2"/>
                </a:solidFill>
              </a:rPr>
              <a:t>Read Email</a:t>
            </a:r>
            <a:r>
              <a:rPr lang="en-US" sz="2800" dirty="0"/>
              <a:t>” action</a:t>
            </a:r>
          </a:p>
        </p:txBody>
      </p:sp>
      <p:pic>
        <p:nvPicPr>
          <p:cNvPr id="21" name="Picture 20" descr="A cartoon of 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CE63D79E-CCAF-2D4B-7FCB-2FF7E3E60B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09" y="1046386"/>
            <a:ext cx="1807869" cy="1807869"/>
          </a:xfrm>
          <a:prstGeom prst="rect">
            <a:avLst/>
          </a:prstGeom>
        </p:spPr>
      </p:pic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827602EC-E380-6E5E-082C-823A842FD5F7}"/>
              </a:ext>
            </a:extLst>
          </p:cNvPr>
          <p:cNvSpPr/>
          <p:nvPr/>
        </p:nvSpPr>
        <p:spPr>
          <a:xfrm>
            <a:off x="4786449" y="2220686"/>
            <a:ext cx="2293620" cy="556080"/>
          </a:xfrm>
          <a:prstGeom prst="wedgeRectCallout">
            <a:avLst>
              <a:gd name="adj1" fmla="val -21897"/>
              <a:gd name="adj2" fmla="val 13188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Email to Ema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523B16-6AF5-DB06-C868-7FE93DB014FD}"/>
              </a:ext>
            </a:extLst>
          </p:cNvPr>
          <p:cNvSpPr txBox="1"/>
          <p:nvPr/>
        </p:nvSpPr>
        <p:spPr>
          <a:xfrm>
            <a:off x="1966144" y="3963126"/>
            <a:ext cx="1432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Ema</a:t>
            </a:r>
          </a:p>
        </p:txBody>
      </p:sp>
      <p:pic>
        <p:nvPicPr>
          <p:cNvPr id="24" name="Picture 23" descr="A cartoon of a person&#10;&#10;Description automatically generated">
            <a:extLst>
              <a:ext uri="{FF2B5EF4-FFF2-40B4-BE49-F238E27FC236}">
                <a16:creationId xmlns:a16="http://schemas.microsoft.com/office/drawing/2014/main" id="{6F60B8A5-A7CD-9435-B4E4-5DE4B43463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09" y="4016864"/>
            <a:ext cx="1574154" cy="157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80709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A cartoon of 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3AE15B66-4684-132B-5355-B2FA2677D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09" y="1046386"/>
            <a:ext cx="1807869" cy="1807869"/>
          </a:xfrm>
          <a:prstGeom prst="rect">
            <a:avLst/>
          </a:prstGeom>
        </p:spPr>
      </p:pic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CE5DC3FA-3078-6D2C-D703-50C509EAE56E}"/>
              </a:ext>
            </a:extLst>
          </p:cNvPr>
          <p:cNvSpPr/>
          <p:nvPr/>
        </p:nvSpPr>
        <p:spPr>
          <a:xfrm>
            <a:off x="4786449" y="2220686"/>
            <a:ext cx="2293620" cy="556080"/>
          </a:xfrm>
          <a:prstGeom prst="wedgeRectCallout">
            <a:avLst>
              <a:gd name="adj1" fmla="val -21897"/>
              <a:gd name="adj2" fmla="val 13188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Email to Ema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039CEC-0199-8E55-D342-48E15D0F80DA}"/>
              </a:ext>
            </a:extLst>
          </p:cNvPr>
          <p:cNvSpPr txBox="1"/>
          <p:nvPr/>
        </p:nvSpPr>
        <p:spPr>
          <a:xfrm>
            <a:off x="1966144" y="3963126"/>
            <a:ext cx="1432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Ema</a:t>
            </a:r>
          </a:p>
        </p:txBody>
      </p:sp>
      <p:pic>
        <p:nvPicPr>
          <p:cNvPr id="29" name="Picture 28" descr="A cartoon of a person&#10;&#10;Description automatically generated">
            <a:extLst>
              <a:ext uri="{FF2B5EF4-FFF2-40B4-BE49-F238E27FC236}">
                <a16:creationId xmlns:a16="http://schemas.microsoft.com/office/drawing/2014/main" id="{0CBFA2CE-932F-EA13-6FE9-DF13B05108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09" y="4016864"/>
            <a:ext cx="1574154" cy="15741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Logical Clock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142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Time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84</a:t>
            </a:fld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D1B3F93-93B6-7741-CA7F-B3EE341FC7E2}"/>
              </a:ext>
            </a:extLst>
          </p:cNvPr>
          <p:cNvSpPr/>
          <p:nvPr/>
        </p:nvSpPr>
        <p:spPr>
          <a:xfrm>
            <a:off x="629909" y="3077612"/>
            <a:ext cx="10976440" cy="7694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0C3869-E09A-A662-8CEB-752EBD330219}"/>
              </a:ext>
            </a:extLst>
          </p:cNvPr>
          <p:cNvSpPr txBox="1"/>
          <p:nvPr/>
        </p:nvSpPr>
        <p:spPr>
          <a:xfrm>
            <a:off x="9982200" y="2319602"/>
            <a:ext cx="2401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Time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A62D8AF6-D99B-A781-534F-9D6793FCA2C9}"/>
              </a:ext>
            </a:extLst>
          </p:cNvPr>
          <p:cNvSpPr/>
          <p:nvPr/>
        </p:nvSpPr>
        <p:spPr>
          <a:xfrm>
            <a:off x="2865120" y="2220686"/>
            <a:ext cx="1637211" cy="556080"/>
          </a:xfrm>
          <a:prstGeom prst="wedgeRectCallout">
            <a:avLst>
              <a:gd name="adj1" fmla="val -21897"/>
              <a:gd name="adj2" fmla="val 13188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Drink Coffee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1BC93C12-9E43-99C4-1417-3C9584D253A1}"/>
              </a:ext>
            </a:extLst>
          </p:cNvPr>
          <p:cNvSpPr/>
          <p:nvPr/>
        </p:nvSpPr>
        <p:spPr>
          <a:xfrm>
            <a:off x="5936444" y="4147899"/>
            <a:ext cx="2994661" cy="556080"/>
          </a:xfrm>
          <a:prstGeom prst="wedgeRectCallout">
            <a:avLst>
              <a:gd name="adj1" fmla="val -19769"/>
              <a:gd name="adj2" fmla="val -137476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 Email from Jimmy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A61B066C-470D-1334-DEA2-117C0C767DFF}"/>
              </a:ext>
            </a:extLst>
          </p:cNvPr>
          <p:cNvSpPr/>
          <p:nvPr/>
        </p:nvSpPr>
        <p:spPr>
          <a:xfrm>
            <a:off x="9262653" y="4147899"/>
            <a:ext cx="1637211" cy="556080"/>
          </a:xfrm>
          <a:prstGeom prst="wedgeRectCallout">
            <a:avLst>
              <a:gd name="adj1" fmla="val -19769"/>
              <a:gd name="adj2" fmla="val -137476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Email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2FBAA3-EDF2-961E-C9A0-AA59DDAE9C35}"/>
              </a:ext>
            </a:extLst>
          </p:cNvPr>
          <p:cNvSpPr txBox="1"/>
          <p:nvPr/>
        </p:nvSpPr>
        <p:spPr>
          <a:xfrm>
            <a:off x="1759116" y="1180293"/>
            <a:ext cx="2029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Jimmy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6B74F8-235E-FEC2-2C10-A657052ADA8B}"/>
              </a:ext>
            </a:extLst>
          </p:cNvPr>
          <p:cNvSpPr txBox="1"/>
          <p:nvPr/>
        </p:nvSpPr>
        <p:spPr>
          <a:xfrm>
            <a:off x="3289655" y="2698607"/>
            <a:ext cx="997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30302C-9BF4-D30B-37CF-9E46278B803B}"/>
              </a:ext>
            </a:extLst>
          </p:cNvPr>
          <p:cNvSpPr txBox="1"/>
          <p:nvPr/>
        </p:nvSpPr>
        <p:spPr>
          <a:xfrm>
            <a:off x="5354208" y="2698606"/>
            <a:ext cx="997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61AFC6-FEAF-1D02-217D-67D86872BB23}"/>
              </a:ext>
            </a:extLst>
          </p:cNvPr>
          <p:cNvSpPr txBox="1"/>
          <p:nvPr/>
        </p:nvSpPr>
        <p:spPr>
          <a:xfrm>
            <a:off x="6935200" y="3579727"/>
            <a:ext cx="997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6E5678-F31E-23D4-46D3-D1E93F2CF399}"/>
              </a:ext>
            </a:extLst>
          </p:cNvPr>
          <p:cNvSpPr txBox="1"/>
          <p:nvPr/>
        </p:nvSpPr>
        <p:spPr>
          <a:xfrm>
            <a:off x="9647920" y="3579727"/>
            <a:ext cx="997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3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238BBA05-327A-4199-12A3-15E3C0B9E48E}"/>
              </a:ext>
            </a:extLst>
          </p:cNvPr>
          <p:cNvSpPr/>
          <p:nvPr/>
        </p:nvSpPr>
        <p:spPr>
          <a:xfrm rot="16200000">
            <a:off x="721749" y="3198968"/>
            <a:ext cx="1449290" cy="448571"/>
          </a:xfrm>
          <a:prstGeom prst="left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E1AAC9-FC90-09E1-0A4E-1F7603AAEBAA}"/>
              </a:ext>
            </a:extLst>
          </p:cNvPr>
          <p:cNvSpPr txBox="1"/>
          <p:nvPr/>
        </p:nvSpPr>
        <p:spPr>
          <a:xfrm>
            <a:off x="3143794" y="5052409"/>
            <a:ext cx="59287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Ema and Jimmy must coordinate their logical clocks</a:t>
            </a:r>
          </a:p>
        </p:txBody>
      </p:sp>
    </p:spTree>
    <p:extLst>
      <p:ext uri="{BB962C8B-B14F-4D97-AF65-F5344CB8AC3E}">
        <p14:creationId xmlns:p14="http://schemas.microsoft.com/office/powerpoint/2010/main" val="245623815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Example Implementations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5622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Time ➤ Logical Clock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85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8C60FC-7B87-7FB3-707E-3A3A4B5A7B90}"/>
              </a:ext>
            </a:extLst>
          </p:cNvPr>
          <p:cNvSpPr txBox="1"/>
          <p:nvPr/>
        </p:nvSpPr>
        <p:spPr>
          <a:xfrm>
            <a:off x="1036320" y="2066444"/>
            <a:ext cx="491163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/>
              <a:t>Lamport</a:t>
            </a:r>
            <a:r>
              <a:rPr lang="en-US" sz="3600" b="1" dirty="0"/>
              <a:t> Clock</a:t>
            </a:r>
          </a:p>
          <a:p>
            <a:pPr algn="ctr"/>
            <a:endParaRPr lang="en-US" sz="2800" b="1" dirty="0"/>
          </a:p>
          <a:p>
            <a:r>
              <a:rPr lang="en-US" sz="2800" dirty="0"/>
              <a:t>Each process has a single local counter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Timestamp(A) &lt; Timestamp(B)</a:t>
            </a:r>
          </a:p>
          <a:p>
            <a:r>
              <a:rPr lang="en-US" sz="2800" dirty="0">
                <a:solidFill>
                  <a:srgbClr val="FF0000"/>
                </a:solidFill>
              </a:rPr>
              <a:t>doesn’t imply</a:t>
            </a:r>
          </a:p>
          <a:p>
            <a:r>
              <a:rPr lang="en-US" sz="2800" dirty="0"/>
              <a:t>A </a:t>
            </a:r>
            <a:r>
              <a:rPr lang="en-US" sz="2800" b="1" dirty="0"/>
              <a:t>happened-before</a:t>
            </a:r>
            <a:r>
              <a:rPr lang="en-US" sz="2800" dirty="0"/>
              <a:t> 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D041D0-5AE0-CC4F-3881-9DA78F8895FC}"/>
              </a:ext>
            </a:extLst>
          </p:cNvPr>
          <p:cNvSpPr txBox="1"/>
          <p:nvPr/>
        </p:nvSpPr>
        <p:spPr>
          <a:xfrm>
            <a:off x="6879770" y="2066444"/>
            <a:ext cx="491163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Vector Clock</a:t>
            </a:r>
          </a:p>
          <a:p>
            <a:endParaRPr lang="en-US" sz="2800" b="1" dirty="0"/>
          </a:p>
          <a:p>
            <a:r>
              <a:rPr lang="en-US" sz="2800" dirty="0"/>
              <a:t>Each process has a local vector of counters : 1 counter for each process in the system</a:t>
            </a:r>
          </a:p>
          <a:p>
            <a:endParaRPr lang="en-US" sz="2800" dirty="0"/>
          </a:p>
          <a:p>
            <a:r>
              <a:rPr lang="en-US" sz="2800" dirty="0"/>
              <a:t>Timestamp(A) &lt; Timestamp(B)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implies</a:t>
            </a:r>
            <a:r>
              <a:rPr lang="en-US" sz="2800" dirty="0"/>
              <a:t> A </a:t>
            </a:r>
            <a:r>
              <a:rPr lang="en-US" sz="2800" b="1" dirty="0"/>
              <a:t>happened-before</a:t>
            </a:r>
            <a:r>
              <a:rPr lang="en-US" sz="2800" dirty="0"/>
              <a:t> B</a:t>
            </a:r>
            <a:endParaRPr lang="en-US" sz="36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2B44E1B-423F-64C5-6E1D-15BAD1000734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 flipH="1">
            <a:off x="3492137" y="1333647"/>
            <a:ext cx="2603863" cy="7327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160952B-4C71-5A46-8D20-1F6C71AEF872}"/>
              </a:ext>
            </a:extLst>
          </p:cNvPr>
          <p:cNvCxnSpPr>
            <a:cxnSpLocks/>
            <a:stCxn id="4" idx="2"/>
            <a:endCxn id="22" idx="0"/>
          </p:cNvCxnSpPr>
          <p:nvPr/>
        </p:nvCxnSpPr>
        <p:spPr>
          <a:xfrm>
            <a:off x="6096000" y="1333647"/>
            <a:ext cx="3239587" cy="7327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0" name="Picture 49" descr="A red x on a black background&#10;&#10;Description automatically generated">
            <a:extLst>
              <a:ext uri="{FF2B5EF4-FFF2-40B4-BE49-F238E27FC236}">
                <a16:creationId xmlns:a16="http://schemas.microsoft.com/office/drawing/2014/main" id="{CB420D79-E7D5-2EEA-DC1E-3E446543F8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80" y="4722877"/>
            <a:ext cx="474577" cy="488783"/>
          </a:xfrm>
          <a:prstGeom prst="rect">
            <a:avLst/>
          </a:prstGeom>
        </p:spPr>
      </p:pic>
      <p:pic>
        <p:nvPicPr>
          <p:cNvPr id="51" name="Picture 50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00205939-E2DB-9D32-56CB-0006D1D86C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55" y="2997646"/>
            <a:ext cx="534029" cy="550015"/>
          </a:xfrm>
          <a:prstGeom prst="rect">
            <a:avLst/>
          </a:prstGeom>
        </p:spPr>
      </p:pic>
      <p:pic>
        <p:nvPicPr>
          <p:cNvPr id="52" name="Picture 51" descr="A red x on a black background&#10;&#10;Description automatically generated">
            <a:extLst>
              <a:ext uri="{FF2B5EF4-FFF2-40B4-BE49-F238E27FC236}">
                <a16:creationId xmlns:a16="http://schemas.microsoft.com/office/drawing/2014/main" id="{3916B786-10B9-88B9-9B83-DFE595AE5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077" y="3058878"/>
            <a:ext cx="474577" cy="488783"/>
          </a:xfrm>
          <a:prstGeom prst="rect">
            <a:avLst/>
          </a:prstGeom>
        </p:spPr>
      </p:pic>
      <p:pic>
        <p:nvPicPr>
          <p:cNvPr id="53" name="Picture 52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2D1CD694-3ECC-3171-956C-C27E3DAE2B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352" y="4692260"/>
            <a:ext cx="534029" cy="55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85342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Leader Election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424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86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B4B366B-E46D-02A9-57F6-6F6CD532ADDA}"/>
              </a:ext>
            </a:extLst>
          </p:cNvPr>
          <p:cNvGrpSpPr/>
          <p:nvPr/>
        </p:nvGrpSpPr>
        <p:grpSpPr>
          <a:xfrm>
            <a:off x="4243539" y="1791660"/>
            <a:ext cx="3704920" cy="3730154"/>
            <a:chOff x="7837507" y="1627626"/>
            <a:chExt cx="3264200" cy="3286432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CECE92-BC6C-00C6-88FC-C50888836E63}"/>
                </a:ext>
              </a:extLst>
            </p:cNvPr>
            <p:cNvSpPr/>
            <p:nvPr/>
          </p:nvSpPr>
          <p:spPr>
            <a:xfrm>
              <a:off x="10485213" y="2202482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D04486D-F972-6871-EA18-7DBC90E7C668}"/>
                </a:ext>
              </a:extLst>
            </p:cNvPr>
            <p:cNvSpPr/>
            <p:nvPr/>
          </p:nvSpPr>
          <p:spPr>
            <a:xfrm>
              <a:off x="9787974" y="2885585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BF1A4A0-7C0D-4941-DEFE-22E6E35A70DA}"/>
                </a:ext>
              </a:extLst>
            </p:cNvPr>
            <p:cNvSpPr/>
            <p:nvPr/>
          </p:nvSpPr>
          <p:spPr>
            <a:xfrm>
              <a:off x="8398957" y="4274180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4792998-5925-92B9-95CE-4438A0A0794C}"/>
                </a:ext>
              </a:extLst>
            </p:cNvPr>
            <p:cNvSpPr/>
            <p:nvPr/>
          </p:nvSpPr>
          <p:spPr>
            <a:xfrm>
              <a:off x="9122227" y="1627626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688FF0C-D282-DE52-EDB0-FADC402F9A65}"/>
                </a:ext>
              </a:extLst>
            </p:cNvPr>
            <p:cNvSpPr/>
            <p:nvPr/>
          </p:nvSpPr>
          <p:spPr>
            <a:xfrm>
              <a:off x="7837507" y="2956379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236E0B8-4FA1-8A6F-0E15-0EAA4FBB4665}"/>
                </a:ext>
              </a:extLst>
            </p:cNvPr>
            <p:cNvSpPr/>
            <p:nvPr/>
          </p:nvSpPr>
          <p:spPr>
            <a:xfrm>
              <a:off x="10526851" y="4339202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B17A047-B72C-76D0-3283-18EAF3DD2F4E}"/>
                </a:ext>
              </a:extLst>
            </p:cNvPr>
            <p:cNvSpPr/>
            <p:nvPr/>
          </p:nvSpPr>
          <p:spPr>
            <a:xfrm>
              <a:off x="9078209" y="3595476"/>
              <a:ext cx="574856" cy="574856"/>
            </a:xfrm>
            <a:prstGeom prst="ellipse">
              <a:avLst/>
            </a:prstGeom>
            <a:solidFill>
              <a:srgbClr val="FC5D3D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2526508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Distributed Algorithm Properties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5090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Leader Election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87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8C60FC-7B87-7FB3-707E-3A3A4B5A7B90}"/>
              </a:ext>
            </a:extLst>
          </p:cNvPr>
          <p:cNvSpPr txBox="1"/>
          <p:nvPr/>
        </p:nvSpPr>
        <p:spPr>
          <a:xfrm>
            <a:off x="1036320" y="3259523"/>
            <a:ext cx="491163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Safety</a:t>
            </a:r>
          </a:p>
          <a:p>
            <a:pPr algn="ctr"/>
            <a:endParaRPr lang="en-US" sz="2800" b="1" dirty="0"/>
          </a:p>
          <a:p>
            <a:pPr algn="ctr"/>
            <a:r>
              <a:rPr lang="en-US" sz="2800" dirty="0"/>
              <a:t>Nothing Bad happens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D041D0-5AE0-CC4F-3881-9DA78F8895FC}"/>
              </a:ext>
            </a:extLst>
          </p:cNvPr>
          <p:cNvSpPr txBox="1"/>
          <p:nvPr/>
        </p:nvSpPr>
        <p:spPr>
          <a:xfrm>
            <a:off x="6828608" y="3244623"/>
            <a:ext cx="39994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Liveness</a:t>
            </a:r>
          </a:p>
          <a:p>
            <a:endParaRPr lang="en-US" sz="2800" b="1" dirty="0"/>
          </a:p>
          <a:p>
            <a:pPr algn="ctr"/>
            <a:r>
              <a:rPr lang="en-US" sz="2800" dirty="0"/>
              <a:t>Something Good eventually happens</a:t>
            </a:r>
            <a:endParaRPr lang="en-US" sz="36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2B44E1B-423F-64C5-6E1D-15BAD1000734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 flipH="1">
            <a:off x="3492137" y="1333647"/>
            <a:ext cx="2603863" cy="1925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160952B-4C71-5A46-8D20-1F6C71AEF872}"/>
              </a:ext>
            </a:extLst>
          </p:cNvPr>
          <p:cNvCxnSpPr>
            <a:cxnSpLocks/>
            <a:stCxn id="4" idx="2"/>
            <a:endCxn id="22" idx="0"/>
          </p:cNvCxnSpPr>
          <p:nvPr/>
        </p:nvCxnSpPr>
        <p:spPr>
          <a:xfrm>
            <a:off x="6096000" y="1333647"/>
            <a:ext cx="2732314" cy="19109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79732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Leader Election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424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88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8C60FC-7B87-7FB3-707E-3A3A4B5A7B90}"/>
              </a:ext>
            </a:extLst>
          </p:cNvPr>
          <p:cNvSpPr txBox="1"/>
          <p:nvPr/>
        </p:nvSpPr>
        <p:spPr>
          <a:xfrm>
            <a:off x="1860991" y="3259523"/>
            <a:ext cx="33005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Safety</a:t>
            </a:r>
          </a:p>
          <a:p>
            <a:pPr algn="ctr"/>
            <a:endParaRPr lang="en-US" sz="2800" b="1" dirty="0"/>
          </a:p>
          <a:p>
            <a:pPr algn="ctr"/>
            <a:r>
              <a:rPr lang="en-US" sz="2800" dirty="0"/>
              <a:t>At Most One Leader at any given time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D041D0-5AE0-CC4F-3881-9DA78F8895FC}"/>
              </a:ext>
            </a:extLst>
          </p:cNvPr>
          <p:cNvSpPr txBox="1"/>
          <p:nvPr/>
        </p:nvSpPr>
        <p:spPr>
          <a:xfrm>
            <a:off x="6790509" y="3262040"/>
            <a:ext cx="399941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Liveness</a:t>
            </a:r>
          </a:p>
          <a:p>
            <a:endParaRPr lang="en-US" sz="2800" b="1" dirty="0"/>
          </a:p>
          <a:p>
            <a:pPr algn="ctr"/>
            <a:r>
              <a:rPr lang="en-US" sz="2800" dirty="0"/>
              <a:t>An Election Eventually Completes even in the presence of failures</a:t>
            </a:r>
            <a:endParaRPr lang="en-US" sz="36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2B44E1B-423F-64C5-6E1D-15BAD1000734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 flipH="1">
            <a:off x="3511266" y="1333647"/>
            <a:ext cx="2584734" cy="1925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160952B-4C71-5A46-8D20-1F6C71AEF872}"/>
              </a:ext>
            </a:extLst>
          </p:cNvPr>
          <p:cNvCxnSpPr>
            <a:cxnSpLocks/>
            <a:stCxn id="4" idx="2"/>
            <a:endCxn id="22" idx="0"/>
          </p:cNvCxnSpPr>
          <p:nvPr/>
        </p:nvCxnSpPr>
        <p:spPr>
          <a:xfrm>
            <a:off x="6096000" y="1333647"/>
            <a:ext cx="2694215" cy="19283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47318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Raft Leader Election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5090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Leader Election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89</a:t>
            </a:fld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FCFC835-F5DD-FF4B-F13D-05B3F9F82823}"/>
              </a:ext>
            </a:extLst>
          </p:cNvPr>
          <p:cNvSpPr/>
          <p:nvPr/>
        </p:nvSpPr>
        <p:spPr>
          <a:xfrm>
            <a:off x="1809320" y="3064615"/>
            <a:ext cx="728770" cy="728770"/>
          </a:xfrm>
          <a:prstGeom prst="ellipse">
            <a:avLst/>
          </a:prstGeom>
          <a:solidFill>
            <a:srgbClr val="72C2E9"/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D8C2963-820D-30BC-AFDA-0593A2B56984}"/>
              </a:ext>
            </a:extLst>
          </p:cNvPr>
          <p:cNvSpPr/>
          <p:nvPr/>
        </p:nvSpPr>
        <p:spPr>
          <a:xfrm>
            <a:off x="5731614" y="3064615"/>
            <a:ext cx="728770" cy="728770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CF910DF-DE0C-00D1-1FD6-DB7795A99C3D}"/>
              </a:ext>
            </a:extLst>
          </p:cNvPr>
          <p:cNvSpPr/>
          <p:nvPr/>
        </p:nvSpPr>
        <p:spPr>
          <a:xfrm>
            <a:off x="9610364" y="3064615"/>
            <a:ext cx="728770" cy="728770"/>
          </a:xfrm>
          <a:prstGeom prst="ellipse">
            <a:avLst/>
          </a:prstGeom>
          <a:solidFill>
            <a:srgbClr val="FC5D3D"/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4C30E0-1A4D-C860-0D83-6992112FFFA2}"/>
              </a:ext>
            </a:extLst>
          </p:cNvPr>
          <p:cNvSpPr txBox="1"/>
          <p:nvPr/>
        </p:nvSpPr>
        <p:spPr>
          <a:xfrm>
            <a:off x="956339" y="3994983"/>
            <a:ext cx="2434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Follower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7B2CCF-ABE5-A605-4FF5-3AE3C37C8B5D}"/>
              </a:ext>
            </a:extLst>
          </p:cNvPr>
          <p:cNvSpPr txBox="1"/>
          <p:nvPr/>
        </p:nvSpPr>
        <p:spPr>
          <a:xfrm>
            <a:off x="4878633" y="3994983"/>
            <a:ext cx="2434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Candidate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CA6C61-9C1A-552A-3C3B-1A4D529F195C}"/>
              </a:ext>
            </a:extLst>
          </p:cNvPr>
          <p:cNvSpPr txBox="1"/>
          <p:nvPr/>
        </p:nvSpPr>
        <p:spPr>
          <a:xfrm>
            <a:off x="8757383" y="3994983"/>
            <a:ext cx="2434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Leader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76719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Scalability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1970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</a:t>
            </a:r>
          </a:p>
        </p:txBody>
      </p:sp>
      <p:pic>
        <p:nvPicPr>
          <p:cNvPr id="5" name="Picture 4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6E4CD34E-43C1-F847-2D37-40CDAF595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536" y="1758461"/>
            <a:ext cx="2066928" cy="206692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8FBAF1BA-3B97-138B-B856-99130D649BB9}"/>
              </a:ext>
            </a:extLst>
          </p:cNvPr>
          <p:cNvGrpSpPr/>
          <p:nvPr/>
        </p:nvGrpSpPr>
        <p:grpSpPr>
          <a:xfrm>
            <a:off x="8855898" y="1914540"/>
            <a:ext cx="2066928" cy="3503704"/>
            <a:chOff x="7800822" y="505398"/>
            <a:chExt cx="2066928" cy="3503704"/>
          </a:xfrm>
        </p:grpSpPr>
        <p:pic>
          <p:nvPicPr>
            <p:cNvPr id="6" name="Picture 5" descr="A computer server with colorful buttons&#10;&#10;Description automatically generated">
              <a:extLst>
                <a:ext uri="{FF2B5EF4-FFF2-40B4-BE49-F238E27FC236}">
                  <a16:creationId xmlns:a16="http://schemas.microsoft.com/office/drawing/2014/main" id="{ED2EB2EC-6C6C-B37C-7B66-4EB54978D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0822" y="1942174"/>
              <a:ext cx="2066928" cy="2066928"/>
            </a:xfrm>
            <a:prstGeom prst="rect">
              <a:avLst/>
            </a:prstGeom>
          </p:spPr>
        </p:pic>
        <p:pic>
          <p:nvPicPr>
            <p:cNvPr id="7" name="Picture 6" descr="A computer server with colorful buttons&#10;&#10;Description automatically generated">
              <a:extLst>
                <a:ext uri="{FF2B5EF4-FFF2-40B4-BE49-F238E27FC236}">
                  <a16:creationId xmlns:a16="http://schemas.microsoft.com/office/drawing/2014/main" id="{DEF8D281-5CDE-D47E-A77F-8494F70CE3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0822" y="505398"/>
              <a:ext cx="2066928" cy="2066928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63BAA8C-933D-C9DA-254A-A0477D050CF1}"/>
              </a:ext>
            </a:extLst>
          </p:cNvPr>
          <p:cNvGrpSpPr/>
          <p:nvPr/>
        </p:nvGrpSpPr>
        <p:grpSpPr>
          <a:xfrm>
            <a:off x="564279" y="3744076"/>
            <a:ext cx="4244963" cy="2066928"/>
            <a:chOff x="324766" y="4066075"/>
            <a:chExt cx="4244963" cy="2066928"/>
          </a:xfrm>
        </p:grpSpPr>
        <p:pic>
          <p:nvPicPr>
            <p:cNvPr id="9" name="Picture 8" descr="A computer server with colorful buttons&#10;&#10;Description automatically generated">
              <a:extLst>
                <a:ext uri="{FF2B5EF4-FFF2-40B4-BE49-F238E27FC236}">
                  <a16:creationId xmlns:a16="http://schemas.microsoft.com/office/drawing/2014/main" id="{E6B51079-BBCC-B430-662F-8DF77234F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766" y="4066075"/>
              <a:ext cx="2066928" cy="2066928"/>
            </a:xfrm>
            <a:prstGeom prst="rect">
              <a:avLst/>
            </a:prstGeom>
          </p:spPr>
        </p:pic>
        <p:pic>
          <p:nvPicPr>
            <p:cNvPr id="11" name="Picture 10" descr="A computer server with colorful buttons&#10;&#10;Description automatically generated">
              <a:extLst>
                <a:ext uri="{FF2B5EF4-FFF2-40B4-BE49-F238E27FC236}">
                  <a16:creationId xmlns:a16="http://schemas.microsoft.com/office/drawing/2014/main" id="{EF380950-74DF-CAB3-7F8A-A7BA423FD6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2801" y="4066075"/>
              <a:ext cx="2066928" cy="2066928"/>
            </a:xfrm>
            <a:prstGeom prst="rect">
              <a:avLst/>
            </a:prstGeom>
          </p:spPr>
        </p:pic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2C9B04-A7C2-7C4D-24FD-67A4C6543FB1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684834" y="2791925"/>
            <a:ext cx="2377702" cy="811121"/>
          </a:xfrm>
          <a:prstGeom prst="straightConnector1">
            <a:avLst/>
          </a:prstGeom>
          <a:ln w="19050">
            <a:headEnd type="none" w="med" len="med"/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59D97B-56B5-12A6-1C4D-458FED72DD7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129464" y="2791925"/>
            <a:ext cx="1636467" cy="786544"/>
          </a:xfrm>
          <a:prstGeom prst="straightConnector1">
            <a:avLst/>
          </a:prstGeom>
          <a:ln w="19050">
            <a:headEnd type="none" w="med" len="med"/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3E1DCB6-7897-CAB1-0A7F-A11B77AB552A}"/>
              </a:ext>
            </a:extLst>
          </p:cNvPr>
          <p:cNvSpPr txBox="1"/>
          <p:nvPr/>
        </p:nvSpPr>
        <p:spPr>
          <a:xfrm>
            <a:off x="564279" y="5811004"/>
            <a:ext cx="42449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Horizontal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312057-E6FD-4E89-F0D4-15C7814CE6B3}"/>
              </a:ext>
            </a:extLst>
          </p:cNvPr>
          <p:cNvSpPr txBox="1"/>
          <p:nvPr/>
        </p:nvSpPr>
        <p:spPr>
          <a:xfrm>
            <a:off x="8726017" y="5439746"/>
            <a:ext cx="23266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Vertical</a:t>
            </a:r>
          </a:p>
        </p:txBody>
      </p:sp>
      <p:sp>
        <p:nvSpPr>
          <p:cNvPr id="30" name="Footer Placeholder 29">
            <a:extLst>
              <a:ext uri="{FF2B5EF4-FFF2-40B4-BE49-F238E27FC236}">
                <a16:creationId xmlns:a16="http://schemas.microsoft.com/office/drawing/2014/main" id="{31C82A20-1360-8350-B34F-352B95183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0557B541-3F5E-991C-E479-9ADD8131F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6516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Raft Leader Election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5090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Leader Election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90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17040A1-41DD-6F2D-5CAA-1FA7778E2ECC}"/>
              </a:ext>
            </a:extLst>
          </p:cNvPr>
          <p:cNvGrpSpPr/>
          <p:nvPr/>
        </p:nvGrpSpPr>
        <p:grpSpPr>
          <a:xfrm>
            <a:off x="4243539" y="1791660"/>
            <a:ext cx="3704920" cy="3730154"/>
            <a:chOff x="7837507" y="1627626"/>
            <a:chExt cx="3264200" cy="328643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D4D27D9-4F5D-BD87-F279-7CD93338C377}"/>
                </a:ext>
              </a:extLst>
            </p:cNvPr>
            <p:cNvSpPr/>
            <p:nvPr/>
          </p:nvSpPr>
          <p:spPr>
            <a:xfrm>
              <a:off x="10485213" y="2202482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7AF647D-C0A2-9353-56B3-469C46902C3B}"/>
                </a:ext>
              </a:extLst>
            </p:cNvPr>
            <p:cNvSpPr/>
            <p:nvPr/>
          </p:nvSpPr>
          <p:spPr>
            <a:xfrm>
              <a:off x="9787974" y="2885585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FE1F869-3E78-A737-AF5A-D9A583446BA2}"/>
                </a:ext>
              </a:extLst>
            </p:cNvPr>
            <p:cNvSpPr/>
            <p:nvPr/>
          </p:nvSpPr>
          <p:spPr>
            <a:xfrm>
              <a:off x="8398957" y="4274180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2DD1504-1951-6201-D02D-5C0A3028935A}"/>
                </a:ext>
              </a:extLst>
            </p:cNvPr>
            <p:cNvSpPr/>
            <p:nvPr/>
          </p:nvSpPr>
          <p:spPr>
            <a:xfrm>
              <a:off x="9122227" y="1627626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774C2A9-D547-FC7D-0CE1-D35F4D4776FD}"/>
                </a:ext>
              </a:extLst>
            </p:cNvPr>
            <p:cNvSpPr/>
            <p:nvPr/>
          </p:nvSpPr>
          <p:spPr>
            <a:xfrm>
              <a:off x="7837507" y="2956379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4E760C9-853D-B9DC-E351-EB008E414F61}"/>
                </a:ext>
              </a:extLst>
            </p:cNvPr>
            <p:cNvSpPr/>
            <p:nvPr/>
          </p:nvSpPr>
          <p:spPr>
            <a:xfrm>
              <a:off x="10526851" y="4339202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4C92FAC-EBDB-6D08-B45B-B3844DF4174E}"/>
                </a:ext>
              </a:extLst>
            </p:cNvPr>
            <p:cNvSpPr/>
            <p:nvPr/>
          </p:nvSpPr>
          <p:spPr>
            <a:xfrm>
              <a:off x="9078209" y="3595476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B03A6894-6988-9D62-032E-AB975A2C891D}"/>
              </a:ext>
            </a:extLst>
          </p:cNvPr>
          <p:cNvSpPr txBox="1"/>
          <p:nvPr/>
        </p:nvSpPr>
        <p:spPr>
          <a:xfrm>
            <a:off x="848738" y="2760869"/>
            <a:ext cx="200241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All Nodes start as Followers</a:t>
            </a:r>
          </a:p>
        </p:txBody>
      </p:sp>
    </p:spTree>
    <p:extLst>
      <p:ext uri="{BB962C8B-B14F-4D97-AF65-F5344CB8AC3E}">
        <p14:creationId xmlns:p14="http://schemas.microsoft.com/office/powerpoint/2010/main" val="413958061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Raft Leader Election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5090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Leader Election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91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17040A1-41DD-6F2D-5CAA-1FA7778E2ECC}"/>
              </a:ext>
            </a:extLst>
          </p:cNvPr>
          <p:cNvGrpSpPr/>
          <p:nvPr/>
        </p:nvGrpSpPr>
        <p:grpSpPr>
          <a:xfrm>
            <a:off x="4243539" y="1791660"/>
            <a:ext cx="3704920" cy="3730154"/>
            <a:chOff x="7837507" y="1627626"/>
            <a:chExt cx="3264200" cy="328643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D4D27D9-4F5D-BD87-F279-7CD93338C377}"/>
                </a:ext>
              </a:extLst>
            </p:cNvPr>
            <p:cNvSpPr/>
            <p:nvPr/>
          </p:nvSpPr>
          <p:spPr>
            <a:xfrm>
              <a:off x="10485213" y="2202482"/>
              <a:ext cx="574856" cy="574856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7AF647D-C0A2-9353-56B3-469C46902C3B}"/>
                </a:ext>
              </a:extLst>
            </p:cNvPr>
            <p:cNvSpPr/>
            <p:nvPr/>
          </p:nvSpPr>
          <p:spPr>
            <a:xfrm>
              <a:off x="9787974" y="2885585"/>
              <a:ext cx="574856" cy="574856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FE1F869-3E78-A737-AF5A-D9A583446BA2}"/>
                </a:ext>
              </a:extLst>
            </p:cNvPr>
            <p:cNvSpPr/>
            <p:nvPr/>
          </p:nvSpPr>
          <p:spPr>
            <a:xfrm>
              <a:off x="8398957" y="4274180"/>
              <a:ext cx="574856" cy="574856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2DD1504-1951-6201-D02D-5C0A3028935A}"/>
                </a:ext>
              </a:extLst>
            </p:cNvPr>
            <p:cNvSpPr/>
            <p:nvPr/>
          </p:nvSpPr>
          <p:spPr>
            <a:xfrm>
              <a:off x="9122227" y="1627626"/>
              <a:ext cx="574856" cy="574856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774C2A9-D547-FC7D-0CE1-D35F4D4776FD}"/>
                </a:ext>
              </a:extLst>
            </p:cNvPr>
            <p:cNvSpPr/>
            <p:nvPr/>
          </p:nvSpPr>
          <p:spPr>
            <a:xfrm>
              <a:off x="7837507" y="2956379"/>
              <a:ext cx="574856" cy="574856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4E760C9-853D-B9DC-E351-EB008E414F61}"/>
                </a:ext>
              </a:extLst>
            </p:cNvPr>
            <p:cNvSpPr/>
            <p:nvPr/>
          </p:nvSpPr>
          <p:spPr>
            <a:xfrm>
              <a:off x="10526851" y="4339202"/>
              <a:ext cx="574856" cy="574856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4C92FAC-EBDB-6D08-B45B-B3844DF4174E}"/>
                </a:ext>
              </a:extLst>
            </p:cNvPr>
            <p:cNvSpPr/>
            <p:nvPr/>
          </p:nvSpPr>
          <p:spPr>
            <a:xfrm>
              <a:off x="9078209" y="3595476"/>
              <a:ext cx="574856" cy="574856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BD2A799-C4ED-E616-7ABF-C05AFBD39483}"/>
              </a:ext>
            </a:extLst>
          </p:cNvPr>
          <p:cNvSpPr txBox="1"/>
          <p:nvPr/>
        </p:nvSpPr>
        <p:spPr>
          <a:xfrm>
            <a:off x="419693" y="2022205"/>
            <a:ext cx="318986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No Leader was found, they transition to Candidate state and vote for a Leader</a:t>
            </a:r>
          </a:p>
        </p:txBody>
      </p:sp>
    </p:spTree>
    <p:extLst>
      <p:ext uri="{BB962C8B-B14F-4D97-AF65-F5344CB8AC3E}">
        <p14:creationId xmlns:p14="http://schemas.microsoft.com/office/powerpoint/2010/main" val="397793358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Raft Leader Election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5090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Leader Election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92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17040A1-41DD-6F2D-5CAA-1FA7778E2ECC}"/>
              </a:ext>
            </a:extLst>
          </p:cNvPr>
          <p:cNvGrpSpPr/>
          <p:nvPr/>
        </p:nvGrpSpPr>
        <p:grpSpPr>
          <a:xfrm>
            <a:off x="4243539" y="1791660"/>
            <a:ext cx="3704920" cy="3730154"/>
            <a:chOff x="7837507" y="1627626"/>
            <a:chExt cx="3264200" cy="328643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D4D27D9-4F5D-BD87-F279-7CD93338C377}"/>
                </a:ext>
              </a:extLst>
            </p:cNvPr>
            <p:cNvSpPr/>
            <p:nvPr/>
          </p:nvSpPr>
          <p:spPr>
            <a:xfrm>
              <a:off x="10485213" y="2202482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7AF647D-C0A2-9353-56B3-469C46902C3B}"/>
                </a:ext>
              </a:extLst>
            </p:cNvPr>
            <p:cNvSpPr/>
            <p:nvPr/>
          </p:nvSpPr>
          <p:spPr>
            <a:xfrm>
              <a:off x="9787974" y="2885585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FE1F869-3E78-A737-AF5A-D9A583446BA2}"/>
                </a:ext>
              </a:extLst>
            </p:cNvPr>
            <p:cNvSpPr/>
            <p:nvPr/>
          </p:nvSpPr>
          <p:spPr>
            <a:xfrm>
              <a:off x="8398957" y="4274180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2DD1504-1951-6201-D02D-5C0A3028935A}"/>
                </a:ext>
              </a:extLst>
            </p:cNvPr>
            <p:cNvSpPr/>
            <p:nvPr/>
          </p:nvSpPr>
          <p:spPr>
            <a:xfrm>
              <a:off x="9122227" y="1627626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774C2A9-D547-FC7D-0CE1-D35F4D4776FD}"/>
                </a:ext>
              </a:extLst>
            </p:cNvPr>
            <p:cNvSpPr/>
            <p:nvPr/>
          </p:nvSpPr>
          <p:spPr>
            <a:xfrm>
              <a:off x="7837507" y="2956379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4E760C9-853D-B9DC-E351-EB008E414F61}"/>
                </a:ext>
              </a:extLst>
            </p:cNvPr>
            <p:cNvSpPr/>
            <p:nvPr/>
          </p:nvSpPr>
          <p:spPr>
            <a:xfrm>
              <a:off x="10526851" y="4339202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4C92FAC-EBDB-6D08-B45B-B3844DF4174E}"/>
                </a:ext>
              </a:extLst>
            </p:cNvPr>
            <p:cNvSpPr/>
            <p:nvPr/>
          </p:nvSpPr>
          <p:spPr>
            <a:xfrm>
              <a:off x="9078209" y="3595476"/>
              <a:ext cx="574856" cy="574856"/>
            </a:xfrm>
            <a:prstGeom prst="ellipse">
              <a:avLst/>
            </a:prstGeom>
            <a:solidFill>
              <a:srgbClr val="FC5D3D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9EDA01C-8B0E-2ED2-E364-2F984D8EE567}"/>
              </a:ext>
            </a:extLst>
          </p:cNvPr>
          <p:cNvSpPr txBox="1"/>
          <p:nvPr/>
        </p:nvSpPr>
        <p:spPr>
          <a:xfrm>
            <a:off x="375243" y="2644170"/>
            <a:ext cx="318986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A Leader is elected by the Majority of votes</a:t>
            </a:r>
          </a:p>
        </p:txBody>
      </p:sp>
    </p:spTree>
    <p:extLst>
      <p:ext uri="{BB962C8B-B14F-4D97-AF65-F5344CB8AC3E}">
        <p14:creationId xmlns:p14="http://schemas.microsoft.com/office/powerpoint/2010/main" val="142551775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Raft Leader Election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5090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Leader Election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93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17040A1-41DD-6F2D-5CAA-1FA7778E2ECC}"/>
              </a:ext>
            </a:extLst>
          </p:cNvPr>
          <p:cNvGrpSpPr/>
          <p:nvPr/>
        </p:nvGrpSpPr>
        <p:grpSpPr>
          <a:xfrm>
            <a:off x="4243539" y="1791660"/>
            <a:ext cx="3704920" cy="3730154"/>
            <a:chOff x="7837507" y="1627626"/>
            <a:chExt cx="3264200" cy="328643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D4D27D9-4F5D-BD87-F279-7CD93338C377}"/>
                </a:ext>
              </a:extLst>
            </p:cNvPr>
            <p:cNvSpPr/>
            <p:nvPr/>
          </p:nvSpPr>
          <p:spPr>
            <a:xfrm>
              <a:off x="10485213" y="2202482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7AF647D-C0A2-9353-56B3-469C46902C3B}"/>
                </a:ext>
              </a:extLst>
            </p:cNvPr>
            <p:cNvSpPr/>
            <p:nvPr/>
          </p:nvSpPr>
          <p:spPr>
            <a:xfrm>
              <a:off x="9787974" y="2885585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FE1F869-3E78-A737-AF5A-D9A583446BA2}"/>
                </a:ext>
              </a:extLst>
            </p:cNvPr>
            <p:cNvSpPr/>
            <p:nvPr/>
          </p:nvSpPr>
          <p:spPr>
            <a:xfrm>
              <a:off x="8398957" y="4274180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2DD1504-1951-6201-D02D-5C0A3028935A}"/>
                </a:ext>
              </a:extLst>
            </p:cNvPr>
            <p:cNvSpPr/>
            <p:nvPr/>
          </p:nvSpPr>
          <p:spPr>
            <a:xfrm>
              <a:off x="9122227" y="1627626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774C2A9-D547-FC7D-0CE1-D35F4D4776FD}"/>
                </a:ext>
              </a:extLst>
            </p:cNvPr>
            <p:cNvSpPr/>
            <p:nvPr/>
          </p:nvSpPr>
          <p:spPr>
            <a:xfrm>
              <a:off x="7837507" y="2956379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4E760C9-853D-B9DC-E351-EB008E414F61}"/>
                </a:ext>
              </a:extLst>
            </p:cNvPr>
            <p:cNvSpPr/>
            <p:nvPr/>
          </p:nvSpPr>
          <p:spPr>
            <a:xfrm>
              <a:off x="10526851" y="4339202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4C92FAC-EBDB-6D08-B45B-B3844DF4174E}"/>
                </a:ext>
              </a:extLst>
            </p:cNvPr>
            <p:cNvSpPr/>
            <p:nvPr/>
          </p:nvSpPr>
          <p:spPr>
            <a:xfrm>
              <a:off x="9078209" y="3595476"/>
              <a:ext cx="574856" cy="57485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" name="Picture 1" descr="A red x on a black background&#10;&#10;Description automatically generated">
            <a:extLst>
              <a:ext uri="{FF2B5EF4-FFF2-40B4-BE49-F238E27FC236}">
                <a16:creationId xmlns:a16="http://schemas.microsoft.com/office/drawing/2014/main" id="{7F390BE0-22B8-CA3F-637E-6F3557AC1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026" y="3920961"/>
            <a:ext cx="835929" cy="8609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A9CA4E-E415-9ED0-D059-D79D026FA2A7}"/>
              </a:ext>
            </a:extLst>
          </p:cNvPr>
          <p:cNvSpPr txBox="1"/>
          <p:nvPr/>
        </p:nvSpPr>
        <p:spPr>
          <a:xfrm>
            <a:off x="375243" y="2644170"/>
            <a:ext cx="318986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The Leader node could fail at anytime</a:t>
            </a:r>
          </a:p>
        </p:txBody>
      </p:sp>
    </p:spTree>
    <p:extLst>
      <p:ext uri="{BB962C8B-B14F-4D97-AF65-F5344CB8AC3E}">
        <p14:creationId xmlns:p14="http://schemas.microsoft.com/office/powerpoint/2010/main" val="175875474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Raft Leader Election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5090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Leader Election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94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17040A1-41DD-6F2D-5CAA-1FA7778E2ECC}"/>
              </a:ext>
            </a:extLst>
          </p:cNvPr>
          <p:cNvGrpSpPr/>
          <p:nvPr/>
        </p:nvGrpSpPr>
        <p:grpSpPr>
          <a:xfrm>
            <a:off x="4243539" y="1791660"/>
            <a:ext cx="3704920" cy="3730154"/>
            <a:chOff x="7837507" y="1627626"/>
            <a:chExt cx="3264200" cy="328643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D4D27D9-4F5D-BD87-F279-7CD93338C377}"/>
                </a:ext>
              </a:extLst>
            </p:cNvPr>
            <p:cNvSpPr/>
            <p:nvPr/>
          </p:nvSpPr>
          <p:spPr>
            <a:xfrm>
              <a:off x="10485213" y="2202482"/>
              <a:ext cx="574856" cy="574856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7AF647D-C0A2-9353-56B3-469C46902C3B}"/>
                </a:ext>
              </a:extLst>
            </p:cNvPr>
            <p:cNvSpPr/>
            <p:nvPr/>
          </p:nvSpPr>
          <p:spPr>
            <a:xfrm>
              <a:off x="9787974" y="2885585"/>
              <a:ext cx="574856" cy="574856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FE1F869-3E78-A737-AF5A-D9A583446BA2}"/>
                </a:ext>
              </a:extLst>
            </p:cNvPr>
            <p:cNvSpPr/>
            <p:nvPr/>
          </p:nvSpPr>
          <p:spPr>
            <a:xfrm>
              <a:off x="8398957" y="4274180"/>
              <a:ext cx="574856" cy="574856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2DD1504-1951-6201-D02D-5C0A3028935A}"/>
                </a:ext>
              </a:extLst>
            </p:cNvPr>
            <p:cNvSpPr/>
            <p:nvPr/>
          </p:nvSpPr>
          <p:spPr>
            <a:xfrm>
              <a:off x="9122227" y="1627626"/>
              <a:ext cx="574856" cy="574856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774C2A9-D547-FC7D-0CE1-D35F4D4776FD}"/>
                </a:ext>
              </a:extLst>
            </p:cNvPr>
            <p:cNvSpPr/>
            <p:nvPr/>
          </p:nvSpPr>
          <p:spPr>
            <a:xfrm>
              <a:off x="7837507" y="2956379"/>
              <a:ext cx="574856" cy="574856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4E760C9-853D-B9DC-E351-EB008E414F61}"/>
                </a:ext>
              </a:extLst>
            </p:cNvPr>
            <p:cNvSpPr/>
            <p:nvPr/>
          </p:nvSpPr>
          <p:spPr>
            <a:xfrm>
              <a:off x="10526851" y="4339202"/>
              <a:ext cx="574856" cy="574856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4C92FAC-EBDB-6D08-B45B-B3844DF4174E}"/>
                </a:ext>
              </a:extLst>
            </p:cNvPr>
            <p:cNvSpPr/>
            <p:nvPr/>
          </p:nvSpPr>
          <p:spPr>
            <a:xfrm>
              <a:off x="9078209" y="3595476"/>
              <a:ext cx="574856" cy="57485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" name="Picture 1" descr="A red x on a black background&#10;&#10;Description automatically generated">
            <a:extLst>
              <a:ext uri="{FF2B5EF4-FFF2-40B4-BE49-F238E27FC236}">
                <a16:creationId xmlns:a16="http://schemas.microsoft.com/office/drawing/2014/main" id="{7F390BE0-22B8-CA3F-637E-6F3557AC1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026" y="3920961"/>
            <a:ext cx="835929" cy="8609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8A1F10-9353-471D-1455-17F4F5FA7751}"/>
              </a:ext>
            </a:extLst>
          </p:cNvPr>
          <p:cNvSpPr txBox="1"/>
          <p:nvPr/>
        </p:nvSpPr>
        <p:spPr>
          <a:xfrm>
            <a:off x="375243" y="2644170"/>
            <a:ext cx="318986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Nodes transition to Candidate state and vote for a new Leader</a:t>
            </a:r>
          </a:p>
        </p:txBody>
      </p:sp>
    </p:spTree>
    <p:extLst>
      <p:ext uri="{BB962C8B-B14F-4D97-AF65-F5344CB8AC3E}">
        <p14:creationId xmlns:p14="http://schemas.microsoft.com/office/powerpoint/2010/main" val="316852475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Raft Leader Election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5090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Leader Election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95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17040A1-41DD-6F2D-5CAA-1FA7778E2ECC}"/>
              </a:ext>
            </a:extLst>
          </p:cNvPr>
          <p:cNvGrpSpPr/>
          <p:nvPr/>
        </p:nvGrpSpPr>
        <p:grpSpPr>
          <a:xfrm>
            <a:off x="4243539" y="1791660"/>
            <a:ext cx="3704920" cy="3730154"/>
            <a:chOff x="7837507" y="1627626"/>
            <a:chExt cx="3264200" cy="328643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D4D27D9-4F5D-BD87-F279-7CD93338C377}"/>
                </a:ext>
              </a:extLst>
            </p:cNvPr>
            <p:cNvSpPr/>
            <p:nvPr/>
          </p:nvSpPr>
          <p:spPr>
            <a:xfrm>
              <a:off x="10485213" y="2202482"/>
              <a:ext cx="574856" cy="574856"/>
            </a:xfrm>
            <a:prstGeom prst="ellipse">
              <a:avLst/>
            </a:prstGeom>
            <a:solidFill>
              <a:srgbClr val="FC5D3D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7AF647D-C0A2-9353-56B3-469C46902C3B}"/>
                </a:ext>
              </a:extLst>
            </p:cNvPr>
            <p:cNvSpPr/>
            <p:nvPr/>
          </p:nvSpPr>
          <p:spPr>
            <a:xfrm>
              <a:off x="9787974" y="2885585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FE1F869-3E78-A737-AF5A-D9A583446BA2}"/>
                </a:ext>
              </a:extLst>
            </p:cNvPr>
            <p:cNvSpPr/>
            <p:nvPr/>
          </p:nvSpPr>
          <p:spPr>
            <a:xfrm>
              <a:off x="8398957" y="4274180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2DD1504-1951-6201-D02D-5C0A3028935A}"/>
                </a:ext>
              </a:extLst>
            </p:cNvPr>
            <p:cNvSpPr/>
            <p:nvPr/>
          </p:nvSpPr>
          <p:spPr>
            <a:xfrm>
              <a:off x="9122227" y="1627626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774C2A9-D547-FC7D-0CE1-D35F4D4776FD}"/>
                </a:ext>
              </a:extLst>
            </p:cNvPr>
            <p:cNvSpPr/>
            <p:nvPr/>
          </p:nvSpPr>
          <p:spPr>
            <a:xfrm>
              <a:off x="7837507" y="2956379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4E760C9-853D-B9DC-E351-EB008E414F61}"/>
                </a:ext>
              </a:extLst>
            </p:cNvPr>
            <p:cNvSpPr/>
            <p:nvPr/>
          </p:nvSpPr>
          <p:spPr>
            <a:xfrm>
              <a:off x="10526851" y="4339202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4C92FAC-EBDB-6D08-B45B-B3844DF4174E}"/>
                </a:ext>
              </a:extLst>
            </p:cNvPr>
            <p:cNvSpPr/>
            <p:nvPr/>
          </p:nvSpPr>
          <p:spPr>
            <a:xfrm>
              <a:off x="9078209" y="3595476"/>
              <a:ext cx="574856" cy="57485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" name="Picture 1" descr="A red x on a black background&#10;&#10;Description automatically generated">
            <a:extLst>
              <a:ext uri="{FF2B5EF4-FFF2-40B4-BE49-F238E27FC236}">
                <a16:creationId xmlns:a16="http://schemas.microsoft.com/office/drawing/2014/main" id="{7F390BE0-22B8-CA3F-637E-6F3557AC1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026" y="3920961"/>
            <a:ext cx="835929" cy="8609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70C6B9-53EA-8A6A-31DE-EF534EBA5DB0}"/>
              </a:ext>
            </a:extLst>
          </p:cNvPr>
          <p:cNvSpPr txBox="1"/>
          <p:nvPr/>
        </p:nvSpPr>
        <p:spPr>
          <a:xfrm>
            <a:off x="389661" y="3007090"/>
            <a:ext cx="318986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A new Leader was Elected</a:t>
            </a:r>
          </a:p>
        </p:txBody>
      </p:sp>
    </p:spTree>
    <p:extLst>
      <p:ext uri="{BB962C8B-B14F-4D97-AF65-F5344CB8AC3E}">
        <p14:creationId xmlns:p14="http://schemas.microsoft.com/office/powerpoint/2010/main" val="276838012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Raft Leader Election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5090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Leader Election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96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17040A1-41DD-6F2D-5CAA-1FA7778E2ECC}"/>
              </a:ext>
            </a:extLst>
          </p:cNvPr>
          <p:cNvGrpSpPr/>
          <p:nvPr/>
        </p:nvGrpSpPr>
        <p:grpSpPr>
          <a:xfrm>
            <a:off x="4243539" y="1791660"/>
            <a:ext cx="3704920" cy="3730154"/>
            <a:chOff x="7837507" y="1627626"/>
            <a:chExt cx="3264200" cy="328643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D4D27D9-4F5D-BD87-F279-7CD93338C377}"/>
                </a:ext>
              </a:extLst>
            </p:cNvPr>
            <p:cNvSpPr/>
            <p:nvPr/>
          </p:nvSpPr>
          <p:spPr>
            <a:xfrm>
              <a:off x="10485213" y="2202482"/>
              <a:ext cx="574856" cy="574856"/>
            </a:xfrm>
            <a:prstGeom prst="ellipse">
              <a:avLst/>
            </a:prstGeom>
            <a:solidFill>
              <a:srgbClr val="FC5D3D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7AF647D-C0A2-9353-56B3-469C46902C3B}"/>
                </a:ext>
              </a:extLst>
            </p:cNvPr>
            <p:cNvSpPr/>
            <p:nvPr/>
          </p:nvSpPr>
          <p:spPr>
            <a:xfrm>
              <a:off x="9787974" y="2885585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FE1F869-3E78-A737-AF5A-D9A583446BA2}"/>
                </a:ext>
              </a:extLst>
            </p:cNvPr>
            <p:cNvSpPr/>
            <p:nvPr/>
          </p:nvSpPr>
          <p:spPr>
            <a:xfrm>
              <a:off x="8398957" y="4274180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2DD1504-1951-6201-D02D-5C0A3028935A}"/>
                </a:ext>
              </a:extLst>
            </p:cNvPr>
            <p:cNvSpPr/>
            <p:nvPr/>
          </p:nvSpPr>
          <p:spPr>
            <a:xfrm>
              <a:off x="9122227" y="1627626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774C2A9-D547-FC7D-0CE1-D35F4D4776FD}"/>
                </a:ext>
              </a:extLst>
            </p:cNvPr>
            <p:cNvSpPr/>
            <p:nvPr/>
          </p:nvSpPr>
          <p:spPr>
            <a:xfrm>
              <a:off x="7837507" y="2956379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4E760C9-853D-B9DC-E351-EB008E414F61}"/>
                </a:ext>
              </a:extLst>
            </p:cNvPr>
            <p:cNvSpPr/>
            <p:nvPr/>
          </p:nvSpPr>
          <p:spPr>
            <a:xfrm>
              <a:off x="10526851" y="4339202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4C92FAC-EBDB-6D08-B45B-B3844DF4174E}"/>
                </a:ext>
              </a:extLst>
            </p:cNvPr>
            <p:cNvSpPr/>
            <p:nvPr/>
          </p:nvSpPr>
          <p:spPr>
            <a:xfrm>
              <a:off x="9078209" y="3595476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CF5295C-0FD6-A774-C089-8F9D65CE633D}"/>
              </a:ext>
            </a:extLst>
          </p:cNvPr>
          <p:cNvSpPr txBox="1"/>
          <p:nvPr/>
        </p:nvSpPr>
        <p:spPr>
          <a:xfrm>
            <a:off x="389661" y="3007090"/>
            <a:ext cx="318986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If the previous Leader is up again it will </a:t>
            </a:r>
          </a:p>
          <a:p>
            <a:pPr algn="ctr"/>
            <a:r>
              <a:rPr lang="en-US" sz="3200" dirty="0"/>
              <a:t>Follow the New Leader</a:t>
            </a:r>
          </a:p>
        </p:txBody>
      </p:sp>
    </p:spTree>
    <p:extLst>
      <p:ext uri="{BB962C8B-B14F-4D97-AF65-F5344CB8AC3E}">
        <p14:creationId xmlns:p14="http://schemas.microsoft.com/office/powerpoint/2010/main" val="46128609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Compare-And-Swap Election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5090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Leader Election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97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17040A1-41DD-6F2D-5CAA-1FA7778E2ECC}"/>
              </a:ext>
            </a:extLst>
          </p:cNvPr>
          <p:cNvGrpSpPr/>
          <p:nvPr/>
        </p:nvGrpSpPr>
        <p:grpSpPr>
          <a:xfrm>
            <a:off x="7714058" y="2466444"/>
            <a:ext cx="2376750" cy="2392938"/>
            <a:chOff x="7837507" y="1627626"/>
            <a:chExt cx="3264200" cy="328643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D4D27D9-4F5D-BD87-F279-7CD93338C377}"/>
                </a:ext>
              </a:extLst>
            </p:cNvPr>
            <p:cNvSpPr/>
            <p:nvPr/>
          </p:nvSpPr>
          <p:spPr>
            <a:xfrm>
              <a:off x="10485213" y="2202482"/>
              <a:ext cx="574856" cy="574856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7AF647D-C0A2-9353-56B3-469C46902C3B}"/>
                </a:ext>
              </a:extLst>
            </p:cNvPr>
            <p:cNvSpPr/>
            <p:nvPr/>
          </p:nvSpPr>
          <p:spPr>
            <a:xfrm>
              <a:off x="9787974" y="2885585"/>
              <a:ext cx="574856" cy="574856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FE1F869-3E78-A737-AF5A-D9A583446BA2}"/>
                </a:ext>
              </a:extLst>
            </p:cNvPr>
            <p:cNvSpPr/>
            <p:nvPr/>
          </p:nvSpPr>
          <p:spPr>
            <a:xfrm>
              <a:off x="8398957" y="4274180"/>
              <a:ext cx="574856" cy="574856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2DD1504-1951-6201-D02D-5C0A3028935A}"/>
                </a:ext>
              </a:extLst>
            </p:cNvPr>
            <p:cNvSpPr/>
            <p:nvPr/>
          </p:nvSpPr>
          <p:spPr>
            <a:xfrm>
              <a:off x="9122227" y="1627626"/>
              <a:ext cx="574856" cy="574856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774C2A9-D547-FC7D-0CE1-D35F4D4776FD}"/>
                </a:ext>
              </a:extLst>
            </p:cNvPr>
            <p:cNvSpPr/>
            <p:nvPr/>
          </p:nvSpPr>
          <p:spPr>
            <a:xfrm>
              <a:off x="7837507" y="2956379"/>
              <a:ext cx="574856" cy="574856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4E760C9-853D-B9DC-E351-EB008E414F61}"/>
                </a:ext>
              </a:extLst>
            </p:cNvPr>
            <p:cNvSpPr/>
            <p:nvPr/>
          </p:nvSpPr>
          <p:spPr>
            <a:xfrm>
              <a:off x="10526851" y="4339202"/>
              <a:ext cx="574856" cy="574856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4C92FAC-EBDB-6D08-B45B-B3844DF4174E}"/>
                </a:ext>
              </a:extLst>
            </p:cNvPr>
            <p:cNvSpPr/>
            <p:nvPr/>
          </p:nvSpPr>
          <p:spPr>
            <a:xfrm>
              <a:off x="9078209" y="3595476"/>
              <a:ext cx="574856" cy="574856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E4849736-30E9-F4F0-BBAA-C3959AD2F8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240" y="2728344"/>
            <a:ext cx="1889077" cy="188907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9B5FC1F-F20F-37F6-00B7-68D71C33B94E}"/>
              </a:ext>
            </a:extLst>
          </p:cNvPr>
          <p:cNvCxnSpPr>
            <a:cxnSpLocks/>
          </p:cNvCxnSpPr>
          <p:nvPr/>
        </p:nvCxnSpPr>
        <p:spPr>
          <a:xfrm flipH="1">
            <a:off x="4393247" y="3676507"/>
            <a:ext cx="2898579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D1A9B6D-E62E-FCCD-4E40-507DB25877FE}"/>
              </a:ext>
            </a:extLst>
          </p:cNvPr>
          <p:cNvSpPr txBox="1"/>
          <p:nvPr/>
        </p:nvSpPr>
        <p:spPr>
          <a:xfrm>
            <a:off x="4762112" y="2113592"/>
            <a:ext cx="229615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If there is no leader, then I’m the leader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EAD10D-CC75-14FD-BCEA-87F0E6F01221}"/>
              </a:ext>
            </a:extLst>
          </p:cNvPr>
          <p:cNvSpPr txBox="1"/>
          <p:nvPr/>
        </p:nvSpPr>
        <p:spPr>
          <a:xfrm>
            <a:off x="1366897" y="4661384"/>
            <a:ext cx="358976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Data Store</a:t>
            </a:r>
          </a:p>
          <a:p>
            <a:pPr algn="ctr"/>
            <a:r>
              <a:rPr lang="en-US" sz="2800" dirty="0"/>
              <a:t>that supports Compare-And-Swap</a:t>
            </a:r>
          </a:p>
        </p:txBody>
      </p:sp>
    </p:spTree>
    <p:extLst>
      <p:ext uri="{BB962C8B-B14F-4D97-AF65-F5344CB8AC3E}">
        <p14:creationId xmlns:p14="http://schemas.microsoft.com/office/powerpoint/2010/main" val="2119252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C2AD3D4-975E-25B1-767D-7D7AF73D37A7}"/>
              </a:ext>
            </a:extLst>
          </p:cNvPr>
          <p:cNvGrpSpPr/>
          <p:nvPr/>
        </p:nvGrpSpPr>
        <p:grpSpPr>
          <a:xfrm>
            <a:off x="7714058" y="2466444"/>
            <a:ext cx="2376750" cy="2392938"/>
            <a:chOff x="7837507" y="1627626"/>
            <a:chExt cx="3264200" cy="328643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702D940-86AB-C982-4571-7F1398D818B1}"/>
                </a:ext>
              </a:extLst>
            </p:cNvPr>
            <p:cNvSpPr/>
            <p:nvPr/>
          </p:nvSpPr>
          <p:spPr>
            <a:xfrm>
              <a:off x="10485213" y="2202482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0CB9910-EE05-6AAD-ABE3-F2A1C9D85BE5}"/>
                </a:ext>
              </a:extLst>
            </p:cNvPr>
            <p:cNvSpPr/>
            <p:nvPr/>
          </p:nvSpPr>
          <p:spPr>
            <a:xfrm>
              <a:off x="9787974" y="2885585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1E17A4B-B45D-E99B-D6A1-5798165CABDC}"/>
                </a:ext>
              </a:extLst>
            </p:cNvPr>
            <p:cNvSpPr/>
            <p:nvPr/>
          </p:nvSpPr>
          <p:spPr>
            <a:xfrm>
              <a:off x="8398957" y="4274180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5D1CC71-294B-7DD7-D154-B4009635D0F6}"/>
                </a:ext>
              </a:extLst>
            </p:cNvPr>
            <p:cNvSpPr/>
            <p:nvPr/>
          </p:nvSpPr>
          <p:spPr>
            <a:xfrm>
              <a:off x="9122227" y="1627626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0BEB062-6A2B-87F9-0EC6-813EBA515AB6}"/>
                </a:ext>
              </a:extLst>
            </p:cNvPr>
            <p:cNvSpPr/>
            <p:nvPr/>
          </p:nvSpPr>
          <p:spPr>
            <a:xfrm>
              <a:off x="7837507" y="2956379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2023B39-DBBA-35A7-83C4-58C593A97EB1}"/>
                </a:ext>
              </a:extLst>
            </p:cNvPr>
            <p:cNvSpPr/>
            <p:nvPr/>
          </p:nvSpPr>
          <p:spPr>
            <a:xfrm>
              <a:off x="10526851" y="4339202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9C5E06E-A409-F606-BBA8-35E1E7F45FBB}"/>
                </a:ext>
              </a:extLst>
            </p:cNvPr>
            <p:cNvSpPr/>
            <p:nvPr/>
          </p:nvSpPr>
          <p:spPr>
            <a:xfrm>
              <a:off x="9078209" y="3595476"/>
              <a:ext cx="574856" cy="574856"/>
            </a:xfrm>
            <a:prstGeom prst="ellipse">
              <a:avLst/>
            </a:prstGeom>
            <a:solidFill>
              <a:srgbClr val="FC5D3D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Compare-And-Swap Election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5090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Leader Election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98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849736-30E9-F4F0-BBAA-C3959AD2F8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240" y="2728344"/>
            <a:ext cx="1889077" cy="18890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D1A9B6D-E62E-FCCD-4E40-507DB25877FE}"/>
              </a:ext>
            </a:extLst>
          </p:cNvPr>
          <p:cNvSpPr txBox="1"/>
          <p:nvPr/>
        </p:nvSpPr>
        <p:spPr>
          <a:xfrm>
            <a:off x="4516096" y="2728344"/>
            <a:ext cx="249795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First one to request leadership wins 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CF1DCC-4697-E6B5-B983-089A4AAEF5F3}"/>
              </a:ext>
            </a:extLst>
          </p:cNvPr>
          <p:cNvSpPr txBox="1"/>
          <p:nvPr/>
        </p:nvSpPr>
        <p:spPr>
          <a:xfrm>
            <a:off x="1366897" y="4661384"/>
            <a:ext cx="358976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Data Store</a:t>
            </a:r>
          </a:p>
          <a:p>
            <a:pPr algn="ctr"/>
            <a:r>
              <a:rPr lang="en-US" sz="2800" dirty="0"/>
              <a:t>that supports Compare-And-Swap</a:t>
            </a:r>
          </a:p>
        </p:txBody>
      </p:sp>
    </p:spTree>
    <p:extLst>
      <p:ext uri="{BB962C8B-B14F-4D97-AF65-F5344CB8AC3E}">
        <p14:creationId xmlns:p14="http://schemas.microsoft.com/office/powerpoint/2010/main" val="406689485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Replication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424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99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A229890-4B52-2F71-2C68-960BC2C2D5F9}"/>
              </a:ext>
            </a:extLst>
          </p:cNvPr>
          <p:cNvGrpSpPr/>
          <p:nvPr/>
        </p:nvGrpSpPr>
        <p:grpSpPr>
          <a:xfrm>
            <a:off x="3586955" y="2359141"/>
            <a:ext cx="5018088" cy="2614207"/>
            <a:chOff x="2468992" y="2799152"/>
            <a:chExt cx="5018088" cy="261420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AFE99C4-72EA-20F5-E6F4-D55B4724973D}"/>
                </a:ext>
              </a:extLst>
            </p:cNvPr>
            <p:cNvSpPr txBox="1"/>
            <p:nvPr/>
          </p:nvSpPr>
          <p:spPr>
            <a:xfrm>
              <a:off x="2589336" y="2858814"/>
              <a:ext cx="4897744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200" b="1" dirty="0"/>
                <a:t>Increase Availability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en-US" sz="3200" b="1" dirty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200" b="1" dirty="0"/>
                <a:t>Increase Scalability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en-US" sz="3200" b="1" dirty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200" b="1" dirty="0"/>
                <a:t>Increase Performance</a:t>
              </a:r>
            </a:p>
          </p:txBody>
        </p:sp>
        <p:pic>
          <p:nvPicPr>
            <p:cNvPr id="22" name="Picture 21" descr="A green tick mark on a black background&#10;&#10;Description automatically generated">
              <a:extLst>
                <a:ext uri="{FF2B5EF4-FFF2-40B4-BE49-F238E27FC236}">
                  <a16:creationId xmlns:a16="http://schemas.microsoft.com/office/drawing/2014/main" id="{64FD66AE-3BBF-9430-F8D3-DF13B4691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8994" y="2799152"/>
              <a:ext cx="534029" cy="550015"/>
            </a:xfrm>
            <a:prstGeom prst="rect">
              <a:avLst/>
            </a:prstGeom>
          </p:spPr>
        </p:pic>
        <p:pic>
          <p:nvPicPr>
            <p:cNvPr id="23" name="Picture 22" descr="A green tick mark on a black background&#10;&#10;Description automatically generated">
              <a:extLst>
                <a:ext uri="{FF2B5EF4-FFF2-40B4-BE49-F238E27FC236}">
                  <a16:creationId xmlns:a16="http://schemas.microsoft.com/office/drawing/2014/main" id="{F6594C9C-BF76-0492-C7B8-DA35A216D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8993" y="3786398"/>
              <a:ext cx="534029" cy="550015"/>
            </a:xfrm>
            <a:prstGeom prst="rect">
              <a:avLst/>
            </a:prstGeom>
          </p:spPr>
        </p:pic>
        <p:pic>
          <p:nvPicPr>
            <p:cNvPr id="2" name="Picture 1" descr="A green tick mark on a black background&#10;&#10;Description automatically generated">
              <a:extLst>
                <a:ext uri="{FF2B5EF4-FFF2-40B4-BE49-F238E27FC236}">
                  <a16:creationId xmlns:a16="http://schemas.microsoft.com/office/drawing/2014/main" id="{CE2290EF-EE3B-DF63-6BA8-1025BE0D9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8992" y="4773644"/>
              <a:ext cx="534029" cy="5500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2234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4245</Words>
  <Application>Microsoft Office PowerPoint</Application>
  <PresentationFormat>Widescreen</PresentationFormat>
  <Paragraphs>1842</Paragraphs>
  <Slides>146</Slides>
  <Notes>132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146</vt:i4>
      </vt:variant>
    </vt:vector>
  </HeadingPairs>
  <TitlesOfParts>
    <vt:vector size="151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Mohammed Amine BAGDOURI</dc:creator>
  <cp:lastModifiedBy>Mohammed Amine BAGDOURI</cp:lastModifiedBy>
  <cp:revision>33</cp:revision>
  <dcterms:created xsi:type="dcterms:W3CDTF">2024-09-03T17:37:49Z</dcterms:created>
  <dcterms:modified xsi:type="dcterms:W3CDTF">2024-10-01T12:36:28Z</dcterms:modified>
</cp:coreProperties>
</file>