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3"/>
  </p:notesMasterIdLst>
  <p:sldIdLst>
    <p:sldId id="256" r:id="rId2"/>
    <p:sldId id="258" r:id="rId3"/>
    <p:sldId id="261" r:id="rId4"/>
    <p:sldId id="281" r:id="rId5"/>
    <p:sldId id="262" r:id="rId6"/>
    <p:sldId id="282" r:id="rId7"/>
    <p:sldId id="271" r:id="rId8"/>
    <p:sldId id="263" r:id="rId9"/>
    <p:sldId id="348" r:id="rId10"/>
    <p:sldId id="270" r:id="rId11"/>
    <p:sldId id="349" r:id="rId12"/>
  </p:sldIdLst>
  <p:sldSz cx="9144000" cy="5143500" type="screen16x9"/>
  <p:notesSz cx="6858000" cy="9144000"/>
  <p:embeddedFontLst>
    <p:embeddedFont>
      <p:font typeface="Alata" panose="020B0604020202020204" charset="0"/>
      <p:regular r:id="rId14"/>
    </p:embeddedFont>
    <p:embeddedFont>
      <p:font typeface="Montserrat" panose="00000500000000000000" pitchFamily="50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6A464-9C38-42CD-83E4-7380D6035955}">
  <a:tblStyle styleId="{B126A464-9C38-42CD-83E4-7380D60359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0e9b220ed9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0e9b220ed9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>
          <a:extLst>
            <a:ext uri="{FF2B5EF4-FFF2-40B4-BE49-F238E27FC236}">
              <a16:creationId xmlns:a16="http://schemas.microsoft.com/office/drawing/2014/main" id="{2F96DA47-8316-E32F-E6E7-7ADC629C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8e19db59e_0_80:notes">
            <a:extLst>
              <a:ext uri="{FF2B5EF4-FFF2-40B4-BE49-F238E27FC236}">
                <a16:creationId xmlns:a16="http://schemas.microsoft.com/office/drawing/2014/main" id="{DADCF0DE-1062-FC86-9082-8F18CFD23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08e19db59e_0_80:notes">
            <a:extLst>
              <a:ext uri="{FF2B5EF4-FFF2-40B4-BE49-F238E27FC236}">
                <a16:creationId xmlns:a16="http://schemas.microsoft.com/office/drawing/2014/main" id="{E698DE0E-9BD0-1160-4962-C1FB2DCA4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10e9b220ed9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6" name="Google Shape;2476;g10e9b220ed9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d96099667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d96099667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g10e9b220ed9_0_2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5" name="Google Shape;2495;g10e9b220ed9_0_2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dc6316f5a0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dc6316f5a0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>
          <a:extLst>
            <a:ext uri="{FF2B5EF4-FFF2-40B4-BE49-F238E27FC236}">
              <a16:creationId xmlns:a16="http://schemas.microsoft.com/office/drawing/2014/main" id="{5386E553-D32F-DD2E-E0CD-0BDA591B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dc6316f5a0_0_172:notes">
            <a:extLst>
              <a:ext uri="{FF2B5EF4-FFF2-40B4-BE49-F238E27FC236}">
                <a16:creationId xmlns:a16="http://schemas.microsoft.com/office/drawing/2014/main" id="{F9E7257C-477C-6C74-7A21-8A88A9CDF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dc6316f5a0_0_172:notes">
            <a:extLst>
              <a:ext uri="{FF2B5EF4-FFF2-40B4-BE49-F238E27FC236}">
                <a16:creationId xmlns:a16="http://schemas.microsoft.com/office/drawing/2014/main" id="{5DB6F159-8A3A-2BE7-AD7C-9CB4045043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41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451300"/>
            <a:ext cx="4328700" cy="28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441350"/>
            <a:ext cx="35910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>
            <a:spLocks noGrp="1"/>
          </p:cNvSpPr>
          <p:nvPr>
            <p:ph type="title"/>
          </p:nvPr>
        </p:nvSpPr>
        <p:spPr>
          <a:xfrm>
            <a:off x="4382596" y="1140194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1" name="Google Shape;461;p43"/>
          <p:cNvSpPr txBox="1">
            <a:spLocks noGrp="1"/>
          </p:cNvSpPr>
          <p:nvPr>
            <p:ph type="subTitle" idx="1"/>
          </p:nvPr>
        </p:nvSpPr>
        <p:spPr>
          <a:xfrm>
            <a:off x="4382596" y="2109944"/>
            <a:ext cx="3422400" cy="20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5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21" name="Google Shape;521;p5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5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23" name="Google Shape;523;p5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28" name="Google Shape;528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" name="Google Shape;529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30" name="Google Shape;530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3" name="Google Shape;533;p51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34" name="Google Shape;534;p51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35" name="Google Shape;535;p51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6" name="Google Shape;536;p5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37" name="Google Shape;537;p5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5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5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40" name="Google Shape;540;p51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1" name="Google Shape;541;p51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42" name="Google Shape;542;p51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43" name="Google Shape;543;p51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44" name="Google Shape;544;p51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45" name="Google Shape;545;p51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51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51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48" name="Google Shape;548;p51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016700" cy="10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40167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203700" y="2887575"/>
            <a:ext cx="4279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"/>
          </p:nvPr>
        </p:nvSpPr>
        <p:spPr>
          <a:xfrm>
            <a:off x="2170575" y="3757950"/>
            <a:ext cx="43455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819400" y="15435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8" name="Google Shape;458;p42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61" r:id="rId7"/>
    <p:sldLayoutId id="2147483662" r:id="rId8"/>
    <p:sldLayoutId id="2147483688" r:id="rId9"/>
    <p:sldLayoutId id="2147483689" r:id="rId10"/>
    <p:sldLayoutId id="2147483696" r:id="rId11"/>
    <p:sldLayoutId id="214748369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7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7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7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7"/>
          <p:cNvSpPr/>
          <p:nvPr/>
        </p:nvSpPr>
        <p:spPr>
          <a:xfrm>
            <a:off x="4789571" y="4295636"/>
            <a:ext cx="312570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7"/>
          <p:cNvSpPr/>
          <p:nvPr/>
        </p:nvSpPr>
        <p:spPr>
          <a:xfrm>
            <a:off x="7842452" y="4255899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7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57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7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57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57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7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7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7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57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578" name="Google Shape;578;p57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7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7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7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7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7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7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7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7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7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7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7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7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7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7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7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7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7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7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7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7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7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7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7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7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7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7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7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7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7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57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26" name="Google Shape;626;p57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7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7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7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7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7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57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7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7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7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7"/>
          <p:cNvSpPr txBox="1">
            <a:spLocks noGrp="1"/>
          </p:cNvSpPr>
          <p:nvPr>
            <p:ph type="ctrTitle"/>
          </p:nvPr>
        </p:nvSpPr>
        <p:spPr>
          <a:xfrm>
            <a:off x="714300" y="541010"/>
            <a:ext cx="4712830" cy="28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800" cap="all" dirty="0"/>
              <a:t>Système de Gestion d’un Cabinet Médical</a:t>
            </a:r>
            <a:endParaRPr sz="4800" dirty="0"/>
          </a:p>
        </p:txBody>
      </p:sp>
      <p:sp>
        <p:nvSpPr>
          <p:cNvPr id="639" name="Google Shape;639;p57"/>
          <p:cNvSpPr txBox="1">
            <a:spLocks noGrp="1"/>
          </p:cNvSpPr>
          <p:nvPr>
            <p:ph type="subTitle" idx="1"/>
          </p:nvPr>
        </p:nvSpPr>
        <p:spPr>
          <a:xfrm>
            <a:off x="714300" y="3441350"/>
            <a:ext cx="35910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CHARRO AMINE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/>
              <a:t>LAKBIDI ACHRAF</a:t>
            </a:r>
          </a:p>
        </p:txBody>
      </p:sp>
      <p:sp>
        <p:nvSpPr>
          <p:cNvPr id="640" name="Google Shape;640;p57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7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7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7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7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5FFE42-748A-CD95-5A04-3C842DF8D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137"/>
          <a:stretch/>
        </p:blipFill>
        <p:spPr>
          <a:xfrm>
            <a:off x="790158" y="4042953"/>
            <a:ext cx="1490726" cy="1041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71"/>
          <p:cNvGrpSpPr/>
          <p:nvPr/>
        </p:nvGrpSpPr>
        <p:grpSpPr>
          <a:xfrm>
            <a:off x="1018901" y="260350"/>
            <a:ext cx="7236099" cy="4622800"/>
            <a:chOff x="1465050" y="946225"/>
            <a:chExt cx="6213900" cy="3359100"/>
          </a:xfrm>
        </p:grpSpPr>
        <p:sp>
          <p:nvSpPr>
            <p:cNvPr id="1340" name="Google Shape;1340;p71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1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1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1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1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947AA867-D0AB-3AB5-EED7-8CAC2A9A5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68" y="808679"/>
            <a:ext cx="3515133" cy="37549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107F458-40C6-11E4-36C6-3C4317F3EFFC}"/>
              </a:ext>
            </a:extLst>
          </p:cNvPr>
          <p:cNvSpPr txBox="1"/>
          <p:nvPr/>
        </p:nvSpPr>
        <p:spPr>
          <a:xfrm>
            <a:off x="2286000" y="290555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fr-MA" sz="1050" dirty="0">
                <a:solidFill>
                  <a:schemeClr val="bg1"/>
                </a:solidFill>
                <a:latin typeface="Montserrat"/>
              </a:rPr>
              <a:t>Diagramme de Classe</a:t>
            </a:r>
            <a:endParaRPr lang="fr-FR" sz="1050" dirty="0">
              <a:solidFill>
                <a:schemeClr val="bg1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>
          <a:extLst>
            <a:ext uri="{FF2B5EF4-FFF2-40B4-BE49-F238E27FC236}">
              <a16:creationId xmlns:a16="http://schemas.microsoft.com/office/drawing/2014/main" id="{2AC8DEFE-3FBA-A102-FB7F-E3EC1ACE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62">
            <a:extLst>
              <a:ext uri="{FF2B5EF4-FFF2-40B4-BE49-F238E27FC236}">
                <a16:creationId xmlns:a16="http://schemas.microsoft.com/office/drawing/2014/main" id="{993C6B17-1FDB-7136-2A74-6CBD1F5BC8EB}"/>
              </a:ext>
            </a:extLst>
          </p:cNvPr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56" name="Google Shape;756;p62">
              <a:extLst>
                <a:ext uri="{FF2B5EF4-FFF2-40B4-BE49-F238E27FC236}">
                  <a16:creationId xmlns:a16="http://schemas.microsoft.com/office/drawing/2014/main" id="{1F29A24D-C7F7-E2B3-164C-AAE00538A33A}"/>
                </a:ext>
              </a:extLst>
            </p:cNvPr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62">
              <a:extLst>
                <a:ext uri="{FF2B5EF4-FFF2-40B4-BE49-F238E27FC236}">
                  <a16:creationId xmlns:a16="http://schemas.microsoft.com/office/drawing/2014/main" id="{947CC946-4AC4-7AD0-DB57-63393572A785}"/>
                </a:ext>
              </a:extLst>
            </p:cNvPr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>
              <a:extLst>
                <a:ext uri="{FF2B5EF4-FFF2-40B4-BE49-F238E27FC236}">
                  <a16:creationId xmlns:a16="http://schemas.microsoft.com/office/drawing/2014/main" id="{A91F5204-8AA8-427D-BF38-7BEEA3ECA13B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>
              <a:extLst>
                <a:ext uri="{FF2B5EF4-FFF2-40B4-BE49-F238E27FC236}">
                  <a16:creationId xmlns:a16="http://schemas.microsoft.com/office/drawing/2014/main" id="{39F40F58-BF0F-918B-5188-4FA350FEDCCF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>
              <a:extLst>
                <a:ext uri="{FF2B5EF4-FFF2-40B4-BE49-F238E27FC236}">
                  <a16:creationId xmlns:a16="http://schemas.microsoft.com/office/drawing/2014/main" id="{F46B8ABB-9534-CA35-5133-2F63FD8187C7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62">
            <a:extLst>
              <a:ext uri="{FF2B5EF4-FFF2-40B4-BE49-F238E27FC236}">
                <a16:creationId xmlns:a16="http://schemas.microsoft.com/office/drawing/2014/main" id="{56F9C152-43EC-45A6-516A-738F4C2AC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762" name="Google Shape;762;p62">
            <a:extLst>
              <a:ext uri="{FF2B5EF4-FFF2-40B4-BE49-F238E27FC236}">
                <a16:creationId xmlns:a16="http://schemas.microsoft.com/office/drawing/2014/main" id="{B9E92420-0EC6-7D56-99A3-2EA6142EFC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52050" y="2520675"/>
            <a:ext cx="432673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Le projet permet d’automatiser les tâches courantes dans un cabinet médical. Il améliore la productivité et l’organisation.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/>
              <a:t>Prochaine étape : </a:t>
            </a:r>
            <a:r>
              <a:rPr lang="fr-FR" sz="1100" dirty="0"/>
              <a:t>conception de l’interface et développement technique.</a:t>
            </a:r>
          </a:p>
        </p:txBody>
      </p:sp>
    </p:spTree>
    <p:extLst>
      <p:ext uri="{BB962C8B-B14F-4D97-AF65-F5344CB8AC3E}">
        <p14:creationId xmlns:p14="http://schemas.microsoft.com/office/powerpoint/2010/main" val="24364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>
            <a:spLocks noGrp="1"/>
          </p:cNvSpPr>
          <p:nvPr>
            <p:ph type="title"/>
          </p:nvPr>
        </p:nvSpPr>
        <p:spPr>
          <a:xfrm>
            <a:off x="738325" y="6897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656" name="Google Shape;656;p59"/>
          <p:cNvSpPr txBox="1">
            <a:spLocks noGrp="1"/>
          </p:cNvSpPr>
          <p:nvPr>
            <p:ph type="title" idx="2"/>
          </p:nvPr>
        </p:nvSpPr>
        <p:spPr>
          <a:xfrm>
            <a:off x="1662000" y="182260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57" name="Google Shape;657;p59"/>
          <p:cNvSpPr txBox="1">
            <a:spLocks noGrp="1"/>
          </p:cNvSpPr>
          <p:nvPr>
            <p:ph type="title" idx="3"/>
          </p:nvPr>
        </p:nvSpPr>
        <p:spPr>
          <a:xfrm>
            <a:off x="766875" y="187267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659" name="Google Shape;659;p59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MODÉLISATION</a:t>
            </a:r>
            <a:endParaRPr dirty="0"/>
          </a:p>
        </p:txBody>
      </p:sp>
      <p:sp>
        <p:nvSpPr>
          <p:cNvPr id="660" name="Google Shape;660;p59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662" name="Google Shape;662;p59"/>
          <p:cNvSpPr txBox="1">
            <a:spLocks noGrp="1"/>
          </p:cNvSpPr>
          <p:nvPr>
            <p:ph type="title" idx="7"/>
          </p:nvPr>
        </p:nvSpPr>
        <p:spPr>
          <a:xfrm>
            <a:off x="5652975" y="182260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</a:t>
            </a:r>
            <a:endParaRPr dirty="0"/>
          </a:p>
        </p:txBody>
      </p:sp>
      <p:sp>
        <p:nvSpPr>
          <p:cNvPr id="663" name="Google Shape;663;p59"/>
          <p:cNvSpPr txBox="1">
            <a:spLocks noGrp="1"/>
          </p:cNvSpPr>
          <p:nvPr>
            <p:ph type="title" idx="8"/>
          </p:nvPr>
        </p:nvSpPr>
        <p:spPr>
          <a:xfrm>
            <a:off x="4757625" y="187267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65" name="Google Shape;665;p59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66" name="Google Shape;666;p59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68" name="Google Shape;668;p5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669" name="Google Shape;669;p5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5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671" name="Google Shape;671;p5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62"/>
          <p:cNvGrpSpPr/>
          <p:nvPr/>
        </p:nvGrpSpPr>
        <p:grpSpPr>
          <a:xfrm>
            <a:off x="1943400" y="1099325"/>
            <a:ext cx="5257200" cy="3362400"/>
            <a:chOff x="-904200" y="1009650"/>
            <a:chExt cx="5257200" cy="3362400"/>
          </a:xfrm>
        </p:grpSpPr>
        <p:sp>
          <p:nvSpPr>
            <p:cNvPr id="756" name="Google Shape;756;p62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2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62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2" name="Google Shape;762;p62"/>
          <p:cNvSpPr txBox="1">
            <a:spLocks noGrp="1"/>
          </p:cNvSpPr>
          <p:nvPr>
            <p:ph type="subTitle" idx="1"/>
          </p:nvPr>
        </p:nvSpPr>
        <p:spPr>
          <a:xfrm>
            <a:off x="2452050" y="2520675"/>
            <a:ext cx="432673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Ce projet a pour objectif de concevoir et développer une application de gestion destinée à un cabinet médical. L’application permettra de gérer les patients, les rendez-vous, les consultations, les ordonnances et les utilisateurs du système. Le système vise à améliorer la gestion administrative et médicale du cabinet tout en assurant la confidentialité et la traçabilité des données médicales.</a:t>
            </a:r>
            <a:endParaRPr lang="en-US" sz="1100" dirty="0"/>
          </a:p>
        </p:txBody>
      </p:sp>
      <p:sp>
        <p:nvSpPr>
          <p:cNvPr id="2" name="Google Shape;769;p63">
            <a:extLst>
              <a:ext uri="{FF2B5EF4-FFF2-40B4-BE49-F238E27FC236}">
                <a16:creationId xmlns:a16="http://schemas.microsoft.com/office/drawing/2014/main" id="{C098A0A8-D315-3833-8A90-E9340D53C34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2550" cy="802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0000"/>
            </a:pPr>
            <a:r>
              <a:rPr lang="en" sz="44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82"/>
          <p:cNvSpPr txBox="1">
            <a:spLocks noGrp="1"/>
          </p:cNvSpPr>
          <p:nvPr>
            <p:ph type="title"/>
          </p:nvPr>
        </p:nvSpPr>
        <p:spPr>
          <a:xfrm>
            <a:off x="1012750" y="582006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 OBJECTIFS</a:t>
            </a:r>
            <a:endParaRPr dirty="0"/>
          </a:p>
        </p:txBody>
      </p:sp>
      <p:sp>
        <p:nvSpPr>
          <p:cNvPr id="2481" name="Google Shape;2481;p82"/>
          <p:cNvSpPr txBox="1"/>
          <p:nvPr/>
        </p:nvSpPr>
        <p:spPr>
          <a:xfrm>
            <a:off x="932678" y="2007144"/>
            <a:ext cx="2356622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Gestion des patients, médecins, consultations, rendez-vous, ordonnances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3" name="Google Shape;2483;p82"/>
          <p:cNvSpPr txBox="1"/>
          <p:nvPr/>
        </p:nvSpPr>
        <p:spPr>
          <a:xfrm>
            <a:off x="932679" y="332174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Authentification des utilisateurs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7" name="Google Shape;2487;p82"/>
          <p:cNvSpPr txBox="1"/>
          <p:nvPr/>
        </p:nvSpPr>
        <p:spPr>
          <a:xfrm>
            <a:off x="6063496" y="200714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Suivi des dossiers médicaux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0" name="Google Shape;2490;p82"/>
          <p:cNvSpPr txBox="1"/>
          <p:nvPr/>
        </p:nvSpPr>
        <p:spPr>
          <a:xfrm>
            <a:off x="6063496" y="3302694"/>
            <a:ext cx="21489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Organisation du planning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" name="Google Shape;9963;p132">
            <a:extLst>
              <a:ext uri="{FF2B5EF4-FFF2-40B4-BE49-F238E27FC236}">
                <a16:creationId xmlns:a16="http://schemas.microsoft.com/office/drawing/2014/main" id="{2167C85E-AC8A-404B-D428-803FE69D150D}"/>
              </a:ext>
            </a:extLst>
          </p:cNvPr>
          <p:cNvGrpSpPr/>
          <p:nvPr/>
        </p:nvGrpSpPr>
        <p:grpSpPr>
          <a:xfrm>
            <a:off x="3422393" y="1753277"/>
            <a:ext cx="2299214" cy="2283067"/>
            <a:chOff x="-63250675" y="3744075"/>
            <a:chExt cx="320350" cy="318100"/>
          </a:xfrm>
        </p:grpSpPr>
        <p:sp>
          <p:nvSpPr>
            <p:cNvPr id="11" name="Google Shape;9964;p132">
              <a:extLst>
                <a:ext uri="{FF2B5EF4-FFF2-40B4-BE49-F238E27FC236}">
                  <a16:creationId xmlns:a16="http://schemas.microsoft.com/office/drawing/2014/main" id="{58915B6E-BD72-9BCB-2E52-75E5B938BF9B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9965;p132">
              <a:extLst>
                <a:ext uri="{FF2B5EF4-FFF2-40B4-BE49-F238E27FC236}">
                  <a16:creationId xmlns:a16="http://schemas.microsoft.com/office/drawing/2014/main" id="{7DE3A143-E570-5146-6E3C-C51E3EF0924E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9966;p132">
              <a:extLst>
                <a:ext uri="{FF2B5EF4-FFF2-40B4-BE49-F238E27FC236}">
                  <a16:creationId xmlns:a16="http://schemas.microsoft.com/office/drawing/2014/main" id="{B2B2646A-A09F-6161-169B-B2EAE69214F8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769;p63">
            <a:extLst>
              <a:ext uri="{FF2B5EF4-FFF2-40B4-BE49-F238E27FC236}">
                <a16:creationId xmlns:a16="http://schemas.microsoft.com/office/drawing/2014/main" id="{CA7AF999-859C-6907-E766-045938AD296B}"/>
              </a:ext>
            </a:extLst>
          </p:cNvPr>
          <p:cNvSpPr txBox="1">
            <a:spLocks/>
          </p:cNvSpPr>
          <p:nvPr/>
        </p:nvSpPr>
        <p:spPr>
          <a:xfrm>
            <a:off x="203200" y="495300"/>
            <a:ext cx="1231900" cy="8023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0000"/>
            </a:pPr>
            <a:r>
              <a:rPr lang="en" sz="4400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4016700" cy="10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MODÉLISATION</a:t>
            </a:r>
            <a:endParaRPr dirty="0"/>
          </a:p>
        </p:txBody>
      </p:sp>
      <p:sp>
        <p:nvSpPr>
          <p:cNvPr id="768" name="Google Shape;768;p6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40167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UTILISATION DU LANGAGE UML POUR LA MODÉLISATION</a:t>
            </a:r>
          </a:p>
        </p:txBody>
      </p:sp>
      <p:sp>
        <p:nvSpPr>
          <p:cNvPr id="769" name="Google Shape;769;p63"/>
          <p:cNvSpPr txBox="1">
            <a:spLocks noGrp="1"/>
          </p:cNvSpPr>
          <p:nvPr>
            <p:ph type="title" idx="2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70" name="Google Shape;770;p63"/>
          <p:cNvSpPr/>
          <p:nvPr/>
        </p:nvSpPr>
        <p:spPr>
          <a:xfrm>
            <a:off x="7959915" y="812711"/>
            <a:ext cx="116400" cy="116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63"/>
          <p:cNvSpPr/>
          <p:nvPr/>
        </p:nvSpPr>
        <p:spPr>
          <a:xfrm>
            <a:off x="8124171" y="812711"/>
            <a:ext cx="116400" cy="116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63"/>
          <p:cNvSpPr/>
          <p:nvPr/>
        </p:nvSpPr>
        <p:spPr>
          <a:xfrm>
            <a:off x="8288427" y="812711"/>
            <a:ext cx="116400" cy="11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63"/>
          <p:cNvGrpSpPr/>
          <p:nvPr/>
        </p:nvGrpSpPr>
        <p:grpSpPr>
          <a:xfrm>
            <a:off x="4697018" y="1067408"/>
            <a:ext cx="4016600" cy="3510181"/>
            <a:chOff x="4195962" y="812731"/>
            <a:chExt cx="4338518" cy="3791511"/>
          </a:xfrm>
        </p:grpSpPr>
        <p:grpSp>
          <p:nvGrpSpPr>
            <p:cNvPr id="774" name="Google Shape;774;p63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775" name="Google Shape;775;p63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63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63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63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63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63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63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63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63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63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63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63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63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63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63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63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63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63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63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63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3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63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797" name="Google Shape;797;p63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63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63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63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63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63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63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63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63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63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63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63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63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63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63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63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63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63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63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63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63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63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63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63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63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63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63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63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63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63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63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63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63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63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63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63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63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63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63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3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3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3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9" name="Google Shape;839;p63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0" name="Google Shape;840;p63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841" name="Google Shape;841;p63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3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3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63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63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63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63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63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63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63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63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63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63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63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63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63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63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63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63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63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63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63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63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63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63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7C4B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63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63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63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63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63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63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63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3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3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3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3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3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3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3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3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63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63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63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63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63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63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63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63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63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63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63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63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63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4" name="Google Shape;894;p63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3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3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3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7" name="Google Shape;2497;p83"/>
          <p:cNvGrpSpPr/>
          <p:nvPr/>
        </p:nvGrpSpPr>
        <p:grpSpPr>
          <a:xfrm>
            <a:off x="1917466" y="211469"/>
            <a:ext cx="5426204" cy="4431112"/>
            <a:chOff x="1820484" y="398506"/>
            <a:chExt cx="5426204" cy="4431112"/>
          </a:xfrm>
        </p:grpSpPr>
        <p:grpSp>
          <p:nvGrpSpPr>
            <p:cNvPr id="2498" name="Google Shape;2498;p83"/>
            <p:cNvGrpSpPr/>
            <p:nvPr/>
          </p:nvGrpSpPr>
          <p:grpSpPr>
            <a:xfrm flipH="1">
              <a:off x="2357346" y="398506"/>
              <a:ext cx="4889342" cy="3716823"/>
              <a:chOff x="2428800" y="963911"/>
              <a:chExt cx="4238701" cy="3222214"/>
            </a:xfrm>
          </p:grpSpPr>
          <p:sp>
            <p:nvSpPr>
              <p:cNvPr id="2500" name="Google Shape;2500;p83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1" name="Google Shape;2501;p83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83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83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4" name="Google Shape;2504;p83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2505" name="Google Shape;2505;p83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83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83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83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83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0" name="Google Shape;2510;p83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2511" name="Google Shape;2511;p83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83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83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83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83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Image 7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C8B05284-0D91-E63E-F1CE-6D9234199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64" y="1124958"/>
            <a:ext cx="3282711" cy="32737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8;p63">
            <a:extLst>
              <a:ext uri="{FF2B5EF4-FFF2-40B4-BE49-F238E27FC236}">
                <a16:creationId xmlns:a16="http://schemas.microsoft.com/office/drawing/2014/main" id="{74CA5C9E-750A-DA92-6F67-156E6FDDC3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99716" y="712007"/>
            <a:ext cx="4016700" cy="252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050" dirty="0">
                <a:solidFill>
                  <a:schemeClr val="bg1"/>
                </a:solidFill>
              </a:rPr>
              <a:t>Diagramme de Cas d’Utilisation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72"/>
          <p:cNvGrpSpPr/>
          <p:nvPr/>
        </p:nvGrpSpPr>
        <p:grpSpPr>
          <a:xfrm>
            <a:off x="1247775" y="292100"/>
            <a:ext cx="3105300" cy="4483100"/>
            <a:chOff x="1247775" y="1009650"/>
            <a:chExt cx="3105300" cy="3362400"/>
          </a:xfrm>
        </p:grpSpPr>
        <p:sp>
          <p:nvSpPr>
            <p:cNvPr id="1423" name="Google Shape;1423;p72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72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7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72"/>
          <p:cNvGrpSpPr/>
          <p:nvPr/>
        </p:nvGrpSpPr>
        <p:grpSpPr>
          <a:xfrm>
            <a:off x="4789075" y="292100"/>
            <a:ext cx="3105300" cy="4483100"/>
            <a:chOff x="1247775" y="1009650"/>
            <a:chExt cx="3105300" cy="3362400"/>
          </a:xfrm>
        </p:grpSpPr>
        <p:sp>
          <p:nvSpPr>
            <p:cNvPr id="1429" name="Google Shape;1429;p72"/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72"/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2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2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2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72"/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38" name="Google Shape;1438;p72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2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2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72"/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442" name="Google Shape;1442;p72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72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10" name="Image 9" descr="Une image contenant croquis, diagramme, dessin, Dessin technique&#10;&#10;Le contenu généré par l’IA peut être incorrect.">
            <a:extLst>
              <a:ext uri="{FF2B5EF4-FFF2-40B4-BE49-F238E27FC236}">
                <a16:creationId xmlns:a16="http://schemas.microsoft.com/office/drawing/2014/main" id="{D0621402-0B4B-1997-B86D-DAA8DBFC8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15" y="833688"/>
            <a:ext cx="2176419" cy="360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323C60-C5EF-F995-5DFA-7BC9CBBBE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83" y="679290"/>
            <a:ext cx="1187575" cy="38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8;p63">
            <a:extLst>
              <a:ext uri="{FF2B5EF4-FFF2-40B4-BE49-F238E27FC236}">
                <a16:creationId xmlns:a16="http://schemas.microsoft.com/office/drawing/2014/main" id="{1BCECF73-135F-6CCF-2391-2D29B4BC2A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1758" y="263333"/>
            <a:ext cx="4016700" cy="252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050" dirty="0">
                <a:solidFill>
                  <a:schemeClr val="bg1"/>
                </a:solidFill>
              </a:rPr>
              <a:t>Prise de rendez-vous:</a:t>
            </a:r>
          </a:p>
        </p:txBody>
      </p:sp>
      <p:sp>
        <p:nvSpPr>
          <p:cNvPr id="3" name="Google Shape;768;p63">
            <a:extLst>
              <a:ext uri="{FF2B5EF4-FFF2-40B4-BE49-F238E27FC236}">
                <a16:creationId xmlns:a16="http://schemas.microsoft.com/office/drawing/2014/main" id="{5F090EAE-5544-B1A6-7533-DA5137C209BC}"/>
              </a:ext>
            </a:extLst>
          </p:cNvPr>
          <p:cNvSpPr txBox="1">
            <a:spLocks/>
          </p:cNvSpPr>
          <p:nvPr/>
        </p:nvSpPr>
        <p:spPr>
          <a:xfrm>
            <a:off x="4205829" y="263333"/>
            <a:ext cx="4016700" cy="2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fr-FR" sz="1050" dirty="0">
                <a:solidFill>
                  <a:schemeClr val="bg1"/>
                </a:solidFill>
              </a:rPr>
              <a:t>Consultation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64"/>
          <p:cNvGrpSpPr/>
          <p:nvPr/>
        </p:nvGrpSpPr>
        <p:grpSpPr>
          <a:xfrm>
            <a:off x="2182434" y="313883"/>
            <a:ext cx="4307266" cy="4515734"/>
            <a:chOff x="1820484" y="313884"/>
            <a:chExt cx="5503026" cy="4515734"/>
          </a:xfrm>
        </p:grpSpPr>
        <p:grpSp>
          <p:nvGrpSpPr>
            <p:cNvPr id="903" name="Google Shape;903;p64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904" name="Google Shape;904;p6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6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6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6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6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9" name="Google Shape;909;p64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910" name="Google Shape;910;p6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6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6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6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6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5" name="Google Shape;915;p64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916" name="Google Shape;916;p64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64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64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64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64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 descr="Une image contenant croquis, diagramme, dessin, Dessin au trait&#10;&#10;Le contenu généré par l’IA peut être incorrect.">
            <a:extLst>
              <a:ext uri="{FF2B5EF4-FFF2-40B4-BE49-F238E27FC236}">
                <a16:creationId xmlns:a16="http://schemas.microsoft.com/office/drawing/2014/main" id="{95873ED3-2F0D-CCB6-821B-FC1A99EF4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71" y="1363563"/>
            <a:ext cx="2322513" cy="32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CF065F1-0FAE-2BF8-106E-967E0D97B765}"/>
              </a:ext>
            </a:extLst>
          </p:cNvPr>
          <p:cNvSpPr txBox="1"/>
          <p:nvPr/>
        </p:nvSpPr>
        <p:spPr>
          <a:xfrm>
            <a:off x="1857570" y="950346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fr-FR" sz="1050" dirty="0">
                <a:solidFill>
                  <a:schemeClr val="bg1"/>
                </a:solidFill>
                <a:latin typeface="Montserrat"/>
                <a:sym typeface="Montserrat"/>
              </a:rPr>
              <a:t>« Rendez-vous »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BF86D6-146F-2FF3-ABC8-01A1F4D91E44}"/>
              </a:ext>
            </a:extLst>
          </p:cNvPr>
          <p:cNvSpPr txBox="1"/>
          <p:nvPr/>
        </p:nvSpPr>
        <p:spPr>
          <a:xfrm>
            <a:off x="1973118" y="611877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fr-FR" sz="1050" dirty="0">
                <a:solidFill>
                  <a:schemeClr val="bg2"/>
                </a:solidFill>
                <a:latin typeface="Montserrat"/>
              </a:rPr>
              <a:t>Diagramme d’état de transition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>
          <a:extLst>
            <a:ext uri="{FF2B5EF4-FFF2-40B4-BE49-F238E27FC236}">
              <a16:creationId xmlns:a16="http://schemas.microsoft.com/office/drawing/2014/main" id="{319C04AA-74D9-7373-DF8C-D057F821D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72">
            <a:extLst>
              <a:ext uri="{FF2B5EF4-FFF2-40B4-BE49-F238E27FC236}">
                <a16:creationId xmlns:a16="http://schemas.microsoft.com/office/drawing/2014/main" id="{C85332F3-091D-27E3-5A48-CFE40C156817}"/>
              </a:ext>
            </a:extLst>
          </p:cNvPr>
          <p:cNvGrpSpPr/>
          <p:nvPr/>
        </p:nvGrpSpPr>
        <p:grpSpPr>
          <a:xfrm>
            <a:off x="4724401" y="565150"/>
            <a:ext cx="4150272" cy="3981450"/>
            <a:chOff x="1247775" y="1009650"/>
            <a:chExt cx="3105300" cy="3362400"/>
          </a:xfrm>
        </p:grpSpPr>
        <p:sp>
          <p:nvSpPr>
            <p:cNvPr id="1429" name="Google Shape;1429;p72">
              <a:extLst>
                <a:ext uri="{FF2B5EF4-FFF2-40B4-BE49-F238E27FC236}">
                  <a16:creationId xmlns:a16="http://schemas.microsoft.com/office/drawing/2014/main" id="{6A26647F-0103-CFBC-9A58-6192505800E9}"/>
                </a:ext>
              </a:extLst>
            </p:cNvPr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72">
              <a:extLst>
                <a:ext uri="{FF2B5EF4-FFF2-40B4-BE49-F238E27FC236}">
                  <a16:creationId xmlns:a16="http://schemas.microsoft.com/office/drawing/2014/main" id="{553157E2-45CD-424F-C7C0-3098E35C9156}"/>
                </a:ext>
              </a:extLst>
            </p:cNvPr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72">
              <a:extLst>
                <a:ext uri="{FF2B5EF4-FFF2-40B4-BE49-F238E27FC236}">
                  <a16:creationId xmlns:a16="http://schemas.microsoft.com/office/drawing/2014/main" id="{7CE963C2-B887-21FA-7209-8822B0D23853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2">
              <a:extLst>
                <a:ext uri="{FF2B5EF4-FFF2-40B4-BE49-F238E27FC236}">
                  <a16:creationId xmlns:a16="http://schemas.microsoft.com/office/drawing/2014/main" id="{ACFE24A8-2A1E-98CD-A0B1-669C38B14733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2">
              <a:extLst>
                <a:ext uri="{FF2B5EF4-FFF2-40B4-BE49-F238E27FC236}">
                  <a16:creationId xmlns:a16="http://schemas.microsoft.com/office/drawing/2014/main" id="{9A96019A-D12D-1C79-1EAC-55CFE1E5803B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7" name="Google Shape;1437;p72">
            <a:extLst>
              <a:ext uri="{FF2B5EF4-FFF2-40B4-BE49-F238E27FC236}">
                <a16:creationId xmlns:a16="http://schemas.microsoft.com/office/drawing/2014/main" id="{C83686B6-6DB7-4946-1F3F-B45642DBC321}"/>
              </a:ext>
            </a:extLst>
          </p:cNvPr>
          <p:cNvGrpSpPr/>
          <p:nvPr/>
        </p:nvGrpSpPr>
        <p:grpSpPr>
          <a:xfrm>
            <a:off x="2590729" y="1646663"/>
            <a:ext cx="423079" cy="424159"/>
            <a:chOff x="-1591550" y="3597475"/>
            <a:chExt cx="293825" cy="294575"/>
          </a:xfrm>
        </p:grpSpPr>
        <p:sp>
          <p:nvSpPr>
            <p:cNvPr id="1438" name="Google Shape;1438;p72">
              <a:extLst>
                <a:ext uri="{FF2B5EF4-FFF2-40B4-BE49-F238E27FC236}">
                  <a16:creationId xmlns:a16="http://schemas.microsoft.com/office/drawing/2014/main" id="{24744B31-1972-FE0C-01D5-C8D099661CB6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2">
              <a:extLst>
                <a:ext uri="{FF2B5EF4-FFF2-40B4-BE49-F238E27FC236}">
                  <a16:creationId xmlns:a16="http://schemas.microsoft.com/office/drawing/2014/main" id="{743FB64A-A3E8-6F07-7C2D-BE1BD1A68B84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2">
              <a:extLst>
                <a:ext uri="{FF2B5EF4-FFF2-40B4-BE49-F238E27FC236}">
                  <a16:creationId xmlns:a16="http://schemas.microsoft.com/office/drawing/2014/main" id="{83A09510-FE8E-BD30-D2F4-F98C6680AD0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72">
            <a:extLst>
              <a:ext uri="{FF2B5EF4-FFF2-40B4-BE49-F238E27FC236}">
                <a16:creationId xmlns:a16="http://schemas.microsoft.com/office/drawing/2014/main" id="{CD140B3B-A75F-955E-CE3E-C60574782396}"/>
              </a:ext>
            </a:extLst>
          </p:cNvPr>
          <p:cNvGrpSpPr/>
          <p:nvPr/>
        </p:nvGrpSpPr>
        <p:grpSpPr>
          <a:xfrm>
            <a:off x="6171279" y="1769285"/>
            <a:ext cx="340890" cy="178912"/>
            <a:chOff x="2084325" y="363300"/>
            <a:chExt cx="484150" cy="254100"/>
          </a:xfrm>
        </p:grpSpPr>
        <p:sp>
          <p:nvSpPr>
            <p:cNvPr id="1442" name="Google Shape;1442;p72">
              <a:extLst>
                <a:ext uri="{FF2B5EF4-FFF2-40B4-BE49-F238E27FC236}">
                  <a16:creationId xmlns:a16="http://schemas.microsoft.com/office/drawing/2014/main" id="{F2E25503-E867-7C94-115B-1C05697985A7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72">
              <a:extLst>
                <a:ext uri="{FF2B5EF4-FFF2-40B4-BE49-F238E27FC236}">
                  <a16:creationId xmlns:a16="http://schemas.microsoft.com/office/drawing/2014/main" id="{4854D5DA-E221-B524-077B-876E6F66FF2E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1428;p72">
            <a:extLst>
              <a:ext uri="{FF2B5EF4-FFF2-40B4-BE49-F238E27FC236}">
                <a16:creationId xmlns:a16="http://schemas.microsoft.com/office/drawing/2014/main" id="{E9253E5F-8E65-2B36-CBF3-F87581ED8EEB}"/>
              </a:ext>
            </a:extLst>
          </p:cNvPr>
          <p:cNvGrpSpPr/>
          <p:nvPr/>
        </p:nvGrpSpPr>
        <p:grpSpPr>
          <a:xfrm>
            <a:off x="239034" y="565150"/>
            <a:ext cx="4150272" cy="3981450"/>
            <a:chOff x="1247775" y="1009650"/>
            <a:chExt cx="3105300" cy="3362400"/>
          </a:xfrm>
        </p:grpSpPr>
        <p:sp>
          <p:nvSpPr>
            <p:cNvPr id="3" name="Google Shape;1429;p72">
              <a:extLst>
                <a:ext uri="{FF2B5EF4-FFF2-40B4-BE49-F238E27FC236}">
                  <a16:creationId xmlns:a16="http://schemas.microsoft.com/office/drawing/2014/main" id="{BF2745BC-E6EB-CD8F-09A1-02971C434EFC}"/>
                </a:ext>
              </a:extLst>
            </p:cNvPr>
            <p:cNvSpPr/>
            <p:nvPr/>
          </p:nvSpPr>
          <p:spPr>
            <a:xfrm>
              <a:off x="1247775" y="1009650"/>
              <a:ext cx="3105300" cy="3362400"/>
            </a:xfrm>
            <a:prstGeom prst="roundRect">
              <a:avLst>
                <a:gd name="adj" fmla="val 460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430;p72">
              <a:extLst>
                <a:ext uri="{FF2B5EF4-FFF2-40B4-BE49-F238E27FC236}">
                  <a16:creationId xmlns:a16="http://schemas.microsoft.com/office/drawing/2014/main" id="{7AF4151A-A8AB-841A-05A5-1359435B59A6}"/>
                </a:ext>
              </a:extLst>
            </p:cNvPr>
            <p:cNvSpPr/>
            <p:nvPr/>
          </p:nvSpPr>
          <p:spPr>
            <a:xfrm>
              <a:off x="1304925" y="1228725"/>
              <a:ext cx="29796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431;p72">
              <a:extLst>
                <a:ext uri="{FF2B5EF4-FFF2-40B4-BE49-F238E27FC236}">
                  <a16:creationId xmlns:a16="http://schemas.microsoft.com/office/drawing/2014/main" id="{C52A90B9-D520-B300-0D56-318F0A7E071C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32;p72">
              <a:extLst>
                <a:ext uri="{FF2B5EF4-FFF2-40B4-BE49-F238E27FC236}">
                  <a16:creationId xmlns:a16="http://schemas.microsoft.com/office/drawing/2014/main" id="{03255846-4049-1FB5-807C-974A6BD1A180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3;p72">
              <a:extLst>
                <a:ext uri="{FF2B5EF4-FFF2-40B4-BE49-F238E27FC236}">
                  <a16:creationId xmlns:a16="http://schemas.microsoft.com/office/drawing/2014/main" id="{446AB537-37D3-C51A-31E3-2FA1E0F3BD37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Image 7" descr="Une image contenant texte, diagramme, Parallèle, Plan&#10;&#10;Le contenu généré par l’IA peut être incorrect.">
            <a:extLst>
              <a:ext uri="{FF2B5EF4-FFF2-40B4-BE49-F238E27FC236}">
                <a16:creationId xmlns:a16="http://schemas.microsoft.com/office/drawing/2014/main" id="{6AE58FD2-6AA3-A924-E888-DDD55FF46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56" y="1144774"/>
            <a:ext cx="3661854" cy="304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33309AA-2172-3CF3-C897-670C505B0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75" y="1148759"/>
            <a:ext cx="3829692" cy="2170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D1DC1BE-6414-4C9E-7FE1-8C978D892B36}"/>
              </a:ext>
            </a:extLst>
          </p:cNvPr>
          <p:cNvSpPr txBox="1"/>
          <p:nvPr/>
        </p:nvSpPr>
        <p:spPr>
          <a:xfrm>
            <a:off x="-141847" y="549033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fr-MA" sz="1050" dirty="0">
                <a:solidFill>
                  <a:schemeClr val="bg1"/>
                </a:solidFill>
                <a:latin typeface="Montserrat"/>
              </a:rPr>
              <a:t>Prise un rendez-vous </a:t>
            </a:r>
            <a:endParaRPr lang="fr-FR" sz="105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C5E37EB-6798-DA4B-FE4B-89419A86B3B3}"/>
              </a:ext>
            </a:extLst>
          </p:cNvPr>
          <p:cNvSpPr txBox="1"/>
          <p:nvPr/>
        </p:nvSpPr>
        <p:spPr>
          <a:xfrm>
            <a:off x="4513537" y="569196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2"/>
              </a:buClr>
              <a:buSzPts val="1400"/>
            </a:pPr>
            <a:r>
              <a:rPr lang="fr-MA" sz="1050" dirty="0">
                <a:solidFill>
                  <a:schemeClr val="bg1"/>
                </a:solidFill>
                <a:latin typeface="Montserrat"/>
              </a:rPr>
              <a:t>Génération d'ordonnance </a:t>
            </a:r>
            <a:endParaRPr lang="fr-FR" sz="1050" dirty="0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75591168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176</Words>
  <Application>Microsoft Office PowerPoint</Application>
  <PresentationFormat>Affichage à l'écran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Alata</vt:lpstr>
      <vt:lpstr>Montserrat</vt:lpstr>
      <vt:lpstr>Arial</vt:lpstr>
      <vt:lpstr>Healthcare Center Website by Slidesgo</vt:lpstr>
      <vt:lpstr>Système de Gestion d’un Cabinet Médical</vt:lpstr>
      <vt:lpstr>PLAN</vt:lpstr>
      <vt:lpstr>INTRODUCTION</vt:lpstr>
      <vt:lpstr>NOS OBJECTIFS</vt:lpstr>
      <vt:lpstr>MODÉLISATION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ATMOS</dc:creator>
  <cp:lastModifiedBy>Amine Charro</cp:lastModifiedBy>
  <cp:revision>5</cp:revision>
  <dcterms:modified xsi:type="dcterms:W3CDTF">2025-05-21T23:24:07Z</dcterms:modified>
</cp:coreProperties>
</file>