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et sous-titre">
    <p:spTree>
      <p:nvGrpSpPr>
        <p:cNvPr id="1" name=""/>
        <p:cNvGrpSpPr/>
        <p:nvPr/>
      </p:nvGrpSpPr>
      <p:grpSpPr>
        <a:xfrm>
          <a:off x="0" y="0"/>
          <a:ext cx="0" cy="0"/>
          <a:chOff x="0" y="0"/>
          <a:chExt cx="0" cy="0"/>
        </a:xfrm>
      </p:grpSpPr>
      <p:sp>
        <p:nvSpPr>
          <p:cNvPr id="11" name="Texte du titre"/>
          <p:cNvSpPr txBox="1"/>
          <p:nvPr>
            <p:ph type="title"/>
          </p:nvPr>
        </p:nvSpPr>
        <p:spPr>
          <a:xfrm>
            <a:off x="355600" y="2044700"/>
            <a:ext cx="12293600" cy="3238500"/>
          </a:xfrm>
          <a:prstGeom prst="rect">
            <a:avLst/>
          </a:prstGeom>
        </p:spPr>
        <p:txBody>
          <a:bodyPr anchor="b"/>
          <a:lstStyle/>
          <a:p>
            <a:pPr/>
            <a:r>
              <a:t>Texte du titre</a:t>
            </a:r>
          </a:p>
        </p:txBody>
      </p:sp>
      <p:sp>
        <p:nvSpPr>
          <p:cNvPr id="12" name="Texte niveau 1…"/>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93" name="-Gilles Allain"/>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-Gilles Allain</a:t>
            </a:r>
          </a:p>
        </p:txBody>
      </p:sp>
      <p:sp>
        <p:nvSpPr>
          <p:cNvPr id="94" name="« Saisissez une citation ici. »"/>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 Saisissez une citation ici. »</a:t>
            </a:r>
          </a:p>
        </p:txBody>
      </p:sp>
      <p:sp>
        <p:nvSpPr>
          <p:cNvPr id="9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1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e">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Texte du titre"/>
          <p:cNvSpPr txBox="1"/>
          <p:nvPr>
            <p:ph type="title"/>
          </p:nvPr>
        </p:nvSpPr>
        <p:spPr>
          <a:xfrm>
            <a:off x="1270000" y="6908800"/>
            <a:ext cx="10464800" cy="1282700"/>
          </a:xfrm>
          <a:prstGeom prst="rect">
            <a:avLst/>
          </a:prstGeom>
        </p:spPr>
        <p:txBody>
          <a:bodyPr/>
          <a:lstStyle/>
          <a:p>
            <a:pPr/>
            <a:r>
              <a:t>Texte du titre</a:t>
            </a:r>
          </a:p>
        </p:txBody>
      </p:sp>
      <p:sp>
        <p:nvSpPr>
          <p:cNvPr id="22" name="Texte niveau 1…"/>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Texte niveau 1</a:t>
            </a:r>
          </a:p>
          <a:p>
            <a:pPr lvl="1"/>
            <a:r>
              <a:t>Texte niveau 2</a:t>
            </a:r>
          </a:p>
          <a:p>
            <a:pPr lvl="2"/>
            <a:r>
              <a:t>Texte niveau 3</a:t>
            </a:r>
          </a:p>
          <a:p>
            <a:pPr lvl="3"/>
            <a:r>
              <a:t>Texte niveau 4</a:t>
            </a:r>
          </a:p>
          <a:p>
            <a:pPr lvl="4"/>
            <a:r>
              <a:t>Texte niveau 5</a:t>
            </a:r>
          </a:p>
        </p:txBody>
      </p:sp>
      <p:sp>
        <p:nvSpPr>
          <p:cNvPr id="2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Centré">
    <p:spTree>
      <p:nvGrpSpPr>
        <p:cNvPr id="1" name=""/>
        <p:cNvGrpSpPr/>
        <p:nvPr/>
      </p:nvGrpSpPr>
      <p:grpSpPr>
        <a:xfrm>
          <a:off x="0" y="0"/>
          <a:ext cx="0" cy="0"/>
          <a:chOff x="0" y="0"/>
          <a:chExt cx="0" cy="0"/>
        </a:xfrm>
      </p:grpSpPr>
      <p:sp>
        <p:nvSpPr>
          <p:cNvPr id="30" name="Texte du titre"/>
          <p:cNvSpPr txBox="1"/>
          <p:nvPr>
            <p:ph type="title"/>
          </p:nvPr>
        </p:nvSpPr>
        <p:spPr>
          <a:xfrm>
            <a:off x="355600" y="3251200"/>
            <a:ext cx="12293600" cy="3238500"/>
          </a:xfrm>
          <a:prstGeom prst="rect">
            <a:avLst/>
          </a:prstGeom>
        </p:spPr>
        <p:txBody>
          <a:bodyPr/>
          <a:lstStyle/>
          <a:p>
            <a:pPr/>
            <a:r>
              <a:t>Texte du titre</a:t>
            </a:r>
          </a:p>
        </p:txBody>
      </p:sp>
      <p:sp>
        <p:nvSpPr>
          <p:cNvPr id="3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e">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exte du titre"/>
          <p:cNvSpPr txBox="1"/>
          <p:nvPr>
            <p:ph type="title"/>
          </p:nvPr>
        </p:nvSpPr>
        <p:spPr>
          <a:xfrm>
            <a:off x="355600" y="1016000"/>
            <a:ext cx="5892800" cy="3886200"/>
          </a:xfrm>
          <a:prstGeom prst="rect">
            <a:avLst/>
          </a:prstGeom>
        </p:spPr>
        <p:txBody>
          <a:bodyPr anchor="b"/>
          <a:lstStyle/>
          <a:p>
            <a:pPr/>
            <a:r>
              <a:t>Texte du titre</a:t>
            </a:r>
          </a:p>
        </p:txBody>
      </p:sp>
      <p:sp>
        <p:nvSpPr>
          <p:cNvPr id="40" name="Texte niveau 1…"/>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Texte niveau 1</a:t>
            </a:r>
          </a:p>
          <a:p>
            <a:pPr lvl="1"/>
            <a:r>
              <a:t>Texte niveau 2</a:t>
            </a:r>
          </a:p>
          <a:p>
            <a:pPr lvl="2"/>
            <a:r>
              <a:t>Texte niveau 3</a:t>
            </a:r>
          </a:p>
          <a:p>
            <a:pPr lvl="3"/>
            <a:r>
              <a:t>Texte niveau 4</a:t>
            </a:r>
          </a:p>
          <a:p>
            <a:pPr lvl="4"/>
            <a:r>
              <a:t>Texte niveau 5</a:t>
            </a:r>
          </a:p>
        </p:txBody>
      </p:sp>
      <p:sp>
        <p:nvSpPr>
          <p:cNvPr id="4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48" name="Texte du titre"/>
          <p:cNvSpPr txBox="1"/>
          <p:nvPr>
            <p:ph type="title"/>
          </p:nvPr>
        </p:nvSpPr>
        <p:spPr>
          <a:prstGeom prst="rect">
            <a:avLst/>
          </a:prstGeom>
        </p:spPr>
        <p:txBody>
          <a:bodyPr/>
          <a:lstStyle/>
          <a:p>
            <a:pPr/>
            <a:r>
              <a:t>Texte du titre</a:t>
            </a:r>
          </a:p>
        </p:txBody>
      </p:sp>
      <p:sp>
        <p:nvSpPr>
          <p:cNvPr id="4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56" name="Texte du titre"/>
          <p:cNvSpPr txBox="1"/>
          <p:nvPr>
            <p:ph type="title"/>
          </p:nvPr>
        </p:nvSpPr>
        <p:spPr>
          <a:prstGeom prst="rect">
            <a:avLst/>
          </a:prstGeom>
        </p:spPr>
        <p:txBody>
          <a:bodyPr/>
          <a:lstStyle/>
          <a:p>
            <a:pPr/>
            <a:r>
              <a:t>Texte du titre</a:t>
            </a:r>
          </a:p>
        </p:txBody>
      </p:sp>
      <p:sp>
        <p:nvSpPr>
          <p:cNvPr id="57" name="Texte niveau 1…"/>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Texte niveau 1</a:t>
            </a:r>
          </a:p>
          <a:p>
            <a:pPr lvl="1"/>
            <a:r>
              <a:t>Texte niveau 2</a:t>
            </a:r>
          </a:p>
          <a:p>
            <a:pPr lvl="2"/>
            <a:r>
              <a:t>Texte niveau 3</a:t>
            </a:r>
          </a:p>
          <a:p>
            <a:pPr lvl="3"/>
            <a:r>
              <a:t>Texte niveau 4</a:t>
            </a:r>
          </a:p>
          <a:p>
            <a:pPr lvl="4"/>
            <a:r>
              <a:t>Texte niveau 5</a:t>
            </a:r>
          </a:p>
        </p:txBody>
      </p:sp>
      <p:sp>
        <p:nvSpPr>
          <p:cNvPr id="5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exte du titre"/>
          <p:cNvSpPr txBox="1"/>
          <p:nvPr>
            <p:ph type="title"/>
          </p:nvPr>
        </p:nvSpPr>
        <p:spPr>
          <a:prstGeom prst="rect">
            <a:avLst/>
          </a:prstGeom>
        </p:spPr>
        <p:txBody>
          <a:bodyPr/>
          <a:lstStyle/>
          <a:p>
            <a:pPr/>
            <a:r>
              <a:t>Texte du titre</a:t>
            </a:r>
          </a:p>
        </p:txBody>
      </p:sp>
      <p:sp>
        <p:nvSpPr>
          <p:cNvPr id="67" name="Texte niveau 1…"/>
          <p:cNvSpPr txBox="1"/>
          <p:nvPr>
            <p:ph type="body" sz="half" idx="1"/>
          </p:nvPr>
        </p:nvSpPr>
        <p:spPr>
          <a:xfrm>
            <a:off x="355600" y="2730500"/>
            <a:ext cx="5892800" cy="6299200"/>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6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75" name="Texte niveau 1…"/>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Texte niveau 1</a:t>
            </a:r>
          </a:p>
          <a:p>
            <a:pPr lvl="1"/>
            <a:r>
              <a:t>Texte niveau 2</a:t>
            </a:r>
          </a:p>
          <a:p>
            <a:pPr lvl="2"/>
            <a:r>
              <a:t>Texte niveau 3</a:t>
            </a:r>
          </a:p>
          <a:p>
            <a:pPr lvl="3"/>
            <a:r>
              <a:t>Texte niveau 4</a:t>
            </a:r>
          </a:p>
          <a:p>
            <a:pPr lvl="4"/>
            <a:r>
              <a:t>Texte niveau 5</a:t>
            </a:r>
          </a:p>
        </p:txBody>
      </p:sp>
      <p:sp>
        <p:nvSpPr>
          <p:cNvPr id="7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 du titre"/>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du titre</a:t>
            </a:r>
          </a:p>
        </p:txBody>
      </p:sp>
      <p:sp>
        <p:nvSpPr>
          <p:cNvPr id="3" name="Texte niveau 1…"/>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pplication multimodule"/>
          <p:cNvSpPr txBox="1"/>
          <p:nvPr>
            <p:ph type="ctrTitle"/>
          </p:nvPr>
        </p:nvSpPr>
        <p:spPr>
          <a:prstGeom prst="rect">
            <a:avLst/>
          </a:prstGeom>
        </p:spPr>
        <p:txBody>
          <a:bodyPr/>
          <a:lstStyle>
            <a:lvl1pPr>
              <a:defRPr sz="5800"/>
            </a:lvl1pPr>
          </a:lstStyle>
          <a:p>
            <a:pPr/>
            <a:r>
              <a:t>Application multimodule</a:t>
            </a:r>
          </a:p>
        </p:txBody>
      </p:sp>
      <p:sp>
        <p:nvSpPr>
          <p:cNvPr id="120" name="Refactoring"/>
          <p:cNvSpPr txBox="1"/>
          <p:nvPr>
            <p:ph type="subTitle" sz="quarter" idx="1"/>
          </p:nvPr>
        </p:nvSpPr>
        <p:spPr>
          <a:prstGeom prst="rect">
            <a:avLst/>
          </a:prstGeom>
        </p:spPr>
        <p:txBody>
          <a:bodyPr/>
          <a:lstStyle/>
          <a:p>
            <a:pPr/>
            <a:r>
              <a:t>Refactoring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ARCHITECTURE - V2"/>
          <p:cNvSpPr txBox="1"/>
          <p:nvPr>
            <p:ph type="title"/>
          </p:nvPr>
        </p:nvSpPr>
        <p:spPr>
          <a:prstGeom prst="rect">
            <a:avLst/>
          </a:prstGeom>
        </p:spPr>
        <p:txBody>
          <a:bodyPr/>
          <a:lstStyle/>
          <a:p>
            <a:pPr/>
            <a:r>
              <a:t>ARCHITECTURE - </a:t>
            </a:r>
            <a:r>
              <a:rPr>
                <a:latin typeface="Arial"/>
                <a:ea typeface="Arial"/>
                <a:cs typeface="Arial"/>
                <a:sym typeface="Arial"/>
              </a:rPr>
              <a:t>V2</a:t>
            </a:r>
          </a:p>
        </p:txBody>
      </p:sp>
      <p:sp>
        <p:nvSpPr>
          <p:cNvPr id="181" name="La couche domaine récupère la classe métier Formation. Les classes obsolètes sont supprimées."/>
          <p:cNvSpPr txBox="1"/>
          <p:nvPr/>
        </p:nvSpPr>
        <p:spPr>
          <a:xfrm>
            <a:off x="738811" y="7926414"/>
            <a:ext cx="11527177"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La couche domaine récupère la classe métier Formation. Les classes obsolètes</a:t>
            </a:r>
            <a:br/>
            <a:r>
              <a:t>sont supprimées.</a:t>
            </a:r>
          </a:p>
        </p:txBody>
      </p:sp>
      <p:sp>
        <p:nvSpPr>
          <p:cNvPr id="182" name="Présentation…"/>
          <p:cNvSpPr/>
          <p:nvPr/>
        </p:nvSpPr>
        <p:spPr>
          <a:xfrm>
            <a:off x="140993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183" name="DAO…"/>
          <p:cNvSpPr/>
          <p:nvPr/>
        </p:nvSpPr>
        <p:spPr>
          <a:xfrm>
            <a:off x="585450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184" name="BD"/>
          <p:cNvSpPr/>
          <p:nvPr/>
        </p:nvSpPr>
        <p:spPr>
          <a:xfrm>
            <a:off x="10058784" y="4517271"/>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85"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186" name="Ligne"/>
          <p:cNvSpPr/>
          <p:nvPr/>
        </p:nvSpPr>
        <p:spPr>
          <a:xfrm>
            <a:off x="5267088" y="5106207"/>
            <a:ext cx="616895" cy="1"/>
          </a:xfrm>
          <a:prstGeom prst="line">
            <a:avLst/>
          </a:prstGeom>
          <a:ln w="25400">
            <a:solidFill>
              <a:srgbClr val="5A5F5E"/>
            </a:solidFill>
            <a:miter lim="400000"/>
            <a:tailEnd type="triangle"/>
          </a:ln>
        </p:spPr>
        <p:txBody>
          <a:bodyPr lIns="50800" tIns="50800" rIns="50800" bIns="50800" anchor="ctr"/>
          <a:lstStyle/>
          <a:p>
            <a:pPr/>
          </a:p>
        </p:txBody>
      </p:sp>
      <p:sp>
        <p:nvSpPr>
          <p:cNvPr id="187"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88" name="Ligne"/>
          <p:cNvSpPr/>
          <p:nvPr/>
        </p:nvSpPr>
        <p:spPr>
          <a:xfrm flipH="1">
            <a:off x="5272454" y="6343591"/>
            <a:ext cx="606163" cy="1"/>
          </a:xfrm>
          <a:prstGeom prst="line">
            <a:avLst/>
          </a:prstGeom>
          <a:ln w="25400">
            <a:solidFill>
              <a:srgbClr val="5A5F5E"/>
            </a:solidFill>
            <a:miter lim="400000"/>
            <a:tailEnd type="triangle"/>
          </a:ln>
        </p:spPr>
        <p:txBody>
          <a:bodyPr lIns="50800" tIns="50800" rIns="50800" bIns="50800" anchor="ctr"/>
          <a:lstStyle/>
          <a:p>
            <a:pPr/>
          </a:p>
        </p:txBody>
      </p:sp>
      <p:sp>
        <p:nvSpPr>
          <p:cNvPr id="189"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90" name="Flèche double"/>
          <p:cNvSpPr/>
          <p:nvPr/>
        </p:nvSpPr>
        <p:spPr>
          <a:xfrm rot="5400000">
            <a:off x="8264364" y="3630615"/>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191"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192"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193" name="FormationServlet"/>
          <p:cNvSpPr txBox="1"/>
          <p:nvPr/>
        </p:nvSpPr>
        <p:spPr>
          <a:xfrm>
            <a:off x="6734217" y="5302588"/>
            <a:ext cx="2127208"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194" name="Index.jsp"/>
          <p:cNvSpPr txBox="1"/>
          <p:nvPr/>
        </p:nvSpPr>
        <p:spPr>
          <a:xfrm>
            <a:off x="2787629" y="5302588"/>
            <a:ext cx="1131244"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RCHITECTURE - V3"/>
          <p:cNvSpPr txBox="1"/>
          <p:nvPr>
            <p:ph type="title"/>
          </p:nvPr>
        </p:nvSpPr>
        <p:spPr>
          <a:prstGeom prst="rect">
            <a:avLst/>
          </a:prstGeom>
        </p:spPr>
        <p:txBody>
          <a:bodyPr/>
          <a:lstStyle/>
          <a:p>
            <a:pPr/>
            <a:r>
              <a:t>ARCHITECTURE - </a:t>
            </a:r>
            <a:r>
              <a:rPr>
                <a:latin typeface="Arial"/>
                <a:ea typeface="Arial"/>
                <a:cs typeface="Arial"/>
                <a:sym typeface="Arial"/>
              </a:rPr>
              <a:t>V3</a:t>
            </a:r>
          </a:p>
        </p:txBody>
      </p:sp>
      <p:sp>
        <p:nvSpPr>
          <p:cNvPr id="197" name="La classe FormationServlet est déplacée dans la couche présentation."/>
          <p:cNvSpPr txBox="1"/>
          <p:nvPr/>
        </p:nvSpPr>
        <p:spPr>
          <a:xfrm>
            <a:off x="738811" y="8129614"/>
            <a:ext cx="11254418" cy="91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La classe FormationServlet est déplacée dans la couche présentation.</a:t>
            </a:r>
          </a:p>
        </p:txBody>
      </p:sp>
      <p:sp>
        <p:nvSpPr>
          <p:cNvPr id="198" name="Présentation…"/>
          <p:cNvSpPr/>
          <p:nvPr/>
        </p:nvSpPr>
        <p:spPr>
          <a:xfrm>
            <a:off x="140993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199" name="DAO…"/>
          <p:cNvSpPr/>
          <p:nvPr/>
        </p:nvSpPr>
        <p:spPr>
          <a:xfrm>
            <a:off x="585450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200" name="BD"/>
          <p:cNvSpPr/>
          <p:nvPr/>
        </p:nvSpPr>
        <p:spPr>
          <a:xfrm>
            <a:off x="10058784" y="4517271"/>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201"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202" name="Ligne"/>
          <p:cNvSpPr/>
          <p:nvPr/>
        </p:nvSpPr>
        <p:spPr>
          <a:xfrm>
            <a:off x="5267088" y="5106207"/>
            <a:ext cx="616895" cy="1"/>
          </a:xfrm>
          <a:prstGeom prst="line">
            <a:avLst/>
          </a:prstGeom>
          <a:ln w="25400">
            <a:solidFill>
              <a:srgbClr val="5A5F5E"/>
            </a:solidFill>
            <a:miter lim="400000"/>
            <a:tailEnd type="triangle"/>
          </a:ln>
        </p:spPr>
        <p:txBody>
          <a:bodyPr lIns="50800" tIns="50800" rIns="50800" bIns="50800" anchor="ctr"/>
          <a:lstStyle/>
          <a:p>
            <a:pPr/>
          </a:p>
        </p:txBody>
      </p:sp>
      <p:sp>
        <p:nvSpPr>
          <p:cNvPr id="203"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04" name="Ligne"/>
          <p:cNvSpPr/>
          <p:nvPr/>
        </p:nvSpPr>
        <p:spPr>
          <a:xfrm flipH="1">
            <a:off x="5272454" y="6343591"/>
            <a:ext cx="606163" cy="1"/>
          </a:xfrm>
          <a:prstGeom prst="line">
            <a:avLst/>
          </a:prstGeom>
          <a:ln w="25400">
            <a:solidFill>
              <a:srgbClr val="5A5F5E"/>
            </a:solidFill>
            <a:miter lim="400000"/>
            <a:tailEnd type="triangle"/>
          </a:ln>
        </p:spPr>
        <p:txBody>
          <a:bodyPr lIns="50800" tIns="50800" rIns="50800" bIns="50800" anchor="ctr"/>
          <a:lstStyle/>
          <a:p>
            <a:pPr/>
          </a:p>
        </p:txBody>
      </p:sp>
      <p:sp>
        <p:nvSpPr>
          <p:cNvPr id="205"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06" name="Flèche double"/>
          <p:cNvSpPr/>
          <p:nvPr/>
        </p:nvSpPr>
        <p:spPr>
          <a:xfrm rot="5400000">
            <a:off x="8264364" y="3630615"/>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07"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08"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209" name="FormationServlet"/>
          <p:cNvSpPr txBox="1"/>
          <p:nvPr/>
        </p:nvSpPr>
        <p:spPr>
          <a:xfrm>
            <a:off x="2289647" y="6114991"/>
            <a:ext cx="212720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210" name="Index.jsp"/>
          <p:cNvSpPr txBox="1"/>
          <p:nvPr/>
        </p:nvSpPr>
        <p:spPr>
          <a:xfrm>
            <a:off x="2787629" y="5302588"/>
            <a:ext cx="1131243"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ARCHITECTURE - V4"/>
          <p:cNvSpPr txBox="1"/>
          <p:nvPr>
            <p:ph type="title"/>
          </p:nvPr>
        </p:nvSpPr>
        <p:spPr>
          <a:prstGeom prst="rect">
            <a:avLst/>
          </a:prstGeom>
        </p:spPr>
        <p:txBody>
          <a:bodyPr/>
          <a:lstStyle/>
          <a:p>
            <a:pPr/>
            <a:r>
              <a:t>ARCHITECTURE - </a:t>
            </a:r>
            <a:r>
              <a:rPr>
                <a:latin typeface="Arial"/>
                <a:ea typeface="Arial"/>
                <a:cs typeface="Arial"/>
                <a:sym typeface="Arial"/>
              </a:rPr>
              <a:t>V4</a:t>
            </a:r>
          </a:p>
        </p:txBody>
      </p:sp>
      <p:sp>
        <p:nvSpPr>
          <p:cNvPr id="213" name="Une partie du code de la classe FormationServlet à été déplacé dans une nouvelle classe FormationDao car elle permettait l’accès aux données de la base."/>
          <p:cNvSpPr txBox="1"/>
          <p:nvPr/>
        </p:nvSpPr>
        <p:spPr>
          <a:xfrm>
            <a:off x="738811" y="7723214"/>
            <a:ext cx="1129897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Une partie du code de la classe FormationServlet à été déplacé dans une nouvelle classe FormationDao car elle permettait l’accès aux données de la base. </a:t>
            </a:r>
          </a:p>
        </p:txBody>
      </p:sp>
      <p:sp>
        <p:nvSpPr>
          <p:cNvPr id="214" name="Présentation…"/>
          <p:cNvSpPr/>
          <p:nvPr/>
        </p:nvSpPr>
        <p:spPr>
          <a:xfrm>
            <a:off x="140993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215" name="DAO…"/>
          <p:cNvSpPr/>
          <p:nvPr/>
        </p:nvSpPr>
        <p:spPr>
          <a:xfrm>
            <a:off x="585450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216" name="BD"/>
          <p:cNvSpPr/>
          <p:nvPr/>
        </p:nvSpPr>
        <p:spPr>
          <a:xfrm>
            <a:off x="10058784" y="4517271"/>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217"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218" name="Ligne"/>
          <p:cNvSpPr/>
          <p:nvPr/>
        </p:nvSpPr>
        <p:spPr>
          <a:xfrm>
            <a:off x="5267088" y="5106207"/>
            <a:ext cx="616895" cy="1"/>
          </a:xfrm>
          <a:prstGeom prst="line">
            <a:avLst/>
          </a:prstGeom>
          <a:ln w="25400">
            <a:solidFill>
              <a:srgbClr val="5A5F5E"/>
            </a:solidFill>
            <a:miter lim="400000"/>
            <a:tailEnd type="triangle"/>
          </a:ln>
        </p:spPr>
        <p:txBody>
          <a:bodyPr lIns="50800" tIns="50800" rIns="50800" bIns="50800" anchor="ctr"/>
          <a:lstStyle/>
          <a:p>
            <a:pPr/>
          </a:p>
        </p:txBody>
      </p:sp>
      <p:sp>
        <p:nvSpPr>
          <p:cNvPr id="219"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20" name="Ligne"/>
          <p:cNvSpPr/>
          <p:nvPr/>
        </p:nvSpPr>
        <p:spPr>
          <a:xfrm flipH="1">
            <a:off x="5272454" y="6343591"/>
            <a:ext cx="606163" cy="1"/>
          </a:xfrm>
          <a:prstGeom prst="line">
            <a:avLst/>
          </a:prstGeom>
          <a:ln w="25400">
            <a:solidFill>
              <a:srgbClr val="5A5F5E"/>
            </a:solidFill>
            <a:miter lim="400000"/>
            <a:tailEnd type="triangle"/>
          </a:ln>
        </p:spPr>
        <p:txBody>
          <a:bodyPr lIns="50800" tIns="50800" rIns="50800" bIns="50800" anchor="ctr"/>
          <a:lstStyle/>
          <a:p>
            <a:pPr/>
          </a:p>
        </p:txBody>
      </p:sp>
      <p:sp>
        <p:nvSpPr>
          <p:cNvPr id="221"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22" name="Flèche double"/>
          <p:cNvSpPr/>
          <p:nvPr/>
        </p:nvSpPr>
        <p:spPr>
          <a:xfrm rot="5400000">
            <a:off x="8264364" y="3630615"/>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23"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24"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225" name="FormationServlet"/>
          <p:cNvSpPr txBox="1"/>
          <p:nvPr/>
        </p:nvSpPr>
        <p:spPr>
          <a:xfrm>
            <a:off x="2289647" y="6114991"/>
            <a:ext cx="212720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226" name="Index.jsp"/>
          <p:cNvSpPr txBox="1"/>
          <p:nvPr/>
        </p:nvSpPr>
        <p:spPr>
          <a:xfrm>
            <a:off x="2787629" y="5302588"/>
            <a:ext cx="1131243"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
        <p:nvSpPr>
          <p:cNvPr id="227" name="FormationDao"/>
          <p:cNvSpPr txBox="1"/>
          <p:nvPr/>
        </p:nvSpPr>
        <p:spPr>
          <a:xfrm>
            <a:off x="6885758" y="5302588"/>
            <a:ext cx="1824125"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FormationDao</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Présentation…"/>
          <p:cNvSpPr/>
          <p:nvPr/>
        </p:nvSpPr>
        <p:spPr>
          <a:xfrm>
            <a:off x="1409935" y="3892888"/>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230" name="Service…"/>
          <p:cNvSpPr/>
          <p:nvPr/>
        </p:nvSpPr>
        <p:spPr>
          <a:xfrm>
            <a:off x="4292885" y="3892888"/>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Service</a:t>
            </a:r>
          </a:p>
          <a:p>
            <a:pPr>
              <a:defRPr sz="2200">
                <a:solidFill>
                  <a:srgbClr val="FFFFFF"/>
                </a:solidFill>
              </a:defRPr>
            </a:pPr>
            <a:r>
              <a:t>Traitement métier</a:t>
            </a:r>
          </a:p>
        </p:txBody>
      </p:sp>
      <p:sp>
        <p:nvSpPr>
          <p:cNvPr id="231" name="DAO…"/>
          <p:cNvSpPr/>
          <p:nvPr/>
        </p:nvSpPr>
        <p:spPr>
          <a:xfrm>
            <a:off x="7175834" y="3892888"/>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232" name="BD"/>
          <p:cNvSpPr/>
          <p:nvPr/>
        </p:nvSpPr>
        <p:spPr>
          <a:xfrm>
            <a:off x="10058784" y="4517271"/>
            <a:ext cx="1536080"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233"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234" name="Ligne"/>
          <p:cNvSpPr/>
          <p:nvPr/>
        </p:nvSpPr>
        <p:spPr>
          <a:xfrm>
            <a:off x="3947414" y="5106207"/>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235" name="Ligne"/>
          <p:cNvSpPr/>
          <p:nvPr/>
        </p:nvSpPr>
        <p:spPr>
          <a:xfrm>
            <a:off x="683460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36"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37" name="Ligne"/>
          <p:cNvSpPr/>
          <p:nvPr/>
        </p:nvSpPr>
        <p:spPr>
          <a:xfrm flipH="1">
            <a:off x="3951654" y="6181918"/>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238" name="Ligne"/>
          <p:cNvSpPr/>
          <p:nvPr/>
        </p:nvSpPr>
        <p:spPr>
          <a:xfrm flipH="1">
            <a:off x="683460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39"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40" name="Flèche double"/>
          <p:cNvSpPr/>
          <p:nvPr/>
        </p:nvSpPr>
        <p:spPr>
          <a:xfrm rot="5400000">
            <a:off x="538141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41" name="Flèche double"/>
          <p:cNvSpPr/>
          <p:nvPr/>
        </p:nvSpPr>
        <p:spPr>
          <a:xfrm rot="5400000">
            <a:off x="8264364"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42"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43" name="FormationDAO"/>
          <p:cNvSpPr txBox="1"/>
          <p:nvPr/>
        </p:nvSpPr>
        <p:spPr>
          <a:xfrm>
            <a:off x="7483382" y="5228663"/>
            <a:ext cx="195020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FormationDAO</a:t>
            </a:r>
          </a:p>
        </p:txBody>
      </p:sp>
      <p:sp>
        <p:nvSpPr>
          <p:cNvPr id="244"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245" name="FormationService"/>
          <p:cNvSpPr txBox="1"/>
          <p:nvPr/>
        </p:nvSpPr>
        <p:spPr>
          <a:xfrm>
            <a:off x="4495102" y="5208050"/>
            <a:ext cx="216086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FormationService</a:t>
            </a:r>
          </a:p>
        </p:txBody>
      </p:sp>
      <p:sp>
        <p:nvSpPr>
          <p:cNvPr id="246" name="FormationServlet"/>
          <p:cNvSpPr txBox="1"/>
          <p:nvPr/>
        </p:nvSpPr>
        <p:spPr>
          <a:xfrm>
            <a:off x="1628982" y="5953318"/>
            <a:ext cx="2127208"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247" name="Index.jsp"/>
          <p:cNvSpPr txBox="1"/>
          <p:nvPr/>
        </p:nvSpPr>
        <p:spPr>
          <a:xfrm>
            <a:off x="2126964" y="5302588"/>
            <a:ext cx="1131244"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
        <p:nvSpPr>
          <p:cNvPr id="248" name="ARCHITECTURE - V5"/>
          <p:cNvSpPr txBox="1"/>
          <p:nvPr>
            <p:ph type="title"/>
          </p:nvPr>
        </p:nvSpPr>
        <p:spPr>
          <a:prstGeom prst="rect">
            <a:avLst/>
          </a:prstGeom>
        </p:spPr>
        <p:txBody>
          <a:bodyPr/>
          <a:lstStyle/>
          <a:p>
            <a:pPr/>
            <a:r>
              <a:t>ARCHITECTURE - </a:t>
            </a:r>
            <a:r>
              <a:rPr>
                <a:latin typeface="Arial"/>
                <a:ea typeface="Arial"/>
                <a:cs typeface="Arial"/>
                <a:sym typeface="Arial"/>
              </a:rPr>
              <a:t>V5</a:t>
            </a:r>
          </a:p>
        </p:txBody>
      </p:sp>
      <p:sp>
        <p:nvSpPr>
          <p:cNvPr id="249" name="Une partie du code de la classe FormationServlet à été déplacée dans une nouvelle classe FormationService. Cette classe interprétera les données envoyées par l’utilisateur depuis la couche présentation et validera les données avant d’atteindre la couche DAO."/>
          <p:cNvSpPr txBox="1"/>
          <p:nvPr/>
        </p:nvSpPr>
        <p:spPr>
          <a:xfrm>
            <a:off x="738811" y="7520014"/>
            <a:ext cx="11298975"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Une partie du code de la classe FormationServlet à été déplacée dans une nouvelle classe FormationService. Cette classe interprétera les données envoyées par l’utilisateur depuis la couche présentation et validera les données avant d’atteindre la couche DAO.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RCHITECTURE ACTUELLE"/>
          <p:cNvSpPr txBox="1"/>
          <p:nvPr>
            <p:ph type="title"/>
          </p:nvPr>
        </p:nvSpPr>
        <p:spPr>
          <a:prstGeom prst="rect">
            <a:avLst/>
          </a:prstGeom>
        </p:spPr>
        <p:txBody>
          <a:bodyPr/>
          <a:lstStyle/>
          <a:p>
            <a:pPr/>
            <a:r>
              <a:t>ARCHITECTURE ACTUELLE</a:t>
            </a:r>
          </a:p>
        </p:txBody>
      </p:sp>
      <p:sp>
        <p:nvSpPr>
          <p:cNvPr id="123" name="« DAO »"/>
          <p:cNvSpPr/>
          <p:nvPr/>
        </p:nvSpPr>
        <p:spPr>
          <a:xfrm>
            <a:off x="573436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 DAO »</a:t>
            </a:r>
          </a:p>
        </p:txBody>
      </p:sp>
      <p:sp>
        <p:nvSpPr>
          <p:cNvPr id="124" name="BD"/>
          <p:cNvSpPr/>
          <p:nvPr/>
        </p:nvSpPr>
        <p:spPr>
          <a:xfrm>
            <a:off x="10230209" y="3732335"/>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25" name="Ligne"/>
          <p:cNvSpPr/>
          <p:nvPr/>
        </p:nvSpPr>
        <p:spPr>
          <a:xfrm>
            <a:off x="9893219" y="4321271"/>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26" name="Ligne"/>
          <p:cNvSpPr/>
          <p:nvPr/>
        </p:nvSpPr>
        <p:spPr>
          <a:xfrm flipH="1">
            <a:off x="9893219" y="5396982"/>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27" name="« PRESENTATION »"/>
          <p:cNvSpPr/>
          <p:nvPr/>
        </p:nvSpPr>
        <p:spPr>
          <a:xfrm>
            <a:off x="123851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 PRESENTATION »</a:t>
            </a:r>
          </a:p>
        </p:txBody>
      </p:sp>
      <p:sp>
        <p:nvSpPr>
          <p:cNvPr id="128" name="Ligne"/>
          <p:cNvSpPr/>
          <p:nvPr/>
        </p:nvSpPr>
        <p:spPr>
          <a:xfrm>
            <a:off x="5397419" y="4338944"/>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29" name="Ligne"/>
          <p:cNvSpPr/>
          <p:nvPr/>
        </p:nvSpPr>
        <p:spPr>
          <a:xfrm flipH="1">
            <a:off x="5397419" y="5414655"/>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30" name="Toutes les classes se situe dans la couche DAO, même des classes de test.…"/>
          <p:cNvSpPr txBox="1"/>
          <p:nvPr/>
        </p:nvSpPr>
        <p:spPr>
          <a:xfrm>
            <a:off x="1077478" y="7332133"/>
            <a:ext cx="10849844"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pPr>
            <a:r>
              <a:t>Toutes les classes se situe dans la couche DAO, même des classes de test. </a:t>
            </a:r>
          </a:p>
          <a:p>
            <a:pPr algn="l">
              <a:defRPr sz="2800"/>
            </a:pPr>
            <a:r>
              <a:t>Seule la page d’accueil de l’application (index.jsp) se situe dans Présentation. </a:t>
            </a:r>
          </a:p>
          <a:p>
            <a:pPr algn="l">
              <a:defRPr sz="2800"/>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Architecture actuelle"/>
          <p:cNvSpPr txBox="1"/>
          <p:nvPr>
            <p:ph type="title"/>
          </p:nvPr>
        </p:nvSpPr>
        <p:spPr>
          <a:prstGeom prst="rect">
            <a:avLst/>
          </a:prstGeom>
        </p:spPr>
        <p:txBody>
          <a:bodyPr/>
          <a:lstStyle/>
          <a:p>
            <a:pPr/>
            <a:r>
              <a:t>Architecture actuelle</a:t>
            </a:r>
          </a:p>
        </p:txBody>
      </p:sp>
      <p:pic>
        <p:nvPicPr>
          <p:cNvPr id="133" name="Capture d’écran 2019-02-13 à 10.10.08.png" descr="Capture d’écran 2019-02-13 à 10.10.08.png"/>
          <p:cNvPicPr>
            <a:picLocks noChangeAspect="1"/>
          </p:cNvPicPr>
          <p:nvPr/>
        </p:nvPicPr>
        <p:blipFill>
          <a:blip r:embed="rId2">
            <a:extLst/>
          </a:blip>
          <a:stretch>
            <a:fillRect/>
          </a:stretch>
        </p:blipFill>
        <p:spPr>
          <a:xfrm>
            <a:off x="1117599" y="2743200"/>
            <a:ext cx="4368801" cy="6273801"/>
          </a:xfrm>
          <a:prstGeom prst="rect">
            <a:avLst/>
          </a:prstGeom>
          <a:ln w="12700">
            <a:miter lim="400000"/>
          </a:ln>
        </p:spPr>
      </p:pic>
      <p:pic>
        <p:nvPicPr>
          <p:cNvPr id="134" name="Capture d’écran 2019-02-13 à 10.10.36.png" descr="Capture d’écran 2019-02-13 à 10.10.36.png"/>
          <p:cNvPicPr>
            <a:picLocks noChangeAspect="1"/>
          </p:cNvPicPr>
          <p:nvPr/>
        </p:nvPicPr>
        <p:blipFill>
          <a:blip r:embed="rId3">
            <a:extLst/>
          </a:blip>
          <a:stretch>
            <a:fillRect/>
          </a:stretch>
        </p:blipFill>
        <p:spPr>
          <a:xfrm>
            <a:off x="7327899" y="3282950"/>
            <a:ext cx="4368801" cy="51943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Architecture cible"/>
          <p:cNvSpPr txBox="1"/>
          <p:nvPr>
            <p:ph type="title"/>
          </p:nvPr>
        </p:nvSpPr>
        <p:spPr>
          <a:prstGeom prst="rect">
            <a:avLst/>
          </a:prstGeom>
        </p:spPr>
        <p:txBody>
          <a:bodyPr/>
          <a:lstStyle/>
          <a:p>
            <a:pPr/>
            <a:r>
              <a:t>Architecture cible</a:t>
            </a:r>
          </a:p>
        </p:txBody>
      </p:sp>
      <p:sp>
        <p:nvSpPr>
          <p:cNvPr id="137" name="Présentation…"/>
          <p:cNvSpPr/>
          <p:nvPr/>
        </p:nvSpPr>
        <p:spPr>
          <a:xfrm>
            <a:off x="1409935" y="4315725"/>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Présentation</a:t>
            </a:r>
          </a:p>
          <a:p>
            <a:pPr>
              <a:defRPr sz="2200">
                <a:solidFill>
                  <a:srgbClr val="FFFFFF"/>
                </a:solidFill>
              </a:defRPr>
            </a:pPr>
            <a:r>
              <a:t>Interface utilisateur</a:t>
            </a:r>
          </a:p>
        </p:txBody>
      </p:sp>
      <p:sp>
        <p:nvSpPr>
          <p:cNvPr id="138" name="Service…"/>
          <p:cNvSpPr/>
          <p:nvPr/>
        </p:nvSpPr>
        <p:spPr>
          <a:xfrm>
            <a:off x="4292885" y="4315725"/>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Service</a:t>
            </a:r>
          </a:p>
          <a:p>
            <a:pPr>
              <a:defRPr sz="2200">
                <a:solidFill>
                  <a:srgbClr val="FFFFFF"/>
                </a:solidFill>
              </a:defRPr>
            </a:pPr>
            <a:r>
              <a:t>Traitement métier</a:t>
            </a:r>
          </a:p>
        </p:txBody>
      </p:sp>
      <p:sp>
        <p:nvSpPr>
          <p:cNvPr id="139" name="DAO…"/>
          <p:cNvSpPr/>
          <p:nvPr/>
        </p:nvSpPr>
        <p:spPr>
          <a:xfrm>
            <a:off x="7175835" y="4315725"/>
            <a:ext cx="256530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DAO</a:t>
            </a:r>
          </a:p>
          <a:p>
            <a:pPr>
              <a:defRPr sz="2200">
                <a:solidFill>
                  <a:srgbClr val="FFFFFF"/>
                </a:solidFill>
              </a:defRPr>
            </a:pPr>
            <a:r>
              <a:t>Accès aux données</a:t>
            </a:r>
          </a:p>
        </p:txBody>
      </p:sp>
      <p:sp>
        <p:nvSpPr>
          <p:cNvPr id="140" name="BD"/>
          <p:cNvSpPr/>
          <p:nvPr/>
        </p:nvSpPr>
        <p:spPr>
          <a:xfrm>
            <a:off x="10058784" y="4940107"/>
            <a:ext cx="1536081" cy="2027837"/>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41" name="Domaine métier"/>
          <p:cNvSpPr/>
          <p:nvPr/>
        </p:nvSpPr>
        <p:spPr>
          <a:xfrm>
            <a:off x="1422635" y="2745853"/>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Domaine métier</a:t>
            </a:r>
          </a:p>
        </p:txBody>
      </p:sp>
      <p:sp>
        <p:nvSpPr>
          <p:cNvPr id="142" name="Ligne"/>
          <p:cNvSpPr/>
          <p:nvPr/>
        </p:nvSpPr>
        <p:spPr>
          <a:xfrm>
            <a:off x="3947414" y="5529043"/>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43" name="Ligne"/>
          <p:cNvSpPr/>
          <p:nvPr/>
        </p:nvSpPr>
        <p:spPr>
          <a:xfrm>
            <a:off x="6834604" y="5529043"/>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44" name="Ligne"/>
          <p:cNvSpPr/>
          <p:nvPr/>
        </p:nvSpPr>
        <p:spPr>
          <a:xfrm>
            <a:off x="9721794" y="5529043"/>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45" name="Ligne"/>
          <p:cNvSpPr/>
          <p:nvPr/>
        </p:nvSpPr>
        <p:spPr>
          <a:xfrm flipH="1">
            <a:off x="3951654" y="6604754"/>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46" name="Ligne"/>
          <p:cNvSpPr/>
          <p:nvPr/>
        </p:nvSpPr>
        <p:spPr>
          <a:xfrm flipH="1">
            <a:off x="6834604" y="6604754"/>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47" name="Ligne"/>
          <p:cNvSpPr/>
          <p:nvPr/>
        </p:nvSpPr>
        <p:spPr>
          <a:xfrm flipH="1">
            <a:off x="9721794" y="6604754"/>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48" name="Flèche double"/>
          <p:cNvSpPr/>
          <p:nvPr/>
        </p:nvSpPr>
        <p:spPr>
          <a:xfrm rot="5400000">
            <a:off x="5381415" y="4053451"/>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149" name="Flèche double"/>
          <p:cNvSpPr/>
          <p:nvPr/>
        </p:nvSpPr>
        <p:spPr>
          <a:xfrm rot="5400000">
            <a:off x="8264364" y="4053451"/>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150" name="Flèche double"/>
          <p:cNvSpPr/>
          <p:nvPr/>
        </p:nvSpPr>
        <p:spPr>
          <a:xfrm rot="5400000">
            <a:off x="2498465" y="4053451"/>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Objectifs"/>
          <p:cNvSpPr txBox="1"/>
          <p:nvPr>
            <p:ph type="title"/>
          </p:nvPr>
        </p:nvSpPr>
        <p:spPr>
          <a:prstGeom prst="rect">
            <a:avLst/>
          </a:prstGeom>
        </p:spPr>
        <p:txBody>
          <a:bodyPr/>
          <a:lstStyle/>
          <a:p>
            <a:pPr/>
            <a:r>
              <a:t>Objectifs</a:t>
            </a:r>
          </a:p>
        </p:txBody>
      </p:sp>
      <p:sp>
        <p:nvSpPr>
          <p:cNvPr id="153" name="Présentation…"/>
          <p:cNvSpPr/>
          <p:nvPr/>
        </p:nvSpPr>
        <p:spPr>
          <a:xfrm>
            <a:off x="5022767" y="2265684"/>
            <a:ext cx="2959266" cy="203876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Présentation</a:t>
            </a:r>
          </a:p>
          <a:p>
            <a:pPr>
              <a:defRPr sz="2200">
                <a:solidFill>
                  <a:srgbClr val="FFFFFF"/>
                </a:solidFill>
              </a:defRPr>
            </a:pPr>
            <a:r>
              <a:t>Interface utilisateur</a:t>
            </a:r>
          </a:p>
        </p:txBody>
      </p:sp>
      <p:sp>
        <p:nvSpPr>
          <p:cNvPr id="154" name="Décoder les paramètres envoyés par le client…"/>
          <p:cNvSpPr txBox="1"/>
          <p:nvPr/>
        </p:nvSpPr>
        <p:spPr>
          <a:xfrm>
            <a:off x="626533" y="4991100"/>
            <a:ext cx="10118106"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7504" indent="-407504" algn="l">
              <a:buClr>
                <a:srgbClr val="535353"/>
              </a:buClr>
              <a:buSzPct val="82000"/>
              <a:buChar char="•"/>
              <a:defRPr sz="2900"/>
            </a:pPr>
            <a:r>
              <a:t>Décoder les paramètres envoyés par le client</a:t>
            </a:r>
          </a:p>
          <a:p>
            <a:pPr marL="407504" indent="-407504" algn="l">
              <a:buClr>
                <a:srgbClr val="535353"/>
              </a:buClr>
              <a:buSzPct val="82000"/>
              <a:buChar char="•"/>
              <a:defRPr sz="2900"/>
            </a:pPr>
            <a:r>
              <a:t>Envoyer les réponses aux services pour travailler les informations</a:t>
            </a:r>
          </a:p>
          <a:p>
            <a:pPr marL="407504" indent="-407504" algn="l">
              <a:buClr>
                <a:srgbClr val="535353"/>
              </a:buClr>
              <a:buSzPct val="82000"/>
              <a:buChar char="•"/>
              <a:defRPr sz="2900"/>
            </a:pPr>
            <a:r>
              <a:t>Encoder les réponses des services pour qu’elles puissent être lues</a:t>
            </a:r>
          </a:p>
          <a:p>
            <a:pPr algn="l">
              <a:defRPr sz="2900"/>
            </a:pPr>
            <a:r>
              <a:t>    ou affichées par le client.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Objectifs"/>
          <p:cNvSpPr txBox="1"/>
          <p:nvPr>
            <p:ph type="title"/>
          </p:nvPr>
        </p:nvSpPr>
        <p:spPr>
          <a:prstGeom prst="rect">
            <a:avLst/>
          </a:prstGeom>
        </p:spPr>
        <p:txBody>
          <a:bodyPr/>
          <a:lstStyle/>
          <a:p>
            <a:pPr/>
            <a:r>
              <a:t>Objectifs</a:t>
            </a:r>
          </a:p>
        </p:txBody>
      </p:sp>
      <p:sp>
        <p:nvSpPr>
          <p:cNvPr id="157" name="Service…"/>
          <p:cNvSpPr/>
          <p:nvPr/>
        </p:nvSpPr>
        <p:spPr>
          <a:xfrm>
            <a:off x="5022767" y="2265684"/>
            <a:ext cx="2959266" cy="203876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Service</a:t>
            </a:r>
          </a:p>
          <a:p>
            <a:pPr>
              <a:defRPr sz="2200">
                <a:solidFill>
                  <a:srgbClr val="FFFFFF"/>
                </a:solidFill>
              </a:defRPr>
            </a:pPr>
            <a:r>
              <a:t>Traitement métier</a:t>
            </a:r>
          </a:p>
        </p:txBody>
      </p:sp>
      <p:sp>
        <p:nvSpPr>
          <p:cNvPr id="158" name="Correspond à la partie fonctionnelle de l'application, celle qui implémente la logique métier, et qui décrit les opérations que l'application opère sur les données en fonction des requêtes des utilisateurs, effectuées au travers de la couche de présentation.…"/>
          <p:cNvSpPr txBox="1"/>
          <p:nvPr/>
        </p:nvSpPr>
        <p:spPr>
          <a:xfrm>
            <a:off x="706297" y="4781549"/>
            <a:ext cx="11592206" cy="219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7504" indent="-407504" algn="l">
              <a:buClr>
                <a:srgbClr val="535353"/>
              </a:buClr>
              <a:buSzPct val="82000"/>
              <a:buChar char="•"/>
              <a:defRPr sz="2900"/>
            </a:pPr>
            <a:r>
              <a:t>Correspond à la partie fonctionnelle de </a:t>
            </a:r>
            <a:r>
              <a:rPr>
                <a:solidFill>
                  <a:srgbClr val="5A5F5E"/>
                </a:solidFill>
              </a:rPr>
              <a:t>l'application</a:t>
            </a:r>
            <a:r>
              <a:t>, celle qui implémente</a:t>
            </a:r>
            <a:br/>
            <a:r>
              <a:t>la logique métier, et qui décrit les opérations que l'application opère sur les</a:t>
            </a:r>
            <a:br/>
            <a:r>
              <a:t>données en fonction des requêtes des utilisateurs, effectuées au travers de la</a:t>
            </a:r>
            <a:br/>
            <a:r>
              <a:t>couche de présentation.</a:t>
            </a:r>
          </a:p>
          <a:p>
            <a:pPr marL="407504" indent="-407504" algn="l">
              <a:buClr>
                <a:srgbClr val="535353"/>
              </a:buClr>
              <a:buSzPct val="82000"/>
              <a:buChar char="•"/>
              <a:defRPr sz="2900"/>
            </a:pPr>
            <a:r>
              <a:t>Valide les paramètres qui sont transmis à la couche d’accès aux données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Objectifs"/>
          <p:cNvSpPr txBox="1"/>
          <p:nvPr>
            <p:ph type="title"/>
          </p:nvPr>
        </p:nvSpPr>
        <p:spPr>
          <a:prstGeom prst="rect">
            <a:avLst/>
          </a:prstGeom>
        </p:spPr>
        <p:txBody>
          <a:bodyPr/>
          <a:lstStyle/>
          <a:p>
            <a:pPr/>
            <a:r>
              <a:t>Objectifs</a:t>
            </a:r>
          </a:p>
        </p:txBody>
      </p:sp>
      <p:sp>
        <p:nvSpPr>
          <p:cNvPr id="161" name="DAO…"/>
          <p:cNvSpPr/>
          <p:nvPr/>
        </p:nvSpPr>
        <p:spPr>
          <a:xfrm>
            <a:off x="5022767" y="2265684"/>
            <a:ext cx="2959266" cy="203876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DAO</a:t>
            </a:r>
          </a:p>
          <a:p>
            <a:pPr>
              <a:defRPr sz="2200">
                <a:solidFill>
                  <a:srgbClr val="FFFFFF"/>
                </a:solidFill>
              </a:defRPr>
            </a:pPr>
            <a:r>
              <a:t>Accès aux données</a:t>
            </a:r>
          </a:p>
        </p:txBody>
      </p:sp>
      <p:sp>
        <p:nvSpPr>
          <p:cNvPr id="162" name="Correspond à la partie gérant l'accès aux données de l'application. Ces  données peuvent être propres à l'application, ou gérées par une autre  application.…"/>
          <p:cNvSpPr txBox="1"/>
          <p:nvPr/>
        </p:nvSpPr>
        <p:spPr>
          <a:xfrm>
            <a:off x="728133" y="4572000"/>
            <a:ext cx="11020154" cy="261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7504" indent="-407504" algn="l">
              <a:buClr>
                <a:srgbClr val="535353"/>
              </a:buClr>
              <a:buSzPct val="82000"/>
              <a:buChar char="•"/>
              <a:defRPr sz="2900"/>
            </a:pPr>
            <a:r>
              <a:t>Correspond à la partie gérant l'accès aux données de l'application. Ces </a:t>
            </a:r>
            <a:br/>
            <a:r>
              <a:t>données peuvent être propres à l'application, ou gérées par une autre </a:t>
            </a:r>
            <a:br/>
            <a:r>
              <a:t>application.  </a:t>
            </a:r>
          </a:p>
          <a:p>
            <a:pPr marL="407504" indent="-407504" algn="l">
              <a:buClr>
                <a:srgbClr val="535353"/>
              </a:buClr>
              <a:buSzPct val="82000"/>
              <a:buChar char="•"/>
              <a:defRPr sz="2900"/>
            </a:pPr>
            <a:r>
              <a:t>La couche Service n'a pas à s'adapter à ces deux cas, ils sont </a:t>
            </a:r>
            <a:br/>
            <a:r>
              <a:t>transparents pour elle, et elle accède aux données de manière uniforme </a:t>
            </a:r>
            <a:br/>
            <a:r>
              <a:t>(couplage faible).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Objectifs"/>
          <p:cNvSpPr txBox="1"/>
          <p:nvPr>
            <p:ph type="title"/>
          </p:nvPr>
        </p:nvSpPr>
        <p:spPr>
          <a:prstGeom prst="rect">
            <a:avLst/>
          </a:prstGeom>
        </p:spPr>
        <p:txBody>
          <a:bodyPr/>
          <a:lstStyle/>
          <a:p>
            <a:pPr/>
            <a:r>
              <a:t>Objectifs</a:t>
            </a:r>
          </a:p>
        </p:txBody>
      </p:sp>
      <p:sp>
        <p:nvSpPr>
          <p:cNvPr id="165" name="Représente les objets du domaine, c'est à dire l'ensemble des entités persistantes de l'application"/>
          <p:cNvSpPr txBox="1"/>
          <p:nvPr/>
        </p:nvSpPr>
        <p:spPr>
          <a:xfrm>
            <a:off x="728133" y="4919133"/>
            <a:ext cx="1154853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07504" indent="-407504" algn="l">
              <a:buClr>
                <a:srgbClr val="535353"/>
              </a:buClr>
              <a:buSzPct val="82000"/>
              <a:buChar char="•"/>
              <a:defRPr sz="2900"/>
            </a:lvl1pPr>
          </a:lstStyle>
          <a:p>
            <a:pPr/>
            <a:r>
              <a:t>Représente les objets du domaine, c'est à dire l'ensemble des entités persistantes de l'application</a:t>
            </a:r>
          </a:p>
        </p:txBody>
      </p:sp>
      <p:sp>
        <p:nvSpPr>
          <p:cNvPr id="166" name="Domaine métier"/>
          <p:cNvSpPr/>
          <p:nvPr/>
        </p:nvSpPr>
        <p:spPr>
          <a:xfrm>
            <a:off x="4093831" y="2650066"/>
            <a:ext cx="4817138"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Domaine métier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RCHITECTURE - V1"/>
          <p:cNvSpPr txBox="1"/>
          <p:nvPr>
            <p:ph type="title"/>
          </p:nvPr>
        </p:nvSpPr>
        <p:spPr>
          <a:prstGeom prst="rect">
            <a:avLst/>
          </a:prstGeom>
        </p:spPr>
        <p:txBody>
          <a:bodyPr/>
          <a:lstStyle/>
          <a:p>
            <a:pPr/>
            <a:r>
              <a:t>ARCHITECTURE - </a:t>
            </a:r>
            <a:r>
              <a:rPr>
                <a:latin typeface="Arial"/>
                <a:ea typeface="Arial"/>
                <a:cs typeface="Arial"/>
                <a:sym typeface="Arial"/>
              </a:rPr>
              <a:t>V1</a:t>
            </a:r>
          </a:p>
        </p:txBody>
      </p:sp>
      <p:sp>
        <p:nvSpPr>
          <p:cNvPr id="169" name="« DAO »"/>
          <p:cNvSpPr/>
          <p:nvPr/>
        </p:nvSpPr>
        <p:spPr>
          <a:xfrm>
            <a:off x="573436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a:solidFill>
                  <a:srgbClr val="FFFFFF"/>
                </a:solidFill>
              </a:defRPr>
            </a:lvl1pPr>
          </a:lstStyle>
          <a:p>
            <a:pPr/>
            <a:r>
              <a:t>« DAO »</a:t>
            </a:r>
          </a:p>
        </p:txBody>
      </p:sp>
      <p:sp>
        <p:nvSpPr>
          <p:cNvPr id="170" name="BD"/>
          <p:cNvSpPr/>
          <p:nvPr/>
        </p:nvSpPr>
        <p:spPr>
          <a:xfrm>
            <a:off x="10230209" y="3732335"/>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71" name="Ligne"/>
          <p:cNvSpPr/>
          <p:nvPr/>
        </p:nvSpPr>
        <p:spPr>
          <a:xfrm>
            <a:off x="9893219" y="4321271"/>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72" name="Ligne"/>
          <p:cNvSpPr/>
          <p:nvPr/>
        </p:nvSpPr>
        <p:spPr>
          <a:xfrm flipH="1">
            <a:off x="9893219" y="5396982"/>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73" name="Classes « obsolètes »…"/>
          <p:cNvSpPr txBox="1"/>
          <p:nvPr/>
        </p:nvSpPr>
        <p:spPr>
          <a:xfrm>
            <a:off x="6051525" y="4165599"/>
            <a:ext cx="3594969" cy="14224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defRPr sz="2300">
                <a:solidFill>
                  <a:srgbClr val="000000"/>
                </a:solidFill>
              </a:defRPr>
            </a:pPr>
            <a:r>
              <a:t>Classes « obsolètes »</a:t>
            </a:r>
          </a:p>
          <a:p>
            <a:pPr algn="l">
              <a:lnSpc>
                <a:spcPct val="150000"/>
              </a:lnSpc>
              <a:defRPr sz="2300">
                <a:solidFill>
                  <a:srgbClr val="000000"/>
                </a:solidFill>
              </a:defRPr>
            </a:pPr>
            <a:r>
              <a:t>Classe métier : Formation.java</a:t>
            </a:r>
          </a:p>
          <a:p>
            <a:pPr algn="l">
              <a:lnSpc>
                <a:spcPct val="150000"/>
              </a:lnSpc>
              <a:defRPr sz="2300">
                <a:solidFill>
                  <a:srgbClr val="000000"/>
                </a:solidFill>
              </a:defRPr>
            </a:pPr>
            <a:r>
              <a:t>Servlet </a:t>
            </a:r>
          </a:p>
        </p:txBody>
      </p:sp>
      <p:sp>
        <p:nvSpPr>
          <p:cNvPr id="174" name="« PRESENTATION »"/>
          <p:cNvSpPr/>
          <p:nvPr/>
        </p:nvSpPr>
        <p:spPr>
          <a:xfrm>
            <a:off x="123851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a:solidFill>
                  <a:srgbClr val="FFFFFF"/>
                </a:solidFill>
              </a:defRPr>
            </a:lvl1pPr>
          </a:lstStyle>
          <a:p>
            <a:pPr/>
            <a:r>
              <a:t>« PRESENTATION »</a:t>
            </a:r>
          </a:p>
        </p:txBody>
      </p:sp>
      <p:sp>
        <p:nvSpPr>
          <p:cNvPr id="175" name="Ligne"/>
          <p:cNvSpPr/>
          <p:nvPr/>
        </p:nvSpPr>
        <p:spPr>
          <a:xfrm>
            <a:off x="5397419" y="4338944"/>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76" name="Ligne"/>
          <p:cNvSpPr/>
          <p:nvPr/>
        </p:nvSpPr>
        <p:spPr>
          <a:xfrm flipH="1">
            <a:off x="5397419" y="5414655"/>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77" name="Page d’accueil (index.jsp)"/>
          <p:cNvSpPr txBox="1"/>
          <p:nvPr/>
        </p:nvSpPr>
        <p:spPr>
          <a:xfrm>
            <a:off x="1551446" y="4123044"/>
            <a:ext cx="2950866" cy="4318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000000"/>
                </a:solidFill>
              </a:defRPr>
            </a:lvl1pPr>
          </a:lstStyle>
          <a:p>
            <a:pPr/>
            <a:r>
              <a:t>Page d’accueil (index.jsp)</a:t>
            </a:r>
          </a:p>
        </p:txBody>
      </p:sp>
      <p:sp>
        <p:nvSpPr>
          <p:cNvPr id="178" name="Dans un premier temps il va être nécessaire de supprimer les classes…"/>
          <p:cNvSpPr txBox="1"/>
          <p:nvPr/>
        </p:nvSpPr>
        <p:spPr>
          <a:xfrm>
            <a:off x="1077478" y="7128933"/>
            <a:ext cx="1084984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p>
          <a:p>
            <a:pPr algn="l">
              <a:defRPr sz="2800"/>
            </a:pPr>
            <a:r>
              <a:t>Dans un premier temps il va être nécessaire de supprimer les classes </a:t>
            </a:r>
          </a:p>
          <a:p>
            <a:pPr algn="l">
              <a:defRPr sz="2800"/>
            </a:pPr>
            <a:r>
              <a:t>qui ne nous servent plus, puis de commencer à mettre en place une réelle architecture logicielle.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