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et sous-titre">
    <p:spTree>
      <p:nvGrpSpPr>
        <p:cNvPr id="1" name=""/>
        <p:cNvGrpSpPr/>
        <p:nvPr/>
      </p:nvGrpSpPr>
      <p:grpSpPr>
        <a:xfrm>
          <a:off x="0" y="0"/>
          <a:ext cx="0" cy="0"/>
          <a:chOff x="0" y="0"/>
          <a:chExt cx="0" cy="0"/>
        </a:xfrm>
      </p:grpSpPr>
      <p:sp>
        <p:nvSpPr>
          <p:cNvPr id="11" name="Texte du titre"/>
          <p:cNvSpPr txBox="1"/>
          <p:nvPr>
            <p:ph type="title"/>
          </p:nvPr>
        </p:nvSpPr>
        <p:spPr>
          <a:xfrm>
            <a:off x="355600" y="2044700"/>
            <a:ext cx="12293600" cy="3238500"/>
          </a:xfrm>
          <a:prstGeom prst="rect">
            <a:avLst/>
          </a:prstGeom>
        </p:spPr>
        <p:txBody>
          <a:bodyPr anchor="b"/>
          <a:lstStyle/>
          <a:p>
            <a:pPr/>
            <a:r>
              <a:t>Texte du titre</a:t>
            </a:r>
          </a:p>
        </p:txBody>
      </p:sp>
      <p:sp>
        <p:nvSpPr>
          <p:cNvPr id="12" name="Texte niveau 1…"/>
          <p:cNvSpPr txBox="1"/>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Texte niveau 1</a:t>
            </a:r>
          </a:p>
          <a:p>
            <a:pPr lvl="1"/>
            <a:r>
              <a:t>Texte niveau 2</a:t>
            </a:r>
          </a:p>
          <a:p>
            <a:pPr lvl="2"/>
            <a:r>
              <a:t>Texte niveau 3</a:t>
            </a:r>
          </a:p>
          <a:p>
            <a:pPr lvl="3"/>
            <a:r>
              <a:t>Texte niveau 4</a:t>
            </a:r>
          </a:p>
          <a:p>
            <a:pPr lvl="4"/>
            <a:r>
              <a:t>Texte niveau 5</a:t>
            </a:r>
          </a:p>
        </p:txBody>
      </p:sp>
      <p:sp>
        <p:nvSpPr>
          <p:cNvPr id="1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spTree>
      <p:nvGrpSpPr>
        <p:cNvPr id="1" name=""/>
        <p:cNvGrpSpPr/>
        <p:nvPr/>
      </p:nvGrpSpPr>
      <p:grpSpPr>
        <a:xfrm>
          <a:off x="0" y="0"/>
          <a:ext cx="0" cy="0"/>
          <a:chOff x="0" y="0"/>
          <a:chExt cx="0" cy="0"/>
        </a:xfrm>
      </p:grpSpPr>
      <p:sp>
        <p:nvSpPr>
          <p:cNvPr id="93" name="-Gilles Allain"/>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-Gilles Allain</a:t>
            </a:r>
          </a:p>
        </p:txBody>
      </p:sp>
      <p:sp>
        <p:nvSpPr>
          <p:cNvPr id="94" name="« Saisissez une citation ici. »"/>
          <p:cNvSpPr txBox="1"/>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 Saisissez une citation ici. »</a:t>
            </a:r>
          </a:p>
        </p:txBody>
      </p:sp>
      <p:sp>
        <p:nvSpPr>
          <p:cNvPr id="9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spTree>
      <p:nvGrpSpPr>
        <p:cNvPr id="1" name=""/>
        <p:cNvGrpSpPr/>
        <p:nvPr/>
      </p:nvGrpSpPr>
      <p:grpSpPr>
        <a:xfrm>
          <a:off x="0" y="0"/>
          <a:ext cx="0" cy="0"/>
          <a:chOff x="0" y="0"/>
          <a:chExt cx="0" cy="0"/>
        </a:xfrm>
      </p:grpSpPr>
      <p:sp>
        <p:nvSpPr>
          <p:cNvPr id="11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e">
    <p:spTree>
      <p:nvGrpSpPr>
        <p:cNvPr id="1" name=""/>
        <p:cNvGrpSpPr/>
        <p:nvPr/>
      </p:nvGrpSpPr>
      <p:grpSpPr>
        <a:xfrm>
          <a:off x="0" y="0"/>
          <a:ext cx="0" cy="0"/>
          <a:chOff x="0" y="0"/>
          <a:chExt cx="0" cy="0"/>
        </a:xfrm>
      </p:grpSpPr>
      <p:sp>
        <p:nvSpPr>
          <p:cNvPr id="20" name="Image"/>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Texte du titre"/>
          <p:cNvSpPr txBox="1"/>
          <p:nvPr>
            <p:ph type="title"/>
          </p:nvPr>
        </p:nvSpPr>
        <p:spPr>
          <a:xfrm>
            <a:off x="1270000" y="6908800"/>
            <a:ext cx="10464800" cy="1282700"/>
          </a:xfrm>
          <a:prstGeom prst="rect">
            <a:avLst/>
          </a:prstGeom>
        </p:spPr>
        <p:txBody>
          <a:bodyPr/>
          <a:lstStyle/>
          <a:p>
            <a:pPr/>
            <a:r>
              <a:t>Texte du titre</a:t>
            </a:r>
          </a:p>
        </p:txBody>
      </p:sp>
      <p:sp>
        <p:nvSpPr>
          <p:cNvPr id="22" name="Texte niveau 1…"/>
          <p:cNvSpPr txBox="1"/>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Texte niveau 1</a:t>
            </a:r>
          </a:p>
          <a:p>
            <a:pPr lvl="1"/>
            <a:r>
              <a:t>Texte niveau 2</a:t>
            </a:r>
          </a:p>
          <a:p>
            <a:pPr lvl="2"/>
            <a:r>
              <a:t>Texte niveau 3</a:t>
            </a:r>
          </a:p>
          <a:p>
            <a:pPr lvl="3"/>
            <a:r>
              <a:t>Texte niveau 4</a:t>
            </a:r>
          </a:p>
          <a:p>
            <a:pPr lvl="4"/>
            <a:r>
              <a:t>Texte niveau 5</a:t>
            </a:r>
          </a:p>
        </p:txBody>
      </p:sp>
      <p:sp>
        <p:nvSpPr>
          <p:cNvPr id="2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Centré">
    <p:spTree>
      <p:nvGrpSpPr>
        <p:cNvPr id="1" name=""/>
        <p:cNvGrpSpPr/>
        <p:nvPr/>
      </p:nvGrpSpPr>
      <p:grpSpPr>
        <a:xfrm>
          <a:off x="0" y="0"/>
          <a:ext cx="0" cy="0"/>
          <a:chOff x="0" y="0"/>
          <a:chExt cx="0" cy="0"/>
        </a:xfrm>
      </p:grpSpPr>
      <p:sp>
        <p:nvSpPr>
          <p:cNvPr id="30" name="Texte du titre"/>
          <p:cNvSpPr txBox="1"/>
          <p:nvPr>
            <p:ph type="title"/>
          </p:nvPr>
        </p:nvSpPr>
        <p:spPr>
          <a:xfrm>
            <a:off x="355600" y="3251200"/>
            <a:ext cx="12293600" cy="3238500"/>
          </a:xfrm>
          <a:prstGeom prst="rect">
            <a:avLst/>
          </a:prstGeom>
        </p:spPr>
        <p:txBody>
          <a:bodyPr/>
          <a:lstStyle/>
          <a:p>
            <a:pPr/>
            <a:r>
              <a:t>Texte du titre</a:t>
            </a:r>
          </a:p>
        </p:txBody>
      </p:sp>
      <p:sp>
        <p:nvSpPr>
          <p:cNvPr id="3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e">
    <p:spTree>
      <p:nvGrpSpPr>
        <p:cNvPr id="1" name=""/>
        <p:cNvGrpSpPr/>
        <p:nvPr/>
      </p:nvGrpSpPr>
      <p:grpSpPr>
        <a:xfrm>
          <a:off x="0" y="0"/>
          <a:ext cx="0" cy="0"/>
          <a:chOff x="0" y="0"/>
          <a:chExt cx="0" cy="0"/>
        </a:xfrm>
      </p:grpSpPr>
      <p:sp>
        <p:nvSpPr>
          <p:cNvPr id="38" name="Image"/>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Texte du titre"/>
          <p:cNvSpPr txBox="1"/>
          <p:nvPr>
            <p:ph type="title"/>
          </p:nvPr>
        </p:nvSpPr>
        <p:spPr>
          <a:xfrm>
            <a:off x="355600" y="1016000"/>
            <a:ext cx="5892800" cy="3886200"/>
          </a:xfrm>
          <a:prstGeom prst="rect">
            <a:avLst/>
          </a:prstGeom>
        </p:spPr>
        <p:txBody>
          <a:bodyPr anchor="b"/>
          <a:lstStyle/>
          <a:p>
            <a:pPr/>
            <a:r>
              <a:t>Texte du titre</a:t>
            </a:r>
          </a:p>
        </p:txBody>
      </p:sp>
      <p:sp>
        <p:nvSpPr>
          <p:cNvPr id="40" name="Texte niveau 1…"/>
          <p:cNvSpPr txBox="1"/>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Texte niveau 1</a:t>
            </a:r>
          </a:p>
          <a:p>
            <a:pPr lvl="1"/>
            <a:r>
              <a:t>Texte niveau 2</a:t>
            </a:r>
          </a:p>
          <a:p>
            <a:pPr lvl="2"/>
            <a:r>
              <a:t>Texte niveau 3</a:t>
            </a:r>
          </a:p>
          <a:p>
            <a:pPr lvl="3"/>
            <a:r>
              <a:t>Texte niveau 4</a:t>
            </a:r>
          </a:p>
          <a:p>
            <a:pPr lvl="4"/>
            <a:r>
              <a:t>Texte niveau 5</a:t>
            </a:r>
          </a:p>
        </p:txBody>
      </p:sp>
      <p:sp>
        <p:nvSpPr>
          <p:cNvPr id="4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Haut">
    <p:spTree>
      <p:nvGrpSpPr>
        <p:cNvPr id="1" name=""/>
        <p:cNvGrpSpPr/>
        <p:nvPr/>
      </p:nvGrpSpPr>
      <p:grpSpPr>
        <a:xfrm>
          <a:off x="0" y="0"/>
          <a:ext cx="0" cy="0"/>
          <a:chOff x="0" y="0"/>
          <a:chExt cx="0" cy="0"/>
        </a:xfrm>
      </p:grpSpPr>
      <p:sp>
        <p:nvSpPr>
          <p:cNvPr id="48" name="Texte du titre"/>
          <p:cNvSpPr txBox="1"/>
          <p:nvPr>
            <p:ph type="title"/>
          </p:nvPr>
        </p:nvSpPr>
        <p:spPr>
          <a:prstGeom prst="rect">
            <a:avLst/>
          </a:prstGeom>
        </p:spPr>
        <p:txBody>
          <a:bodyPr/>
          <a:lstStyle/>
          <a:p>
            <a:pPr/>
            <a:r>
              <a:t>Texte du titre</a:t>
            </a:r>
          </a:p>
        </p:txBody>
      </p:sp>
      <p:sp>
        <p:nvSpPr>
          <p:cNvPr id="4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56" name="Texte du titre"/>
          <p:cNvSpPr txBox="1"/>
          <p:nvPr>
            <p:ph type="title"/>
          </p:nvPr>
        </p:nvSpPr>
        <p:spPr>
          <a:prstGeom prst="rect">
            <a:avLst/>
          </a:prstGeom>
        </p:spPr>
        <p:txBody>
          <a:bodyPr/>
          <a:lstStyle/>
          <a:p>
            <a:pPr/>
            <a:r>
              <a:t>Texte du titre</a:t>
            </a:r>
          </a:p>
        </p:txBody>
      </p:sp>
      <p:sp>
        <p:nvSpPr>
          <p:cNvPr id="57" name="Texte niveau 1…"/>
          <p:cNvSpPr txBox="1"/>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Texte niveau 1</a:t>
            </a:r>
          </a:p>
          <a:p>
            <a:pPr lvl="1"/>
            <a:r>
              <a:t>Texte niveau 2</a:t>
            </a:r>
          </a:p>
          <a:p>
            <a:pPr lvl="2"/>
            <a:r>
              <a:t>Texte niveau 3</a:t>
            </a:r>
          </a:p>
          <a:p>
            <a:pPr lvl="3"/>
            <a:r>
              <a:t>Texte niveau 4</a:t>
            </a:r>
          </a:p>
          <a:p>
            <a:pPr lvl="4"/>
            <a:r>
              <a:t>Texte niveau 5</a:t>
            </a:r>
          </a:p>
        </p:txBody>
      </p:sp>
      <p:sp>
        <p:nvSpPr>
          <p:cNvPr id="5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5" name="Image"/>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Texte du titre"/>
          <p:cNvSpPr txBox="1"/>
          <p:nvPr>
            <p:ph type="title"/>
          </p:nvPr>
        </p:nvSpPr>
        <p:spPr>
          <a:prstGeom prst="rect">
            <a:avLst/>
          </a:prstGeom>
        </p:spPr>
        <p:txBody>
          <a:bodyPr/>
          <a:lstStyle/>
          <a:p>
            <a:pPr/>
            <a:r>
              <a:t>Texte du titre</a:t>
            </a:r>
          </a:p>
        </p:txBody>
      </p:sp>
      <p:sp>
        <p:nvSpPr>
          <p:cNvPr id="67" name="Texte niveau 1…"/>
          <p:cNvSpPr txBox="1"/>
          <p:nvPr>
            <p:ph type="body" sz="half" idx="1"/>
          </p:nvPr>
        </p:nvSpPr>
        <p:spPr>
          <a:xfrm>
            <a:off x="355600" y="2730500"/>
            <a:ext cx="5892800" cy="6299200"/>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6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75" name="Texte niveau 1…"/>
          <p:cNvSpPr txBox="1"/>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Texte niveau 1</a:t>
            </a:r>
          </a:p>
          <a:p>
            <a:pPr lvl="1"/>
            <a:r>
              <a:t>Texte niveau 2</a:t>
            </a:r>
          </a:p>
          <a:p>
            <a:pPr lvl="2"/>
            <a:r>
              <a:t>Texte niveau 3</a:t>
            </a:r>
          </a:p>
          <a:p>
            <a:pPr lvl="3"/>
            <a:r>
              <a:t>Texte niveau 4</a:t>
            </a:r>
          </a:p>
          <a:p>
            <a:pPr lvl="4"/>
            <a:r>
              <a:t>Texte niveau 5</a:t>
            </a:r>
          </a:p>
        </p:txBody>
      </p:sp>
      <p:sp>
        <p:nvSpPr>
          <p:cNvPr id="7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83" name="2-033_1302x975.jpeg"/>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Image"/>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e du titre"/>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du titre</a:t>
            </a:r>
          </a:p>
        </p:txBody>
      </p:sp>
      <p:sp>
        <p:nvSpPr>
          <p:cNvPr id="3" name="Texte niveau 1…"/>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pplication multimodule"/>
          <p:cNvSpPr txBox="1"/>
          <p:nvPr>
            <p:ph type="ctrTitle"/>
          </p:nvPr>
        </p:nvSpPr>
        <p:spPr>
          <a:prstGeom prst="rect">
            <a:avLst/>
          </a:prstGeom>
        </p:spPr>
        <p:txBody>
          <a:bodyPr/>
          <a:lstStyle>
            <a:lvl1pPr>
              <a:defRPr sz="5800"/>
            </a:lvl1pPr>
          </a:lstStyle>
          <a:p>
            <a:pPr/>
            <a:r>
              <a:t>Application multimodule</a:t>
            </a:r>
          </a:p>
        </p:txBody>
      </p:sp>
      <p:sp>
        <p:nvSpPr>
          <p:cNvPr id="120" name="Refactoring"/>
          <p:cNvSpPr txBox="1"/>
          <p:nvPr>
            <p:ph type="subTitle" sz="quarter" idx="1"/>
          </p:nvPr>
        </p:nvSpPr>
        <p:spPr>
          <a:prstGeom prst="rect">
            <a:avLst/>
          </a:prstGeom>
        </p:spPr>
        <p:txBody>
          <a:bodyPr/>
          <a:lstStyle/>
          <a:p>
            <a:pPr/>
            <a:r>
              <a:t>Refactoring</a:t>
            </a:r>
          </a:p>
        </p:txBody>
      </p:sp>
      <p:pic>
        <p:nvPicPr>
          <p:cNvPr id="121" name="Image" descr="Image"/>
          <p:cNvPicPr>
            <a:picLocks noChangeAspect="1"/>
          </p:cNvPicPr>
          <p:nvPr/>
        </p:nvPicPr>
        <p:blipFill>
          <a:blip r:embed="rId2">
            <a:extLst/>
          </a:blip>
          <a:stretch>
            <a:fillRect/>
          </a:stretch>
        </p:blipFill>
        <p:spPr>
          <a:xfrm>
            <a:off x="10397066" y="687259"/>
            <a:ext cx="1727201" cy="990601"/>
          </a:xfrm>
          <a:prstGeom prst="rect">
            <a:avLst/>
          </a:prstGeom>
          <a:ln w="12700">
            <a:miter lim="400000"/>
          </a:ln>
        </p:spPr>
      </p:pic>
      <p:pic>
        <p:nvPicPr>
          <p:cNvPr id="122" name="Image" descr="Image"/>
          <p:cNvPicPr>
            <a:picLocks noChangeAspect="1"/>
          </p:cNvPicPr>
          <p:nvPr/>
        </p:nvPicPr>
        <p:blipFill>
          <a:blip r:embed="rId3">
            <a:extLst/>
          </a:blip>
          <a:stretch>
            <a:fillRect/>
          </a:stretch>
        </p:blipFill>
        <p:spPr>
          <a:xfrm>
            <a:off x="769506" y="733597"/>
            <a:ext cx="2439361" cy="897925"/>
          </a:xfrm>
          <a:prstGeom prst="rect">
            <a:avLst/>
          </a:prstGeom>
          <a:ln w="12700">
            <a:miter lim="400000"/>
          </a:ln>
        </p:spPr>
      </p:pic>
      <p:sp>
        <p:nvSpPr>
          <p:cNvPr id="123" name="Master IT 2ème année"/>
          <p:cNvSpPr txBox="1"/>
          <p:nvPr/>
        </p:nvSpPr>
        <p:spPr>
          <a:xfrm>
            <a:off x="578072" y="8271933"/>
            <a:ext cx="282222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Master IT 2ème année</a:t>
            </a:r>
          </a:p>
        </p:txBody>
      </p:sp>
      <p:sp>
        <p:nvSpPr>
          <p:cNvPr id="124" name="13/02/2019"/>
          <p:cNvSpPr txBox="1"/>
          <p:nvPr/>
        </p:nvSpPr>
        <p:spPr>
          <a:xfrm>
            <a:off x="10508340" y="8271933"/>
            <a:ext cx="150465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13/02/2019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Objectifs"/>
          <p:cNvSpPr txBox="1"/>
          <p:nvPr>
            <p:ph type="title"/>
          </p:nvPr>
        </p:nvSpPr>
        <p:spPr>
          <a:prstGeom prst="rect">
            <a:avLst/>
          </a:prstGeom>
        </p:spPr>
        <p:txBody>
          <a:bodyPr/>
          <a:lstStyle/>
          <a:p>
            <a:pPr/>
            <a:r>
              <a:t>Objectifs</a:t>
            </a:r>
          </a:p>
        </p:txBody>
      </p:sp>
      <p:sp>
        <p:nvSpPr>
          <p:cNvPr id="179" name="Représente les objets du domaine, c'est à dire l'ensemble des entités persistantes de l’application"/>
          <p:cNvSpPr txBox="1"/>
          <p:nvPr/>
        </p:nvSpPr>
        <p:spPr>
          <a:xfrm>
            <a:off x="728133" y="4919133"/>
            <a:ext cx="1154853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07504" indent="-407504" algn="l">
              <a:buClr>
                <a:srgbClr val="535353"/>
              </a:buClr>
              <a:buSzPct val="82000"/>
              <a:buChar char="•"/>
              <a:defRPr sz="2900"/>
            </a:lvl1pPr>
          </a:lstStyle>
          <a:p>
            <a:pPr/>
            <a:r>
              <a:t>Représente les objets du domaine, c'est à dire l'ensemble des entités persistantes de l’application</a:t>
            </a:r>
          </a:p>
        </p:txBody>
      </p:sp>
      <p:sp>
        <p:nvSpPr>
          <p:cNvPr id="180" name="Domaine métier"/>
          <p:cNvSpPr/>
          <p:nvPr/>
        </p:nvSpPr>
        <p:spPr>
          <a:xfrm>
            <a:off x="4093831" y="2650066"/>
            <a:ext cx="4817138"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Domaine métier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ARCHITECTURE - V1"/>
          <p:cNvSpPr txBox="1"/>
          <p:nvPr>
            <p:ph type="title"/>
          </p:nvPr>
        </p:nvSpPr>
        <p:spPr>
          <a:prstGeom prst="rect">
            <a:avLst/>
          </a:prstGeom>
        </p:spPr>
        <p:txBody>
          <a:bodyPr/>
          <a:lstStyle/>
          <a:p>
            <a:pPr/>
            <a:r>
              <a:t>ARCHITECTURE - </a:t>
            </a:r>
            <a:r>
              <a:rPr>
                <a:latin typeface="Arial"/>
                <a:ea typeface="Arial"/>
                <a:cs typeface="Arial"/>
                <a:sym typeface="Arial"/>
              </a:rPr>
              <a:t>V1</a:t>
            </a:r>
          </a:p>
        </p:txBody>
      </p:sp>
      <p:sp>
        <p:nvSpPr>
          <p:cNvPr id="183" name="« DAO »"/>
          <p:cNvSpPr/>
          <p:nvPr/>
        </p:nvSpPr>
        <p:spPr>
          <a:xfrm>
            <a:off x="5734360" y="3107952"/>
            <a:ext cx="4178202" cy="353769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a:solidFill>
                  <a:srgbClr val="FFFFFF"/>
                </a:solidFill>
              </a:defRPr>
            </a:lvl1pPr>
          </a:lstStyle>
          <a:p>
            <a:pPr/>
            <a:r>
              <a:t>« DAO »</a:t>
            </a:r>
          </a:p>
        </p:txBody>
      </p:sp>
      <p:sp>
        <p:nvSpPr>
          <p:cNvPr id="184" name="BD"/>
          <p:cNvSpPr/>
          <p:nvPr/>
        </p:nvSpPr>
        <p:spPr>
          <a:xfrm>
            <a:off x="10230209" y="3732335"/>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185" name="Ligne"/>
          <p:cNvSpPr/>
          <p:nvPr/>
        </p:nvSpPr>
        <p:spPr>
          <a:xfrm>
            <a:off x="9893219" y="4321271"/>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86" name="Ligne"/>
          <p:cNvSpPr/>
          <p:nvPr/>
        </p:nvSpPr>
        <p:spPr>
          <a:xfrm flipH="1">
            <a:off x="9893219" y="5396982"/>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87" name="Classes « obsolètes »…"/>
          <p:cNvSpPr txBox="1"/>
          <p:nvPr/>
        </p:nvSpPr>
        <p:spPr>
          <a:xfrm>
            <a:off x="6051525" y="4165599"/>
            <a:ext cx="3594969" cy="14224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defRPr sz="2300">
                <a:solidFill>
                  <a:srgbClr val="000000"/>
                </a:solidFill>
              </a:defRPr>
            </a:pPr>
            <a:r>
              <a:t>Classes « obsolètes »</a:t>
            </a:r>
          </a:p>
          <a:p>
            <a:pPr algn="l">
              <a:lnSpc>
                <a:spcPct val="150000"/>
              </a:lnSpc>
              <a:defRPr sz="2300">
                <a:solidFill>
                  <a:srgbClr val="000000"/>
                </a:solidFill>
              </a:defRPr>
            </a:pPr>
            <a:r>
              <a:t>Classe métier : Formation.java</a:t>
            </a:r>
          </a:p>
          <a:p>
            <a:pPr algn="l">
              <a:lnSpc>
                <a:spcPct val="150000"/>
              </a:lnSpc>
              <a:defRPr sz="2300">
                <a:solidFill>
                  <a:srgbClr val="000000"/>
                </a:solidFill>
              </a:defRPr>
            </a:pPr>
            <a:r>
              <a:t>Servlet </a:t>
            </a:r>
          </a:p>
        </p:txBody>
      </p:sp>
      <p:sp>
        <p:nvSpPr>
          <p:cNvPr id="188" name="« PRESENTATION »"/>
          <p:cNvSpPr/>
          <p:nvPr/>
        </p:nvSpPr>
        <p:spPr>
          <a:xfrm>
            <a:off x="1238510" y="3107952"/>
            <a:ext cx="4178202" cy="353769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a:solidFill>
                  <a:srgbClr val="FFFFFF"/>
                </a:solidFill>
              </a:defRPr>
            </a:lvl1pPr>
          </a:lstStyle>
          <a:p>
            <a:pPr/>
            <a:r>
              <a:t>« PRESENTATION »</a:t>
            </a:r>
          </a:p>
        </p:txBody>
      </p:sp>
      <p:sp>
        <p:nvSpPr>
          <p:cNvPr id="189" name="Ligne"/>
          <p:cNvSpPr/>
          <p:nvPr/>
        </p:nvSpPr>
        <p:spPr>
          <a:xfrm>
            <a:off x="5397419" y="4338944"/>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90" name="Ligne"/>
          <p:cNvSpPr/>
          <p:nvPr/>
        </p:nvSpPr>
        <p:spPr>
          <a:xfrm flipH="1">
            <a:off x="5397419" y="5414655"/>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91" name="Page d’accueil (index.jsp)"/>
          <p:cNvSpPr txBox="1"/>
          <p:nvPr/>
        </p:nvSpPr>
        <p:spPr>
          <a:xfrm>
            <a:off x="1551446" y="4123044"/>
            <a:ext cx="2950866" cy="4318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000000"/>
                </a:solidFill>
              </a:defRPr>
            </a:lvl1pPr>
          </a:lstStyle>
          <a:p>
            <a:pPr/>
            <a:r>
              <a:t>Page d’accueil (index.jsp)</a:t>
            </a:r>
          </a:p>
        </p:txBody>
      </p:sp>
      <p:sp>
        <p:nvSpPr>
          <p:cNvPr id="192" name="Dans un premier temps il va être nécessaire de supprimer les classes…"/>
          <p:cNvSpPr txBox="1"/>
          <p:nvPr/>
        </p:nvSpPr>
        <p:spPr>
          <a:xfrm>
            <a:off x="1077478" y="7128933"/>
            <a:ext cx="1084984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p>
          <a:p>
            <a:pPr algn="l">
              <a:defRPr sz="2800"/>
            </a:pPr>
            <a:r>
              <a:t>Dans un premier temps il va être nécessaire de supprimer les classes </a:t>
            </a:r>
          </a:p>
          <a:p>
            <a:pPr algn="l">
              <a:defRPr sz="2800"/>
            </a:pPr>
            <a:r>
              <a:t>qui ne nous servent plus, puis de commencer à mettre en place une réelle architecture logicielle.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ARCHITECTURE - V2"/>
          <p:cNvSpPr txBox="1"/>
          <p:nvPr>
            <p:ph type="title"/>
          </p:nvPr>
        </p:nvSpPr>
        <p:spPr>
          <a:prstGeom prst="rect">
            <a:avLst/>
          </a:prstGeom>
        </p:spPr>
        <p:txBody>
          <a:bodyPr/>
          <a:lstStyle/>
          <a:p>
            <a:pPr/>
            <a:r>
              <a:t>ARCHITECTURE - </a:t>
            </a:r>
            <a:r>
              <a:rPr>
                <a:latin typeface="Arial"/>
                <a:ea typeface="Arial"/>
                <a:cs typeface="Arial"/>
                <a:sym typeface="Arial"/>
              </a:rPr>
              <a:t>V2</a:t>
            </a:r>
          </a:p>
        </p:txBody>
      </p:sp>
      <p:sp>
        <p:nvSpPr>
          <p:cNvPr id="195" name="La couche domaine récupère la classe métier Formation. Les classes obsolètes sont supprimées."/>
          <p:cNvSpPr txBox="1"/>
          <p:nvPr/>
        </p:nvSpPr>
        <p:spPr>
          <a:xfrm>
            <a:off x="738811" y="7926414"/>
            <a:ext cx="11527177"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La couche domaine récupère la classe métier Formation. Les classes obsolètes</a:t>
            </a:r>
            <a:br/>
            <a:r>
              <a:t>sont supprimées.</a:t>
            </a:r>
          </a:p>
        </p:txBody>
      </p:sp>
      <p:sp>
        <p:nvSpPr>
          <p:cNvPr id="196" name="Présentation…"/>
          <p:cNvSpPr/>
          <p:nvPr/>
        </p:nvSpPr>
        <p:spPr>
          <a:xfrm>
            <a:off x="140993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Présentation</a:t>
            </a:r>
          </a:p>
          <a:p>
            <a:pPr>
              <a:defRPr sz="2200">
                <a:solidFill>
                  <a:srgbClr val="FFFFFF"/>
                </a:solidFill>
              </a:defRPr>
            </a:pPr>
            <a:r>
              <a:t>Interface utilisateur</a:t>
            </a:r>
          </a:p>
        </p:txBody>
      </p:sp>
      <p:sp>
        <p:nvSpPr>
          <p:cNvPr id="197" name="DAO…"/>
          <p:cNvSpPr/>
          <p:nvPr/>
        </p:nvSpPr>
        <p:spPr>
          <a:xfrm>
            <a:off x="585450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DAO</a:t>
            </a:r>
          </a:p>
          <a:p>
            <a:pPr>
              <a:defRPr sz="2200">
                <a:solidFill>
                  <a:srgbClr val="FFFFFF"/>
                </a:solidFill>
              </a:defRPr>
            </a:pPr>
            <a:r>
              <a:t>Accès aux données</a:t>
            </a:r>
          </a:p>
        </p:txBody>
      </p:sp>
      <p:sp>
        <p:nvSpPr>
          <p:cNvPr id="198" name="BD"/>
          <p:cNvSpPr/>
          <p:nvPr/>
        </p:nvSpPr>
        <p:spPr>
          <a:xfrm>
            <a:off x="10058784" y="4517271"/>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199" name="Domaine métier"/>
          <p:cNvSpPr/>
          <p:nvPr/>
        </p:nvSpPr>
        <p:spPr>
          <a:xfrm>
            <a:off x="1422635" y="2323017"/>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a:solidFill>
                  <a:srgbClr val="FFFFFF"/>
                </a:solidFill>
              </a:defRPr>
            </a:lvl1pPr>
          </a:lstStyle>
          <a:p>
            <a:pPr/>
            <a:r>
              <a:t>   Domaine métier</a:t>
            </a:r>
          </a:p>
        </p:txBody>
      </p:sp>
      <p:sp>
        <p:nvSpPr>
          <p:cNvPr id="200" name="Ligne"/>
          <p:cNvSpPr/>
          <p:nvPr/>
        </p:nvSpPr>
        <p:spPr>
          <a:xfrm>
            <a:off x="5267088" y="5106207"/>
            <a:ext cx="616895" cy="1"/>
          </a:xfrm>
          <a:prstGeom prst="line">
            <a:avLst/>
          </a:prstGeom>
          <a:ln w="25400">
            <a:solidFill>
              <a:srgbClr val="5A5F5E"/>
            </a:solidFill>
            <a:miter lim="400000"/>
            <a:tailEnd type="triangle"/>
          </a:ln>
        </p:spPr>
        <p:txBody>
          <a:bodyPr lIns="50800" tIns="50800" rIns="50800" bIns="50800" anchor="ctr"/>
          <a:lstStyle/>
          <a:p>
            <a:pPr/>
          </a:p>
        </p:txBody>
      </p:sp>
      <p:sp>
        <p:nvSpPr>
          <p:cNvPr id="201" name="Ligne"/>
          <p:cNvSpPr/>
          <p:nvPr/>
        </p:nvSpPr>
        <p:spPr>
          <a:xfrm>
            <a:off x="972179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02" name="Ligne"/>
          <p:cNvSpPr/>
          <p:nvPr/>
        </p:nvSpPr>
        <p:spPr>
          <a:xfrm flipH="1">
            <a:off x="5272454" y="6343591"/>
            <a:ext cx="606163" cy="1"/>
          </a:xfrm>
          <a:prstGeom prst="line">
            <a:avLst/>
          </a:prstGeom>
          <a:ln w="25400">
            <a:solidFill>
              <a:srgbClr val="5A5F5E"/>
            </a:solidFill>
            <a:miter lim="400000"/>
            <a:tailEnd type="triangle"/>
          </a:ln>
        </p:spPr>
        <p:txBody>
          <a:bodyPr lIns="50800" tIns="50800" rIns="50800" bIns="50800" anchor="ctr"/>
          <a:lstStyle/>
          <a:p>
            <a:pPr/>
          </a:p>
        </p:txBody>
      </p:sp>
      <p:sp>
        <p:nvSpPr>
          <p:cNvPr id="203" name="Ligne"/>
          <p:cNvSpPr/>
          <p:nvPr/>
        </p:nvSpPr>
        <p:spPr>
          <a:xfrm flipH="1">
            <a:off x="972179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04" name="Flèche double"/>
          <p:cNvSpPr/>
          <p:nvPr/>
        </p:nvSpPr>
        <p:spPr>
          <a:xfrm rot="5400000">
            <a:off x="8264364" y="3630615"/>
            <a:ext cx="388243"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05" name="Flèche double"/>
          <p:cNvSpPr/>
          <p:nvPr/>
        </p:nvSpPr>
        <p:spPr>
          <a:xfrm rot="5400000">
            <a:off x="249846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06" name="Formation"/>
          <p:cNvSpPr txBox="1"/>
          <p:nvPr/>
        </p:nvSpPr>
        <p:spPr>
          <a:xfrm>
            <a:off x="6354545" y="2729416"/>
            <a:ext cx="1324931"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B4B4B4"/>
                </a:solidFill>
              </a:defRPr>
            </a:lvl1pPr>
          </a:lstStyle>
          <a:p>
            <a:pPr/>
            <a:r>
              <a:t>Formation</a:t>
            </a:r>
          </a:p>
        </p:txBody>
      </p:sp>
      <p:sp>
        <p:nvSpPr>
          <p:cNvPr id="207" name="FormationServlet"/>
          <p:cNvSpPr txBox="1"/>
          <p:nvPr/>
        </p:nvSpPr>
        <p:spPr>
          <a:xfrm>
            <a:off x="6734217" y="5302588"/>
            <a:ext cx="2127208"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FormationServlet</a:t>
            </a:r>
          </a:p>
        </p:txBody>
      </p:sp>
      <p:sp>
        <p:nvSpPr>
          <p:cNvPr id="208" name="Index.jsp"/>
          <p:cNvSpPr txBox="1"/>
          <p:nvPr/>
        </p:nvSpPr>
        <p:spPr>
          <a:xfrm>
            <a:off x="2787629" y="5302588"/>
            <a:ext cx="1131244"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Index.jsp</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ARCHITECTURE - V3"/>
          <p:cNvSpPr txBox="1"/>
          <p:nvPr>
            <p:ph type="title"/>
          </p:nvPr>
        </p:nvSpPr>
        <p:spPr>
          <a:prstGeom prst="rect">
            <a:avLst/>
          </a:prstGeom>
        </p:spPr>
        <p:txBody>
          <a:bodyPr/>
          <a:lstStyle/>
          <a:p>
            <a:pPr/>
            <a:r>
              <a:t>ARCHITECTURE - </a:t>
            </a:r>
            <a:r>
              <a:rPr>
                <a:latin typeface="Arial"/>
                <a:ea typeface="Arial"/>
                <a:cs typeface="Arial"/>
                <a:sym typeface="Arial"/>
              </a:rPr>
              <a:t>V3</a:t>
            </a:r>
          </a:p>
        </p:txBody>
      </p:sp>
      <p:sp>
        <p:nvSpPr>
          <p:cNvPr id="211" name="La classe FormationServlet est déplacée dans la couche présentation."/>
          <p:cNvSpPr txBox="1"/>
          <p:nvPr/>
        </p:nvSpPr>
        <p:spPr>
          <a:xfrm>
            <a:off x="738811" y="8129614"/>
            <a:ext cx="11254418" cy="91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La classe FormationServlet est déplacée dans la couche présentation.</a:t>
            </a:r>
          </a:p>
        </p:txBody>
      </p:sp>
      <p:sp>
        <p:nvSpPr>
          <p:cNvPr id="212" name="Présentation…"/>
          <p:cNvSpPr/>
          <p:nvPr/>
        </p:nvSpPr>
        <p:spPr>
          <a:xfrm>
            <a:off x="140993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Présentation</a:t>
            </a:r>
          </a:p>
          <a:p>
            <a:pPr>
              <a:defRPr sz="2200">
                <a:solidFill>
                  <a:srgbClr val="FFFFFF"/>
                </a:solidFill>
              </a:defRPr>
            </a:pPr>
            <a:r>
              <a:t>Interface utilisateur</a:t>
            </a:r>
          </a:p>
        </p:txBody>
      </p:sp>
      <p:sp>
        <p:nvSpPr>
          <p:cNvPr id="213" name="DAO…"/>
          <p:cNvSpPr/>
          <p:nvPr/>
        </p:nvSpPr>
        <p:spPr>
          <a:xfrm>
            <a:off x="585450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DAO</a:t>
            </a:r>
          </a:p>
          <a:p>
            <a:pPr>
              <a:defRPr sz="2200">
                <a:solidFill>
                  <a:srgbClr val="FFFFFF"/>
                </a:solidFill>
              </a:defRPr>
            </a:pPr>
            <a:r>
              <a:t>Accès aux données</a:t>
            </a:r>
          </a:p>
        </p:txBody>
      </p:sp>
      <p:sp>
        <p:nvSpPr>
          <p:cNvPr id="214" name="BD"/>
          <p:cNvSpPr/>
          <p:nvPr/>
        </p:nvSpPr>
        <p:spPr>
          <a:xfrm>
            <a:off x="10058784" y="4517271"/>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215" name="Domaine métier"/>
          <p:cNvSpPr/>
          <p:nvPr/>
        </p:nvSpPr>
        <p:spPr>
          <a:xfrm>
            <a:off x="1422635" y="2323017"/>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a:solidFill>
                  <a:srgbClr val="FFFFFF"/>
                </a:solidFill>
              </a:defRPr>
            </a:lvl1pPr>
          </a:lstStyle>
          <a:p>
            <a:pPr/>
            <a:r>
              <a:t>   Domaine métier</a:t>
            </a:r>
          </a:p>
        </p:txBody>
      </p:sp>
      <p:sp>
        <p:nvSpPr>
          <p:cNvPr id="216" name="Ligne"/>
          <p:cNvSpPr/>
          <p:nvPr/>
        </p:nvSpPr>
        <p:spPr>
          <a:xfrm>
            <a:off x="5267088" y="5106207"/>
            <a:ext cx="616895" cy="1"/>
          </a:xfrm>
          <a:prstGeom prst="line">
            <a:avLst/>
          </a:prstGeom>
          <a:ln w="25400">
            <a:solidFill>
              <a:srgbClr val="5A5F5E"/>
            </a:solidFill>
            <a:miter lim="400000"/>
            <a:tailEnd type="triangle"/>
          </a:ln>
        </p:spPr>
        <p:txBody>
          <a:bodyPr lIns="50800" tIns="50800" rIns="50800" bIns="50800" anchor="ctr"/>
          <a:lstStyle/>
          <a:p>
            <a:pPr/>
          </a:p>
        </p:txBody>
      </p:sp>
      <p:sp>
        <p:nvSpPr>
          <p:cNvPr id="217" name="Ligne"/>
          <p:cNvSpPr/>
          <p:nvPr/>
        </p:nvSpPr>
        <p:spPr>
          <a:xfrm>
            <a:off x="972179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18" name="Ligne"/>
          <p:cNvSpPr/>
          <p:nvPr/>
        </p:nvSpPr>
        <p:spPr>
          <a:xfrm flipH="1">
            <a:off x="5272454" y="6343591"/>
            <a:ext cx="606163" cy="1"/>
          </a:xfrm>
          <a:prstGeom prst="line">
            <a:avLst/>
          </a:prstGeom>
          <a:ln w="25400">
            <a:solidFill>
              <a:srgbClr val="5A5F5E"/>
            </a:solidFill>
            <a:miter lim="400000"/>
            <a:tailEnd type="triangle"/>
          </a:ln>
        </p:spPr>
        <p:txBody>
          <a:bodyPr lIns="50800" tIns="50800" rIns="50800" bIns="50800" anchor="ctr"/>
          <a:lstStyle/>
          <a:p>
            <a:pPr/>
          </a:p>
        </p:txBody>
      </p:sp>
      <p:sp>
        <p:nvSpPr>
          <p:cNvPr id="219" name="Ligne"/>
          <p:cNvSpPr/>
          <p:nvPr/>
        </p:nvSpPr>
        <p:spPr>
          <a:xfrm flipH="1">
            <a:off x="972179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20" name="Flèche double"/>
          <p:cNvSpPr/>
          <p:nvPr/>
        </p:nvSpPr>
        <p:spPr>
          <a:xfrm rot="5400000">
            <a:off x="8264364" y="3630615"/>
            <a:ext cx="388243"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21" name="Flèche double"/>
          <p:cNvSpPr/>
          <p:nvPr/>
        </p:nvSpPr>
        <p:spPr>
          <a:xfrm rot="5400000">
            <a:off x="249846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22" name="Formation"/>
          <p:cNvSpPr txBox="1"/>
          <p:nvPr/>
        </p:nvSpPr>
        <p:spPr>
          <a:xfrm>
            <a:off x="6354545" y="2729416"/>
            <a:ext cx="1324931"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B4B4B4"/>
                </a:solidFill>
              </a:defRPr>
            </a:lvl1pPr>
          </a:lstStyle>
          <a:p>
            <a:pPr/>
            <a:r>
              <a:t>Formation</a:t>
            </a:r>
          </a:p>
        </p:txBody>
      </p:sp>
      <p:sp>
        <p:nvSpPr>
          <p:cNvPr id="223" name="FormationServlet"/>
          <p:cNvSpPr txBox="1"/>
          <p:nvPr/>
        </p:nvSpPr>
        <p:spPr>
          <a:xfrm>
            <a:off x="2289647" y="6114991"/>
            <a:ext cx="2127207"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FormationServlet</a:t>
            </a:r>
          </a:p>
        </p:txBody>
      </p:sp>
      <p:sp>
        <p:nvSpPr>
          <p:cNvPr id="224" name="Index.jsp"/>
          <p:cNvSpPr txBox="1"/>
          <p:nvPr/>
        </p:nvSpPr>
        <p:spPr>
          <a:xfrm>
            <a:off x="2787629" y="5302588"/>
            <a:ext cx="1131243"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Index.jsp</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ARCHITECTURE - V4"/>
          <p:cNvSpPr txBox="1"/>
          <p:nvPr>
            <p:ph type="title"/>
          </p:nvPr>
        </p:nvSpPr>
        <p:spPr>
          <a:prstGeom prst="rect">
            <a:avLst/>
          </a:prstGeom>
        </p:spPr>
        <p:txBody>
          <a:bodyPr/>
          <a:lstStyle/>
          <a:p>
            <a:pPr/>
            <a:r>
              <a:t>ARCHITECTURE - </a:t>
            </a:r>
            <a:r>
              <a:rPr>
                <a:latin typeface="Arial"/>
                <a:ea typeface="Arial"/>
                <a:cs typeface="Arial"/>
                <a:sym typeface="Arial"/>
              </a:rPr>
              <a:t>V4</a:t>
            </a:r>
          </a:p>
        </p:txBody>
      </p:sp>
      <p:sp>
        <p:nvSpPr>
          <p:cNvPr id="227" name="Une partie du code de la classe FormationServlet à été déplacé dans une nouvelle classe FormationDao car elle permettait l’accès aux données de la base."/>
          <p:cNvSpPr txBox="1"/>
          <p:nvPr/>
        </p:nvSpPr>
        <p:spPr>
          <a:xfrm>
            <a:off x="738811" y="7723214"/>
            <a:ext cx="11298975"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Une partie du code de la classe FormationServlet à été déplacé dans une nouvelle classe FormationDao car elle permettait l’accès aux données de la base. </a:t>
            </a:r>
          </a:p>
        </p:txBody>
      </p:sp>
      <p:sp>
        <p:nvSpPr>
          <p:cNvPr id="228" name="Présentation…"/>
          <p:cNvSpPr/>
          <p:nvPr/>
        </p:nvSpPr>
        <p:spPr>
          <a:xfrm>
            <a:off x="140993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Présentation</a:t>
            </a:r>
          </a:p>
          <a:p>
            <a:pPr>
              <a:defRPr sz="2200">
                <a:solidFill>
                  <a:srgbClr val="FFFFFF"/>
                </a:solidFill>
              </a:defRPr>
            </a:pPr>
            <a:r>
              <a:t>Interface utilisateur</a:t>
            </a:r>
          </a:p>
        </p:txBody>
      </p:sp>
      <p:sp>
        <p:nvSpPr>
          <p:cNvPr id="229" name="DAO…"/>
          <p:cNvSpPr/>
          <p:nvPr/>
        </p:nvSpPr>
        <p:spPr>
          <a:xfrm>
            <a:off x="5854505" y="3892888"/>
            <a:ext cx="388663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DAO</a:t>
            </a:r>
          </a:p>
          <a:p>
            <a:pPr>
              <a:defRPr sz="2200">
                <a:solidFill>
                  <a:srgbClr val="FFFFFF"/>
                </a:solidFill>
              </a:defRPr>
            </a:pPr>
            <a:r>
              <a:t>Accès aux données</a:t>
            </a:r>
          </a:p>
        </p:txBody>
      </p:sp>
      <p:sp>
        <p:nvSpPr>
          <p:cNvPr id="230" name="BD"/>
          <p:cNvSpPr/>
          <p:nvPr/>
        </p:nvSpPr>
        <p:spPr>
          <a:xfrm>
            <a:off x="10058784" y="4517271"/>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231" name="Domaine métier"/>
          <p:cNvSpPr/>
          <p:nvPr/>
        </p:nvSpPr>
        <p:spPr>
          <a:xfrm>
            <a:off x="1422635" y="2323017"/>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a:solidFill>
                  <a:srgbClr val="FFFFFF"/>
                </a:solidFill>
              </a:defRPr>
            </a:lvl1pPr>
          </a:lstStyle>
          <a:p>
            <a:pPr/>
            <a:r>
              <a:t>   Domaine métier</a:t>
            </a:r>
          </a:p>
        </p:txBody>
      </p:sp>
      <p:sp>
        <p:nvSpPr>
          <p:cNvPr id="232" name="Ligne"/>
          <p:cNvSpPr/>
          <p:nvPr/>
        </p:nvSpPr>
        <p:spPr>
          <a:xfrm>
            <a:off x="5267088" y="5106207"/>
            <a:ext cx="616895" cy="1"/>
          </a:xfrm>
          <a:prstGeom prst="line">
            <a:avLst/>
          </a:prstGeom>
          <a:ln w="25400">
            <a:solidFill>
              <a:srgbClr val="5A5F5E"/>
            </a:solidFill>
            <a:miter lim="400000"/>
            <a:tailEnd type="triangle"/>
          </a:ln>
        </p:spPr>
        <p:txBody>
          <a:bodyPr lIns="50800" tIns="50800" rIns="50800" bIns="50800" anchor="ctr"/>
          <a:lstStyle/>
          <a:p>
            <a:pPr/>
          </a:p>
        </p:txBody>
      </p:sp>
      <p:sp>
        <p:nvSpPr>
          <p:cNvPr id="233" name="Ligne"/>
          <p:cNvSpPr/>
          <p:nvPr/>
        </p:nvSpPr>
        <p:spPr>
          <a:xfrm>
            <a:off x="972179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34" name="Ligne"/>
          <p:cNvSpPr/>
          <p:nvPr/>
        </p:nvSpPr>
        <p:spPr>
          <a:xfrm flipH="1">
            <a:off x="5272454" y="6343591"/>
            <a:ext cx="606163" cy="1"/>
          </a:xfrm>
          <a:prstGeom prst="line">
            <a:avLst/>
          </a:prstGeom>
          <a:ln w="25400">
            <a:solidFill>
              <a:srgbClr val="5A5F5E"/>
            </a:solidFill>
            <a:miter lim="400000"/>
            <a:tailEnd type="triangle"/>
          </a:ln>
        </p:spPr>
        <p:txBody>
          <a:bodyPr lIns="50800" tIns="50800" rIns="50800" bIns="50800" anchor="ctr"/>
          <a:lstStyle/>
          <a:p>
            <a:pPr/>
          </a:p>
        </p:txBody>
      </p:sp>
      <p:sp>
        <p:nvSpPr>
          <p:cNvPr id="235" name="Ligne"/>
          <p:cNvSpPr/>
          <p:nvPr/>
        </p:nvSpPr>
        <p:spPr>
          <a:xfrm flipH="1">
            <a:off x="972179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36" name="Flèche double"/>
          <p:cNvSpPr/>
          <p:nvPr/>
        </p:nvSpPr>
        <p:spPr>
          <a:xfrm rot="5400000">
            <a:off x="8264364" y="3630615"/>
            <a:ext cx="388243"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37" name="Flèche double"/>
          <p:cNvSpPr/>
          <p:nvPr/>
        </p:nvSpPr>
        <p:spPr>
          <a:xfrm rot="5400000">
            <a:off x="249846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38" name="Formation"/>
          <p:cNvSpPr txBox="1"/>
          <p:nvPr/>
        </p:nvSpPr>
        <p:spPr>
          <a:xfrm>
            <a:off x="6354545" y="2729416"/>
            <a:ext cx="1324931"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B4B4B4"/>
                </a:solidFill>
              </a:defRPr>
            </a:lvl1pPr>
          </a:lstStyle>
          <a:p>
            <a:pPr/>
            <a:r>
              <a:t>Formation</a:t>
            </a:r>
          </a:p>
        </p:txBody>
      </p:sp>
      <p:sp>
        <p:nvSpPr>
          <p:cNvPr id="239" name="FormationServlet"/>
          <p:cNvSpPr txBox="1"/>
          <p:nvPr/>
        </p:nvSpPr>
        <p:spPr>
          <a:xfrm>
            <a:off x="2289647" y="6114991"/>
            <a:ext cx="2127207"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FormationServlet</a:t>
            </a:r>
          </a:p>
        </p:txBody>
      </p:sp>
      <p:sp>
        <p:nvSpPr>
          <p:cNvPr id="240" name="Index.jsp"/>
          <p:cNvSpPr txBox="1"/>
          <p:nvPr/>
        </p:nvSpPr>
        <p:spPr>
          <a:xfrm>
            <a:off x="2787629" y="5302588"/>
            <a:ext cx="1131243"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Index.jsp</a:t>
            </a:r>
          </a:p>
        </p:txBody>
      </p:sp>
      <p:sp>
        <p:nvSpPr>
          <p:cNvPr id="241" name="FormationDao"/>
          <p:cNvSpPr txBox="1"/>
          <p:nvPr/>
        </p:nvSpPr>
        <p:spPr>
          <a:xfrm>
            <a:off x="6885758" y="5302588"/>
            <a:ext cx="1824125"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FormationDao</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Présentation…"/>
          <p:cNvSpPr/>
          <p:nvPr/>
        </p:nvSpPr>
        <p:spPr>
          <a:xfrm>
            <a:off x="1409935" y="3892888"/>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Présentation</a:t>
            </a:r>
          </a:p>
          <a:p>
            <a:pPr>
              <a:defRPr sz="2200">
                <a:solidFill>
                  <a:srgbClr val="FFFFFF"/>
                </a:solidFill>
              </a:defRPr>
            </a:pPr>
            <a:r>
              <a:t>Interface utilisateur</a:t>
            </a:r>
          </a:p>
        </p:txBody>
      </p:sp>
      <p:sp>
        <p:nvSpPr>
          <p:cNvPr id="244" name="Service…"/>
          <p:cNvSpPr/>
          <p:nvPr/>
        </p:nvSpPr>
        <p:spPr>
          <a:xfrm>
            <a:off x="4292885" y="3892888"/>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Service</a:t>
            </a:r>
          </a:p>
          <a:p>
            <a:pPr>
              <a:defRPr sz="2200">
                <a:solidFill>
                  <a:srgbClr val="FFFFFF"/>
                </a:solidFill>
              </a:defRPr>
            </a:pPr>
            <a:r>
              <a:t>Traitement métier</a:t>
            </a:r>
          </a:p>
        </p:txBody>
      </p:sp>
      <p:sp>
        <p:nvSpPr>
          <p:cNvPr id="245" name="DAO…"/>
          <p:cNvSpPr/>
          <p:nvPr/>
        </p:nvSpPr>
        <p:spPr>
          <a:xfrm>
            <a:off x="7175834" y="3892888"/>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a:solidFill>
                  <a:srgbClr val="FFFFFF"/>
                </a:solidFill>
              </a:defRPr>
            </a:pPr>
            <a:r>
              <a:t>DAO</a:t>
            </a:r>
          </a:p>
          <a:p>
            <a:pPr>
              <a:defRPr sz="2200">
                <a:solidFill>
                  <a:srgbClr val="FFFFFF"/>
                </a:solidFill>
              </a:defRPr>
            </a:pPr>
            <a:r>
              <a:t>Accès aux données</a:t>
            </a:r>
          </a:p>
        </p:txBody>
      </p:sp>
      <p:sp>
        <p:nvSpPr>
          <p:cNvPr id="246" name="BD"/>
          <p:cNvSpPr/>
          <p:nvPr/>
        </p:nvSpPr>
        <p:spPr>
          <a:xfrm>
            <a:off x="10058784" y="4517271"/>
            <a:ext cx="1536080"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247" name="Domaine métier"/>
          <p:cNvSpPr/>
          <p:nvPr/>
        </p:nvSpPr>
        <p:spPr>
          <a:xfrm>
            <a:off x="1422635" y="2323017"/>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a:solidFill>
                  <a:srgbClr val="FFFFFF"/>
                </a:solidFill>
              </a:defRPr>
            </a:lvl1pPr>
          </a:lstStyle>
          <a:p>
            <a:pPr/>
            <a:r>
              <a:t>   Domaine métier</a:t>
            </a:r>
          </a:p>
        </p:txBody>
      </p:sp>
      <p:sp>
        <p:nvSpPr>
          <p:cNvPr id="248" name="Ligne"/>
          <p:cNvSpPr/>
          <p:nvPr/>
        </p:nvSpPr>
        <p:spPr>
          <a:xfrm>
            <a:off x="3947414" y="5106207"/>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249" name="Ligne"/>
          <p:cNvSpPr/>
          <p:nvPr/>
        </p:nvSpPr>
        <p:spPr>
          <a:xfrm>
            <a:off x="683460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50" name="Ligne"/>
          <p:cNvSpPr/>
          <p:nvPr/>
        </p:nvSpPr>
        <p:spPr>
          <a:xfrm>
            <a:off x="9721794" y="5106207"/>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51" name="Ligne"/>
          <p:cNvSpPr/>
          <p:nvPr/>
        </p:nvSpPr>
        <p:spPr>
          <a:xfrm flipH="1">
            <a:off x="3951654" y="6181918"/>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252" name="Ligne"/>
          <p:cNvSpPr/>
          <p:nvPr/>
        </p:nvSpPr>
        <p:spPr>
          <a:xfrm flipH="1">
            <a:off x="683460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53" name="Ligne"/>
          <p:cNvSpPr/>
          <p:nvPr/>
        </p:nvSpPr>
        <p:spPr>
          <a:xfrm flipH="1">
            <a:off x="9721794" y="6181918"/>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254" name="Flèche double"/>
          <p:cNvSpPr/>
          <p:nvPr/>
        </p:nvSpPr>
        <p:spPr>
          <a:xfrm rot="5400000">
            <a:off x="538141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55" name="Flèche double"/>
          <p:cNvSpPr/>
          <p:nvPr/>
        </p:nvSpPr>
        <p:spPr>
          <a:xfrm rot="5400000">
            <a:off x="8264364"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56" name="Flèche double"/>
          <p:cNvSpPr/>
          <p:nvPr/>
        </p:nvSpPr>
        <p:spPr>
          <a:xfrm rot="5400000">
            <a:off x="2498465" y="3630615"/>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257" name="FormationDAO"/>
          <p:cNvSpPr txBox="1"/>
          <p:nvPr/>
        </p:nvSpPr>
        <p:spPr>
          <a:xfrm>
            <a:off x="7483382" y="5228663"/>
            <a:ext cx="1950207"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FormationDAO</a:t>
            </a:r>
          </a:p>
        </p:txBody>
      </p:sp>
      <p:sp>
        <p:nvSpPr>
          <p:cNvPr id="258" name="Formation"/>
          <p:cNvSpPr txBox="1"/>
          <p:nvPr/>
        </p:nvSpPr>
        <p:spPr>
          <a:xfrm>
            <a:off x="6354545" y="2729416"/>
            <a:ext cx="1324931"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B4B4B4"/>
                </a:solidFill>
              </a:defRPr>
            </a:lvl1pPr>
          </a:lstStyle>
          <a:p>
            <a:pPr/>
            <a:r>
              <a:t>Formation</a:t>
            </a:r>
          </a:p>
        </p:txBody>
      </p:sp>
      <p:sp>
        <p:nvSpPr>
          <p:cNvPr id="259" name="FormationService"/>
          <p:cNvSpPr txBox="1"/>
          <p:nvPr/>
        </p:nvSpPr>
        <p:spPr>
          <a:xfrm>
            <a:off x="4495102" y="5208050"/>
            <a:ext cx="2160867"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FormationService</a:t>
            </a:r>
          </a:p>
        </p:txBody>
      </p:sp>
      <p:sp>
        <p:nvSpPr>
          <p:cNvPr id="260" name="FormationServlet"/>
          <p:cNvSpPr txBox="1"/>
          <p:nvPr/>
        </p:nvSpPr>
        <p:spPr>
          <a:xfrm>
            <a:off x="1628982" y="5953318"/>
            <a:ext cx="2127208"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FormationServlet</a:t>
            </a:r>
          </a:p>
        </p:txBody>
      </p:sp>
      <p:sp>
        <p:nvSpPr>
          <p:cNvPr id="261" name="Index.jsp"/>
          <p:cNvSpPr txBox="1"/>
          <p:nvPr/>
        </p:nvSpPr>
        <p:spPr>
          <a:xfrm>
            <a:off x="2126964" y="5302588"/>
            <a:ext cx="1131244" cy="4572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Index.jsp</a:t>
            </a:r>
          </a:p>
        </p:txBody>
      </p:sp>
      <p:sp>
        <p:nvSpPr>
          <p:cNvPr id="262" name="ARCHITECTURE - V5"/>
          <p:cNvSpPr txBox="1"/>
          <p:nvPr>
            <p:ph type="title"/>
          </p:nvPr>
        </p:nvSpPr>
        <p:spPr>
          <a:prstGeom prst="rect">
            <a:avLst/>
          </a:prstGeom>
        </p:spPr>
        <p:txBody>
          <a:bodyPr/>
          <a:lstStyle/>
          <a:p>
            <a:pPr/>
            <a:r>
              <a:t>ARCHITECTURE - </a:t>
            </a:r>
            <a:r>
              <a:rPr>
                <a:latin typeface="Arial"/>
                <a:ea typeface="Arial"/>
                <a:cs typeface="Arial"/>
                <a:sym typeface="Arial"/>
              </a:rPr>
              <a:t>V5</a:t>
            </a:r>
          </a:p>
        </p:txBody>
      </p:sp>
      <p:sp>
        <p:nvSpPr>
          <p:cNvPr id="263" name="Une partie du code de la classe FormationServlet à été déplacée dans une nouvelle classe FormationService. Cette classe interprétera les données envoyées par l’utilisateur depuis la couche présentation et validera les données avant d’atteindre la couche DAO."/>
          <p:cNvSpPr txBox="1"/>
          <p:nvPr/>
        </p:nvSpPr>
        <p:spPr>
          <a:xfrm>
            <a:off x="738811" y="7520014"/>
            <a:ext cx="11298975"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Une partie du code de la classe FormationServlet à été déplacée dans une nouvelle classe FormationService. Cette classe interprétera les données envoyées par l’utilisateur depuis la couche présentation et validera les données avant d’atteindre la couche DAO.</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Exceptions - V6"/>
          <p:cNvSpPr txBox="1"/>
          <p:nvPr>
            <p:ph type="title"/>
          </p:nvPr>
        </p:nvSpPr>
        <p:spPr>
          <a:prstGeom prst="rect">
            <a:avLst/>
          </a:prstGeom>
        </p:spPr>
        <p:txBody>
          <a:bodyPr/>
          <a:lstStyle/>
          <a:p>
            <a:pPr/>
            <a:r>
              <a:t>Exceptions - </a:t>
            </a:r>
            <a:r>
              <a:rPr>
                <a:latin typeface="Arial"/>
                <a:ea typeface="Arial"/>
                <a:cs typeface="Arial"/>
                <a:sym typeface="Arial"/>
              </a:rPr>
              <a:t>V6</a:t>
            </a:r>
          </a:p>
        </p:txBody>
      </p:sp>
      <p:sp>
        <p:nvSpPr>
          <p:cNvPr id="266" name="Le fichier web.xml permet de configurer notre application web.…"/>
          <p:cNvSpPr txBox="1"/>
          <p:nvPr/>
        </p:nvSpPr>
        <p:spPr>
          <a:xfrm>
            <a:off x="1073046" y="2677081"/>
            <a:ext cx="3657874" cy="375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Le fichier web.xml permet de configurer notre application web. </a:t>
            </a:r>
          </a:p>
          <a:p>
            <a:pPr algn="l">
              <a:defRPr sz="2800"/>
            </a:pPr>
          </a:p>
          <a:p>
            <a:pPr algn="l">
              <a:defRPr sz="2800"/>
            </a:pPr>
            <a:r>
              <a:t>Cela donne la possibilité de rediriger l’utilisateur vers des pages d’erreur personnalisées.</a:t>
            </a:r>
          </a:p>
        </p:txBody>
      </p:sp>
      <p:pic>
        <p:nvPicPr>
          <p:cNvPr id="267" name="Image" descr="Image"/>
          <p:cNvPicPr>
            <a:picLocks noChangeAspect="1"/>
          </p:cNvPicPr>
          <p:nvPr/>
        </p:nvPicPr>
        <p:blipFill>
          <a:blip r:embed="rId2">
            <a:extLst/>
          </a:blip>
          <a:stretch>
            <a:fillRect/>
          </a:stretch>
        </p:blipFill>
        <p:spPr>
          <a:xfrm>
            <a:off x="5327650" y="2671233"/>
            <a:ext cx="7023100" cy="51562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Exceptions - V6"/>
          <p:cNvSpPr txBox="1"/>
          <p:nvPr>
            <p:ph type="title"/>
          </p:nvPr>
        </p:nvSpPr>
        <p:spPr>
          <a:prstGeom prst="rect">
            <a:avLst/>
          </a:prstGeom>
        </p:spPr>
        <p:txBody>
          <a:bodyPr/>
          <a:lstStyle/>
          <a:p>
            <a:pPr/>
            <a:r>
              <a:t>Exceptions - </a:t>
            </a:r>
            <a:r>
              <a:rPr>
                <a:latin typeface="Arial"/>
                <a:ea typeface="Arial"/>
                <a:cs typeface="Arial"/>
                <a:sym typeface="Arial"/>
              </a:rPr>
              <a:t>V6</a:t>
            </a:r>
          </a:p>
        </p:txBody>
      </p:sp>
      <p:sp>
        <p:nvSpPr>
          <p:cNvPr id="270" name="Dans notre application nous avons créé un package exception dans chaque « couche ».…"/>
          <p:cNvSpPr txBox="1"/>
          <p:nvPr/>
        </p:nvSpPr>
        <p:spPr>
          <a:xfrm>
            <a:off x="1191579" y="2812547"/>
            <a:ext cx="4774217" cy="497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Dans notre application nous avons créé un package exception dans chaque « couche ». </a:t>
            </a:r>
          </a:p>
          <a:p>
            <a:pPr algn="l">
              <a:defRPr sz="2800"/>
            </a:pPr>
          </a:p>
          <a:p>
            <a:pPr algn="l">
              <a:defRPr sz="2800"/>
            </a:pPr>
            <a:r>
              <a:t>Ils contiennent une ou plusieurs classes java représentant chacune une exception.</a:t>
            </a:r>
          </a:p>
          <a:p>
            <a:pPr algn="l">
              <a:defRPr sz="2800"/>
            </a:pPr>
          </a:p>
          <a:p>
            <a:pPr algn="l">
              <a:defRPr sz="2800"/>
            </a:pPr>
            <a:r>
              <a:t>Cela permet d’avoir un message d’erreur personnalisé en fonction de la couche dans laquelle l’erreur se produit.</a:t>
            </a:r>
          </a:p>
        </p:txBody>
      </p:sp>
      <p:pic>
        <p:nvPicPr>
          <p:cNvPr id="271" name="Image" descr="Image"/>
          <p:cNvPicPr>
            <a:picLocks noChangeAspect="1"/>
          </p:cNvPicPr>
          <p:nvPr/>
        </p:nvPicPr>
        <p:blipFill>
          <a:blip r:embed="rId2">
            <a:extLst/>
          </a:blip>
          <a:stretch>
            <a:fillRect/>
          </a:stretch>
        </p:blipFill>
        <p:spPr>
          <a:xfrm>
            <a:off x="6223000" y="2829983"/>
            <a:ext cx="5592886" cy="277675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PRÉSENTATION"/>
          <p:cNvSpPr txBox="1"/>
          <p:nvPr>
            <p:ph type="title"/>
          </p:nvPr>
        </p:nvSpPr>
        <p:spPr>
          <a:prstGeom prst="rect">
            <a:avLst/>
          </a:prstGeom>
        </p:spPr>
        <p:txBody>
          <a:bodyPr/>
          <a:lstStyle/>
          <a:p>
            <a:pPr/>
            <a:r>
              <a:t>PRÉSENTATION</a:t>
            </a:r>
          </a:p>
        </p:txBody>
      </p:sp>
      <p:pic>
        <p:nvPicPr>
          <p:cNvPr id="127" name="Image" descr="Image"/>
          <p:cNvPicPr>
            <a:picLocks noChangeAspect="1"/>
          </p:cNvPicPr>
          <p:nvPr/>
        </p:nvPicPr>
        <p:blipFill>
          <a:blip r:embed="rId2">
            <a:extLst/>
          </a:blip>
          <a:stretch>
            <a:fillRect/>
          </a:stretch>
        </p:blipFill>
        <p:spPr>
          <a:xfrm>
            <a:off x="6597650" y="3117850"/>
            <a:ext cx="5829301" cy="3517901"/>
          </a:xfrm>
          <a:prstGeom prst="rect">
            <a:avLst/>
          </a:prstGeom>
          <a:ln w="12700">
            <a:miter lim="400000"/>
          </a:ln>
        </p:spPr>
      </p:pic>
      <p:sp>
        <p:nvSpPr>
          <p:cNvPr id="128" name="Cette application simple permet la saisie de nouvelles formations par l’utilisateur. Les données sont injectées dans en base et apparaissent dans la partie inférieure de la fenêtre."/>
          <p:cNvSpPr txBox="1"/>
          <p:nvPr/>
        </p:nvSpPr>
        <p:spPr>
          <a:xfrm>
            <a:off x="846666" y="3003549"/>
            <a:ext cx="5580990"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Cette application simple permet la saisie de nouvelles formations par l’utilisateur. Les données sont injectées dans en base et apparaissent dans la partie inférieure de la fenêtre.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ARCHITECTURE ACTUELLE"/>
          <p:cNvSpPr txBox="1"/>
          <p:nvPr>
            <p:ph type="title"/>
          </p:nvPr>
        </p:nvSpPr>
        <p:spPr>
          <a:prstGeom prst="rect">
            <a:avLst/>
          </a:prstGeom>
        </p:spPr>
        <p:txBody>
          <a:bodyPr/>
          <a:lstStyle/>
          <a:p>
            <a:pPr/>
            <a:r>
              <a:t>ARCHITECTURE ACTUELLE</a:t>
            </a:r>
          </a:p>
        </p:txBody>
      </p:sp>
      <p:sp>
        <p:nvSpPr>
          <p:cNvPr id="131" name="« DAO »"/>
          <p:cNvSpPr/>
          <p:nvPr/>
        </p:nvSpPr>
        <p:spPr>
          <a:xfrm>
            <a:off x="5734360" y="3107952"/>
            <a:ext cx="4178202" cy="353769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 DAO »</a:t>
            </a:r>
          </a:p>
        </p:txBody>
      </p:sp>
      <p:sp>
        <p:nvSpPr>
          <p:cNvPr id="132" name="BD"/>
          <p:cNvSpPr/>
          <p:nvPr/>
        </p:nvSpPr>
        <p:spPr>
          <a:xfrm>
            <a:off x="10230209" y="3732335"/>
            <a:ext cx="1536081" cy="20278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133" name="Ligne"/>
          <p:cNvSpPr/>
          <p:nvPr/>
        </p:nvSpPr>
        <p:spPr>
          <a:xfrm>
            <a:off x="9893219" y="4321271"/>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34" name="Ligne"/>
          <p:cNvSpPr/>
          <p:nvPr/>
        </p:nvSpPr>
        <p:spPr>
          <a:xfrm flipH="1">
            <a:off x="9893219" y="5396982"/>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35" name="« PRESENTATION »"/>
          <p:cNvSpPr/>
          <p:nvPr/>
        </p:nvSpPr>
        <p:spPr>
          <a:xfrm>
            <a:off x="1238510" y="3107952"/>
            <a:ext cx="4178202" cy="353769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 PRESENTATION »</a:t>
            </a:r>
          </a:p>
        </p:txBody>
      </p:sp>
      <p:sp>
        <p:nvSpPr>
          <p:cNvPr id="136" name="Ligne"/>
          <p:cNvSpPr/>
          <p:nvPr/>
        </p:nvSpPr>
        <p:spPr>
          <a:xfrm>
            <a:off x="5397419" y="4338944"/>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137" name="Ligne"/>
          <p:cNvSpPr/>
          <p:nvPr/>
        </p:nvSpPr>
        <p:spPr>
          <a:xfrm flipH="1">
            <a:off x="5397419" y="5414655"/>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138" name="Toutes les classes se situent dans la couche DAO, même des classes de test.…"/>
          <p:cNvSpPr txBox="1"/>
          <p:nvPr/>
        </p:nvSpPr>
        <p:spPr>
          <a:xfrm>
            <a:off x="1077478" y="7332133"/>
            <a:ext cx="10849844"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pPr>
            <a:r>
              <a:t>Toutes les classes se situent dans la couche DAO, même des classes de test. </a:t>
            </a:r>
          </a:p>
          <a:p>
            <a:pPr algn="l">
              <a:defRPr sz="2800"/>
            </a:pPr>
            <a:r>
              <a:t>Seule la page d’accueil de l’application (index.jsp) se situe dans Présentation. </a:t>
            </a:r>
          </a:p>
          <a:p>
            <a:pPr algn="l">
              <a:defRPr sz="2800"/>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Architecture actuelle"/>
          <p:cNvSpPr txBox="1"/>
          <p:nvPr>
            <p:ph type="title"/>
          </p:nvPr>
        </p:nvSpPr>
        <p:spPr>
          <a:prstGeom prst="rect">
            <a:avLst/>
          </a:prstGeom>
        </p:spPr>
        <p:txBody>
          <a:bodyPr/>
          <a:lstStyle/>
          <a:p>
            <a:pPr/>
            <a:r>
              <a:t>Architecture actuelle</a:t>
            </a:r>
          </a:p>
        </p:txBody>
      </p:sp>
      <p:pic>
        <p:nvPicPr>
          <p:cNvPr id="141" name="Capture d’écran 2019-02-13 à 10.10.08.png" descr="Capture d’écran 2019-02-13 à 10.10.08.png"/>
          <p:cNvPicPr>
            <a:picLocks noChangeAspect="1"/>
          </p:cNvPicPr>
          <p:nvPr/>
        </p:nvPicPr>
        <p:blipFill>
          <a:blip r:embed="rId2">
            <a:extLst/>
          </a:blip>
          <a:stretch>
            <a:fillRect/>
          </a:stretch>
        </p:blipFill>
        <p:spPr>
          <a:xfrm>
            <a:off x="1117599" y="2743200"/>
            <a:ext cx="4368801" cy="6273801"/>
          </a:xfrm>
          <a:prstGeom prst="rect">
            <a:avLst/>
          </a:prstGeom>
          <a:ln w="12700">
            <a:miter lim="400000"/>
          </a:ln>
        </p:spPr>
      </p:pic>
      <p:pic>
        <p:nvPicPr>
          <p:cNvPr id="142" name="Capture d’écran 2019-02-13 à 10.10.36.png" descr="Capture d’écran 2019-02-13 à 10.10.36.png"/>
          <p:cNvPicPr>
            <a:picLocks noChangeAspect="1"/>
          </p:cNvPicPr>
          <p:nvPr/>
        </p:nvPicPr>
        <p:blipFill>
          <a:blip r:embed="rId3">
            <a:extLst/>
          </a:blip>
          <a:stretch>
            <a:fillRect/>
          </a:stretch>
        </p:blipFill>
        <p:spPr>
          <a:xfrm>
            <a:off x="7327899" y="3282950"/>
            <a:ext cx="4368801" cy="51943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ARCHITECTURE ACTUELLE"/>
          <p:cNvSpPr txBox="1"/>
          <p:nvPr>
            <p:ph type="title"/>
          </p:nvPr>
        </p:nvSpPr>
        <p:spPr>
          <a:prstGeom prst="rect">
            <a:avLst/>
          </a:prstGeom>
        </p:spPr>
        <p:txBody>
          <a:bodyPr/>
          <a:lstStyle/>
          <a:p>
            <a:pPr/>
            <a:r>
              <a:t>ARCHITECTURE ACTUELLE</a:t>
            </a:r>
          </a:p>
        </p:txBody>
      </p:sp>
      <p:sp>
        <p:nvSpPr>
          <p:cNvPr id="145" name="Avantage…"/>
          <p:cNvSpPr txBox="1"/>
          <p:nvPr>
            <p:ph type="body" sz="half" idx="1"/>
          </p:nvPr>
        </p:nvSpPr>
        <p:spPr>
          <a:xfrm>
            <a:off x="1906785" y="2730500"/>
            <a:ext cx="4341615" cy="6299200"/>
          </a:xfrm>
          <a:prstGeom prst="rect">
            <a:avLst/>
          </a:prstGeom>
        </p:spPr>
        <p:txBody>
          <a:bodyPr anchor="t"/>
          <a:lstStyle/>
          <a:p>
            <a:pPr marL="0" indent="0" algn="ctr">
              <a:buSzTx/>
              <a:buNone/>
            </a:pPr>
            <a:r>
              <a:t>Avantage </a:t>
            </a:r>
          </a:p>
          <a:p>
            <a:pPr marL="0" indent="0" algn="ctr">
              <a:buSzTx/>
              <a:buNone/>
              <a:defRPr i="1">
                <a:latin typeface="Gill Sans"/>
                <a:ea typeface="Gill Sans"/>
                <a:cs typeface="Gill Sans"/>
                <a:sym typeface="Gill Sans"/>
              </a:defRPr>
            </a:pPr>
            <a:r>
              <a:t>Fonctionnel</a:t>
            </a:r>
          </a:p>
        </p:txBody>
      </p:sp>
      <p:sp>
        <p:nvSpPr>
          <p:cNvPr id="146" name="Inconvéniants…"/>
          <p:cNvSpPr txBox="1"/>
          <p:nvPr/>
        </p:nvSpPr>
        <p:spPr>
          <a:xfrm>
            <a:off x="6565900" y="2730499"/>
            <a:ext cx="4341615" cy="629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800"/>
              </a:spcBef>
              <a:defRPr sz="3800"/>
            </a:pPr>
            <a:r>
              <a:t>Inconvéniants </a:t>
            </a:r>
          </a:p>
          <a:p>
            <a:pPr>
              <a:spcBef>
                <a:spcPts val="3800"/>
              </a:spcBef>
              <a:defRPr i="1" sz="3800">
                <a:latin typeface="Gill Sans"/>
                <a:ea typeface="Gill Sans"/>
                <a:cs typeface="Gill Sans"/>
                <a:sym typeface="Gill Sans"/>
              </a:defRPr>
            </a:pPr>
            <a:r>
              <a:t>Évolutivité</a:t>
            </a:r>
          </a:p>
          <a:p>
            <a:pPr>
              <a:spcBef>
                <a:spcPts val="3800"/>
              </a:spcBef>
              <a:defRPr i="1" sz="3800">
                <a:latin typeface="Gill Sans"/>
                <a:ea typeface="Gill Sans"/>
                <a:cs typeface="Gill Sans"/>
                <a:sym typeface="Gill Sans"/>
              </a:defRPr>
            </a:pPr>
            <a:r>
              <a:t>Maintenance</a:t>
            </a:r>
          </a:p>
          <a:p>
            <a:pPr>
              <a:spcBef>
                <a:spcPts val="3800"/>
              </a:spcBef>
              <a:defRPr i="1" sz="3800">
                <a:latin typeface="Gill Sans"/>
                <a:ea typeface="Gill Sans"/>
                <a:cs typeface="Gill Sans"/>
                <a:sym typeface="Gill Sans"/>
              </a:defRPr>
            </a:pPr>
            <a:r>
              <a:t>Sécurité</a:t>
            </a:r>
          </a:p>
        </p:txBody>
      </p:sp>
      <p:sp>
        <p:nvSpPr>
          <p:cNvPr id="147" name="Ligne"/>
          <p:cNvSpPr/>
          <p:nvPr/>
        </p:nvSpPr>
        <p:spPr>
          <a:xfrm flipV="1">
            <a:off x="6498828" y="2843815"/>
            <a:ext cx="1" cy="5811963"/>
          </a:xfrm>
          <a:prstGeom prst="line">
            <a:avLst/>
          </a:prstGeom>
          <a:ln w="25400">
            <a:solidFill>
              <a:srgbClr val="5A5F5E"/>
            </a:solidFill>
            <a:miter lim="400000"/>
          </a:ln>
        </p:spPr>
        <p:txBody>
          <a:bodyPr lIns="50800" tIns="50800" rIns="50800" bIns="50800" anchor="ctr"/>
          <a:lstStyle/>
          <a:p>
            <a:pPr/>
          </a:p>
        </p:txBody>
      </p:sp>
      <p:sp>
        <p:nvSpPr>
          <p:cNvPr id="148" name="Ligne"/>
          <p:cNvSpPr/>
          <p:nvPr/>
        </p:nvSpPr>
        <p:spPr>
          <a:xfrm>
            <a:off x="1190319" y="3592710"/>
            <a:ext cx="10624162" cy="1"/>
          </a:xfrm>
          <a:prstGeom prst="line">
            <a:avLst/>
          </a:prstGeom>
          <a:ln w="25400">
            <a:solidFill>
              <a:srgbClr val="5A5F5E"/>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Architecture cible"/>
          <p:cNvSpPr txBox="1"/>
          <p:nvPr>
            <p:ph type="title"/>
          </p:nvPr>
        </p:nvSpPr>
        <p:spPr>
          <a:prstGeom prst="rect">
            <a:avLst/>
          </a:prstGeom>
        </p:spPr>
        <p:txBody>
          <a:bodyPr/>
          <a:lstStyle/>
          <a:p>
            <a:pPr/>
            <a:r>
              <a:t>Architecture cible</a:t>
            </a:r>
          </a:p>
        </p:txBody>
      </p:sp>
      <p:sp>
        <p:nvSpPr>
          <p:cNvPr id="151" name="Présentation…"/>
          <p:cNvSpPr/>
          <p:nvPr/>
        </p:nvSpPr>
        <p:spPr>
          <a:xfrm>
            <a:off x="1409935" y="4315725"/>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Présentation</a:t>
            </a:r>
          </a:p>
          <a:p>
            <a:pPr>
              <a:defRPr sz="2200">
                <a:solidFill>
                  <a:srgbClr val="FFFFFF"/>
                </a:solidFill>
              </a:defRPr>
            </a:pPr>
            <a:r>
              <a:t>Interface utilisateur</a:t>
            </a:r>
          </a:p>
        </p:txBody>
      </p:sp>
      <p:sp>
        <p:nvSpPr>
          <p:cNvPr id="152" name="Service…"/>
          <p:cNvSpPr/>
          <p:nvPr/>
        </p:nvSpPr>
        <p:spPr>
          <a:xfrm>
            <a:off x="4292885" y="4315725"/>
            <a:ext cx="2565302"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Service</a:t>
            </a:r>
          </a:p>
          <a:p>
            <a:pPr>
              <a:defRPr sz="2200">
                <a:solidFill>
                  <a:srgbClr val="FFFFFF"/>
                </a:solidFill>
              </a:defRPr>
            </a:pPr>
            <a:r>
              <a:t>Traitement métier</a:t>
            </a:r>
          </a:p>
        </p:txBody>
      </p:sp>
      <p:sp>
        <p:nvSpPr>
          <p:cNvPr id="153" name="DAO…"/>
          <p:cNvSpPr/>
          <p:nvPr/>
        </p:nvSpPr>
        <p:spPr>
          <a:xfrm>
            <a:off x="7175835" y="4315725"/>
            <a:ext cx="2565301" cy="353769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DAO</a:t>
            </a:r>
          </a:p>
          <a:p>
            <a:pPr>
              <a:defRPr sz="2200">
                <a:solidFill>
                  <a:srgbClr val="FFFFFF"/>
                </a:solidFill>
              </a:defRPr>
            </a:pPr>
            <a:r>
              <a:t>Accès aux données</a:t>
            </a:r>
          </a:p>
        </p:txBody>
      </p:sp>
      <p:sp>
        <p:nvSpPr>
          <p:cNvPr id="154" name="BD"/>
          <p:cNvSpPr/>
          <p:nvPr/>
        </p:nvSpPr>
        <p:spPr>
          <a:xfrm>
            <a:off x="10058784" y="4940107"/>
            <a:ext cx="1536081" cy="2027837"/>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80878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BD</a:t>
            </a:r>
          </a:p>
        </p:txBody>
      </p:sp>
      <p:sp>
        <p:nvSpPr>
          <p:cNvPr id="155" name="Domaine métier"/>
          <p:cNvSpPr/>
          <p:nvPr/>
        </p:nvSpPr>
        <p:spPr>
          <a:xfrm>
            <a:off x="1422635" y="2745853"/>
            <a:ext cx="8305801" cy="1270001"/>
          </a:xfrm>
          <a:prstGeom prst="rect">
            <a:avLst/>
          </a:prstGeom>
          <a:solidFill>
            <a:schemeClr val="accent6">
              <a:satOff val="1848"/>
              <a:lumOff val="-1526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Domaine métier</a:t>
            </a:r>
          </a:p>
        </p:txBody>
      </p:sp>
      <p:sp>
        <p:nvSpPr>
          <p:cNvPr id="156" name="Ligne"/>
          <p:cNvSpPr/>
          <p:nvPr/>
        </p:nvSpPr>
        <p:spPr>
          <a:xfrm>
            <a:off x="3947414" y="5529043"/>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157" name="Ligne"/>
          <p:cNvSpPr/>
          <p:nvPr/>
        </p:nvSpPr>
        <p:spPr>
          <a:xfrm>
            <a:off x="6834604" y="5529043"/>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58" name="Ligne"/>
          <p:cNvSpPr/>
          <p:nvPr/>
        </p:nvSpPr>
        <p:spPr>
          <a:xfrm>
            <a:off x="9721794" y="5529043"/>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59" name="Ligne"/>
          <p:cNvSpPr/>
          <p:nvPr/>
        </p:nvSpPr>
        <p:spPr>
          <a:xfrm flipH="1">
            <a:off x="3951654" y="6604754"/>
            <a:ext cx="364814" cy="1"/>
          </a:xfrm>
          <a:prstGeom prst="line">
            <a:avLst/>
          </a:prstGeom>
          <a:ln w="25400">
            <a:solidFill>
              <a:srgbClr val="5A5F5E"/>
            </a:solidFill>
            <a:miter lim="400000"/>
            <a:tailEnd type="triangle"/>
          </a:ln>
        </p:spPr>
        <p:txBody>
          <a:bodyPr lIns="50800" tIns="50800" rIns="50800" bIns="50800" anchor="ctr"/>
          <a:lstStyle/>
          <a:p>
            <a:pPr/>
          </a:p>
        </p:txBody>
      </p:sp>
      <p:sp>
        <p:nvSpPr>
          <p:cNvPr id="160" name="Ligne"/>
          <p:cNvSpPr/>
          <p:nvPr/>
        </p:nvSpPr>
        <p:spPr>
          <a:xfrm flipH="1">
            <a:off x="6834604" y="6604754"/>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61" name="Ligne"/>
          <p:cNvSpPr/>
          <p:nvPr/>
        </p:nvSpPr>
        <p:spPr>
          <a:xfrm flipH="1">
            <a:off x="9721794" y="6604754"/>
            <a:ext cx="364813" cy="1"/>
          </a:xfrm>
          <a:prstGeom prst="line">
            <a:avLst/>
          </a:prstGeom>
          <a:ln w="25400">
            <a:solidFill>
              <a:srgbClr val="5A5F5E"/>
            </a:solidFill>
            <a:miter lim="400000"/>
            <a:tailEnd type="triangle"/>
          </a:ln>
        </p:spPr>
        <p:txBody>
          <a:bodyPr lIns="50800" tIns="50800" rIns="50800" bIns="50800" anchor="ctr"/>
          <a:lstStyle/>
          <a:p>
            <a:pPr/>
          </a:p>
        </p:txBody>
      </p:sp>
      <p:sp>
        <p:nvSpPr>
          <p:cNvPr id="162" name="Flèche double"/>
          <p:cNvSpPr/>
          <p:nvPr/>
        </p:nvSpPr>
        <p:spPr>
          <a:xfrm rot="5400000">
            <a:off x="5381415" y="4053451"/>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163" name="Flèche double"/>
          <p:cNvSpPr/>
          <p:nvPr/>
        </p:nvSpPr>
        <p:spPr>
          <a:xfrm rot="5400000">
            <a:off x="8264364" y="4053451"/>
            <a:ext cx="388243"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
        <p:nvSpPr>
          <p:cNvPr id="164" name="Flèche double"/>
          <p:cNvSpPr/>
          <p:nvPr/>
        </p:nvSpPr>
        <p:spPr>
          <a:xfrm rot="5400000">
            <a:off x="2498465" y="4053451"/>
            <a:ext cx="388242" cy="229084"/>
          </a:xfrm>
          <a:prstGeom prst="leftRightArrow">
            <a:avLst>
              <a:gd name="adj1" fmla="val 15937"/>
              <a:gd name="adj2" fmla="val 49133"/>
            </a:avLst>
          </a:prstGeom>
          <a:solidFill>
            <a:srgbClr val="000000"/>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Objectifs"/>
          <p:cNvSpPr txBox="1"/>
          <p:nvPr>
            <p:ph type="title"/>
          </p:nvPr>
        </p:nvSpPr>
        <p:spPr>
          <a:prstGeom prst="rect">
            <a:avLst/>
          </a:prstGeom>
        </p:spPr>
        <p:txBody>
          <a:bodyPr/>
          <a:lstStyle/>
          <a:p>
            <a:pPr/>
            <a:r>
              <a:t>Objectifs</a:t>
            </a:r>
          </a:p>
        </p:txBody>
      </p:sp>
      <p:sp>
        <p:nvSpPr>
          <p:cNvPr id="167" name="Présentation…"/>
          <p:cNvSpPr/>
          <p:nvPr/>
        </p:nvSpPr>
        <p:spPr>
          <a:xfrm>
            <a:off x="5022767" y="2265684"/>
            <a:ext cx="2959266" cy="203876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Présentation</a:t>
            </a:r>
          </a:p>
          <a:p>
            <a:pPr>
              <a:defRPr sz="2200">
                <a:solidFill>
                  <a:srgbClr val="FFFFFF"/>
                </a:solidFill>
              </a:defRPr>
            </a:pPr>
            <a:r>
              <a:t>Interface utilisateur</a:t>
            </a:r>
          </a:p>
        </p:txBody>
      </p:sp>
      <p:sp>
        <p:nvSpPr>
          <p:cNvPr id="168" name="Décoder les paramètres envoyés par le client…"/>
          <p:cNvSpPr txBox="1"/>
          <p:nvPr/>
        </p:nvSpPr>
        <p:spPr>
          <a:xfrm>
            <a:off x="626533" y="4991100"/>
            <a:ext cx="10118106"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7504" indent="-407504" algn="l">
              <a:buClr>
                <a:srgbClr val="535353"/>
              </a:buClr>
              <a:buSzPct val="82000"/>
              <a:buChar char="•"/>
              <a:defRPr sz="2900"/>
            </a:pPr>
            <a:r>
              <a:t>Décoder les paramètres envoyés par le client</a:t>
            </a:r>
          </a:p>
          <a:p>
            <a:pPr marL="407504" indent="-407504" algn="l">
              <a:buClr>
                <a:srgbClr val="535353"/>
              </a:buClr>
              <a:buSzPct val="82000"/>
              <a:buChar char="•"/>
              <a:defRPr sz="2900"/>
            </a:pPr>
            <a:r>
              <a:t>Envoyer les réponses aux services pour travailler les informations</a:t>
            </a:r>
          </a:p>
          <a:p>
            <a:pPr marL="407504" indent="-407504" algn="l">
              <a:buClr>
                <a:srgbClr val="535353"/>
              </a:buClr>
              <a:buSzPct val="82000"/>
              <a:buChar char="•"/>
              <a:defRPr sz="2900"/>
            </a:pPr>
            <a:r>
              <a:t>Encoder les réponses des services pour qu’elles puissent être lues</a:t>
            </a:r>
          </a:p>
          <a:p>
            <a:pPr algn="l">
              <a:defRPr sz="2900"/>
            </a:pPr>
            <a:r>
              <a:t>    ou affichées par le client.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Objectifs"/>
          <p:cNvSpPr txBox="1"/>
          <p:nvPr>
            <p:ph type="title"/>
          </p:nvPr>
        </p:nvSpPr>
        <p:spPr>
          <a:prstGeom prst="rect">
            <a:avLst/>
          </a:prstGeom>
        </p:spPr>
        <p:txBody>
          <a:bodyPr/>
          <a:lstStyle/>
          <a:p>
            <a:pPr/>
            <a:r>
              <a:t>Objectifs</a:t>
            </a:r>
          </a:p>
        </p:txBody>
      </p:sp>
      <p:sp>
        <p:nvSpPr>
          <p:cNvPr id="171" name="Service…"/>
          <p:cNvSpPr/>
          <p:nvPr/>
        </p:nvSpPr>
        <p:spPr>
          <a:xfrm>
            <a:off x="5022767" y="2265684"/>
            <a:ext cx="2959266" cy="203876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Service</a:t>
            </a:r>
          </a:p>
          <a:p>
            <a:pPr>
              <a:defRPr sz="2200">
                <a:solidFill>
                  <a:srgbClr val="FFFFFF"/>
                </a:solidFill>
              </a:defRPr>
            </a:pPr>
            <a:r>
              <a:t>Traitement métier</a:t>
            </a:r>
          </a:p>
        </p:txBody>
      </p:sp>
      <p:sp>
        <p:nvSpPr>
          <p:cNvPr id="172" name="Correspond à la partie fonctionnelle de l'application, celle qui implémente la logique métier, et qui décrit les opérations que l'application opère sur les données en fonction des requêtes des utilisateurs, effectuées au travers de la couche de présentation.…"/>
          <p:cNvSpPr txBox="1"/>
          <p:nvPr/>
        </p:nvSpPr>
        <p:spPr>
          <a:xfrm>
            <a:off x="706297" y="4781549"/>
            <a:ext cx="11592206" cy="219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7504" indent="-407504" algn="l">
              <a:buClr>
                <a:srgbClr val="535353"/>
              </a:buClr>
              <a:buSzPct val="82000"/>
              <a:buChar char="•"/>
              <a:defRPr sz="2900"/>
            </a:pPr>
            <a:r>
              <a:t>Correspond à la partie fonctionnelle de </a:t>
            </a:r>
            <a:r>
              <a:rPr>
                <a:solidFill>
                  <a:srgbClr val="5A5F5E"/>
                </a:solidFill>
              </a:rPr>
              <a:t>l'application</a:t>
            </a:r>
            <a:r>
              <a:t>, celle qui implémente</a:t>
            </a:r>
            <a:br/>
            <a:r>
              <a:t>la logique métier, et qui décrit les opérations que l'application opère sur les</a:t>
            </a:r>
            <a:br/>
            <a:r>
              <a:t>données en fonction des requêtes des utilisateurs, effectuées au travers de la</a:t>
            </a:r>
            <a:br/>
            <a:r>
              <a:t>couche de présentation.</a:t>
            </a:r>
          </a:p>
          <a:p>
            <a:pPr marL="407504" indent="-407504" algn="l">
              <a:buClr>
                <a:srgbClr val="535353"/>
              </a:buClr>
              <a:buSzPct val="82000"/>
              <a:buChar char="•"/>
              <a:defRPr sz="2900"/>
            </a:pPr>
            <a:r>
              <a:t>Valide les paramètres qui sont transmis à la couche d’accès aux données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Objectifs"/>
          <p:cNvSpPr txBox="1"/>
          <p:nvPr>
            <p:ph type="title"/>
          </p:nvPr>
        </p:nvSpPr>
        <p:spPr>
          <a:prstGeom prst="rect">
            <a:avLst/>
          </a:prstGeom>
        </p:spPr>
        <p:txBody>
          <a:bodyPr/>
          <a:lstStyle/>
          <a:p>
            <a:pPr/>
            <a:r>
              <a:t>Objectifs</a:t>
            </a:r>
          </a:p>
        </p:txBody>
      </p:sp>
      <p:sp>
        <p:nvSpPr>
          <p:cNvPr id="175" name="DAO…"/>
          <p:cNvSpPr/>
          <p:nvPr/>
        </p:nvSpPr>
        <p:spPr>
          <a:xfrm>
            <a:off x="5022767" y="2265684"/>
            <a:ext cx="2959266" cy="203876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DAO</a:t>
            </a:r>
          </a:p>
          <a:p>
            <a:pPr>
              <a:defRPr sz="2200">
                <a:solidFill>
                  <a:srgbClr val="FFFFFF"/>
                </a:solidFill>
              </a:defRPr>
            </a:pPr>
            <a:r>
              <a:t>Accès aux données</a:t>
            </a:r>
          </a:p>
        </p:txBody>
      </p:sp>
      <p:sp>
        <p:nvSpPr>
          <p:cNvPr id="176" name="Correspond à la partie gérant l'accès aux données de l'application. Ces  données peuvent être propres à l'application, ou gérées par une autre  application.…"/>
          <p:cNvSpPr txBox="1"/>
          <p:nvPr/>
        </p:nvSpPr>
        <p:spPr>
          <a:xfrm>
            <a:off x="728133" y="4572000"/>
            <a:ext cx="11020154" cy="261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7504" indent="-407504" algn="l">
              <a:buClr>
                <a:srgbClr val="535353"/>
              </a:buClr>
              <a:buSzPct val="82000"/>
              <a:buChar char="•"/>
              <a:defRPr sz="2900"/>
            </a:pPr>
            <a:r>
              <a:t>Correspond à la partie gérant l'accès aux données de l'application. Ces </a:t>
            </a:r>
            <a:br/>
            <a:r>
              <a:t>données peuvent être propres à l'application, ou gérées par une autre </a:t>
            </a:r>
            <a:br/>
            <a:r>
              <a:t>application.  </a:t>
            </a:r>
          </a:p>
          <a:p>
            <a:pPr marL="407504" indent="-407504" algn="l">
              <a:buClr>
                <a:srgbClr val="535353"/>
              </a:buClr>
              <a:buSzPct val="82000"/>
              <a:buChar char="•"/>
              <a:defRPr sz="2900"/>
            </a:pPr>
            <a:r>
              <a:t>La couche Service n'a pas à s'adapter à ces deux cas, ils sont </a:t>
            </a:r>
            <a:br/>
            <a:r>
              <a:t>transparents pour elle, et elle accède aux données de manière uniforme </a:t>
            </a:r>
            <a:br/>
            <a:r>
              <a:t>(couplage faible).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