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76" r:id="rId4"/>
  </p:sldMasterIdLst>
  <p:notesMasterIdLst>
    <p:notesMasterId r:id="rId15"/>
  </p:notesMasterIdLst>
  <p:handoutMasterIdLst>
    <p:handoutMasterId r:id="rId16"/>
  </p:handoutMasterIdLst>
  <p:sldIdLst>
    <p:sldId id="256" r:id="rId5"/>
    <p:sldId id="257" r:id="rId6"/>
    <p:sldId id="258" r:id="rId7"/>
    <p:sldId id="259"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11/28/2022</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‹N°›</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11/28/2022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‹N°›</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dirty="0"/>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3</a:t>
            </a:fld>
            <a:endParaRPr lang="en-US" dirty="0"/>
          </a:p>
        </p:txBody>
      </p:sp>
    </p:spTree>
    <p:extLst>
      <p:ext uri="{BB962C8B-B14F-4D97-AF65-F5344CB8AC3E}">
        <p14:creationId xmlns:p14="http://schemas.microsoft.com/office/powerpoint/2010/main" val="2039457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4</a:t>
            </a:fld>
            <a:endParaRPr lang="en-US" dirty="0"/>
          </a:p>
        </p:txBody>
      </p:sp>
    </p:spTree>
    <p:extLst>
      <p:ext uri="{BB962C8B-B14F-4D97-AF65-F5344CB8AC3E}">
        <p14:creationId xmlns:p14="http://schemas.microsoft.com/office/powerpoint/2010/main" val="411146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11/28/2022</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‹N°›</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11/28/2022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‹N°›</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11/28/2022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‹N°›</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11/28/2022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‹N°›</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11/28/2022</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‹N°›</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11/28/2022</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‹N°›</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11/28/2022</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‹N°›</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11/28/2022</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‹N°›</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11/28/2022</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‹N°›</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11/28/2022</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‹N°›</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11/28/2022</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‹N°›</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11/28/2022</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‹N°›</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alltutors.com/blog/sql-vs-mongod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252883" y="2199808"/>
            <a:ext cx="5133340" cy="1325880"/>
          </a:xfrm>
        </p:spPr>
        <p:txBody>
          <a:bodyPr>
            <a:normAutofit fontScale="90000"/>
          </a:bodyPr>
          <a:lstStyle/>
          <a:p>
            <a:r>
              <a:rPr lang="en-IN" sz="6000" dirty="0"/>
              <a:t>SQL vs. </a:t>
            </a:r>
            <a:r>
              <a:rPr lang="en-IN" sz="6000" dirty="0" err="1"/>
              <a:t>MongoDB</a:t>
            </a:r>
            <a:endParaRPr lang="en-US" sz="6600" cap="none" dirty="0"/>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709530" y="5598293"/>
            <a:ext cx="8767860" cy="553690"/>
          </a:xfrm>
        </p:spPr>
        <p:txBody>
          <a:bodyPr>
            <a:normAutofit/>
          </a:bodyPr>
          <a:lstStyle/>
          <a:p>
            <a:r>
              <a:rPr lang="en-US" sz="2000" dirty="0"/>
              <a:t>www.calltutors.com</a:t>
            </a:r>
          </a:p>
        </p:txBody>
      </p:sp>
      <p:pic>
        <p:nvPicPr>
          <p:cNvPr id="8" name="Image 7">
            <a:extLst>
              <a:ext uri="{FF2B5EF4-FFF2-40B4-BE49-F238E27FC236}">
                <a16:creationId xmlns:a16="http://schemas.microsoft.com/office/drawing/2014/main" id="{28255441-2373-431E-8AC3-90B5A9FB676C}"/>
              </a:ext>
            </a:extLst>
          </p:cNvPr>
          <p:cNvPicPr>
            <a:picLocks noChangeAspect="1"/>
          </p:cNvPicPr>
          <p:nvPr/>
        </p:nvPicPr>
        <p:blipFill>
          <a:blip r:embed="rId3"/>
          <a:stretch>
            <a:fillRect/>
          </a:stretch>
        </p:blipFill>
        <p:spPr>
          <a:xfrm>
            <a:off x="224900" y="226986"/>
            <a:ext cx="11742200" cy="6404028"/>
          </a:xfrm>
          <a:prstGeom prst="rect">
            <a:avLst/>
          </a:prstGeom>
        </p:spPr>
      </p:pic>
      <p:sp>
        <p:nvSpPr>
          <p:cNvPr id="10" name="ZoneTexte 9">
            <a:extLst>
              <a:ext uri="{FF2B5EF4-FFF2-40B4-BE49-F238E27FC236}">
                <a16:creationId xmlns:a16="http://schemas.microsoft.com/office/drawing/2014/main" id="{6007B444-4F68-440B-A10B-D2F1D015A439}"/>
              </a:ext>
            </a:extLst>
          </p:cNvPr>
          <p:cNvSpPr txBox="1"/>
          <p:nvPr/>
        </p:nvSpPr>
        <p:spPr>
          <a:xfrm>
            <a:off x="3249227" y="1154097"/>
            <a:ext cx="5868140" cy="369332"/>
          </a:xfrm>
          <a:prstGeom prst="rect">
            <a:avLst/>
          </a:prstGeom>
          <a:noFill/>
        </p:spPr>
        <p:txBody>
          <a:bodyPr wrap="square" rtlCol="0">
            <a:spAutoFit/>
          </a:bodyPr>
          <a:lstStyle/>
          <a:p>
            <a:pPr algn="ctr"/>
            <a:r>
              <a:rPr lang="fr-FR" b="1" dirty="0" err="1">
                <a:solidFill>
                  <a:srgbClr val="92D050"/>
                </a:solidFill>
              </a:rPr>
              <a:t>Introduction_to_Database_checkpoint</a:t>
            </a:r>
            <a:endParaRPr lang="fr-FR" b="1" dirty="0">
              <a:solidFill>
                <a:srgbClr val="92D050"/>
              </a:solidFill>
            </a:endParaRPr>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059" y="649941"/>
            <a:ext cx="9875520" cy="1356360"/>
          </a:xfrm>
        </p:spPr>
        <p:txBody>
          <a:bodyPr/>
          <a:lstStyle/>
          <a:p>
            <a:r>
              <a:rPr lang="en-IN" dirty="0"/>
              <a:t>                                  Conclusion</a:t>
            </a:r>
          </a:p>
        </p:txBody>
      </p:sp>
      <p:sp>
        <p:nvSpPr>
          <p:cNvPr id="3" name="Content Placeholder 2"/>
          <p:cNvSpPr>
            <a:spLocks noGrp="1"/>
          </p:cNvSpPr>
          <p:nvPr>
            <p:ph idx="1"/>
          </p:nvPr>
        </p:nvSpPr>
        <p:spPr>
          <a:xfrm>
            <a:off x="1143000" y="2353235"/>
            <a:ext cx="10408023" cy="3200400"/>
          </a:xfrm>
        </p:spPr>
        <p:txBody>
          <a:bodyPr/>
          <a:lstStyle/>
          <a:p>
            <a:pPr marL="45720" indent="0" fontAlgn="base">
              <a:buNone/>
            </a:pPr>
            <a:r>
              <a:rPr lang="en-US" dirty="0"/>
              <a:t>In this article, we examined </a:t>
            </a:r>
            <a:r>
              <a:rPr lang="en-US" dirty="0" err="1"/>
              <a:t>MongoDB</a:t>
            </a:r>
            <a:r>
              <a:rPr lang="en-US" dirty="0"/>
              <a:t> and SQL Databases and the various factors that influence both decisions.</a:t>
            </a:r>
          </a:p>
          <a:p>
            <a:pPr marL="45720" indent="0" fontAlgn="base">
              <a:buNone/>
            </a:pPr>
            <a:r>
              <a:rPr lang="en-US" dirty="0"/>
              <a:t>As a result, it’s fair to say that SQL databases are more appropriate for businesses and industries dealing with structured and relational data. High-traffic websites are benefited from this tool, and a high-performance query engine is provided. SQL Databases provide data insertions, custom web functions, quick processing, and fast reliability.</a:t>
            </a:r>
          </a:p>
          <a:p>
            <a:endParaRPr lang="en-IN" dirty="0"/>
          </a:p>
          <a:p>
            <a:endParaRPr lang="en-IN" dirty="0"/>
          </a:p>
        </p:txBody>
      </p:sp>
    </p:spTree>
    <p:extLst>
      <p:ext uri="{BB962C8B-B14F-4D97-AF65-F5344CB8AC3E}">
        <p14:creationId xmlns:p14="http://schemas.microsoft.com/office/powerpoint/2010/main" val="73741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89211" y="1008528"/>
            <a:ext cx="9875520" cy="4558553"/>
          </a:xfrm>
        </p:spPr>
        <p:txBody>
          <a:bodyPr>
            <a:noAutofit/>
          </a:bodyPr>
          <a:lstStyle/>
          <a:p>
            <a:pPr fontAlgn="base"/>
            <a:r>
              <a:rPr lang="en-US" sz="2800" dirty="0"/>
              <a:t>Are you interested in knowing the differences between </a:t>
            </a:r>
            <a:r>
              <a:rPr lang="en-US" sz="2800" dirty="0">
                <a:hlinkClick r:id="rId3"/>
              </a:rPr>
              <a:t>SQL vs. Mongo DB</a:t>
            </a:r>
            <a:r>
              <a:rPr lang="en-US" sz="2800" dirty="0"/>
              <a:t>? Would you like to know what drives the choice between Mongo DB and SQL Database? If yes, then you have come to the right place.</a:t>
            </a:r>
            <a:br>
              <a:rPr lang="en-US" sz="2800" dirty="0"/>
            </a:br>
            <a:r>
              <a:rPr lang="en-US" sz="2800" dirty="0"/>
              <a:t>Whenever a system or application deals with large amounts of data, it requires database support to manage all of the system’s requirements. The SQL Database has long been a popular choice for implementing many database applications that use Structured Query Language, but it remains primarily focused on helping Web databases perform well. </a:t>
            </a:r>
            <a:br>
              <a:rPr lang="en-US" sz="2800" dirty="0"/>
            </a:br>
            <a:endParaRPr lang="en-IN" sz="2800" dirty="0"/>
          </a:p>
        </p:txBody>
      </p:sp>
    </p:spTree>
    <p:extLst>
      <p:ext uri="{BB962C8B-B14F-4D97-AF65-F5344CB8AC3E}">
        <p14:creationId xmlns:p14="http://schemas.microsoft.com/office/powerpoint/2010/main" val="92847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3657600" y="1093694"/>
            <a:ext cx="7624482" cy="1165412"/>
          </a:xfrm>
        </p:spPr>
        <p:txBody>
          <a:bodyPr>
            <a:normAutofit fontScale="90000"/>
          </a:bodyPr>
          <a:lstStyle/>
          <a:p>
            <a:r>
              <a:rPr lang="en-IN" b="1" dirty="0"/>
              <a:t>Introduction to SQL</a:t>
            </a:r>
            <a:br>
              <a:rPr lang="en-IN" b="1" dirty="0"/>
            </a:br>
            <a:br>
              <a:rPr lang="en-IN" dirty="0"/>
            </a:br>
            <a:endParaRPr lang="en-US" dirty="0"/>
          </a:p>
        </p:txBody>
      </p:sp>
      <p:sp>
        <p:nvSpPr>
          <p:cNvPr id="5" name="Title 2"/>
          <p:cNvSpPr txBox="1">
            <a:spLocks/>
          </p:cNvSpPr>
          <p:nvPr/>
        </p:nvSpPr>
        <p:spPr>
          <a:xfrm>
            <a:off x="1788457" y="1976718"/>
            <a:ext cx="9875520" cy="30659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2800" dirty="0"/>
              <a:t>For the deployment of Cloud applications, SQL Databases are typically used as Relational Databases. In addition to high-performance analytics, they provide various features for accessing, adding, managing, and processing data. It is a Database System that is easy to use, contains robust classification features, and offers uncomplicated reliability.</a:t>
            </a:r>
          </a:p>
        </p:txBody>
      </p:sp>
    </p:spTree>
    <p:extLst>
      <p:ext uri="{BB962C8B-B14F-4D97-AF65-F5344CB8AC3E}">
        <p14:creationId xmlns:p14="http://schemas.microsoft.com/office/powerpoint/2010/main" val="33338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4224283" y="1241612"/>
            <a:ext cx="4247364" cy="815788"/>
          </a:xfrm>
        </p:spPr>
        <p:txBody>
          <a:bodyPr>
            <a:normAutofit fontScale="90000"/>
          </a:bodyPr>
          <a:lstStyle/>
          <a:p>
            <a:r>
              <a:rPr lang="en-IN" b="1" dirty="0"/>
              <a:t>History of SQL</a:t>
            </a:r>
            <a:br>
              <a:rPr lang="en-IN" b="1" dirty="0"/>
            </a:br>
            <a:br>
              <a:rPr lang="en-IN" dirty="0"/>
            </a:br>
            <a:endParaRPr lang="en-US" dirty="0"/>
          </a:p>
        </p:txBody>
      </p:sp>
      <p:sp>
        <p:nvSpPr>
          <p:cNvPr id="3" name="Content Placeholder 2"/>
          <p:cNvSpPr>
            <a:spLocks noGrp="1"/>
          </p:cNvSpPr>
          <p:nvPr>
            <p:ph idx="1"/>
          </p:nvPr>
        </p:nvSpPr>
        <p:spPr/>
        <p:txBody>
          <a:bodyPr/>
          <a:lstStyle/>
          <a:p>
            <a:pPr marL="45720" indent="0" fontAlgn="base">
              <a:buNone/>
            </a:pPr>
            <a:r>
              <a:rPr lang="en-US" sz="2400" dirty="0"/>
              <a:t>The great computer scientist “E.F. </a:t>
            </a:r>
            <a:r>
              <a:rPr lang="en-US" sz="2400" dirty="0" err="1"/>
              <a:t>Codd</a:t>
            </a:r>
            <a:r>
              <a:rPr lang="en-US" sz="2400" dirty="0"/>
              <a:t>” published “A Relational Model of Data for Large Shared Data Banks” in 1970.</a:t>
            </a:r>
          </a:p>
          <a:p>
            <a:pPr marL="45720" indent="0" fontAlgn="base">
              <a:buNone/>
            </a:pPr>
            <a:r>
              <a:rPr lang="en-US" sz="2400" dirty="0"/>
              <a:t>To create the SEQUEL (Structured English Query Language), IBM researchers Raymond Boyce and Donald Chamberlin learned about it in an E.F. </a:t>
            </a:r>
            <a:r>
              <a:rPr lang="en-US" sz="2400" dirty="0" err="1"/>
              <a:t>Codd</a:t>
            </a:r>
            <a:r>
              <a:rPr lang="en-US" sz="2400" dirty="0"/>
              <a:t> paper. It was at IBM Corporation’s San Jose Research Laboratory that they developed SQL in 1970.</a:t>
            </a:r>
          </a:p>
          <a:p>
            <a:endParaRPr lang="en-IN" dirty="0"/>
          </a:p>
        </p:txBody>
      </p:sp>
    </p:spTree>
    <p:extLst>
      <p:ext uri="{BB962C8B-B14F-4D97-AF65-F5344CB8AC3E}">
        <p14:creationId xmlns:p14="http://schemas.microsoft.com/office/powerpoint/2010/main" val="119476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53" y="609600"/>
            <a:ext cx="9875520" cy="1356360"/>
          </a:xfrm>
        </p:spPr>
        <p:txBody>
          <a:bodyPr/>
          <a:lstStyle/>
          <a:p>
            <a:r>
              <a:rPr lang="en-IN" b="1" dirty="0"/>
              <a:t>                            Features of SQL </a:t>
            </a:r>
            <a:endParaRPr lang="en-IN" dirty="0"/>
          </a:p>
        </p:txBody>
      </p:sp>
      <p:sp>
        <p:nvSpPr>
          <p:cNvPr id="3" name="Content Placeholder 2"/>
          <p:cNvSpPr>
            <a:spLocks noGrp="1"/>
          </p:cNvSpPr>
          <p:nvPr>
            <p:ph idx="1"/>
          </p:nvPr>
        </p:nvSpPr>
        <p:spPr>
          <a:xfrm>
            <a:off x="1143000" y="1965960"/>
            <a:ext cx="9872871" cy="4038600"/>
          </a:xfrm>
        </p:spPr>
        <p:txBody>
          <a:bodyPr/>
          <a:lstStyle/>
          <a:p>
            <a:pPr marL="45720" indent="0" fontAlgn="base">
              <a:buNone/>
            </a:pPr>
            <a:r>
              <a:rPr lang="en-US" dirty="0"/>
              <a:t>In general, SQL functions offer many features.</a:t>
            </a:r>
          </a:p>
          <a:p>
            <a:pPr marL="285750" indent="-285750" fontAlgn="base">
              <a:buFont typeface="Arial" panose="020B0604020202020204" pitchFamily="34" charset="0"/>
              <a:buChar char="•"/>
            </a:pPr>
            <a:r>
              <a:rPr lang="en-US" dirty="0"/>
              <a:t>A SQL operation can easily be implemented using SQL procedural language statements and features, which allow you to integrate control-flow logic into conventional static and dynamic SQL statements.</a:t>
            </a:r>
          </a:p>
          <a:p>
            <a:pPr marL="285750" indent="-285750" fontAlgn="base">
              <a:buFont typeface="Arial" panose="020B0604020202020204" pitchFamily="34" charset="0"/>
              <a:buChar char="•"/>
            </a:pPr>
            <a:r>
              <a:rPr lang="en-US" dirty="0"/>
              <a:t>A SQL function is usually more reliable than an equivalent external function.</a:t>
            </a:r>
          </a:p>
          <a:p>
            <a:pPr marL="285750" indent="-285750" fontAlgn="base">
              <a:buFont typeface="Arial" panose="020B0604020202020204" pitchFamily="34" charset="0"/>
              <a:buChar char="•"/>
            </a:pPr>
            <a:r>
              <a:rPr lang="en-US" dirty="0"/>
              <a:t>Provide input parameters.</a:t>
            </a:r>
          </a:p>
          <a:p>
            <a:pPr marL="285750" indent="-285750" fontAlgn="base">
              <a:buFont typeface="Arial" panose="020B0604020202020204" pitchFamily="34" charset="0"/>
              <a:buChar char="•"/>
            </a:pPr>
            <a:r>
              <a:rPr lang="en-US" dirty="0"/>
              <a:t>Scalar SQL functions return numerical values.</a:t>
            </a:r>
          </a:p>
          <a:p>
            <a:pPr marL="285750" indent="-285750" fontAlgn="base">
              <a:buFont typeface="Arial" panose="020B0604020202020204" pitchFamily="34" charset="0"/>
              <a:buChar char="•"/>
            </a:pPr>
            <a:r>
              <a:rPr lang="en-US" dirty="0"/>
              <a:t>Provide a powerful but straightforward model for handling conditions and errors.</a:t>
            </a:r>
          </a:p>
          <a:p>
            <a:endParaRPr lang="en-IN" dirty="0"/>
          </a:p>
        </p:txBody>
      </p:sp>
    </p:spTree>
    <p:extLst>
      <p:ext uri="{BB962C8B-B14F-4D97-AF65-F5344CB8AC3E}">
        <p14:creationId xmlns:p14="http://schemas.microsoft.com/office/powerpoint/2010/main" val="250198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Introduction to </a:t>
            </a:r>
            <a:r>
              <a:rPr lang="en-US" b="1" dirty="0" err="1"/>
              <a:t>MongoDB</a:t>
            </a:r>
            <a:r>
              <a:rPr lang="en-US" b="1" dirty="0"/>
              <a:t>  </a:t>
            </a:r>
            <a:endParaRPr lang="en-IN" dirty="0"/>
          </a:p>
        </p:txBody>
      </p:sp>
      <p:sp>
        <p:nvSpPr>
          <p:cNvPr id="3" name="Content Placeholder 2"/>
          <p:cNvSpPr>
            <a:spLocks noGrp="1"/>
          </p:cNvSpPr>
          <p:nvPr>
            <p:ph idx="1"/>
          </p:nvPr>
        </p:nvSpPr>
        <p:spPr>
          <a:xfrm>
            <a:off x="1694329" y="2191871"/>
            <a:ext cx="9211235" cy="2138082"/>
          </a:xfrm>
        </p:spPr>
        <p:txBody>
          <a:bodyPr/>
          <a:lstStyle/>
          <a:p>
            <a:pPr marL="45720" indent="0" fontAlgn="base">
              <a:buNone/>
            </a:pPr>
            <a:r>
              <a:rPr lang="en-US" dirty="0"/>
              <a:t>It’s an open-source, </a:t>
            </a:r>
            <a:r>
              <a:rPr lang="en-US" dirty="0" err="1"/>
              <a:t>NoSQL</a:t>
            </a:r>
            <a:r>
              <a:rPr lang="en-US" dirty="0"/>
              <a:t> document database. It is popularly used in conjunction with Amazon Web Services, Azure, and other data sources for application development and ongoing operation.</a:t>
            </a:r>
          </a:p>
          <a:p>
            <a:pPr marL="45720" indent="0" fontAlgn="base">
              <a:buNone/>
            </a:pPr>
            <a:r>
              <a:rPr lang="en-US" dirty="0"/>
              <a:t>In simple terms, </a:t>
            </a:r>
            <a:r>
              <a:rPr lang="en-US" dirty="0" err="1"/>
              <a:t>MongoDB</a:t>
            </a:r>
            <a:r>
              <a:rPr lang="en-US" dirty="0"/>
              <a:t> is a document-oriented database. This open-source product is developed and supported by 10gen.</a:t>
            </a:r>
          </a:p>
          <a:p>
            <a:endParaRPr lang="en-IN" dirty="0"/>
          </a:p>
        </p:txBody>
      </p:sp>
    </p:spTree>
    <p:extLst>
      <p:ext uri="{BB962C8B-B14F-4D97-AF65-F5344CB8AC3E}">
        <p14:creationId xmlns:p14="http://schemas.microsoft.com/office/powerpoint/2010/main" val="175772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History of </a:t>
            </a:r>
            <a:r>
              <a:rPr lang="en-US" b="1" dirty="0" err="1"/>
              <a:t>MongoDB</a:t>
            </a:r>
            <a:br>
              <a:rPr lang="en-US" b="1" dirty="0"/>
            </a:br>
            <a:endParaRPr lang="en-IN" dirty="0"/>
          </a:p>
        </p:txBody>
      </p:sp>
      <p:sp>
        <p:nvSpPr>
          <p:cNvPr id="3" name="Content Placeholder 2"/>
          <p:cNvSpPr>
            <a:spLocks noGrp="1"/>
          </p:cNvSpPr>
          <p:nvPr>
            <p:ph idx="1"/>
          </p:nvPr>
        </p:nvSpPr>
        <p:spPr>
          <a:xfrm>
            <a:off x="1143000" y="2057399"/>
            <a:ext cx="10475259" cy="3697941"/>
          </a:xfrm>
        </p:spPr>
        <p:txBody>
          <a:bodyPr/>
          <a:lstStyle/>
          <a:p>
            <a:pPr marL="45720" indent="0" fontAlgn="base">
              <a:buNone/>
            </a:pPr>
            <a:r>
              <a:rPr lang="en-US" sz="2400" dirty="0"/>
              <a:t>Mongo DB was initially developed in 2007 as the company worked on a platform as a service similar to Microsoft Azure.</a:t>
            </a:r>
          </a:p>
          <a:p>
            <a:pPr marL="45720" indent="0" fontAlgn="base">
              <a:buNone/>
            </a:pPr>
            <a:r>
              <a:rPr lang="en-US" sz="2400" dirty="0"/>
              <a:t>Mongo DB was created by 10gen, an organization headquartered in New York known as Mongo DB Inc. The platform was initially designed as a PAAS (Platform as a Service). Towards the end of 2009, Mongo DB Inc. introduced it in the market as an open-source database server.</a:t>
            </a:r>
          </a:p>
          <a:p>
            <a:endParaRPr lang="en-IN" dirty="0"/>
          </a:p>
        </p:txBody>
      </p:sp>
    </p:spTree>
    <p:extLst>
      <p:ext uri="{BB962C8B-B14F-4D97-AF65-F5344CB8AC3E}">
        <p14:creationId xmlns:p14="http://schemas.microsoft.com/office/powerpoint/2010/main" val="369951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Features of </a:t>
            </a:r>
            <a:r>
              <a:rPr lang="en-US" b="1" dirty="0" err="1"/>
              <a:t>MongoDB</a:t>
            </a:r>
            <a:br>
              <a:rPr lang="en-US" b="1" dirty="0"/>
            </a:br>
            <a:endParaRPr lang="en-IN" dirty="0"/>
          </a:p>
        </p:txBody>
      </p:sp>
      <p:sp>
        <p:nvSpPr>
          <p:cNvPr id="3" name="Content Placeholder 2"/>
          <p:cNvSpPr>
            <a:spLocks noGrp="1"/>
          </p:cNvSpPr>
          <p:nvPr>
            <p:ph idx="1"/>
          </p:nvPr>
        </p:nvSpPr>
        <p:spPr>
          <a:xfrm>
            <a:off x="1519518" y="1965960"/>
            <a:ext cx="9872871" cy="4038600"/>
          </a:xfrm>
        </p:spPr>
        <p:txBody>
          <a:bodyPr/>
          <a:lstStyle/>
          <a:p>
            <a:pPr marL="45720" indent="0" fontAlgn="base">
              <a:buNone/>
            </a:pPr>
            <a:r>
              <a:rPr lang="en-US" sz="2400" dirty="0"/>
              <a:t>There are the following features of </a:t>
            </a:r>
            <a:r>
              <a:rPr lang="en-US" sz="2400" dirty="0" err="1"/>
              <a:t>MongoDB</a:t>
            </a:r>
            <a:r>
              <a:rPr lang="en-US" sz="2400" dirty="0"/>
              <a:t>:</a:t>
            </a:r>
          </a:p>
          <a:p>
            <a:pPr marL="342900" indent="-342900" fontAlgn="base">
              <a:buFont typeface="Arial" panose="020B0604020202020204" pitchFamily="34" charset="0"/>
              <a:buChar char="•"/>
            </a:pPr>
            <a:r>
              <a:rPr lang="en-US" sz="2400" dirty="0"/>
              <a:t>There are multiple search options in </a:t>
            </a:r>
            <a:r>
              <a:rPr lang="en-US" sz="2400" dirty="0" err="1"/>
              <a:t>MongoDB</a:t>
            </a:r>
            <a:r>
              <a:rPr lang="en-US" sz="2400" dirty="0"/>
              <a:t>, including field, range, and regular expression categories.</a:t>
            </a:r>
          </a:p>
          <a:p>
            <a:pPr marL="342900" indent="-342900" fontAlgn="base">
              <a:buFont typeface="Arial" panose="020B0604020202020204" pitchFamily="34" charset="0"/>
              <a:buChar char="•"/>
            </a:pPr>
            <a:r>
              <a:rPr lang="en-US" sz="2400" dirty="0"/>
              <a:t>Any area can index documents.</a:t>
            </a:r>
          </a:p>
          <a:p>
            <a:pPr marL="342900" indent="-342900" fontAlgn="base">
              <a:buFont typeface="Arial" panose="020B0604020202020204" pitchFamily="34" charset="0"/>
              <a:buChar char="•"/>
            </a:pPr>
            <a:r>
              <a:rPr lang="en-US" sz="2400" dirty="0"/>
              <a:t>A load balancing configuration is automatically implemented because the data is split into shards.</a:t>
            </a:r>
          </a:p>
          <a:p>
            <a:pPr marL="342900" indent="-342900" fontAlgn="base">
              <a:buFont typeface="Arial" panose="020B0604020202020204" pitchFamily="34" charset="0"/>
              <a:buChar char="•"/>
            </a:pPr>
            <a:r>
              <a:rPr lang="en-US" sz="2400" dirty="0"/>
              <a:t>It provides tools for map reduction and aggregation.</a:t>
            </a:r>
          </a:p>
          <a:p>
            <a:pPr marL="342900" indent="-342900" fontAlgn="base">
              <a:buFont typeface="Arial" panose="020B0604020202020204" pitchFamily="34" charset="0"/>
              <a:buChar char="•"/>
            </a:pPr>
            <a:r>
              <a:rPr lang="en-US" sz="2400" dirty="0"/>
              <a:t>The code is written in JavaScript instead of Procedures</a:t>
            </a:r>
            <a:endParaRPr lang="en-IN" dirty="0"/>
          </a:p>
        </p:txBody>
      </p:sp>
    </p:spTree>
    <p:extLst>
      <p:ext uri="{BB962C8B-B14F-4D97-AF65-F5344CB8AC3E}">
        <p14:creationId xmlns:p14="http://schemas.microsoft.com/office/powerpoint/2010/main" val="245043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0" y="1277469"/>
            <a:ext cx="9875520" cy="551330"/>
          </a:xfrm>
        </p:spPr>
        <p:txBody>
          <a:bodyPr>
            <a:normAutofit fontScale="90000"/>
          </a:bodyPr>
          <a:lstStyle/>
          <a:p>
            <a:r>
              <a:rPr lang="en-US" b="1" dirty="0"/>
              <a:t>SQL vs. </a:t>
            </a:r>
            <a:r>
              <a:rPr lang="en-US" b="1" dirty="0" err="1"/>
              <a:t>MongoDB</a:t>
            </a:r>
            <a:r>
              <a:rPr lang="en-US" b="1" dirty="0"/>
              <a:t>: key differences</a:t>
            </a:r>
            <a:br>
              <a:rPr lang="en-US" b="1" dirty="0"/>
            </a:br>
            <a:br>
              <a:rPr lang="en-US" dirty="0"/>
            </a:br>
            <a:endParaRPr lang="en-IN"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1687532197"/>
              </p:ext>
            </p:extLst>
          </p:nvPr>
        </p:nvGraphicFramePr>
        <p:xfrm>
          <a:off x="968188" y="1694326"/>
          <a:ext cx="10125634" cy="4424084"/>
        </p:xfrm>
        <a:graphic>
          <a:graphicData uri="http://schemas.openxmlformats.org/drawingml/2006/table">
            <a:tbl>
              <a:tblPr/>
              <a:tblGrid>
                <a:gridCol w="5062817">
                  <a:extLst>
                    <a:ext uri="{9D8B030D-6E8A-4147-A177-3AD203B41FA5}">
                      <a16:colId xmlns:a16="http://schemas.microsoft.com/office/drawing/2014/main" val="20000"/>
                    </a:ext>
                  </a:extLst>
                </a:gridCol>
                <a:gridCol w="5062817">
                  <a:extLst>
                    <a:ext uri="{9D8B030D-6E8A-4147-A177-3AD203B41FA5}">
                      <a16:colId xmlns:a16="http://schemas.microsoft.com/office/drawing/2014/main" val="20001"/>
                    </a:ext>
                  </a:extLst>
                </a:gridCol>
              </a:tblGrid>
              <a:tr h="432532">
                <a:tc>
                  <a:txBody>
                    <a:bodyPr/>
                    <a:lstStyle/>
                    <a:p>
                      <a:pPr algn="l" fontAlgn="base"/>
                      <a:r>
                        <a:rPr lang="en-IN" sz="1300" b="1" dirty="0">
                          <a:effectLst/>
                        </a:rPr>
                        <a:t>                SQL database</a:t>
                      </a:r>
                      <a:endParaRPr lang="en-IN" sz="1300" dirty="0">
                        <a:effectLst/>
                      </a:endParaRPr>
                    </a:p>
                  </a:txBody>
                  <a:tcPr marL="54362" marR="54362" marT="54362" marB="54362" anchor="ctr">
                    <a:lnL w="12700" cap="flat" cmpd="sng" algn="ctr">
                      <a:solidFill>
                        <a:srgbClr val="D0D6D0"/>
                      </a:solidFill>
                      <a:prstDash val="solid"/>
                      <a:round/>
                      <a:headEnd type="none" w="med" len="med"/>
                      <a:tailEnd type="none" w="med" len="med"/>
                    </a:lnL>
                    <a:lnR w="12700" cap="flat" cmpd="sng" algn="ctr">
                      <a:solidFill>
                        <a:srgbClr val="F0D1D0"/>
                      </a:solidFill>
                      <a:prstDash val="solid"/>
                      <a:round/>
                      <a:headEnd type="none" w="med" len="med"/>
                      <a:tailEnd type="none" w="med" len="med"/>
                    </a:lnR>
                    <a:lnT w="12700" cap="flat" cmpd="sng" algn="ctr">
                      <a:solidFill>
                        <a:srgbClr val="D0D6D0"/>
                      </a:solidFill>
                      <a:prstDash val="solid"/>
                      <a:round/>
                      <a:headEnd type="none" w="med" len="med"/>
                      <a:tailEnd type="none" w="med" len="med"/>
                    </a:lnT>
                    <a:lnB w="12700" cap="flat" cmpd="sng" algn="ctr">
                      <a:solidFill>
                        <a:srgbClr val="80D5D0"/>
                      </a:solidFill>
                      <a:prstDash val="solid"/>
                      <a:round/>
                      <a:headEnd type="none" w="med" len="med"/>
                      <a:tailEnd type="none" w="med" len="med"/>
                    </a:lnB>
                  </a:tcPr>
                </a:tc>
                <a:tc>
                  <a:txBody>
                    <a:bodyPr/>
                    <a:lstStyle/>
                    <a:p>
                      <a:pPr algn="ctr" fontAlgn="base"/>
                      <a:r>
                        <a:rPr lang="en-IN" sz="1300" b="1" dirty="0" err="1">
                          <a:effectLst/>
                        </a:rPr>
                        <a:t>MongoDB</a:t>
                      </a:r>
                      <a:endParaRPr lang="en-IN" sz="1300" dirty="0">
                        <a:effectLst/>
                      </a:endParaRPr>
                    </a:p>
                  </a:txBody>
                  <a:tcPr marL="54362" marR="54362" marT="54362" marB="54362" anchor="ctr">
                    <a:lnL w="12700" cap="flat" cmpd="sng" algn="ctr">
                      <a:solidFill>
                        <a:srgbClr val="F0D1D0"/>
                      </a:solidFill>
                      <a:prstDash val="solid"/>
                      <a:round/>
                      <a:headEnd type="none" w="med" len="med"/>
                      <a:tailEnd type="none" w="med" len="med"/>
                    </a:lnL>
                    <a:lnR w="9525" cap="flat" cmpd="sng" algn="ctr">
                      <a:solidFill>
                        <a:srgbClr val="F0D1D0"/>
                      </a:solidFill>
                      <a:prstDash val="solid"/>
                      <a:round/>
                      <a:headEnd type="none" w="med" len="med"/>
                      <a:tailEnd type="none" w="med" len="med"/>
                    </a:lnR>
                    <a:lnT w="12700" cap="flat" cmpd="sng" algn="ctr">
                      <a:solidFill>
                        <a:srgbClr val="F0D1D0"/>
                      </a:solidFill>
                      <a:prstDash val="solid"/>
                      <a:round/>
                      <a:headEnd type="none" w="med" len="med"/>
                      <a:tailEnd type="none" w="med" len="med"/>
                    </a:lnT>
                    <a:lnB w="12700" cap="flat" cmpd="sng" algn="ctr">
                      <a:solidFill>
                        <a:srgbClr val="F0D4D0"/>
                      </a:solidFill>
                      <a:prstDash val="solid"/>
                      <a:round/>
                      <a:headEnd type="none" w="med" len="med"/>
                      <a:tailEnd type="none" w="med" len="med"/>
                    </a:lnB>
                  </a:tcPr>
                </a:tc>
                <a:extLst>
                  <a:ext uri="{0D108BD9-81ED-4DB2-BD59-A6C34878D82A}">
                    <a16:rowId xmlns:a16="http://schemas.microsoft.com/office/drawing/2014/main" val="10000"/>
                  </a:ext>
                </a:extLst>
              </a:tr>
              <a:tr h="711804">
                <a:tc>
                  <a:txBody>
                    <a:bodyPr/>
                    <a:lstStyle/>
                    <a:p>
                      <a:pPr algn="l" fontAlgn="base"/>
                      <a:r>
                        <a:rPr lang="en-US" sz="1300" dirty="0">
                          <a:solidFill>
                            <a:schemeClr val="accent1"/>
                          </a:solidFill>
                          <a:effectLst/>
                        </a:rPr>
                        <a:t>1. It is a relational database </a:t>
                      </a:r>
                    </a:p>
                  </a:txBody>
                  <a:tcPr marL="54362" marR="54362" marT="54362" marB="54362" anchor="ctr">
                    <a:lnL w="12700" cap="flat" cmpd="sng" algn="ctr">
                      <a:solidFill>
                        <a:srgbClr val="80D5D0"/>
                      </a:solidFill>
                      <a:prstDash val="solid"/>
                      <a:round/>
                      <a:headEnd type="none" w="med" len="med"/>
                      <a:tailEnd type="none" w="med" len="med"/>
                    </a:lnL>
                    <a:lnR w="12700" cap="flat" cmpd="sng" algn="ctr">
                      <a:solidFill>
                        <a:srgbClr val="F0D4D0"/>
                      </a:solidFill>
                      <a:prstDash val="solid"/>
                      <a:round/>
                      <a:headEnd type="none" w="med" len="med"/>
                      <a:tailEnd type="none" w="med" len="med"/>
                    </a:lnR>
                    <a:lnT w="12700" cap="flat" cmpd="sng" algn="ctr">
                      <a:solidFill>
                        <a:srgbClr val="80D5D0"/>
                      </a:solidFill>
                      <a:prstDash val="solid"/>
                      <a:round/>
                      <a:headEnd type="none" w="med" len="med"/>
                      <a:tailEnd type="none" w="med" len="med"/>
                    </a:lnT>
                    <a:lnB w="12700" cap="flat" cmpd="sng" algn="ctr">
                      <a:solidFill>
                        <a:srgbClr val="D0D6D0"/>
                      </a:solidFill>
                      <a:prstDash val="solid"/>
                      <a:round/>
                      <a:headEnd type="none" w="med" len="med"/>
                      <a:tailEnd type="none" w="med" len="med"/>
                    </a:lnB>
                  </a:tcPr>
                </a:tc>
                <a:tc>
                  <a:txBody>
                    <a:bodyPr/>
                    <a:lstStyle/>
                    <a:p>
                      <a:pPr algn="ctr" fontAlgn="base"/>
                      <a:r>
                        <a:rPr lang="en-US" sz="1300">
                          <a:solidFill>
                            <a:schemeClr val="accent1"/>
                          </a:solidFill>
                          <a:effectLst/>
                        </a:rPr>
                        <a:t>1. It is a non-relational database</a:t>
                      </a:r>
                    </a:p>
                  </a:txBody>
                  <a:tcPr marL="54362" marR="54362" marT="54362" marB="54362" anchor="ctr">
                    <a:lnL w="12700" cap="flat" cmpd="sng" algn="ctr">
                      <a:solidFill>
                        <a:srgbClr val="F0D4D0"/>
                      </a:solidFill>
                      <a:prstDash val="solid"/>
                      <a:round/>
                      <a:headEnd type="none" w="med" len="med"/>
                      <a:tailEnd type="none" w="med" len="med"/>
                    </a:lnL>
                    <a:lnR w="9525" cap="flat" cmpd="sng" algn="ctr">
                      <a:solidFill>
                        <a:srgbClr val="F0D4D0"/>
                      </a:solidFill>
                      <a:prstDash val="solid"/>
                      <a:round/>
                      <a:headEnd type="none" w="med" len="med"/>
                      <a:tailEnd type="none" w="med" len="med"/>
                    </a:lnR>
                    <a:lnT w="12700" cap="flat" cmpd="sng" algn="ctr">
                      <a:solidFill>
                        <a:srgbClr val="F0D4D0"/>
                      </a:solidFill>
                      <a:prstDash val="solid"/>
                      <a:round/>
                      <a:headEnd type="none" w="med" len="med"/>
                      <a:tailEnd type="none" w="med" len="med"/>
                    </a:lnT>
                    <a:lnB w="12700" cap="flat" cmpd="sng" algn="ctr">
                      <a:solidFill>
                        <a:srgbClr val="B0D2D0"/>
                      </a:solidFill>
                      <a:prstDash val="solid"/>
                      <a:round/>
                      <a:headEnd type="none" w="med" len="med"/>
                      <a:tailEnd type="none" w="med" len="med"/>
                    </a:lnB>
                  </a:tcPr>
                </a:tc>
                <a:extLst>
                  <a:ext uri="{0D108BD9-81ED-4DB2-BD59-A6C34878D82A}">
                    <a16:rowId xmlns:a16="http://schemas.microsoft.com/office/drawing/2014/main" val="10001"/>
                  </a:ext>
                </a:extLst>
              </a:tr>
              <a:tr h="432532">
                <a:tc>
                  <a:txBody>
                    <a:bodyPr/>
                    <a:lstStyle/>
                    <a:p>
                      <a:pPr algn="l" fontAlgn="base"/>
                      <a:r>
                        <a:rPr lang="en-IN" sz="1300">
                          <a:solidFill>
                            <a:schemeClr val="accent1"/>
                          </a:solidFill>
                          <a:effectLst/>
                        </a:rPr>
                        <a:t>2. Supports SQL queries</a:t>
                      </a:r>
                    </a:p>
                  </a:txBody>
                  <a:tcPr marL="54362" marR="54362" marT="54362" marB="54362" anchor="ctr">
                    <a:lnL w="12700" cap="flat" cmpd="sng" algn="ctr">
                      <a:solidFill>
                        <a:srgbClr val="D0D6D0"/>
                      </a:solidFill>
                      <a:prstDash val="solid"/>
                      <a:round/>
                      <a:headEnd type="none" w="med" len="med"/>
                      <a:tailEnd type="none" w="med" len="med"/>
                    </a:lnL>
                    <a:lnR w="12700" cap="flat" cmpd="sng" algn="ctr">
                      <a:solidFill>
                        <a:srgbClr val="B0D2D0"/>
                      </a:solidFill>
                      <a:prstDash val="solid"/>
                      <a:round/>
                      <a:headEnd type="none" w="med" len="med"/>
                      <a:tailEnd type="none" w="med" len="med"/>
                    </a:lnR>
                    <a:lnT w="12700" cap="flat" cmpd="sng" algn="ctr">
                      <a:solidFill>
                        <a:srgbClr val="D0D6D0"/>
                      </a:solidFill>
                      <a:prstDash val="solid"/>
                      <a:round/>
                      <a:headEnd type="none" w="med" len="med"/>
                      <a:tailEnd type="none" w="med" len="med"/>
                    </a:lnT>
                    <a:lnB w="12700" cap="flat" cmpd="sng" algn="ctr">
                      <a:solidFill>
                        <a:srgbClr val="A0D3D0"/>
                      </a:solidFill>
                      <a:prstDash val="solid"/>
                      <a:round/>
                      <a:headEnd type="none" w="med" len="med"/>
                      <a:tailEnd type="none" w="med" len="med"/>
                    </a:lnB>
                  </a:tcPr>
                </a:tc>
                <a:tc>
                  <a:txBody>
                    <a:bodyPr/>
                    <a:lstStyle/>
                    <a:p>
                      <a:pPr algn="ctr" fontAlgn="base"/>
                      <a:r>
                        <a:rPr lang="en-IN" sz="1300">
                          <a:solidFill>
                            <a:schemeClr val="accent1"/>
                          </a:solidFill>
                          <a:effectLst/>
                        </a:rPr>
                        <a:t>2. Supports JSON queries</a:t>
                      </a:r>
                    </a:p>
                  </a:txBody>
                  <a:tcPr marL="54362" marR="54362" marT="54362" marB="54362" anchor="ctr">
                    <a:lnL w="12700" cap="flat" cmpd="sng" algn="ctr">
                      <a:solidFill>
                        <a:srgbClr val="B0D2D0"/>
                      </a:solidFill>
                      <a:prstDash val="solid"/>
                      <a:round/>
                      <a:headEnd type="none" w="med" len="med"/>
                      <a:tailEnd type="none" w="med" len="med"/>
                    </a:lnL>
                    <a:lnR w="9525" cap="flat" cmpd="sng" algn="ctr">
                      <a:solidFill>
                        <a:srgbClr val="B0D2D0"/>
                      </a:solidFill>
                      <a:prstDash val="solid"/>
                      <a:round/>
                      <a:headEnd type="none" w="med" len="med"/>
                      <a:tailEnd type="none" w="med" len="med"/>
                    </a:lnR>
                    <a:lnT w="12700" cap="flat" cmpd="sng" algn="ctr">
                      <a:solidFill>
                        <a:srgbClr val="B0D2D0"/>
                      </a:solidFill>
                      <a:prstDash val="solid"/>
                      <a:round/>
                      <a:headEnd type="none" w="med" len="med"/>
                      <a:tailEnd type="none" w="med" len="med"/>
                    </a:lnT>
                    <a:lnB w="12700" cap="flat" cmpd="sng" algn="ctr">
                      <a:solidFill>
                        <a:srgbClr val="70D6D0"/>
                      </a:solidFill>
                      <a:prstDash val="solid"/>
                      <a:round/>
                      <a:headEnd type="none" w="med" len="med"/>
                      <a:tailEnd type="none" w="med" len="med"/>
                    </a:lnB>
                  </a:tcPr>
                </a:tc>
                <a:extLst>
                  <a:ext uri="{0D108BD9-81ED-4DB2-BD59-A6C34878D82A}">
                    <a16:rowId xmlns:a16="http://schemas.microsoft.com/office/drawing/2014/main" val="10002"/>
                  </a:ext>
                </a:extLst>
              </a:tr>
              <a:tr h="711804">
                <a:tc>
                  <a:txBody>
                    <a:bodyPr/>
                    <a:lstStyle/>
                    <a:p>
                      <a:pPr algn="l" fontAlgn="base"/>
                      <a:r>
                        <a:rPr lang="en-US" sz="1300" dirty="0">
                          <a:solidFill>
                            <a:schemeClr val="accent1"/>
                          </a:solidFill>
                          <a:effectLst/>
                        </a:rPr>
                        <a:t>3. Scalable vertically – increasing RAM</a:t>
                      </a:r>
                    </a:p>
                  </a:txBody>
                  <a:tcPr marL="54362" marR="54362" marT="54362" marB="54362" anchor="ctr">
                    <a:lnL w="12700" cap="flat" cmpd="sng" algn="ctr">
                      <a:solidFill>
                        <a:srgbClr val="A0D3D0"/>
                      </a:solidFill>
                      <a:prstDash val="solid"/>
                      <a:round/>
                      <a:headEnd type="none" w="med" len="med"/>
                      <a:tailEnd type="none" w="med" len="med"/>
                    </a:lnL>
                    <a:lnR w="12700" cap="flat" cmpd="sng" algn="ctr">
                      <a:solidFill>
                        <a:srgbClr val="70D6D0"/>
                      </a:solidFill>
                      <a:prstDash val="solid"/>
                      <a:round/>
                      <a:headEnd type="none" w="med" len="med"/>
                      <a:tailEnd type="none" w="med" len="med"/>
                    </a:lnR>
                    <a:lnT w="12700" cap="flat" cmpd="sng" algn="ctr">
                      <a:solidFill>
                        <a:srgbClr val="A0D3D0"/>
                      </a:solidFill>
                      <a:prstDash val="solid"/>
                      <a:round/>
                      <a:headEnd type="none" w="med" len="med"/>
                      <a:tailEnd type="none" w="med" len="med"/>
                    </a:lnT>
                    <a:lnB w="12700" cap="flat" cmpd="sng" algn="ctr">
                      <a:solidFill>
                        <a:srgbClr val="F0D4D0"/>
                      </a:solidFill>
                      <a:prstDash val="solid"/>
                      <a:round/>
                      <a:headEnd type="none" w="med" len="med"/>
                      <a:tailEnd type="none" w="med" len="med"/>
                    </a:lnB>
                  </a:tcPr>
                </a:tc>
                <a:tc>
                  <a:txBody>
                    <a:bodyPr/>
                    <a:lstStyle/>
                    <a:p>
                      <a:pPr algn="ctr" fontAlgn="base"/>
                      <a:r>
                        <a:rPr lang="en-US" sz="1300">
                          <a:solidFill>
                            <a:schemeClr val="accent1"/>
                          </a:solidFill>
                          <a:effectLst/>
                        </a:rPr>
                        <a:t>3. Horizontal scalability – more servers can be added</a:t>
                      </a:r>
                    </a:p>
                  </a:txBody>
                  <a:tcPr marL="54362" marR="54362" marT="54362" marB="54362" anchor="ctr">
                    <a:lnL w="12700" cap="flat" cmpd="sng" algn="ctr">
                      <a:solidFill>
                        <a:srgbClr val="70D6D0"/>
                      </a:solidFill>
                      <a:prstDash val="solid"/>
                      <a:round/>
                      <a:headEnd type="none" w="med" len="med"/>
                      <a:tailEnd type="none" w="med" len="med"/>
                    </a:lnL>
                    <a:lnR w="9525" cap="flat" cmpd="sng" algn="ctr">
                      <a:solidFill>
                        <a:srgbClr val="70D6D0"/>
                      </a:solidFill>
                      <a:prstDash val="solid"/>
                      <a:round/>
                      <a:headEnd type="none" w="med" len="med"/>
                      <a:tailEnd type="none" w="med" len="med"/>
                    </a:lnR>
                    <a:lnT w="12700" cap="flat" cmpd="sng" algn="ctr">
                      <a:solidFill>
                        <a:srgbClr val="70D6D0"/>
                      </a:solidFill>
                      <a:prstDash val="solid"/>
                      <a:round/>
                      <a:headEnd type="none" w="med" len="med"/>
                      <a:tailEnd type="none" w="med" len="med"/>
                    </a:lnT>
                    <a:lnB w="12700" cap="flat" cmpd="sng" algn="ctr">
                      <a:solidFill>
                        <a:srgbClr val="90D7D0"/>
                      </a:solidFill>
                      <a:prstDash val="solid"/>
                      <a:round/>
                      <a:headEnd type="none" w="med" len="med"/>
                      <a:tailEnd type="none" w="med" len="med"/>
                    </a:lnB>
                  </a:tcPr>
                </a:tc>
                <a:extLst>
                  <a:ext uri="{0D108BD9-81ED-4DB2-BD59-A6C34878D82A}">
                    <a16:rowId xmlns:a16="http://schemas.microsoft.com/office/drawing/2014/main" val="10003"/>
                  </a:ext>
                </a:extLst>
              </a:tr>
              <a:tr h="711804">
                <a:tc>
                  <a:txBody>
                    <a:bodyPr/>
                    <a:lstStyle/>
                    <a:p>
                      <a:pPr algn="l" fontAlgn="base"/>
                      <a:r>
                        <a:rPr lang="en-IN" sz="1300" dirty="0">
                          <a:solidFill>
                            <a:schemeClr val="accent1"/>
                          </a:solidFill>
                          <a:effectLst/>
                        </a:rPr>
                        <a:t>4. Contains predefined schema</a:t>
                      </a:r>
                    </a:p>
                  </a:txBody>
                  <a:tcPr marL="54362" marR="54362" marT="54362" marB="54362" anchor="ctr">
                    <a:lnL w="12700" cap="flat" cmpd="sng" algn="ctr">
                      <a:solidFill>
                        <a:srgbClr val="F0D4D0"/>
                      </a:solidFill>
                      <a:prstDash val="solid"/>
                      <a:round/>
                      <a:headEnd type="none" w="med" len="med"/>
                      <a:tailEnd type="none" w="med" len="med"/>
                    </a:lnL>
                    <a:lnR w="12700" cap="flat" cmpd="sng" algn="ctr">
                      <a:solidFill>
                        <a:srgbClr val="90D7D0"/>
                      </a:solidFill>
                      <a:prstDash val="solid"/>
                      <a:round/>
                      <a:headEnd type="none" w="med" len="med"/>
                      <a:tailEnd type="none" w="med" len="med"/>
                    </a:lnR>
                    <a:lnT w="12700" cap="flat" cmpd="sng" algn="ctr">
                      <a:solidFill>
                        <a:srgbClr val="F0D4D0"/>
                      </a:solidFill>
                      <a:prstDash val="solid"/>
                      <a:round/>
                      <a:headEnd type="none" w="med" len="med"/>
                      <a:tailEnd type="none" w="med" len="med"/>
                    </a:lnT>
                    <a:lnB w="12700" cap="flat" cmpd="sng" algn="ctr">
                      <a:solidFill>
                        <a:srgbClr val="80D5D0"/>
                      </a:solidFill>
                      <a:prstDash val="solid"/>
                      <a:round/>
                      <a:headEnd type="none" w="med" len="med"/>
                      <a:tailEnd type="none" w="med" len="med"/>
                    </a:lnB>
                  </a:tcPr>
                </a:tc>
                <a:tc>
                  <a:txBody>
                    <a:bodyPr/>
                    <a:lstStyle/>
                    <a:p>
                      <a:pPr algn="ctr" fontAlgn="base"/>
                      <a:r>
                        <a:rPr lang="en-US" sz="1300">
                          <a:solidFill>
                            <a:schemeClr val="accent1"/>
                          </a:solidFill>
                          <a:effectLst/>
                        </a:rPr>
                        <a:t>4. It contains a dynamic schema</a:t>
                      </a:r>
                    </a:p>
                  </a:txBody>
                  <a:tcPr marL="54362" marR="54362" marT="54362" marB="54362" anchor="ctr">
                    <a:lnL w="12700" cap="flat" cmpd="sng" algn="ctr">
                      <a:solidFill>
                        <a:srgbClr val="90D7D0"/>
                      </a:solidFill>
                      <a:prstDash val="solid"/>
                      <a:round/>
                      <a:headEnd type="none" w="med" len="med"/>
                      <a:tailEnd type="none" w="med" len="med"/>
                    </a:lnL>
                    <a:lnR w="9525" cap="flat" cmpd="sng" algn="ctr">
                      <a:solidFill>
                        <a:srgbClr val="90D7D0"/>
                      </a:solidFill>
                      <a:prstDash val="solid"/>
                      <a:round/>
                      <a:headEnd type="none" w="med" len="med"/>
                      <a:tailEnd type="none" w="med" len="med"/>
                    </a:lnR>
                    <a:lnT w="12700" cap="flat" cmpd="sng" algn="ctr">
                      <a:solidFill>
                        <a:srgbClr val="90D7D0"/>
                      </a:solidFill>
                      <a:prstDash val="solid"/>
                      <a:round/>
                      <a:headEnd type="none" w="med" len="med"/>
                      <a:tailEnd type="none" w="med" len="med"/>
                    </a:lnT>
                    <a:lnB w="12700" cap="flat" cmpd="sng" algn="ctr">
                      <a:solidFill>
                        <a:srgbClr val="70D3D0"/>
                      </a:solidFill>
                      <a:prstDash val="solid"/>
                      <a:round/>
                      <a:headEnd type="none" w="med" len="med"/>
                      <a:tailEnd type="none" w="med" len="med"/>
                    </a:lnB>
                  </a:tcPr>
                </a:tc>
                <a:extLst>
                  <a:ext uri="{0D108BD9-81ED-4DB2-BD59-A6C34878D82A}">
                    <a16:rowId xmlns:a16="http://schemas.microsoft.com/office/drawing/2014/main" val="10004"/>
                  </a:ext>
                </a:extLst>
              </a:tr>
              <a:tr h="711804">
                <a:tc>
                  <a:txBody>
                    <a:bodyPr/>
                    <a:lstStyle/>
                    <a:p>
                      <a:pPr algn="l" fontAlgn="base"/>
                      <a:r>
                        <a:rPr lang="en-IN" sz="1300">
                          <a:solidFill>
                            <a:schemeClr val="accent1"/>
                          </a:solidFill>
                          <a:effectLst/>
                        </a:rPr>
                        <a:t>5. Trigger support</a:t>
                      </a:r>
                    </a:p>
                  </a:txBody>
                  <a:tcPr marL="54362" marR="54362" marT="54362" marB="54362" anchor="ctr">
                    <a:lnL w="12700" cap="flat" cmpd="sng" algn="ctr">
                      <a:solidFill>
                        <a:srgbClr val="80D5D0"/>
                      </a:solidFill>
                      <a:prstDash val="solid"/>
                      <a:round/>
                      <a:headEnd type="none" w="med" len="med"/>
                      <a:tailEnd type="none" w="med" len="med"/>
                    </a:lnL>
                    <a:lnR w="12700" cap="flat" cmpd="sng" algn="ctr">
                      <a:solidFill>
                        <a:srgbClr val="70D3D0"/>
                      </a:solidFill>
                      <a:prstDash val="solid"/>
                      <a:round/>
                      <a:headEnd type="none" w="med" len="med"/>
                      <a:tailEnd type="none" w="med" len="med"/>
                    </a:lnR>
                    <a:lnT w="12700" cap="flat" cmpd="sng" algn="ctr">
                      <a:solidFill>
                        <a:srgbClr val="80D5D0"/>
                      </a:solidFill>
                      <a:prstDash val="solid"/>
                      <a:round/>
                      <a:headEnd type="none" w="med" len="med"/>
                      <a:tailEnd type="none" w="med" len="med"/>
                    </a:lnT>
                    <a:lnB w="12700" cap="flat" cmpd="sng" algn="ctr">
                      <a:solidFill>
                        <a:srgbClr val="70D3D0"/>
                      </a:solidFill>
                      <a:prstDash val="solid"/>
                      <a:round/>
                      <a:headEnd type="none" w="med" len="med"/>
                      <a:tailEnd type="none" w="med" len="med"/>
                    </a:lnB>
                  </a:tcPr>
                </a:tc>
                <a:tc>
                  <a:txBody>
                    <a:bodyPr/>
                    <a:lstStyle/>
                    <a:p>
                      <a:pPr algn="ctr" fontAlgn="base"/>
                      <a:r>
                        <a:rPr lang="en-US" sz="1300">
                          <a:solidFill>
                            <a:schemeClr val="accent1"/>
                          </a:solidFill>
                          <a:effectLst/>
                        </a:rPr>
                        <a:t>5. It does not support triggers</a:t>
                      </a:r>
                    </a:p>
                  </a:txBody>
                  <a:tcPr marL="54362" marR="54362" marT="54362" marB="54362" anchor="ctr">
                    <a:lnL w="12700" cap="flat" cmpd="sng" algn="ctr">
                      <a:solidFill>
                        <a:srgbClr val="70D3D0"/>
                      </a:solidFill>
                      <a:prstDash val="solid"/>
                      <a:round/>
                      <a:headEnd type="none" w="med" len="med"/>
                      <a:tailEnd type="none" w="med" len="med"/>
                    </a:lnL>
                    <a:lnR w="9525" cap="flat" cmpd="sng" algn="ctr">
                      <a:solidFill>
                        <a:srgbClr val="70D3D0"/>
                      </a:solidFill>
                      <a:prstDash val="solid"/>
                      <a:round/>
                      <a:headEnd type="none" w="med" len="med"/>
                      <a:tailEnd type="none" w="med" len="med"/>
                    </a:lnR>
                    <a:lnT w="12700" cap="flat" cmpd="sng" algn="ctr">
                      <a:solidFill>
                        <a:srgbClr val="70D3D0"/>
                      </a:solidFill>
                      <a:prstDash val="solid"/>
                      <a:round/>
                      <a:headEnd type="none" w="med" len="med"/>
                      <a:tailEnd type="none" w="med" len="med"/>
                    </a:lnT>
                    <a:lnB w="12700" cap="flat" cmpd="sng" algn="ctr">
                      <a:solidFill>
                        <a:srgbClr val="D0D6D0"/>
                      </a:solidFill>
                      <a:prstDash val="solid"/>
                      <a:round/>
                      <a:headEnd type="none" w="med" len="med"/>
                      <a:tailEnd type="none" w="med" len="med"/>
                    </a:lnB>
                  </a:tcPr>
                </a:tc>
                <a:extLst>
                  <a:ext uri="{0D108BD9-81ED-4DB2-BD59-A6C34878D82A}">
                    <a16:rowId xmlns:a16="http://schemas.microsoft.com/office/drawing/2014/main" val="10005"/>
                  </a:ext>
                </a:extLst>
              </a:tr>
              <a:tr h="711804">
                <a:tc>
                  <a:txBody>
                    <a:bodyPr/>
                    <a:lstStyle/>
                    <a:p>
                      <a:pPr algn="l" fontAlgn="base"/>
                      <a:r>
                        <a:rPr lang="en-IN" sz="1300" dirty="0">
                          <a:solidFill>
                            <a:schemeClr val="accent1"/>
                          </a:solidFill>
                          <a:effectLst/>
                        </a:rPr>
                        <a:t>6. Foreign key support</a:t>
                      </a:r>
                    </a:p>
                  </a:txBody>
                  <a:tcPr marL="54362" marR="54362" marT="54362" marB="54362" anchor="ctr">
                    <a:lnL w="12700" cap="flat" cmpd="sng" algn="ctr">
                      <a:solidFill>
                        <a:srgbClr val="70D3D0"/>
                      </a:solidFill>
                      <a:prstDash val="solid"/>
                      <a:round/>
                      <a:headEnd type="none" w="med" len="med"/>
                      <a:tailEnd type="none" w="med" len="med"/>
                    </a:lnL>
                    <a:lnR w="12700" cap="flat" cmpd="sng" algn="ctr">
                      <a:solidFill>
                        <a:srgbClr val="D0D6D0"/>
                      </a:solidFill>
                      <a:prstDash val="solid"/>
                      <a:round/>
                      <a:headEnd type="none" w="med" len="med"/>
                      <a:tailEnd type="none" w="med" len="med"/>
                    </a:lnR>
                    <a:lnT w="12700" cap="flat" cmpd="sng" algn="ctr">
                      <a:solidFill>
                        <a:srgbClr val="70D3D0"/>
                      </a:solidFill>
                      <a:prstDash val="solid"/>
                      <a:round/>
                      <a:headEnd type="none" w="med" len="med"/>
                      <a:tailEnd type="none" w="med" len="med"/>
                    </a:lnT>
                    <a:lnB w="9525" cap="flat" cmpd="sng" algn="ctr">
                      <a:solidFill>
                        <a:srgbClr val="70D3D0"/>
                      </a:solidFill>
                      <a:prstDash val="solid"/>
                      <a:round/>
                      <a:headEnd type="none" w="med" len="med"/>
                      <a:tailEnd type="none" w="med" len="med"/>
                    </a:lnB>
                  </a:tcPr>
                </a:tc>
                <a:tc>
                  <a:txBody>
                    <a:bodyPr/>
                    <a:lstStyle/>
                    <a:p>
                      <a:pPr algn="ctr" fontAlgn="base"/>
                      <a:r>
                        <a:rPr lang="en-US" sz="1300" dirty="0">
                          <a:solidFill>
                            <a:schemeClr val="accent1"/>
                          </a:solidFill>
                          <a:effectLst/>
                        </a:rPr>
                        <a:t>6. It does not support foreign keys</a:t>
                      </a:r>
                    </a:p>
                  </a:txBody>
                  <a:tcPr marL="54362" marR="54362" marT="54362" marB="54362" anchor="ctr">
                    <a:lnL w="12700" cap="flat" cmpd="sng" algn="ctr">
                      <a:solidFill>
                        <a:srgbClr val="D0D6D0"/>
                      </a:solidFill>
                      <a:prstDash val="solid"/>
                      <a:round/>
                      <a:headEnd type="none" w="med" len="med"/>
                      <a:tailEnd type="none" w="med" len="med"/>
                    </a:lnL>
                    <a:lnR w="9525" cap="flat" cmpd="sng" algn="ctr">
                      <a:solidFill>
                        <a:srgbClr val="D0D6D0"/>
                      </a:solidFill>
                      <a:prstDash val="solid"/>
                      <a:round/>
                      <a:headEnd type="none" w="med" len="med"/>
                      <a:tailEnd type="none" w="med" len="med"/>
                    </a:lnR>
                    <a:lnT w="12700" cap="flat" cmpd="sng" algn="ctr">
                      <a:solidFill>
                        <a:srgbClr val="D0D6D0"/>
                      </a:solidFill>
                      <a:prstDash val="solid"/>
                      <a:round/>
                      <a:headEnd type="none" w="med" len="med"/>
                      <a:tailEnd type="none" w="med" len="med"/>
                    </a:lnT>
                    <a:lnB w="9525" cap="flat" cmpd="sng" algn="ctr">
                      <a:solidFill>
                        <a:srgbClr val="D0D6D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4135599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AD055F-6A08-4727-8DB8-D3FD1D1AA779}">
  <ds:schemaRefs>
    <ds:schemaRef ds:uri="http://schemas.microsoft.com/sharepoint/v3/contenttype/forms"/>
  </ds:schemaRefs>
</ds:datastoreItem>
</file>

<file path=customXml/itemProps2.xml><?xml version="1.0" encoding="utf-8"?>
<ds:datastoreItem xmlns:ds="http://schemas.openxmlformats.org/officeDocument/2006/customXml" ds:itemID="{9557C456-CC1D-4991-B397-26B0CCF834E5}">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130FAE8E-18A7-4D4B-B1D5-F068BB36F4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TM03090430[[fn=Banded]]</Template>
  <TotalTime>0</TotalTime>
  <Words>730</Words>
  <Application>Microsoft Office PowerPoint</Application>
  <PresentationFormat>Grand écran</PresentationFormat>
  <Paragraphs>51</Paragraphs>
  <Slides>10</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Corbel</vt:lpstr>
      <vt:lpstr>Basis</vt:lpstr>
      <vt:lpstr>SQL vs. MongoDB</vt:lpstr>
      <vt:lpstr>Are you interested in knowing the differences between SQL vs. Mongo DB? Would you like to know what drives the choice between Mongo DB and SQL Database? If yes, then you have come to the right place. Whenever a system or application deals with large amounts of data, it requires database support to manage all of the system’s requirements. The SQL Database has long been a popular choice for implementing many database applications that use Structured Query Language, but it remains primarily focused on helping Web databases perform well.  </vt:lpstr>
      <vt:lpstr>Introduction to SQL  </vt:lpstr>
      <vt:lpstr>History of SQL  </vt:lpstr>
      <vt:lpstr>                            Features of SQL </vt:lpstr>
      <vt:lpstr>           Introduction to MongoDB  </vt:lpstr>
      <vt:lpstr>                    History of MongoDB </vt:lpstr>
      <vt:lpstr>                Features of MongoDB </vt:lpstr>
      <vt:lpstr>SQL vs. MongoDB: key differences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2021-08-11T09:10:39Z</dcterms:created>
  <dcterms:modified xsi:type="dcterms:W3CDTF">2022-11-28T22:23:04Z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